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9"/>
  </p:notesMasterIdLst>
  <p:sldIdLst>
    <p:sldId id="256" r:id="rId2"/>
    <p:sldId id="257" r:id="rId3"/>
    <p:sldId id="281" r:id="rId4"/>
    <p:sldId id="258" r:id="rId5"/>
    <p:sldId id="259" r:id="rId6"/>
    <p:sldId id="262" r:id="rId7"/>
    <p:sldId id="261" r:id="rId8"/>
    <p:sldId id="266" r:id="rId9"/>
    <p:sldId id="265" r:id="rId10"/>
    <p:sldId id="263" r:id="rId11"/>
    <p:sldId id="275" r:id="rId12"/>
    <p:sldId id="264" r:id="rId13"/>
    <p:sldId id="267" r:id="rId14"/>
    <p:sldId id="268" r:id="rId15"/>
    <p:sldId id="270" r:id="rId16"/>
    <p:sldId id="274" r:id="rId17"/>
    <p:sldId id="269" r:id="rId18"/>
    <p:sldId id="271" r:id="rId19"/>
    <p:sldId id="276" r:id="rId20"/>
    <p:sldId id="272" r:id="rId21"/>
    <p:sldId id="277" r:id="rId22"/>
    <p:sldId id="278" r:id="rId23"/>
    <p:sldId id="273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90" r:id="rId32"/>
    <p:sldId id="282" r:id="rId33"/>
    <p:sldId id="289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5" r:id="rId51"/>
    <p:sldId id="298" r:id="rId52"/>
    <p:sldId id="299" r:id="rId53"/>
    <p:sldId id="310" r:id="rId54"/>
    <p:sldId id="311" r:id="rId55"/>
    <p:sldId id="316" r:id="rId56"/>
    <p:sldId id="317" r:id="rId57"/>
    <p:sldId id="312" r:id="rId58"/>
    <p:sldId id="313" r:id="rId59"/>
    <p:sldId id="314" r:id="rId60"/>
    <p:sldId id="260" r:id="rId61"/>
    <p:sldId id="319" r:id="rId62"/>
    <p:sldId id="320" r:id="rId63"/>
    <p:sldId id="321" r:id="rId64"/>
    <p:sldId id="325" r:id="rId65"/>
    <p:sldId id="324" r:id="rId66"/>
    <p:sldId id="326" r:id="rId67"/>
    <p:sldId id="327" r:id="rId68"/>
    <p:sldId id="328" r:id="rId69"/>
    <p:sldId id="329" r:id="rId70"/>
    <p:sldId id="331" r:id="rId71"/>
    <p:sldId id="330" r:id="rId72"/>
    <p:sldId id="332" r:id="rId73"/>
    <p:sldId id="333" r:id="rId74"/>
    <p:sldId id="335" r:id="rId75"/>
    <p:sldId id="334" r:id="rId76"/>
    <p:sldId id="318" r:id="rId77"/>
    <p:sldId id="322" r:id="rId7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2" autoAdjust="0"/>
  </p:normalViewPr>
  <p:slideViewPr>
    <p:cSldViewPr>
      <p:cViewPr varScale="1">
        <p:scale>
          <a:sx n="69" d="100"/>
          <a:sy n="69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C8F8769-764A-4932-962D-67099F3330BD}" type="presOf" srcId="{9AF048B2-B17B-4F96-AF72-AAB8A51CD6EA}" destId="{8A89066A-4A82-4ED2-968E-BBBDA4732C8A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D99DEF0-84C6-4AD1-8CA0-2846B8C38602}" type="presOf" srcId="{CB44E568-9772-4E84-A2C6-40ACBDEE4C4B}" destId="{ACE26436-20E4-41C8-A551-862EF2612188}" srcOrd="0" destOrd="0" presId="urn:microsoft.com/office/officeart/2005/8/layout/matrix3"/>
    <dgm:cxn modelId="{5D7C8F3D-3EAE-49B6-9A29-384B1E2E77F4}" type="presOf" srcId="{C926EDBD-C381-4786-8067-B05C71F5C534}" destId="{34D50D9A-F0DD-40B8-9971-72AD07E36C1D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C9B51242-DB32-4435-A4CF-FA8B4C893564}" type="presOf" srcId="{6BE0002D-9DA5-4D70-AD8F-2F43F459F1B1}" destId="{B58CA3E3-D617-47EF-B140-DA1C14BB00D2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442AFC60-AE85-4AB4-9A2E-E903FAB887D6}" type="presOf" srcId="{EC4220DB-A195-4910-ACA2-F34E9D510322}" destId="{88A2433F-563E-4126-977B-57F02511B761}" srcOrd="0" destOrd="0" presId="urn:microsoft.com/office/officeart/2005/8/layout/matrix3"/>
    <dgm:cxn modelId="{EDD3B687-7D84-4034-9A7B-65245B156E07}" type="presParOf" srcId="{88A2433F-563E-4126-977B-57F02511B761}" destId="{115AFB1D-9F43-48A1-A5D9-82F72A633251}" srcOrd="0" destOrd="0" presId="urn:microsoft.com/office/officeart/2005/8/layout/matrix3"/>
    <dgm:cxn modelId="{E626CD2F-D1A9-49C9-B590-98B531A330AD}" type="presParOf" srcId="{88A2433F-563E-4126-977B-57F02511B761}" destId="{B58CA3E3-D617-47EF-B140-DA1C14BB00D2}" srcOrd="1" destOrd="0" presId="urn:microsoft.com/office/officeart/2005/8/layout/matrix3"/>
    <dgm:cxn modelId="{14E8E6E1-26C1-4D81-A21D-18F291259FCC}" type="presParOf" srcId="{88A2433F-563E-4126-977B-57F02511B761}" destId="{8A89066A-4A82-4ED2-968E-BBBDA4732C8A}" srcOrd="2" destOrd="0" presId="urn:microsoft.com/office/officeart/2005/8/layout/matrix3"/>
    <dgm:cxn modelId="{E675B16E-1B04-4F34-95B1-74F8410B46BA}" type="presParOf" srcId="{88A2433F-563E-4126-977B-57F02511B761}" destId="{34D50D9A-F0DD-40B8-9971-72AD07E36C1D}" srcOrd="3" destOrd="0" presId="urn:microsoft.com/office/officeart/2005/8/layout/matrix3"/>
    <dgm:cxn modelId="{C96F9516-42FB-46FA-8CE4-8A4BB9851B5A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FFD30ECE-E0BB-43C9-9561-33A5DBCA5F8F}" type="presOf" srcId="{6BE0002D-9DA5-4D70-AD8F-2F43F459F1B1}" destId="{B58CA3E3-D617-47EF-B140-DA1C14BB00D2}" srcOrd="0" destOrd="0" presId="urn:microsoft.com/office/officeart/2005/8/layout/matrix3"/>
    <dgm:cxn modelId="{D8957DC1-2082-40EF-915A-66D84FA96C38}" type="presOf" srcId="{9AF048B2-B17B-4F96-AF72-AAB8A51CD6EA}" destId="{8A89066A-4A82-4ED2-968E-BBBDA4732C8A}" srcOrd="0" destOrd="0" presId="urn:microsoft.com/office/officeart/2005/8/layout/matrix3"/>
    <dgm:cxn modelId="{33A13AC1-69E9-4DC2-AE0B-17C9DA6403E8}" type="presOf" srcId="{EC4220DB-A195-4910-ACA2-F34E9D510322}" destId="{88A2433F-563E-4126-977B-57F02511B761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39D5097D-F39C-493C-99C0-606BA078C0A4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B233D4A8-0DC9-4977-A9AF-394F8150C2CA}" type="presOf" srcId="{CB44E568-9772-4E84-A2C6-40ACBDEE4C4B}" destId="{ACE26436-20E4-41C8-A551-862EF2612188}" srcOrd="0" destOrd="0" presId="urn:microsoft.com/office/officeart/2005/8/layout/matrix3"/>
    <dgm:cxn modelId="{AB9066BF-6970-4205-92C5-E6BB1C016317}" type="presParOf" srcId="{88A2433F-563E-4126-977B-57F02511B761}" destId="{115AFB1D-9F43-48A1-A5D9-82F72A633251}" srcOrd="0" destOrd="0" presId="urn:microsoft.com/office/officeart/2005/8/layout/matrix3"/>
    <dgm:cxn modelId="{07DE236F-37B1-42C1-8C30-E6742DA492E4}" type="presParOf" srcId="{88A2433F-563E-4126-977B-57F02511B761}" destId="{B58CA3E3-D617-47EF-B140-DA1C14BB00D2}" srcOrd="1" destOrd="0" presId="urn:microsoft.com/office/officeart/2005/8/layout/matrix3"/>
    <dgm:cxn modelId="{85B88271-C3B3-4F38-B0D9-E1227C1ACB07}" type="presParOf" srcId="{88A2433F-563E-4126-977B-57F02511B761}" destId="{8A89066A-4A82-4ED2-968E-BBBDA4732C8A}" srcOrd="2" destOrd="0" presId="urn:microsoft.com/office/officeart/2005/8/layout/matrix3"/>
    <dgm:cxn modelId="{B88D752F-C811-4A19-BC67-6D1AAA9898F0}" type="presParOf" srcId="{88A2433F-563E-4126-977B-57F02511B761}" destId="{34D50D9A-F0DD-40B8-9971-72AD07E36C1D}" srcOrd="3" destOrd="0" presId="urn:microsoft.com/office/officeart/2005/8/layout/matrix3"/>
    <dgm:cxn modelId="{6329DB69-BBE0-4EAD-86C2-613D681FD014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EE15FA-244E-451E-84E7-F7D40DE236FA}" type="presOf" srcId="{9AF048B2-B17B-4F96-AF72-AAB8A51CD6EA}" destId="{8A89066A-4A82-4ED2-968E-BBBDA4732C8A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B279A24-CBAB-4BED-B863-CF6EBDE8BA1D}" type="presOf" srcId="{6BE0002D-9DA5-4D70-AD8F-2F43F459F1B1}" destId="{B58CA3E3-D617-47EF-B140-DA1C14BB00D2}" srcOrd="0" destOrd="0" presId="urn:microsoft.com/office/officeart/2005/8/layout/matrix3"/>
    <dgm:cxn modelId="{C98EFB9E-F1CD-49CC-B772-2CE4E1E80F0D}" type="presOf" srcId="{C926EDBD-C381-4786-8067-B05C71F5C534}" destId="{34D50D9A-F0DD-40B8-9971-72AD07E36C1D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D43137D5-62BD-4FB2-B8D6-38EE56D99DFC}" type="presOf" srcId="{CB44E568-9772-4E84-A2C6-40ACBDEE4C4B}" destId="{ACE26436-20E4-41C8-A551-862EF2612188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28DFDA65-BB41-41DA-AD3A-3DC67EE529BB}" type="presOf" srcId="{EC4220DB-A195-4910-ACA2-F34E9D510322}" destId="{88A2433F-563E-4126-977B-57F02511B761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85C4D49F-F405-408A-BD7E-568364935370}" type="presParOf" srcId="{88A2433F-563E-4126-977B-57F02511B761}" destId="{115AFB1D-9F43-48A1-A5D9-82F72A633251}" srcOrd="0" destOrd="0" presId="urn:microsoft.com/office/officeart/2005/8/layout/matrix3"/>
    <dgm:cxn modelId="{262F66B9-5363-4211-A54E-3B1F68F69045}" type="presParOf" srcId="{88A2433F-563E-4126-977B-57F02511B761}" destId="{B58CA3E3-D617-47EF-B140-DA1C14BB00D2}" srcOrd="1" destOrd="0" presId="urn:microsoft.com/office/officeart/2005/8/layout/matrix3"/>
    <dgm:cxn modelId="{EC5AD545-4849-449F-BB0B-AF274BCE36FE}" type="presParOf" srcId="{88A2433F-563E-4126-977B-57F02511B761}" destId="{8A89066A-4A82-4ED2-968E-BBBDA4732C8A}" srcOrd="2" destOrd="0" presId="urn:microsoft.com/office/officeart/2005/8/layout/matrix3"/>
    <dgm:cxn modelId="{1C5DBDA6-AC9E-4D5B-AE8F-26D510CF9CCD}" type="presParOf" srcId="{88A2433F-563E-4126-977B-57F02511B761}" destId="{34D50D9A-F0DD-40B8-9971-72AD07E36C1D}" srcOrd="3" destOrd="0" presId="urn:microsoft.com/office/officeart/2005/8/layout/matrix3"/>
    <dgm:cxn modelId="{0BCA999E-A34A-4B62-B79F-1DDC0F9DA5F3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E691F4F-E2B4-47C0-A306-5A2787C3F3A3}" type="presOf" srcId="{9AF048B2-B17B-4F96-AF72-AAB8A51CD6EA}" destId="{8A89066A-4A82-4ED2-968E-BBBDA4732C8A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A16DA6C-5F91-4B62-9D8D-AFDC1C67931E}" type="presOf" srcId="{6BE0002D-9DA5-4D70-AD8F-2F43F459F1B1}" destId="{B58CA3E3-D617-47EF-B140-DA1C14BB00D2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D6635AEF-B3DE-4D40-AFAA-A2712ECD86C9}" type="presOf" srcId="{EC4220DB-A195-4910-ACA2-F34E9D510322}" destId="{88A2433F-563E-4126-977B-57F02511B761}" srcOrd="0" destOrd="0" presId="urn:microsoft.com/office/officeart/2005/8/layout/matrix3"/>
    <dgm:cxn modelId="{E32D254E-5DB3-4CC2-B2F3-E01BE8600411}" type="presOf" srcId="{CB44E568-9772-4E84-A2C6-40ACBDEE4C4B}" destId="{ACE26436-20E4-41C8-A551-862EF2612188}" srcOrd="0" destOrd="0" presId="urn:microsoft.com/office/officeart/2005/8/layout/matrix3"/>
    <dgm:cxn modelId="{071BAC27-89A7-4699-8CB3-EEDB366387A2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DAE59ABA-F124-4859-B09D-A3F3BA7B5648}" type="presParOf" srcId="{88A2433F-563E-4126-977B-57F02511B761}" destId="{115AFB1D-9F43-48A1-A5D9-82F72A633251}" srcOrd="0" destOrd="0" presId="urn:microsoft.com/office/officeart/2005/8/layout/matrix3"/>
    <dgm:cxn modelId="{D0C80937-67F2-4D2C-81B7-0E5F2E9A3BD2}" type="presParOf" srcId="{88A2433F-563E-4126-977B-57F02511B761}" destId="{B58CA3E3-D617-47EF-B140-DA1C14BB00D2}" srcOrd="1" destOrd="0" presId="urn:microsoft.com/office/officeart/2005/8/layout/matrix3"/>
    <dgm:cxn modelId="{F0B52DF3-4F75-4774-AF65-42713C1CBAA4}" type="presParOf" srcId="{88A2433F-563E-4126-977B-57F02511B761}" destId="{8A89066A-4A82-4ED2-968E-BBBDA4732C8A}" srcOrd="2" destOrd="0" presId="urn:microsoft.com/office/officeart/2005/8/layout/matrix3"/>
    <dgm:cxn modelId="{AFB1B0F7-CFD2-47C0-A360-4FCEA9CD97EA}" type="presParOf" srcId="{88A2433F-563E-4126-977B-57F02511B761}" destId="{34D50D9A-F0DD-40B8-9971-72AD07E36C1D}" srcOrd="3" destOrd="0" presId="urn:microsoft.com/office/officeart/2005/8/layout/matrix3"/>
    <dgm:cxn modelId="{F0F7B12E-3E32-4705-A218-46BBBC988336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</dgm:pt>
    <dgm:pt modelId="{AF7D72CA-3C2D-4E34-8871-5DAE652BF274}" type="pres">
      <dgm:prSet presAssocID="{272E334D-2B7C-4F18-9F1A-A26ADFB1AE5B}" presName="rootConnector" presStyleLbl="node1" presStyleIdx="0" presStyleCnt="1"/>
      <dgm:spPr/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</dgm:pt>
    <dgm:pt modelId="{CF919843-A6F8-4C05-9D36-D24AE39EF835}" type="pres">
      <dgm:prSet presAssocID="{B37117B7-5B57-4DC7-85DC-0608B17D02B9}" presName="Name13" presStyleLbl="parChTrans1D2" presStyleIdx="1" presStyleCnt="4"/>
      <dgm:spPr/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</dgm:pt>
    <dgm:pt modelId="{7A894F37-788F-44D6-9459-D5D2DDA6EC4D}" type="pres">
      <dgm:prSet presAssocID="{3EB0C6C2-51AC-41AC-A474-88F4B70E807E}" presName="Name13" presStyleLbl="parChTrans1D2" presStyleIdx="3" presStyleCnt="4"/>
      <dgm:spPr/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</dgm:pt>
  </dgm:ptLst>
  <dgm:cxnLst>
    <dgm:cxn modelId="{6C7E614D-24E8-4606-AC99-7294366F7CAA}" type="presOf" srcId="{FEC11B9A-2619-4E8F-B9D8-FB3E0DE2E7AF}" destId="{502081D9-F1B2-4C5C-B883-F86F3DD1E841}" srcOrd="0" destOrd="0" presId="urn:microsoft.com/office/officeart/2005/8/layout/hierarchy3"/>
    <dgm:cxn modelId="{664318C9-0306-47CB-96F8-4D37E1526EE1}" type="presOf" srcId="{903395EF-47A8-4D96-AE92-8E3ECB2C82DB}" destId="{A5220D25-D937-430D-9F81-1DE66FBC827C}" srcOrd="0" destOrd="0" presId="urn:microsoft.com/office/officeart/2005/8/layout/hierarchy3"/>
    <dgm:cxn modelId="{5C585F43-53C4-4463-8D37-A859C4F60CEA}" type="presOf" srcId="{209D9142-821E-4E0D-B5F6-3B88AA53938D}" destId="{FB1F9451-04C4-45DE-AD79-FD4594643EEA}" srcOrd="0" destOrd="0" presId="urn:microsoft.com/office/officeart/2005/8/layout/hierarchy3"/>
    <dgm:cxn modelId="{70125B8D-C717-444E-A5C5-05F971B6B4A9}" type="presOf" srcId="{272E334D-2B7C-4F18-9F1A-A26ADFB1AE5B}" destId="{AF7D72CA-3C2D-4E34-8871-5DAE652BF274}" srcOrd="1" destOrd="0" presId="urn:microsoft.com/office/officeart/2005/8/layout/hierarchy3"/>
    <dgm:cxn modelId="{2C71AC9D-365C-4269-8796-596A60D0F6A1}" type="presOf" srcId="{ED595AFD-BB7A-42A7-8062-F03407151E5C}" destId="{8EACC7E1-3BB0-4012-8E95-C956D712E308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DDCFCF38-4B27-46D0-B1F9-AA23BEEF5C1C}" type="presOf" srcId="{E9276243-DEB6-4735-A916-8725338D27C2}" destId="{A45AE1A5-2FFF-4A44-A811-5347ABBD21B9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BBC225EB-E70C-419F-9E97-36E62BE73A30}" type="presOf" srcId="{B37117B7-5B57-4DC7-85DC-0608B17D02B9}" destId="{CF919843-A6F8-4C05-9D36-D24AE39EF835}" srcOrd="0" destOrd="0" presId="urn:microsoft.com/office/officeart/2005/8/layout/hierarchy3"/>
    <dgm:cxn modelId="{F58EDD36-BFCD-4DD8-B51A-AA2C5ADB6DA1}" type="presOf" srcId="{5472254D-9634-4047-8A16-555A87F4F178}" destId="{9B2E1859-5F7E-4D1F-AC51-E22BD89F053F}" srcOrd="0" destOrd="0" presId="urn:microsoft.com/office/officeart/2005/8/layout/hierarchy3"/>
    <dgm:cxn modelId="{FAEF9D5F-5661-430E-8AB0-632F44C4F02C}" type="presOf" srcId="{3EB0C6C2-51AC-41AC-A474-88F4B70E807E}" destId="{7A894F37-788F-44D6-9459-D5D2DDA6EC4D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DD806CAC-9E67-489A-8CD7-BA7BD5EF8CEE}" type="presOf" srcId="{86CC440D-C785-48EE-97AB-1159637650CD}" destId="{0975E0EE-7970-43EC-B31A-52A312CA91EA}" srcOrd="0" destOrd="0" presId="urn:microsoft.com/office/officeart/2005/8/layout/hierarchy3"/>
    <dgm:cxn modelId="{8F6E72A0-8B67-4792-816E-796A04C6AC19}" type="presOf" srcId="{272E334D-2B7C-4F18-9F1A-A26ADFB1AE5B}" destId="{08B11CAB-98E7-4779-9789-DBE6A7C27FB6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AC1E64E9-E782-430F-8357-0850E53257C3}" type="presParOf" srcId="{0975E0EE-7970-43EC-B31A-52A312CA91EA}" destId="{10FEBE6B-2047-43B1-80DC-1D4526B40E6E}" srcOrd="0" destOrd="0" presId="urn:microsoft.com/office/officeart/2005/8/layout/hierarchy3"/>
    <dgm:cxn modelId="{9E952057-7EFE-4B52-80B7-8A1FCADD48F1}" type="presParOf" srcId="{10FEBE6B-2047-43B1-80DC-1D4526B40E6E}" destId="{0D6A0EDB-ADD0-426D-9A9F-A65736F774EC}" srcOrd="0" destOrd="0" presId="urn:microsoft.com/office/officeart/2005/8/layout/hierarchy3"/>
    <dgm:cxn modelId="{9A25E1F1-F156-43FD-B480-6E566E27008B}" type="presParOf" srcId="{0D6A0EDB-ADD0-426D-9A9F-A65736F774EC}" destId="{08B11CAB-98E7-4779-9789-DBE6A7C27FB6}" srcOrd="0" destOrd="0" presId="urn:microsoft.com/office/officeart/2005/8/layout/hierarchy3"/>
    <dgm:cxn modelId="{4AD8A7D9-8E4D-412C-9E68-B8C010AD0A69}" type="presParOf" srcId="{0D6A0EDB-ADD0-426D-9A9F-A65736F774EC}" destId="{AF7D72CA-3C2D-4E34-8871-5DAE652BF274}" srcOrd="1" destOrd="0" presId="urn:microsoft.com/office/officeart/2005/8/layout/hierarchy3"/>
    <dgm:cxn modelId="{E604D554-02A9-47A0-81A8-E5AB4BD248DC}" type="presParOf" srcId="{10FEBE6B-2047-43B1-80DC-1D4526B40E6E}" destId="{6B069224-4494-4527-8C0B-9A33671804F8}" srcOrd="1" destOrd="0" presId="urn:microsoft.com/office/officeart/2005/8/layout/hierarchy3"/>
    <dgm:cxn modelId="{8B91DE30-E8E7-47F8-98FE-9397CA008DFD}" type="presParOf" srcId="{6B069224-4494-4527-8C0B-9A33671804F8}" destId="{A5220D25-D937-430D-9F81-1DE66FBC827C}" srcOrd="0" destOrd="0" presId="urn:microsoft.com/office/officeart/2005/8/layout/hierarchy3"/>
    <dgm:cxn modelId="{CE0BCA3D-AC0F-4211-BB5B-134C5CCE38F4}" type="presParOf" srcId="{6B069224-4494-4527-8C0B-9A33671804F8}" destId="{A45AE1A5-2FFF-4A44-A811-5347ABBD21B9}" srcOrd="1" destOrd="0" presId="urn:microsoft.com/office/officeart/2005/8/layout/hierarchy3"/>
    <dgm:cxn modelId="{D57BD468-CEC7-453D-8648-82A6570011AB}" type="presParOf" srcId="{6B069224-4494-4527-8C0B-9A33671804F8}" destId="{CF919843-A6F8-4C05-9D36-D24AE39EF835}" srcOrd="2" destOrd="0" presId="urn:microsoft.com/office/officeart/2005/8/layout/hierarchy3"/>
    <dgm:cxn modelId="{E27C5D2F-8388-44D4-8849-4C590B09FD8E}" type="presParOf" srcId="{6B069224-4494-4527-8C0B-9A33671804F8}" destId="{9B2E1859-5F7E-4D1F-AC51-E22BD89F053F}" srcOrd="3" destOrd="0" presId="urn:microsoft.com/office/officeart/2005/8/layout/hierarchy3"/>
    <dgm:cxn modelId="{A0161D69-84AE-4314-9D27-ABE0F1C4F1BA}" type="presParOf" srcId="{6B069224-4494-4527-8C0B-9A33671804F8}" destId="{502081D9-F1B2-4C5C-B883-F86F3DD1E841}" srcOrd="4" destOrd="0" presId="urn:microsoft.com/office/officeart/2005/8/layout/hierarchy3"/>
    <dgm:cxn modelId="{437B6FB5-9D15-4BB4-A042-B00BF72BBDBD}" type="presParOf" srcId="{6B069224-4494-4527-8C0B-9A33671804F8}" destId="{FB1F9451-04C4-45DE-AD79-FD4594643EEA}" srcOrd="5" destOrd="0" presId="urn:microsoft.com/office/officeart/2005/8/layout/hierarchy3"/>
    <dgm:cxn modelId="{575EC8C8-E96B-438D-A54D-EEBB9AC6787C}" type="presParOf" srcId="{6B069224-4494-4527-8C0B-9A33671804F8}" destId="{7A894F37-788F-44D6-9459-D5D2DDA6EC4D}" srcOrd="6" destOrd="0" presId="urn:microsoft.com/office/officeart/2005/8/layout/hierarchy3"/>
    <dgm:cxn modelId="{1F3D7CD3-A2D0-444E-9A13-A606FCB59340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</dgm:pt>
    <dgm:pt modelId="{AF7D72CA-3C2D-4E34-8871-5DAE652BF274}" type="pres">
      <dgm:prSet presAssocID="{272E334D-2B7C-4F18-9F1A-A26ADFB1AE5B}" presName="rootConnector" presStyleLbl="node1" presStyleIdx="0" presStyleCnt="1"/>
      <dgm:spPr/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</dgm:pt>
    <dgm:pt modelId="{CF919843-A6F8-4C05-9D36-D24AE39EF835}" type="pres">
      <dgm:prSet presAssocID="{B37117B7-5B57-4DC7-85DC-0608B17D02B9}" presName="Name13" presStyleLbl="parChTrans1D2" presStyleIdx="1" presStyleCnt="4"/>
      <dgm:spPr/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</dgm:pt>
    <dgm:pt modelId="{7A894F37-788F-44D6-9459-D5D2DDA6EC4D}" type="pres">
      <dgm:prSet presAssocID="{3EB0C6C2-51AC-41AC-A474-88F4B70E807E}" presName="Name13" presStyleLbl="parChTrans1D2" presStyleIdx="3" presStyleCnt="4"/>
      <dgm:spPr/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</dgm:pt>
  </dgm:ptLst>
  <dgm:cxnLst>
    <dgm:cxn modelId="{61675404-8927-4B94-9D8B-06567F93D679}" type="presOf" srcId="{FEC11B9A-2619-4E8F-B9D8-FB3E0DE2E7AF}" destId="{502081D9-F1B2-4C5C-B883-F86F3DD1E841}" srcOrd="0" destOrd="0" presId="urn:microsoft.com/office/officeart/2005/8/layout/hierarchy3"/>
    <dgm:cxn modelId="{1F527462-E8CD-414A-AFCC-7BF960343383}" type="presOf" srcId="{272E334D-2B7C-4F18-9F1A-A26ADFB1AE5B}" destId="{AF7D72CA-3C2D-4E34-8871-5DAE652BF274}" srcOrd="1" destOrd="0" presId="urn:microsoft.com/office/officeart/2005/8/layout/hierarchy3"/>
    <dgm:cxn modelId="{81BF4546-E5E5-4BB3-A77A-C33D1225A23E}" type="presOf" srcId="{B37117B7-5B57-4DC7-85DC-0608B17D02B9}" destId="{CF919843-A6F8-4C05-9D36-D24AE39EF835}" srcOrd="0" destOrd="0" presId="urn:microsoft.com/office/officeart/2005/8/layout/hierarchy3"/>
    <dgm:cxn modelId="{3D44CD06-9E84-463E-A33F-E5C9A0C93243}" type="presOf" srcId="{209D9142-821E-4E0D-B5F6-3B88AA53938D}" destId="{FB1F9451-04C4-45DE-AD79-FD4594643EEA}" srcOrd="0" destOrd="0" presId="urn:microsoft.com/office/officeart/2005/8/layout/hierarchy3"/>
    <dgm:cxn modelId="{7912DC4A-9A8E-4BAC-B2B5-CFACAB9BCEEB}" type="presOf" srcId="{E9276243-DEB6-4735-A916-8725338D27C2}" destId="{A45AE1A5-2FFF-4A44-A811-5347ABBD21B9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55B7CD20-813B-4EFD-B06E-FEDF6DBD2419}" type="presOf" srcId="{903395EF-47A8-4D96-AE92-8E3ECB2C82DB}" destId="{A5220D25-D937-430D-9F81-1DE66FBC827C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5C7B4DD4-654E-4E8F-A75F-943F83C52FB6}" type="presOf" srcId="{5472254D-9634-4047-8A16-555A87F4F178}" destId="{9B2E1859-5F7E-4D1F-AC51-E22BD89F053F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D60B49FF-C581-4044-A6DD-FFFA40BF7416}" type="presOf" srcId="{86CC440D-C785-48EE-97AB-1159637650CD}" destId="{0975E0EE-7970-43EC-B31A-52A312CA91EA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2870D6A4-FCB7-46F2-8FC1-65DEE4E2473B}" type="presOf" srcId="{ED595AFD-BB7A-42A7-8062-F03407151E5C}" destId="{8EACC7E1-3BB0-4012-8E95-C956D712E308}" srcOrd="0" destOrd="0" presId="urn:microsoft.com/office/officeart/2005/8/layout/hierarchy3"/>
    <dgm:cxn modelId="{EA5C253F-5E5F-4E4A-A0D1-E5E8C559D9B8}" type="presOf" srcId="{3EB0C6C2-51AC-41AC-A474-88F4B70E807E}" destId="{7A894F37-788F-44D6-9459-D5D2DDA6EC4D}" srcOrd="0" destOrd="0" presId="urn:microsoft.com/office/officeart/2005/8/layout/hierarchy3"/>
    <dgm:cxn modelId="{78B48BD5-8BBA-4DF6-B802-0217256A7A5A}" type="presOf" srcId="{272E334D-2B7C-4F18-9F1A-A26ADFB1AE5B}" destId="{08B11CAB-98E7-4779-9789-DBE6A7C27FB6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F6071A66-C7BD-4A22-91D7-8573AB252E6E}" type="presParOf" srcId="{0975E0EE-7970-43EC-B31A-52A312CA91EA}" destId="{10FEBE6B-2047-43B1-80DC-1D4526B40E6E}" srcOrd="0" destOrd="0" presId="urn:microsoft.com/office/officeart/2005/8/layout/hierarchy3"/>
    <dgm:cxn modelId="{6C82029B-F13E-41DC-8593-0444ECBF8DD3}" type="presParOf" srcId="{10FEBE6B-2047-43B1-80DC-1D4526B40E6E}" destId="{0D6A0EDB-ADD0-426D-9A9F-A65736F774EC}" srcOrd="0" destOrd="0" presId="urn:microsoft.com/office/officeart/2005/8/layout/hierarchy3"/>
    <dgm:cxn modelId="{94E0D2DC-9EA1-4BFE-A5FA-029395584D5A}" type="presParOf" srcId="{0D6A0EDB-ADD0-426D-9A9F-A65736F774EC}" destId="{08B11CAB-98E7-4779-9789-DBE6A7C27FB6}" srcOrd="0" destOrd="0" presId="urn:microsoft.com/office/officeart/2005/8/layout/hierarchy3"/>
    <dgm:cxn modelId="{93793B29-75B3-447C-A581-CEB503A09C74}" type="presParOf" srcId="{0D6A0EDB-ADD0-426D-9A9F-A65736F774EC}" destId="{AF7D72CA-3C2D-4E34-8871-5DAE652BF274}" srcOrd="1" destOrd="0" presId="urn:microsoft.com/office/officeart/2005/8/layout/hierarchy3"/>
    <dgm:cxn modelId="{CD3176D5-FE39-455D-9C99-CFFDB59E3D06}" type="presParOf" srcId="{10FEBE6B-2047-43B1-80DC-1D4526B40E6E}" destId="{6B069224-4494-4527-8C0B-9A33671804F8}" srcOrd="1" destOrd="0" presId="urn:microsoft.com/office/officeart/2005/8/layout/hierarchy3"/>
    <dgm:cxn modelId="{0727953D-4284-439C-B8A7-C3F463B057EC}" type="presParOf" srcId="{6B069224-4494-4527-8C0B-9A33671804F8}" destId="{A5220D25-D937-430D-9F81-1DE66FBC827C}" srcOrd="0" destOrd="0" presId="urn:microsoft.com/office/officeart/2005/8/layout/hierarchy3"/>
    <dgm:cxn modelId="{4B2929BE-CEB1-4758-B633-F6D5D733FFCB}" type="presParOf" srcId="{6B069224-4494-4527-8C0B-9A33671804F8}" destId="{A45AE1A5-2FFF-4A44-A811-5347ABBD21B9}" srcOrd="1" destOrd="0" presId="urn:microsoft.com/office/officeart/2005/8/layout/hierarchy3"/>
    <dgm:cxn modelId="{F9196D28-2BF3-443F-91E9-ABA24FAE85D6}" type="presParOf" srcId="{6B069224-4494-4527-8C0B-9A33671804F8}" destId="{CF919843-A6F8-4C05-9D36-D24AE39EF835}" srcOrd="2" destOrd="0" presId="urn:microsoft.com/office/officeart/2005/8/layout/hierarchy3"/>
    <dgm:cxn modelId="{CF569CD8-BC59-4938-8F1A-CFE7A78B3EEE}" type="presParOf" srcId="{6B069224-4494-4527-8C0B-9A33671804F8}" destId="{9B2E1859-5F7E-4D1F-AC51-E22BD89F053F}" srcOrd="3" destOrd="0" presId="urn:microsoft.com/office/officeart/2005/8/layout/hierarchy3"/>
    <dgm:cxn modelId="{538EB39D-3041-4573-9C50-A4BDD976BA0E}" type="presParOf" srcId="{6B069224-4494-4527-8C0B-9A33671804F8}" destId="{502081D9-F1B2-4C5C-B883-F86F3DD1E841}" srcOrd="4" destOrd="0" presId="urn:microsoft.com/office/officeart/2005/8/layout/hierarchy3"/>
    <dgm:cxn modelId="{D0460764-D422-46E6-9028-B772D3A79CF1}" type="presParOf" srcId="{6B069224-4494-4527-8C0B-9A33671804F8}" destId="{FB1F9451-04C4-45DE-AD79-FD4594643EEA}" srcOrd="5" destOrd="0" presId="urn:microsoft.com/office/officeart/2005/8/layout/hierarchy3"/>
    <dgm:cxn modelId="{DDE57CC3-5D12-42EE-8EF4-A9BAC2C12B79}" type="presParOf" srcId="{6B069224-4494-4527-8C0B-9A33671804F8}" destId="{7A894F37-788F-44D6-9459-D5D2DDA6EC4D}" srcOrd="6" destOrd="0" presId="urn:microsoft.com/office/officeart/2005/8/layout/hierarchy3"/>
    <dgm:cxn modelId="{6CA4E066-CFFE-4DB7-A2FC-99F252E47724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</dgm:pt>
    <dgm:pt modelId="{AF7D72CA-3C2D-4E34-8871-5DAE652BF274}" type="pres">
      <dgm:prSet presAssocID="{272E334D-2B7C-4F18-9F1A-A26ADFB1AE5B}" presName="rootConnector" presStyleLbl="node1" presStyleIdx="0" presStyleCnt="1"/>
      <dgm:spPr/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</dgm:pt>
    <dgm:pt modelId="{CF919843-A6F8-4C05-9D36-D24AE39EF835}" type="pres">
      <dgm:prSet presAssocID="{B37117B7-5B57-4DC7-85DC-0608B17D02B9}" presName="Name13" presStyleLbl="parChTrans1D2" presStyleIdx="1" presStyleCnt="4"/>
      <dgm:spPr/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</dgm:pt>
    <dgm:pt modelId="{7A894F37-788F-44D6-9459-D5D2DDA6EC4D}" type="pres">
      <dgm:prSet presAssocID="{3EB0C6C2-51AC-41AC-A474-88F4B70E807E}" presName="Name13" presStyleLbl="parChTrans1D2" presStyleIdx="3" presStyleCnt="4"/>
      <dgm:spPr/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</dgm:pt>
  </dgm:ptLst>
  <dgm:cxnLst>
    <dgm:cxn modelId="{80CB3762-3AC9-4361-82BE-5DAD04A48D5E}" type="presOf" srcId="{E9276243-DEB6-4735-A916-8725338D27C2}" destId="{A45AE1A5-2FFF-4A44-A811-5347ABBD21B9}" srcOrd="0" destOrd="0" presId="urn:microsoft.com/office/officeart/2005/8/layout/hierarchy3"/>
    <dgm:cxn modelId="{9377F670-EFC1-45AE-B46A-6F7AA6586B72}" type="presOf" srcId="{ED595AFD-BB7A-42A7-8062-F03407151E5C}" destId="{8EACC7E1-3BB0-4012-8E95-C956D712E308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8A0C2BB7-D983-4A15-9EA2-570D82580995}" type="presOf" srcId="{B37117B7-5B57-4DC7-85DC-0608B17D02B9}" destId="{CF919843-A6F8-4C05-9D36-D24AE39EF835}" srcOrd="0" destOrd="0" presId="urn:microsoft.com/office/officeart/2005/8/layout/hierarchy3"/>
    <dgm:cxn modelId="{F3EFADCD-2686-4207-B24D-1788E74F21DD}" type="presOf" srcId="{903395EF-47A8-4D96-AE92-8E3ECB2C82DB}" destId="{A5220D25-D937-430D-9F81-1DE66FBC827C}" srcOrd="0" destOrd="0" presId="urn:microsoft.com/office/officeart/2005/8/layout/hierarchy3"/>
    <dgm:cxn modelId="{44E1A351-328F-4F4A-838A-5B58E2DD65C1}" type="presOf" srcId="{86CC440D-C785-48EE-97AB-1159637650CD}" destId="{0975E0EE-7970-43EC-B31A-52A312CA91EA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12F5F8C7-4D35-4A21-801E-C48BBCB477B9}" type="presOf" srcId="{5472254D-9634-4047-8A16-555A87F4F178}" destId="{9B2E1859-5F7E-4D1F-AC51-E22BD89F053F}" srcOrd="0" destOrd="0" presId="urn:microsoft.com/office/officeart/2005/8/layout/hierarchy3"/>
    <dgm:cxn modelId="{F9848157-FF75-4301-88AB-2CFBB8EF49FA}" type="presOf" srcId="{272E334D-2B7C-4F18-9F1A-A26ADFB1AE5B}" destId="{AF7D72CA-3C2D-4E34-8871-5DAE652BF274}" srcOrd="1" destOrd="0" presId="urn:microsoft.com/office/officeart/2005/8/layout/hierarchy3"/>
    <dgm:cxn modelId="{AAFD6F70-F830-4D4A-B446-027E2422DD1B}" type="presOf" srcId="{FEC11B9A-2619-4E8F-B9D8-FB3E0DE2E7AF}" destId="{502081D9-F1B2-4C5C-B883-F86F3DD1E841}" srcOrd="0" destOrd="0" presId="urn:microsoft.com/office/officeart/2005/8/layout/hierarchy3"/>
    <dgm:cxn modelId="{E4853306-6DC6-49E1-8DBC-1B0F46C5A022}" type="presOf" srcId="{272E334D-2B7C-4F18-9F1A-A26ADFB1AE5B}" destId="{08B11CAB-98E7-4779-9789-DBE6A7C27FB6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E2FBF935-3EBD-4DFB-A34E-EF88A0A54FEB}" type="presOf" srcId="{3EB0C6C2-51AC-41AC-A474-88F4B70E807E}" destId="{7A894F37-788F-44D6-9459-D5D2DDA6EC4D}" srcOrd="0" destOrd="0" presId="urn:microsoft.com/office/officeart/2005/8/layout/hierarchy3"/>
    <dgm:cxn modelId="{F6F8DC31-7D79-4EF7-99A7-E615C9C05C7C}" type="presOf" srcId="{209D9142-821E-4E0D-B5F6-3B88AA53938D}" destId="{FB1F9451-04C4-45DE-AD79-FD4594643EEA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F193B8A3-553B-4A75-83FD-00B8CA4479E1}" type="presParOf" srcId="{0975E0EE-7970-43EC-B31A-52A312CA91EA}" destId="{10FEBE6B-2047-43B1-80DC-1D4526B40E6E}" srcOrd="0" destOrd="0" presId="urn:microsoft.com/office/officeart/2005/8/layout/hierarchy3"/>
    <dgm:cxn modelId="{357D34D2-FE32-4EEE-97D9-FC4C539879E1}" type="presParOf" srcId="{10FEBE6B-2047-43B1-80DC-1D4526B40E6E}" destId="{0D6A0EDB-ADD0-426D-9A9F-A65736F774EC}" srcOrd="0" destOrd="0" presId="urn:microsoft.com/office/officeart/2005/8/layout/hierarchy3"/>
    <dgm:cxn modelId="{C7E46385-7561-4464-B0AF-5D845330A659}" type="presParOf" srcId="{0D6A0EDB-ADD0-426D-9A9F-A65736F774EC}" destId="{08B11CAB-98E7-4779-9789-DBE6A7C27FB6}" srcOrd="0" destOrd="0" presId="urn:microsoft.com/office/officeart/2005/8/layout/hierarchy3"/>
    <dgm:cxn modelId="{CC34FD6B-7AE8-440B-AA8E-649C0EE6A56C}" type="presParOf" srcId="{0D6A0EDB-ADD0-426D-9A9F-A65736F774EC}" destId="{AF7D72CA-3C2D-4E34-8871-5DAE652BF274}" srcOrd="1" destOrd="0" presId="urn:microsoft.com/office/officeart/2005/8/layout/hierarchy3"/>
    <dgm:cxn modelId="{77972D7F-0EA6-4F80-A7E3-0721C57E95DC}" type="presParOf" srcId="{10FEBE6B-2047-43B1-80DC-1D4526B40E6E}" destId="{6B069224-4494-4527-8C0B-9A33671804F8}" srcOrd="1" destOrd="0" presId="urn:microsoft.com/office/officeart/2005/8/layout/hierarchy3"/>
    <dgm:cxn modelId="{2F0EF819-AEFD-48FF-8634-2FE85E5D87C5}" type="presParOf" srcId="{6B069224-4494-4527-8C0B-9A33671804F8}" destId="{A5220D25-D937-430D-9F81-1DE66FBC827C}" srcOrd="0" destOrd="0" presId="urn:microsoft.com/office/officeart/2005/8/layout/hierarchy3"/>
    <dgm:cxn modelId="{DF6E8C90-B15D-4E02-8F95-143184249C77}" type="presParOf" srcId="{6B069224-4494-4527-8C0B-9A33671804F8}" destId="{A45AE1A5-2FFF-4A44-A811-5347ABBD21B9}" srcOrd="1" destOrd="0" presId="urn:microsoft.com/office/officeart/2005/8/layout/hierarchy3"/>
    <dgm:cxn modelId="{4FEDD4A4-9814-4D62-8F10-E3B048634A1E}" type="presParOf" srcId="{6B069224-4494-4527-8C0B-9A33671804F8}" destId="{CF919843-A6F8-4C05-9D36-D24AE39EF835}" srcOrd="2" destOrd="0" presId="urn:microsoft.com/office/officeart/2005/8/layout/hierarchy3"/>
    <dgm:cxn modelId="{9714400A-4359-49DD-90B8-641D8DC68083}" type="presParOf" srcId="{6B069224-4494-4527-8C0B-9A33671804F8}" destId="{9B2E1859-5F7E-4D1F-AC51-E22BD89F053F}" srcOrd="3" destOrd="0" presId="urn:microsoft.com/office/officeart/2005/8/layout/hierarchy3"/>
    <dgm:cxn modelId="{1E2F2063-F054-4D56-A246-440316081218}" type="presParOf" srcId="{6B069224-4494-4527-8C0B-9A33671804F8}" destId="{502081D9-F1B2-4C5C-B883-F86F3DD1E841}" srcOrd="4" destOrd="0" presId="urn:microsoft.com/office/officeart/2005/8/layout/hierarchy3"/>
    <dgm:cxn modelId="{A6665641-069E-40C9-822A-6CEF30A0B8E0}" type="presParOf" srcId="{6B069224-4494-4527-8C0B-9A33671804F8}" destId="{FB1F9451-04C4-45DE-AD79-FD4594643EEA}" srcOrd="5" destOrd="0" presId="urn:microsoft.com/office/officeart/2005/8/layout/hierarchy3"/>
    <dgm:cxn modelId="{7D2292E8-7C78-4905-BA0D-741DD9F54E2E}" type="presParOf" srcId="{6B069224-4494-4527-8C0B-9A33671804F8}" destId="{7A894F37-788F-44D6-9459-D5D2DDA6EC4D}" srcOrd="6" destOrd="0" presId="urn:microsoft.com/office/officeart/2005/8/layout/hierarchy3"/>
    <dgm:cxn modelId="{34D87877-FD92-409D-B167-B2BE13DA548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</dgm:pt>
    <dgm:pt modelId="{AF7D72CA-3C2D-4E34-8871-5DAE652BF274}" type="pres">
      <dgm:prSet presAssocID="{272E334D-2B7C-4F18-9F1A-A26ADFB1AE5B}" presName="rootConnector" presStyleLbl="node1" presStyleIdx="0" presStyleCnt="1"/>
      <dgm:spPr/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</dgm:pt>
    <dgm:pt modelId="{CF919843-A6F8-4C05-9D36-D24AE39EF835}" type="pres">
      <dgm:prSet presAssocID="{B37117B7-5B57-4DC7-85DC-0608B17D02B9}" presName="Name13" presStyleLbl="parChTrans1D2" presStyleIdx="1" presStyleCnt="4"/>
      <dgm:spPr/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</dgm:pt>
    <dgm:pt modelId="{7A894F37-788F-44D6-9459-D5D2DDA6EC4D}" type="pres">
      <dgm:prSet presAssocID="{3EB0C6C2-51AC-41AC-A474-88F4B70E807E}" presName="Name13" presStyleLbl="parChTrans1D2" presStyleIdx="3" presStyleCnt="4"/>
      <dgm:spPr/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</dgm:pt>
  </dgm:ptLst>
  <dgm:cxnLst>
    <dgm:cxn modelId="{09E15DC5-6786-4A5F-8F07-B4424A758F14}" type="presOf" srcId="{903395EF-47A8-4D96-AE92-8E3ECB2C82DB}" destId="{A5220D25-D937-430D-9F81-1DE66FBC827C}" srcOrd="0" destOrd="0" presId="urn:microsoft.com/office/officeart/2005/8/layout/hierarchy3"/>
    <dgm:cxn modelId="{A238DE17-E570-487E-A27C-B119F156D69E}" type="presOf" srcId="{5472254D-9634-4047-8A16-555A87F4F178}" destId="{9B2E1859-5F7E-4D1F-AC51-E22BD89F053F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02A72FF2-CC35-4250-9365-DC2225EDA9EB}" type="presOf" srcId="{B37117B7-5B57-4DC7-85DC-0608B17D02B9}" destId="{CF919843-A6F8-4C05-9D36-D24AE39EF835}" srcOrd="0" destOrd="0" presId="urn:microsoft.com/office/officeart/2005/8/layout/hierarchy3"/>
    <dgm:cxn modelId="{4A05B99E-254F-4B85-AF21-2B0FB40A191E}" type="presOf" srcId="{FEC11B9A-2619-4E8F-B9D8-FB3E0DE2E7AF}" destId="{502081D9-F1B2-4C5C-B883-F86F3DD1E841}" srcOrd="0" destOrd="0" presId="urn:microsoft.com/office/officeart/2005/8/layout/hierarchy3"/>
    <dgm:cxn modelId="{21DC48E3-E32F-48AA-9684-8B24CA9E1E37}" type="presOf" srcId="{272E334D-2B7C-4F18-9F1A-A26ADFB1AE5B}" destId="{AF7D72CA-3C2D-4E34-8871-5DAE652BF274}" srcOrd="1" destOrd="0" presId="urn:microsoft.com/office/officeart/2005/8/layout/hierarchy3"/>
    <dgm:cxn modelId="{81863071-9B38-4027-8C1B-9D2CE4ABBD22}" type="presOf" srcId="{86CC440D-C785-48EE-97AB-1159637650CD}" destId="{0975E0EE-7970-43EC-B31A-52A312CA91EA}" srcOrd="0" destOrd="0" presId="urn:microsoft.com/office/officeart/2005/8/layout/hierarchy3"/>
    <dgm:cxn modelId="{69546795-B7EF-4F84-95C2-8B23DF09DBFF}" type="presOf" srcId="{ED595AFD-BB7A-42A7-8062-F03407151E5C}" destId="{8EACC7E1-3BB0-4012-8E95-C956D712E308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E40CE57B-8227-41B5-B05E-779BA6FF5B76}" type="presOf" srcId="{3EB0C6C2-51AC-41AC-A474-88F4B70E807E}" destId="{7A894F37-788F-44D6-9459-D5D2DDA6EC4D}" srcOrd="0" destOrd="0" presId="urn:microsoft.com/office/officeart/2005/8/layout/hierarchy3"/>
    <dgm:cxn modelId="{E4853D64-3B53-43B8-A7B4-96512D9DF1DC}" type="presOf" srcId="{E9276243-DEB6-4735-A916-8725338D27C2}" destId="{A45AE1A5-2FFF-4A44-A811-5347ABBD21B9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15D51B5D-5809-42FB-BED6-C871D76213AF}" type="presOf" srcId="{209D9142-821E-4E0D-B5F6-3B88AA53938D}" destId="{FB1F9451-04C4-45DE-AD79-FD4594643EEA}" srcOrd="0" destOrd="0" presId="urn:microsoft.com/office/officeart/2005/8/layout/hierarchy3"/>
    <dgm:cxn modelId="{C086363D-BFA2-427C-A193-0F0EBA1EC283}" type="presOf" srcId="{272E334D-2B7C-4F18-9F1A-A26ADFB1AE5B}" destId="{08B11CAB-98E7-4779-9789-DBE6A7C27FB6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C677F767-6435-43C8-8104-ACA36AEB9662}" type="presParOf" srcId="{0975E0EE-7970-43EC-B31A-52A312CA91EA}" destId="{10FEBE6B-2047-43B1-80DC-1D4526B40E6E}" srcOrd="0" destOrd="0" presId="urn:microsoft.com/office/officeart/2005/8/layout/hierarchy3"/>
    <dgm:cxn modelId="{7D340271-984C-43DB-99CF-CA03DF0FCE68}" type="presParOf" srcId="{10FEBE6B-2047-43B1-80DC-1D4526B40E6E}" destId="{0D6A0EDB-ADD0-426D-9A9F-A65736F774EC}" srcOrd="0" destOrd="0" presId="urn:microsoft.com/office/officeart/2005/8/layout/hierarchy3"/>
    <dgm:cxn modelId="{4D3E9592-15F5-464D-81A7-554876949B16}" type="presParOf" srcId="{0D6A0EDB-ADD0-426D-9A9F-A65736F774EC}" destId="{08B11CAB-98E7-4779-9789-DBE6A7C27FB6}" srcOrd="0" destOrd="0" presId="urn:microsoft.com/office/officeart/2005/8/layout/hierarchy3"/>
    <dgm:cxn modelId="{04EFCB5A-EBF4-4A78-997A-9536C95D3C9E}" type="presParOf" srcId="{0D6A0EDB-ADD0-426D-9A9F-A65736F774EC}" destId="{AF7D72CA-3C2D-4E34-8871-5DAE652BF274}" srcOrd="1" destOrd="0" presId="urn:microsoft.com/office/officeart/2005/8/layout/hierarchy3"/>
    <dgm:cxn modelId="{C2A6B75C-91AC-43F9-B9D6-46A22FC07F20}" type="presParOf" srcId="{10FEBE6B-2047-43B1-80DC-1D4526B40E6E}" destId="{6B069224-4494-4527-8C0B-9A33671804F8}" srcOrd="1" destOrd="0" presId="urn:microsoft.com/office/officeart/2005/8/layout/hierarchy3"/>
    <dgm:cxn modelId="{0691E7E3-23B6-4155-8BEC-CB4B0273F9C2}" type="presParOf" srcId="{6B069224-4494-4527-8C0B-9A33671804F8}" destId="{A5220D25-D937-430D-9F81-1DE66FBC827C}" srcOrd="0" destOrd="0" presId="urn:microsoft.com/office/officeart/2005/8/layout/hierarchy3"/>
    <dgm:cxn modelId="{E40C79F7-7D2B-4916-888B-EE686865BD1F}" type="presParOf" srcId="{6B069224-4494-4527-8C0B-9A33671804F8}" destId="{A45AE1A5-2FFF-4A44-A811-5347ABBD21B9}" srcOrd="1" destOrd="0" presId="urn:microsoft.com/office/officeart/2005/8/layout/hierarchy3"/>
    <dgm:cxn modelId="{E3CB2A72-4B12-4D38-9E08-62C96E686358}" type="presParOf" srcId="{6B069224-4494-4527-8C0B-9A33671804F8}" destId="{CF919843-A6F8-4C05-9D36-D24AE39EF835}" srcOrd="2" destOrd="0" presId="urn:microsoft.com/office/officeart/2005/8/layout/hierarchy3"/>
    <dgm:cxn modelId="{052F68E2-4714-440A-9F7D-E3BF1B2742DA}" type="presParOf" srcId="{6B069224-4494-4527-8C0B-9A33671804F8}" destId="{9B2E1859-5F7E-4D1F-AC51-E22BD89F053F}" srcOrd="3" destOrd="0" presId="urn:microsoft.com/office/officeart/2005/8/layout/hierarchy3"/>
    <dgm:cxn modelId="{3049C365-A258-463C-90C5-A9F9ADBE8A5D}" type="presParOf" srcId="{6B069224-4494-4527-8C0B-9A33671804F8}" destId="{502081D9-F1B2-4C5C-B883-F86F3DD1E841}" srcOrd="4" destOrd="0" presId="urn:microsoft.com/office/officeart/2005/8/layout/hierarchy3"/>
    <dgm:cxn modelId="{1F168EA0-3D4E-4435-8ECC-9206FDD84328}" type="presParOf" srcId="{6B069224-4494-4527-8C0B-9A33671804F8}" destId="{FB1F9451-04C4-45DE-AD79-FD4594643EEA}" srcOrd="5" destOrd="0" presId="urn:microsoft.com/office/officeart/2005/8/layout/hierarchy3"/>
    <dgm:cxn modelId="{11172391-765D-48A7-875F-C7F4B7DF1B0B}" type="presParOf" srcId="{6B069224-4494-4527-8C0B-9A33671804F8}" destId="{7A894F37-788F-44D6-9459-D5D2DDA6EC4D}" srcOrd="6" destOrd="0" presId="urn:microsoft.com/office/officeart/2005/8/layout/hierarchy3"/>
    <dgm:cxn modelId="{4457F9C2-AB86-4E90-9F72-697538E919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</dgm:pt>
    <dgm:pt modelId="{AF7D72CA-3C2D-4E34-8871-5DAE652BF274}" type="pres">
      <dgm:prSet presAssocID="{272E334D-2B7C-4F18-9F1A-A26ADFB1AE5B}" presName="rootConnector" presStyleLbl="node1" presStyleIdx="0" presStyleCnt="1"/>
      <dgm:spPr/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</dgm:pt>
    <dgm:pt modelId="{CF919843-A6F8-4C05-9D36-D24AE39EF835}" type="pres">
      <dgm:prSet presAssocID="{B37117B7-5B57-4DC7-85DC-0608B17D02B9}" presName="Name13" presStyleLbl="parChTrans1D2" presStyleIdx="1" presStyleCnt="4"/>
      <dgm:spPr/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</dgm:pt>
    <dgm:pt modelId="{7A894F37-788F-44D6-9459-D5D2DDA6EC4D}" type="pres">
      <dgm:prSet presAssocID="{3EB0C6C2-51AC-41AC-A474-88F4B70E807E}" presName="Name13" presStyleLbl="parChTrans1D2" presStyleIdx="3" presStyleCnt="4"/>
      <dgm:spPr/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</dgm:pt>
  </dgm:ptLst>
  <dgm:cxnLst>
    <dgm:cxn modelId="{D0E1DF07-4F9F-4653-A6F9-9785D67721F2}" type="presOf" srcId="{3EB0C6C2-51AC-41AC-A474-88F4B70E807E}" destId="{7A894F37-788F-44D6-9459-D5D2DDA6EC4D}" srcOrd="0" destOrd="0" presId="urn:microsoft.com/office/officeart/2005/8/layout/hierarchy3"/>
    <dgm:cxn modelId="{273B5217-A2F9-40E9-BA1B-5DE0062FC02B}" type="presOf" srcId="{209D9142-821E-4E0D-B5F6-3B88AA53938D}" destId="{FB1F9451-04C4-45DE-AD79-FD4594643EEA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BAA7E650-64B3-4B83-95FE-F3D90C6538B7}" type="presOf" srcId="{86CC440D-C785-48EE-97AB-1159637650CD}" destId="{0975E0EE-7970-43EC-B31A-52A312CA91EA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DB1B3AB3-66A1-4D08-A80E-060853D924BD}" type="presOf" srcId="{E9276243-DEB6-4735-A916-8725338D27C2}" destId="{A45AE1A5-2FFF-4A44-A811-5347ABBD21B9}" srcOrd="0" destOrd="0" presId="urn:microsoft.com/office/officeart/2005/8/layout/hierarchy3"/>
    <dgm:cxn modelId="{244F6224-799D-4E84-83BB-588FF765CB32}" type="presOf" srcId="{ED595AFD-BB7A-42A7-8062-F03407151E5C}" destId="{8EACC7E1-3BB0-4012-8E95-C956D712E308}" srcOrd="0" destOrd="0" presId="urn:microsoft.com/office/officeart/2005/8/layout/hierarchy3"/>
    <dgm:cxn modelId="{293C05F9-2D0F-4554-95CF-9A72DBAA76E3}" type="presOf" srcId="{FEC11B9A-2619-4E8F-B9D8-FB3E0DE2E7AF}" destId="{502081D9-F1B2-4C5C-B883-F86F3DD1E841}" srcOrd="0" destOrd="0" presId="urn:microsoft.com/office/officeart/2005/8/layout/hierarchy3"/>
    <dgm:cxn modelId="{9712897C-BFD8-40CB-AF63-53510E32EBD1}" type="presOf" srcId="{272E334D-2B7C-4F18-9F1A-A26ADFB1AE5B}" destId="{AF7D72CA-3C2D-4E34-8871-5DAE652BF274}" srcOrd="1" destOrd="0" presId="urn:microsoft.com/office/officeart/2005/8/layout/hierarchy3"/>
    <dgm:cxn modelId="{68EA3C25-06DA-4AF5-ABDD-B862C6B92B6E}" type="presOf" srcId="{272E334D-2B7C-4F18-9F1A-A26ADFB1AE5B}" destId="{08B11CAB-98E7-4779-9789-DBE6A7C27FB6}" srcOrd="0" destOrd="0" presId="urn:microsoft.com/office/officeart/2005/8/layout/hierarchy3"/>
    <dgm:cxn modelId="{3D22B834-FE57-4BF2-B06C-046D011ED8B8}" type="presOf" srcId="{903395EF-47A8-4D96-AE92-8E3ECB2C82DB}" destId="{A5220D25-D937-430D-9F81-1DE66FBC827C}" srcOrd="0" destOrd="0" presId="urn:microsoft.com/office/officeart/2005/8/layout/hierarchy3"/>
    <dgm:cxn modelId="{F02FB274-2A7A-4665-97A8-2436DADFBF45}" type="presOf" srcId="{5472254D-9634-4047-8A16-555A87F4F178}" destId="{9B2E1859-5F7E-4D1F-AC51-E22BD89F053F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334F910B-10F7-46FB-BD34-673EACC877CD}" type="presOf" srcId="{B37117B7-5B57-4DC7-85DC-0608B17D02B9}" destId="{CF919843-A6F8-4C05-9D36-D24AE39EF835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4899CF34-7946-4C62-AC07-2C7E3F0E1D13}" type="presParOf" srcId="{0975E0EE-7970-43EC-B31A-52A312CA91EA}" destId="{10FEBE6B-2047-43B1-80DC-1D4526B40E6E}" srcOrd="0" destOrd="0" presId="urn:microsoft.com/office/officeart/2005/8/layout/hierarchy3"/>
    <dgm:cxn modelId="{A6E99433-2328-456E-B6F9-CDBC68A3C11A}" type="presParOf" srcId="{10FEBE6B-2047-43B1-80DC-1D4526B40E6E}" destId="{0D6A0EDB-ADD0-426D-9A9F-A65736F774EC}" srcOrd="0" destOrd="0" presId="urn:microsoft.com/office/officeart/2005/8/layout/hierarchy3"/>
    <dgm:cxn modelId="{54235387-D4BF-4DC8-9070-CAA2DC256121}" type="presParOf" srcId="{0D6A0EDB-ADD0-426D-9A9F-A65736F774EC}" destId="{08B11CAB-98E7-4779-9789-DBE6A7C27FB6}" srcOrd="0" destOrd="0" presId="urn:microsoft.com/office/officeart/2005/8/layout/hierarchy3"/>
    <dgm:cxn modelId="{4EADDCDA-FB55-4992-9234-FEBD63E6F18B}" type="presParOf" srcId="{0D6A0EDB-ADD0-426D-9A9F-A65736F774EC}" destId="{AF7D72CA-3C2D-4E34-8871-5DAE652BF274}" srcOrd="1" destOrd="0" presId="urn:microsoft.com/office/officeart/2005/8/layout/hierarchy3"/>
    <dgm:cxn modelId="{6D49DF3A-FFF9-4C3B-B977-AA5D3C40059F}" type="presParOf" srcId="{10FEBE6B-2047-43B1-80DC-1D4526B40E6E}" destId="{6B069224-4494-4527-8C0B-9A33671804F8}" srcOrd="1" destOrd="0" presId="urn:microsoft.com/office/officeart/2005/8/layout/hierarchy3"/>
    <dgm:cxn modelId="{54281B04-A369-49D2-B1CA-7125EC18BD66}" type="presParOf" srcId="{6B069224-4494-4527-8C0B-9A33671804F8}" destId="{A5220D25-D937-430D-9F81-1DE66FBC827C}" srcOrd="0" destOrd="0" presId="urn:microsoft.com/office/officeart/2005/8/layout/hierarchy3"/>
    <dgm:cxn modelId="{20FB3B3E-7ACE-4E1D-AC53-A740FA9718BD}" type="presParOf" srcId="{6B069224-4494-4527-8C0B-9A33671804F8}" destId="{A45AE1A5-2FFF-4A44-A811-5347ABBD21B9}" srcOrd="1" destOrd="0" presId="urn:microsoft.com/office/officeart/2005/8/layout/hierarchy3"/>
    <dgm:cxn modelId="{3A833F54-5D7C-4C0E-B5E0-75E12113954B}" type="presParOf" srcId="{6B069224-4494-4527-8C0B-9A33671804F8}" destId="{CF919843-A6F8-4C05-9D36-D24AE39EF835}" srcOrd="2" destOrd="0" presId="urn:microsoft.com/office/officeart/2005/8/layout/hierarchy3"/>
    <dgm:cxn modelId="{273C6111-8413-4E7B-8414-AFACA719B1F0}" type="presParOf" srcId="{6B069224-4494-4527-8C0B-9A33671804F8}" destId="{9B2E1859-5F7E-4D1F-AC51-E22BD89F053F}" srcOrd="3" destOrd="0" presId="urn:microsoft.com/office/officeart/2005/8/layout/hierarchy3"/>
    <dgm:cxn modelId="{6FAB643F-BB90-46A8-B422-56DF51BB9221}" type="presParOf" srcId="{6B069224-4494-4527-8C0B-9A33671804F8}" destId="{502081D9-F1B2-4C5C-B883-F86F3DD1E841}" srcOrd="4" destOrd="0" presId="urn:microsoft.com/office/officeart/2005/8/layout/hierarchy3"/>
    <dgm:cxn modelId="{CC2E2FAC-867D-40E7-9C3C-84A962D937B1}" type="presParOf" srcId="{6B069224-4494-4527-8C0B-9A33671804F8}" destId="{FB1F9451-04C4-45DE-AD79-FD4594643EEA}" srcOrd="5" destOrd="0" presId="urn:microsoft.com/office/officeart/2005/8/layout/hierarchy3"/>
    <dgm:cxn modelId="{F8A9FB99-A7ED-4A7C-91C6-E2B3775CCF08}" type="presParOf" srcId="{6B069224-4494-4527-8C0B-9A33671804F8}" destId="{7A894F37-788F-44D6-9459-D5D2DDA6EC4D}" srcOrd="6" destOrd="0" presId="urn:microsoft.com/office/officeart/2005/8/layout/hierarchy3"/>
    <dgm:cxn modelId="{BB7DCD6D-899A-4424-8CDD-A9C5157A3C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0B64B71-A1EA-4CB6-A43B-B085877FD0FD}" type="presOf" srcId="{CB44E568-9772-4E84-A2C6-40ACBDEE4C4B}" destId="{ACE26436-20E4-41C8-A551-862EF2612188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C3AB29E-3504-4FA3-8936-72185A2B7E92}" type="presOf" srcId="{9AF048B2-B17B-4F96-AF72-AAB8A51CD6EA}" destId="{8A89066A-4A82-4ED2-968E-BBBDA4732C8A}" srcOrd="0" destOrd="0" presId="urn:microsoft.com/office/officeart/2005/8/layout/matrix3"/>
    <dgm:cxn modelId="{8C4E55F5-41A7-41D7-825C-73ED02E6BF7F}" type="presOf" srcId="{6BE0002D-9DA5-4D70-AD8F-2F43F459F1B1}" destId="{B58CA3E3-D617-47EF-B140-DA1C14BB00D2}" srcOrd="0" destOrd="0" presId="urn:microsoft.com/office/officeart/2005/8/layout/matrix3"/>
    <dgm:cxn modelId="{CD1D5658-81FD-4038-96D7-28DD7E2061BB}" type="presOf" srcId="{EC4220DB-A195-4910-ACA2-F34E9D510322}" destId="{88A2433F-563E-4126-977B-57F02511B761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B9810D5F-8EB4-4EB2-A618-2155257E79B1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15A73815-4EDC-4AFE-8072-681F6760231F}" type="presParOf" srcId="{88A2433F-563E-4126-977B-57F02511B761}" destId="{115AFB1D-9F43-48A1-A5D9-82F72A633251}" srcOrd="0" destOrd="0" presId="urn:microsoft.com/office/officeart/2005/8/layout/matrix3"/>
    <dgm:cxn modelId="{62161A65-929D-4E0B-A1C7-7F81736E63E4}" type="presParOf" srcId="{88A2433F-563E-4126-977B-57F02511B761}" destId="{B58CA3E3-D617-47EF-B140-DA1C14BB00D2}" srcOrd="1" destOrd="0" presId="urn:microsoft.com/office/officeart/2005/8/layout/matrix3"/>
    <dgm:cxn modelId="{26723FE8-EEBC-454D-B504-1CC881B612AC}" type="presParOf" srcId="{88A2433F-563E-4126-977B-57F02511B761}" destId="{8A89066A-4A82-4ED2-968E-BBBDA4732C8A}" srcOrd="2" destOrd="0" presId="urn:microsoft.com/office/officeart/2005/8/layout/matrix3"/>
    <dgm:cxn modelId="{CD6EC44C-ECB5-4059-8E23-9CCFC1C75AA3}" type="presParOf" srcId="{88A2433F-563E-4126-977B-57F02511B761}" destId="{34D50D9A-F0DD-40B8-9971-72AD07E36C1D}" srcOrd="3" destOrd="0" presId="urn:microsoft.com/office/officeart/2005/8/layout/matrix3"/>
    <dgm:cxn modelId="{69468934-53AB-4D85-BEFA-D39133034D65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1CAB-98E7-4779-9789-DBE6A7C27FB6}">
      <dsp:nvSpPr>
        <dsp:cNvPr id="0" name=""/>
        <dsp:cNvSpPr/>
      </dsp:nvSpPr>
      <dsp:spPr>
        <a:xfrm>
          <a:off x="1573988" y="2219"/>
          <a:ext cx="4078164" cy="820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4200" kern="1200" smtClean="0"/>
            <a:t>Tipos de atributos</a:t>
          </a:r>
          <a:endParaRPr lang="es-CR" sz="4200" kern="1200"/>
        </a:p>
      </dsp:txBody>
      <dsp:txXfrm>
        <a:off x="1598008" y="26239"/>
        <a:ext cx="4030124" cy="772077"/>
      </dsp:txXfrm>
    </dsp:sp>
    <dsp:sp modelId="{A5220D25-D937-430D-9F81-1DE66FBC827C}">
      <dsp:nvSpPr>
        <dsp:cNvPr id="0" name=""/>
        <dsp:cNvSpPr/>
      </dsp:nvSpPr>
      <dsp:spPr>
        <a:xfrm>
          <a:off x="1981805" y="822337"/>
          <a:ext cx="407816" cy="61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88"/>
              </a:lnTo>
              <a:lnTo>
                <a:pt x="407816" y="61508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AE1A5-2FFF-4A44-A811-5347ABBD21B9}">
      <dsp:nvSpPr>
        <dsp:cNvPr id="0" name=""/>
        <dsp:cNvSpPr/>
      </dsp:nvSpPr>
      <dsp:spPr>
        <a:xfrm>
          <a:off x="2389621" y="1027366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Simples o Compuestos</a:t>
          </a:r>
          <a:endParaRPr lang="es-CR" sz="2800" kern="1200"/>
        </a:p>
      </dsp:txBody>
      <dsp:txXfrm>
        <a:off x="2413641" y="1051386"/>
        <a:ext cx="4141749" cy="772077"/>
      </dsp:txXfrm>
    </dsp:sp>
    <dsp:sp modelId="{CF919843-A6F8-4C05-9D36-D24AE39EF835}">
      <dsp:nvSpPr>
        <dsp:cNvPr id="0" name=""/>
        <dsp:cNvSpPr/>
      </dsp:nvSpPr>
      <dsp:spPr>
        <a:xfrm>
          <a:off x="1981805" y="822337"/>
          <a:ext cx="407816" cy="164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234"/>
              </a:lnTo>
              <a:lnTo>
                <a:pt x="407816" y="164023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E1859-5F7E-4D1F-AC51-E22BD89F053F}">
      <dsp:nvSpPr>
        <dsp:cNvPr id="0" name=""/>
        <dsp:cNvSpPr/>
      </dsp:nvSpPr>
      <dsp:spPr>
        <a:xfrm>
          <a:off x="2389621" y="2052513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dirty="0" smtClean="0"/>
            <a:t>Derivados</a:t>
          </a:r>
          <a:endParaRPr lang="es-CR" sz="2800" kern="1200" dirty="0"/>
        </a:p>
      </dsp:txBody>
      <dsp:txXfrm>
        <a:off x="2413641" y="2076533"/>
        <a:ext cx="4141749" cy="772077"/>
      </dsp:txXfrm>
    </dsp:sp>
    <dsp:sp modelId="{502081D9-F1B2-4C5C-B883-F86F3DD1E841}">
      <dsp:nvSpPr>
        <dsp:cNvPr id="0" name=""/>
        <dsp:cNvSpPr/>
      </dsp:nvSpPr>
      <dsp:spPr>
        <a:xfrm>
          <a:off x="1981805" y="822337"/>
          <a:ext cx="407816" cy="2665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5381"/>
              </a:lnTo>
              <a:lnTo>
                <a:pt x="407816" y="266538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F9451-04C4-45DE-AD79-FD4594643EEA}">
      <dsp:nvSpPr>
        <dsp:cNvPr id="0" name=""/>
        <dsp:cNvSpPr/>
      </dsp:nvSpPr>
      <dsp:spPr>
        <a:xfrm>
          <a:off x="2389621" y="3077660"/>
          <a:ext cx="4189789" cy="820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Monovalorados o Multivalorados </a:t>
          </a:r>
          <a:endParaRPr lang="es-CR" sz="2800" kern="1200"/>
        </a:p>
      </dsp:txBody>
      <dsp:txXfrm>
        <a:off x="2413641" y="3101680"/>
        <a:ext cx="4141749" cy="772077"/>
      </dsp:txXfrm>
    </dsp:sp>
    <dsp:sp modelId="{7A894F37-788F-44D6-9459-D5D2DDA6EC4D}">
      <dsp:nvSpPr>
        <dsp:cNvPr id="0" name=""/>
        <dsp:cNvSpPr/>
      </dsp:nvSpPr>
      <dsp:spPr>
        <a:xfrm>
          <a:off x="1981805" y="822337"/>
          <a:ext cx="407816" cy="3690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528"/>
              </a:lnTo>
              <a:lnTo>
                <a:pt x="407816" y="369052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C7E1-3BB0-4012-8E95-C956D712E308}">
      <dsp:nvSpPr>
        <dsp:cNvPr id="0" name=""/>
        <dsp:cNvSpPr/>
      </dsp:nvSpPr>
      <dsp:spPr>
        <a:xfrm>
          <a:off x="2389621" y="4102806"/>
          <a:ext cx="4189789" cy="820117"/>
        </a:xfrm>
        <a:prstGeom prst="roundRect">
          <a:avLst>
            <a:gd name="adj" fmla="val 10000"/>
          </a:avLst>
        </a:prstGeom>
        <a:solidFill>
          <a:srgbClr val="C0000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800" kern="1200" smtClean="0"/>
            <a:t>Opcionales</a:t>
          </a:r>
          <a:endParaRPr lang="es-CR" sz="2800" kern="1200"/>
        </a:p>
      </dsp:txBody>
      <dsp:txXfrm>
        <a:off x="2413641" y="4126826"/>
        <a:ext cx="4141749" cy="7720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AFB1D-9F43-48A1-A5D9-82F72A633251}">
      <dsp:nvSpPr>
        <dsp:cNvPr id="0" name=""/>
        <dsp:cNvSpPr/>
      </dsp:nvSpPr>
      <dsp:spPr>
        <a:xfrm>
          <a:off x="1614127" y="0"/>
          <a:ext cx="4925144" cy="49251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A3E3-D617-47EF-B140-DA1C14BB00D2}">
      <dsp:nvSpPr>
        <dsp:cNvPr id="0" name=""/>
        <dsp:cNvSpPr/>
      </dsp:nvSpPr>
      <dsp:spPr>
        <a:xfrm>
          <a:off x="2082016" y="467888"/>
          <a:ext cx="1920806" cy="19208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Entidad</a:t>
          </a:r>
          <a:endParaRPr lang="es-CR" sz="3500" kern="1200"/>
        </a:p>
      </dsp:txBody>
      <dsp:txXfrm>
        <a:off x="2175782" y="561654"/>
        <a:ext cx="1733274" cy="1733274"/>
      </dsp:txXfrm>
    </dsp:sp>
    <dsp:sp modelId="{8A89066A-4A82-4ED2-968E-BBBDA4732C8A}">
      <dsp:nvSpPr>
        <dsp:cNvPr id="0" name=""/>
        <dsp:cNvSpPr/>
      </dsp:nvSpPr>
      <dsp:spPr>
        <a:xfrm>
          <a:off x="4150577" y="467888"/>
          <a:ext cx="1920806" cy="19208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Atributo</a:t>
          </a:r>
          <a:endParaRPr lang="es-CR" sz="3500" kern="1200"/>
        </a:p>
      </dsp:txBody>
      <dsp:txXfrm>
        <a:off x="4244343" y="561654"/>
        <a:ext cx="1733274" cy="1733274"/>
      </dsp:txXfrm>
    </dsp:sp>
    <dsp:sp modelId="{34D50D9A-F0DD-40B8-9971-72AD07E36C1D}">
      <dsp:nvSpPr>
        <dsp:cNvPr id="0" name=""/>
        <dsp:cNvSpPr/>
      </dsp:nvSpPr>
      <dsp:spPr>
        <a:xfrm>
          <a:off x="2082016" y="2536449"/>
          <a:ext cx="1920806" cy="1920806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Dominio</a:t>
          </a:r>
          <a:endParaRPr lang="es-CR" sz="3500" kern="1200"/>
        </a:p>
      </dsp:txBody>
      <dsp:txXfrm>
        <a:off x="2175782" y="2630215"/>
        <a:ext cx="1733274" cy="1733274"/>
      </dsp:txXfrm>
    </dsp:sp>
    <dsp:sp modelId="{ACE26436-20E4-41C8-A551-862EF2612188}">
      <dsp:nvSpPr>
        <dsp:cNvPr id="0" name=""/>
        <dsp:cNvSpPr/>
      </dsp:nvSpPr>
      <dsp:spPr>
        <a:xfrm>
          <a:off x="4150577" y="2536449"/>
          <a:ext cx="1920806" cy="19208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3500" kern="1200" smtClean="0"/>
            <a:t>Relación</a:t>
          </a:r>
          <a:endParaRPr lang="es-CR" sz="3500" kern="1200"/>
        </a:p>
      </dsp:txBody>
      <dsp:txXfrm>
        <a:off x="4244343" y="2630215"/>
        <a:ext cx="1733274" cy="173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0D9B-3F7F-4E12-907E-FE9FFE68177D}" type="datetimeFigureOut">
              <a:rPr lang="es-CR" smtClean="0"/>
              <a:t>29/08/2013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2733B-5381-489C-90B0-13008127F71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370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EEBE2-84EE-4C86-A81D-0A815420F05C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/>
              <a:t>Segunda restricción inherente al MER</a:t>
            </a:r>
            <a:r>
              <a:rPr lang="es-ES_tradnl"/>
              <a:t>: sólo puede haber relaciones entre entidades. Es decir, está prohibido establecer una relación entre relaciones y entre una relación y una entidad.</a:t>
            </a:r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D60C-763F-49AF-A58B-0D8B77319092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252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una instancia de una relación SIEMPRE participa una instancia de cada tipo de entidad ligada a la relación. </a:t>
            </a:r>
          </a:p>
          <a:p>
            <a:r>
              <a:rPr lang="es-ES_tradnl"/>
              <a:t>Por ejemplo, una instancia de AQUIA necesariamente </a:t>
            </a:r>
          </a:p>
          <a:p>
            <a:r>
              <a:rPr lang="es-ES_tradnl"/>
              <a:t>consiste en una instancia de CIENTE, otra de PE ICUA, y otra deOCA_VIDEOClUB. </a:t>
            </a:r>
          </a:p>
          <a:p>
            <a:r>
              <a:rPr lang="es-ES_tradnl"/>
              <a:t>No tiene sentido que vincule tan solo dos de ellas...</a:t>
            </a:r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62990-8F7F-4153-8DF5-4D8378BD0643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93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nombres de rol ayudan a explicar el significado de la relación, por eso su uso es casi obligatorio en los tipos de relación reflexivas, para evitar la </a:t>
            </a:r>
            <a:r>
              <a:rPr lang="es-ES_tradnl" b="1"/>
              <a:t>ambigüedad</a:t>
            </a:r>
            <a:r>
              <a:rPr lang="es-ES_tradnl"/>
              <a:t>.</a:t>
            </a:r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6B504-A6BE-44EF-8B95-FBC64E7FBF01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Estas restricciones permiten expresar algunas de las Reglas del Negocio.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F5651-CD20-4583-899D-B799D0911C63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Una instancia de director puede estar relacionada con muchas instancias de película (todas las que él ha rodado)</a:t>
            </a:r>
          </a:p>
          <a:p>
            <a:r>
              <a:rPr lang="es-ES_tradnl"/>
              <a:t>Una instancia de película sólo puede relacionarse con una única instancia de director (justo aquél que la haya filmado)</a:t>
            </a:r>
            <a:endParaRPr lang="es-ES"/>
          </a:p>
          <a:p>
            <a:r>
              <a:rPr lang="es-ES"/>
              <a:t>La notación [CBS1998] coincide con la de [EN2002].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Cada tipo de entidad es d</a:t>
            </a:r>
            <a:r>
              <a:rPr lang="es-ES"/>
              <a:t>escrito por su nombre y la lista de nombres de sus atributos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B930B-7012-41BA-B9E8-9F892EE9F0B9}" type="slidenum">
              <a:rPr lang="es-ES_tradnl"/>
              <a:pPr/>
              <a:t>49</a:t>
            </a:fld>
            <a:endParaRPr lang="es-ES_tradnl"/>
          </a:p>
        </p:txBody>
      </p:sp>
      <p:sp>
        <p:nvSpPr>
          <p:cNvPr id="557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06365-96BD-4D1E-A98D-E7ACDD255611}" type="slidenum">
              <a:rPr lang="es-ES_tradnl"/>
              <a:pPr/>
              <a:t>51</a:t>
            </a:fld>
            <a:endParaRPr lang="es-ES_tradnl"/>
          </a:p>
        </p:txBody>
      </p:sp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La DEPENDENCIA EN EXISTENCIA significa que una instancia de esa entidad sólo puede existir si participa en una instancia de la relación.</a:t>
            </a:r>
          </a:p>
          <a:p>
            <a:r>
              <a:rPr lang="es-ES_tradnl"/>
              <a:t>La dependencia del tipo de entidad es </a:t>
            </a:r>
            <a:r>
              <a:rPr lang="es-ES_tradnl" u="sng"/>
              <a:t>con respecto al tipo de relación</a:t>
            </a:r>
            <a:r>
              <a:rPr lang="es-ES_tradnl"/>
              <a:t>. No tiene el mismo significado que la dependencia en existencia de [MPM1999], puesto que se debe entender como que no tiene sentido que exista una entidad que no participe en la relación. </a:t>
            </a:r>
          </a:p>
          <a:p>
            <a:endParaRPr lang="es-ES_tradnl"/>
          </a:p>
          <a:p>
            <a:r>
              <a:rPr lang="es-ES_tradnl"/>
              <a:t>Concepto coincidente con los incluidos en [CBS1998] y [SKS1998]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969F1-B9D5-4993-B6D7-68D8CAD080FD}" type="slidenum">
              <a:rPr lang="es-ES_tradnl"/>
              <a:pPr/>
              <a:t>52</a:t>
            </a:fld>
            <a:endParaRPr lang="es-ES_tradnl"/>
          </a:p>
        </p:txBody>
      </p:sp>
      <p:sp>
        <p:nvSpPr>
          <p:cNvPr id="20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Participación total</a:t>
            </a:r>
          </a:p>
          <a:p>
            <a:r>
              <a:rPr lang="es-ES" dirty="0"/>
              <a:t>Todo empleado trabaja en un local (sucursal) del vídeo-club.</a:t>
            </a:r>
          </a:p>
          <a:p>
            <a:pPr lvl="2"/>
            <a:r>
              <a:rPr lang="es-ES" dirty="0"/>
              <a:t>* Toda instancia de EMPLEADO DEBE estar relacionada con alguna instancia de LOCAL</a:t>
            </a:r>
          </a:p>
          <a:p>
            <a:pPr lvl="2"/>
            <a:r>
              <a:rPr lang="es-ES" dirty="0"/>
              <a:t>* NO tiene sentido que EXISTA un empleado que NO trabaje en algún local, es decir que NO participe en una relación de tipo TRABAJA_EN</a:t>
            </a:r>
          </a:p>
          <a:p>
            <a:r>
              <a:rPr lang="es-ES" b="1" dirty="0">
                <a:solidFill>
                  <a:schemeClr val="accent2"/>
                </a:solidFill>
              </a:rPr>
              <a:t>Participación parcial</a:t>
            </a:r>
          </a:p>
          <a:p>
            <a:r>
              <a:rPr lang="es-ES" dirty="0"/>
              <a:t>NO todo empleado es encargado de un local del vídeo-club, sino sólo algunos de ellos</a:t>
            </a:r>
          </a:p>
          <a:p>
            <a:r>
              <a:rPr lang="es-ES" dirty="0"/>
              <a:t>* NO NECESARIAMENTE TODAS las instancias EMPLEADO están relacionadas con instancias de LOCAL, sino las de un subconjunto del conjunto total de empleados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35D31-95E8-4CAF-B2F5-A4F014264636}" type="slidenum">
              <a:rPr lang="es-ES_tradnl"/>
              <a:pPr/>
              <a:t>53</a:t>
            </a:fld>
            <a:endParaRPr lang="es-ES_tradnl"/>
          </a:p>
        </p:txBody>
      </p:sp>
      <p:sp>
        <p:nvSpPr>
          <p:cNvPr id="218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“salario” de un actor por participar en cierta película.</a:t>
            </a:r>
          </a:p>
          <a:p>
            <a:r>
              <a:rPr lang="es-ES"/>
              <a:t>“papel” que interpreta un actor en una película (protagonista, secundario, reparto, figuración...).</a:t>
            </a:r>
            <a:endParaRPr lang="es-ES_tradnl"/>
          </a:p>
          <a:p>
            <a:endParaRPr lang="es-ES_tradnl"/>
          </a:p>
          <a:p>
            <a:r>
              <a:rPr lang="es-ES_tradnl"/>
              <a:t>PREGUNTA: ¿Qué pasaría si “salario” o “papel” estuvieran colocados en ACTOR o en PELICULA?</a:t>
            </a:r>
          </a:p>
          <a:p>
            <a:endParaRPr lang="es-ES_tradnl"/>
          </a:p>
          <a:p>
            <a:r>
              <a:rPr lang="es-ES_tradnl"/>
              <a:t>Ojo: </a:t>
            </a:r>
            <a:r>
              <a:rPr lang="es-ES_tradnl" b="1"/>
              <a:t>una relación puede tener atributos, pero nunca una clave</a:t>
            </a:r>
            <a:r>
              <a:rPr lang="es-ES_tradnl"/>
              <a:t>.</a:t>
            </a:r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22B8E-2786-4543-8C75-E4D02D369591}" type="slidenum">
              <a:rPr lang="es-ES_tradnl"/>
              <a:pPr/>
              <a:t>54</a:t>
            </a:fld>
            <a:endParaRPr lang="es-ES_tradnl"/>
          </a:p>
        </p:txBody>
      </p:sp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el caso M:N, los atributos deben pertenecer a la relación, porque su valor está determinado por la combinación de las instancias participantes, y no por una sola de ellas.</a:t>
            </a:r>
          </a:p>
          <a:p>
            <a:r>
              <a:rPr lang="es-ES_tradnl" dirty="0"/>
              <a:t>En el caso 1:N, sólo se puede llevar a la entidad que está en el lado N de la relación (la que participa una vez, que condiciona el valor del atributo)</a:t>
            </a:r>
            <a:endParaRPr lang="es-E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A7A7B-2071-4027-B073-04FF15CE3C1C}" type="slidenum">
              <a:rPr lang="es-ES_tradnl"/>
              <a:pPr/>
              <a:t>55</a:t>
            </a:fld>
            <a:endParaRPr lang="es-ES_tradnl"/>
          </a:p>
        </p:txBody>
      </p:sp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Coincide con el concepto en [CBS1998] y [SKS1998]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86508-9B8D-4F86-8028-D229AEACDB4E}" type="slidenum">
              <a:rPr lang="es-ES_tradnl"/>
              <a:pPr/>
              <a:t>56</a:t>
            </a:fld>
            <a:endParaRPr lang="es-ES_tradnl"/>
          </a:p>
        </p:txBody>
      </p:sp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entidad débil </a:t>
            </a:r>
            <a:r>
              <a:rPr lang="es-ES" b="1" dirty="0"/>
              <a:t>siempre</a:t>
            </a:r>
            <a:r>
              <a:rPr lang="es-ES" dirty="0"/>
              <a:t> tiene una </a:t>
            </a:r>
            <a:r>
              <a:rPr lang="es-ES" b="1" dirty="0"/>
              <a:t>restricción de participación total</a:t>
            </a:r>
            <a:r>
              <a:rPr lang="es-ES" dirty="0"/>
              <a:t> en la relación que la une a su entidad propietaria</a:t>
            </a:r>
            <a:endParaRPr lang="es-ES_tradnl" dirty="0"/>
          </a:p>
          <a:p>
            <a:endParaRPr lang="es-ES" dirty="0"/>
          </a:p>
          <a:p>
            <a:r>
              <a:rPr lang="es-ES" b="1" dirty="0"/>
              <a:t>Dependencia</a:t>
            </a:r>
            <a:r>
              <a:rPr lang="es-ES_tradnl" b="1" dirty="0"/>
              <a:t> </a:t>
            </a:r>
            <a:r>
              <a:rPr lang="es-ES" b="1" dirty="0"/>
              <a:t>en existencia en [EN2002] de toda entidad débil</a:t>
            </a:r>
            <a:r>
              <a:rPr lang="es-ES" dirty="0"/>
              <a:t>: </a:t>
            </a:r>
            <a:r>
              <a:rPr lang="es-ES_tradnl" dirty="0"/>
              <a:t>una</a:t>
            </a:r>
            <a:r>
              <a:rPr lang="es-ES" dirty="0"/>
              <a:t> instancia de un tipo de entidad débil no puede existir si </a:t>
            </a:r>
            <a:r>
              <a:rPr lang="es-ES_tradnl" dirty="0"/>
              <a:t>no está unida a una instancia de la entidad regular (si ésta </a:t>
            </a:r>
            <a:r>
              <a:rPr lang="es-ES" dirty="0"/>
              <a:t>desaparece</a:t>
            </a:r>
            <a:r>
              <a:rPr lang="es-ES_tradnl" dirty="0"/>
              <a:t>, también deben desaparecer las débiles que dependen de ella)</a:t>
            </a:r>
          </a:p>
          <a:p>
            <a:endParaRPr lang="es-ES" dirty="0"/>
          </a:p>
          <a:p>
            <a:r>
              <a:rPr lang="es-ES_tradnl" dirty="0"/>
              <a:t>VISITA_MEDICA </a:t>
            </a:r>
            <a:r>
              <a:rPr lang="es-ES_tradnl" b="1" dirty="0"/>
              <a:t>depende en existencia</a:t>
            </a:r>
            <a:r>
              <a:rPr lang="es-ES_tradnl" dirty="0"/>
              <a:t> </a:t>
            </a:r>
            <a:r>
              <a:rPr lang="es-ES_tradnl" b="1" dirty="0"/>
              <a:t>de PACIENTE y de MEDICO</a:t>
            </a:r>
            <a:r>
              <a:rPr lang="es-ES_tradnl" dirty="0"/>
              <a:t>, </a:t>
            </a:r>
            <a:r>
              <a:rPr lang="es-ES_tradnl" b="1" dirty="0"/>
              <a:t>pero</a:t>
            </a:r>
            <a:r>
              <a:rPr lang="es-ES_tradnl" dirty="0"/>
              <a:t> </a:t>
            </a:r>
            <a:r>
              <a:rPr lang="es-ES_tradnl" b="1" dirty="0"/>
              <a:t>sólo es débil de PACIENTE</a:t>
            </a:r>
            <a:r>
              <a:rPr lang="es-ES_tradnl" dirty="0"/>
              <a:t>: ACUDE es la relación identificador</a:t>
            </a:r>
            <a:endParaRPr lang="es-E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DAC77B-76DD-4392-B090-D4F4C7EB4E17}" type="slidenum">
              <a:rPr lang="es-MX" smtClean="0"/>
              <a:pPr eaLnBrk="1" hangingPunct="1"/>
              <a:t>57</a:t>
            </a:fld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A81563-8494-4707-90A8-628E7A4DD9F5}" type="slidenum">
              <a:rPr lang="es-MX" smtClean="0"/>
              <a:pPr eaLnBrk="1" hangingPunct="1"/>
              <a:t>58</a:t>
            </a:fld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F1B40B-4D06-427A-B061-BA22F9504AB8}" type="slidenum">
              <a:rPr lang="es-MX" smtClean="0"/>
              <a:pPr eaLnBrk="1" hangingPunct="1"/>
              <a:t>59</a:t>
            </a:fld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t>74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310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t>75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31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B17E0-7A79-464B-9734-84D9B72C6F14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realidad, utilizaremos el término </a:t>
            </a:r>
            <a:r>
              <a:rPr lang="es-ES_tradnl" b="1"/>
              <a:t>ENTIDAD como sinónimo de TIPO DE ENTIDAD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69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59FD5-E2CD-42E4-AFB2-DEE34AB8391C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553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40BB-717D-4FD9-9BAD-55A9A816C522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96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A68358-598D-49EA-8A48-20025060D36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8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29/08/2013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630616" cy="1829761"/>
          </a:xfrm>
        </p:spPr>
        <p:txBody>
          <a:bodyPr>
            <a:normAutofit/>
          </a:bodyPr>
          <a:lstStyle/>
          <a:p>
            <a:pPr algn="ctr"/>
            <a:r>
              <a: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201622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ES" sz="4100" b="1" i="1" dirty="0"/>
              <a:t>Diseño de Modelos de Bases de </a:t>
            </a:r>
            <a:r>
              <a:rPr lang="es-ES" sz="4100" b="1" i="1" dirty="0" smtClean="0"/>
              <a:t>Datos</a:t>
            </a:r>
          </a:p>
          <a:p>
            <a:pPr algn="ctr"/>
            <a:endParaRPr lang="es-ES" dirty="0"/>
          </a:p>
          <a:p>
            <a:pPr algn="ctr"/>
            <a:r>
              <a:rPr lang="es-CR" sz="2800" dirty="0"/>
              <a:t>Allan Murillo</a:t>
            </a:r>
          </a:p>
          <a:p>
            <a:pPr algn="ctr"/>
            <a:r>
              <a:rPr lang="es-CR" sz="2800" dirty="0" err="1"/>
              <a:t>Marlen</a:t>
            </a:r>
            <a:r>
              <a:rPr lang="es-CR" sz="2800" dirty="0"/>
              <a:t> Treviño</a:t>
            </a:r>
          </a:p>
          <a:p>
            <a:pPr algn="ctr"/>
            <a:r>
              <a:rPr lang="es-CR" sz="2800" dirty="0" err="1"/>
              <a:t>Yessenia</a:t>
            </a:r>
            <a:r>
              <a:rPr lang="es-CR" sz="2800" dirty="0"/>
              <a:t> Calvo</a:t>
            </a:r>
          </a:p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435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803417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0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</a:p>
          <a:p>
            <a:pPr lvl="1"/>
            <a:endParaRPr lang="es-ES_tradnl" sz="2500" dirty="0">
              <a:solidFill>
                <a:schemeClr val="accent2"/>
              </a:solidFill>
            </a:endParaRPr>
          </a:p>
          <a:p>
            <a:pPr lvl="1"/>
            <a:r>
              <a:rPr lang="es-ES_tradnl" sz="2500" dirty="0" smtClean="0"/>
              <a:t>¿Cuáles serían ejemplos de atributos de la entidad empleado y película?</a:t>
            </a:r>
            <a:endParaRPr lang="es-ES_tradnl" sz="2500" dirty="0"/>
          </a:p>
        </p:txBody>
      </p:sp>
    </p:spTree>
    <p:extLst>
      <p:ext uri="{BB962C8B-B14F-4D97-AF65-F5344CB8AC3E}">
        <p14:creationId xmlns:p14="http://schemas.microsoft.com/office/powerpoint/2010/main" val="406078863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  <a:endParaRPr lang="es-ES_tradnl" sz="2500" dirty="0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823045" y="3174825"/>
            <a:ext cx="5629275" cy="1812926"/>
            <a:chOff x="1056" y="1920"/>
            <a:chExt cx="3546" cy="114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64" y="1920"/>
              <a:ext cx="253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</a:rPr>
                <a:t> = El alquimista impaciente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064" y="2124"/>
              <a:ext cx="136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genero</a:t>
              </a:r>
              <a:r>
                <a:rPr lang="es-ES_tradnl" sz="2400" dirty="0">
                  <a:solidFill>
                    <a:schemeClr val="tx2"/>
                  </a:solidFill>
                </a:rPr>
                <a:t> = Thriller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064" y="2364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nacionalidad</a:t>
              </a:r>
              <a:r>
                <a:rPr lang="es-ES_tradnl" sz="2400" dirty="0">
                  <a:solidFill>
                    <a:schemeClr val="tx2"/>
                  </a:solidFill>
                </a:rPr>
                <a:t> = España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064" y="2592"/>
              <a:ext cx="171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 err="1" smtClean="0">
                  <a:solidFill>
                    <a:schemeClr val="tx2"/>
                  </a:solidFill>
                </a:rPr>
                <a:t>annoestreno</a:t>
              </a:r>
              <a:r>
                <a:rPr lang="es-ES_tradnl" sz="2400" dirty="0" smtClean="0">
                  <a:solidFill>
                    <a:schemeClr val="tx2"/>
                  </a:solidFill>
                </a:rPr>
                <a:t> </a:t>
              </a:r>
              <a:r>
                <a:rPr lang="es-ES_tradnl" sz="2400" dirty="0">
                  <a:solidFill>
                    <a:schemeClr val="tx2"/>
                  </a:solidFill>
                </a:rPr>
                <a:t>= 2002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056" y="2220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p1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80" name="Oval 12"/>
            <p:cNvSpPr>
              <a:spLocks noChangeAspect="1" noChangeArrowheads="1"/>
            </p:cNvSpPr>
            <p:nvPr/>
          </p:nvSpPr>
          <p:spPr bwMode="auto">
            <a:xfrm>
              <a:off x="1296" y="2357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1344" y="2304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344" y="2400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1344" y="2400"/>
              <a:ext cx="72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2064" y="2784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1344" y="2400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1823045" y="5022675"/>
            <a:ext cx="5311775" cy="1793876"/>
            <a:chOff x="1056" y="3084"/>
            <a:chExt cx="3346" cy="1130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2064" y="3297"/>
              <a:ext cx="162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nss</a:t>
              </a:r>
              <a:r>
                <a:rPr lang="es-ES_tradnl" sz="2400">
                  <a:solidFill>
                    <a:schemeClr val="tx2"/>
                  </a:solidFill>
                </a:rPr>
                <a:t> = 1122334455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064" y="3084"/>
              <a:ext cx="139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dni</a:t>
              </a:r>
              <a:r>
                <a:rPr lang="es-ES_tradnl" sz="2400">
                  <a:solidFill>
                    <a:schemeClr val="tx2"/>
                  </a:solidFill>
                </a:rPr>
                <a:t> = 87654321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2064" y="3510"/>
              <a:ext cx="23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nombre</a:t>
              </a:r>
              <a:r>
                <a:rPr lang="es-ES_tradnl" sz="2400">
                  <a:solidFill>
                    <a:schemeClr val="tx2"/>
                  </a:solidFill>
                </a:rPr>
                <a:t> = Cristina Aliaga Gil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2064" y="3723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</a:rPr>
                <a:t> = España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1056" y="337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e1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4" name="Oval 26"/>
            <p:cNvSpPr>
              <a:spLocks noChangeAspect="1" noChangeArrowheads="1"/>
            </p:cNvSpPr>
            <p:nvPr/>
          </p:nvSpPr>
          <p:spPr bwMode="auto">
            <a:xfrm>
              <a:off x="1296" y="3509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flipV="1">
              <a:off x="1344" y="3216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344" y="3456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344" y="3552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344" y="3552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2064" y="3936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1344" y="3552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952301412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Modelo entidad-relación: Conceptos</a:t>
            </a:r>
            <a:endParaRPr lang="es-ES_tradnl" sz="4000" b="1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Instancia de una entidad</a:t>
            </a:r>
            <a:endParaRPr lang="es-ES_tradnl" sz="280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6660232" y="2746251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grpSp>
        <p:nvGrpSpPr>
          <p:cNvPr id="166963" name="Group 51"/>
          <p:cNvGrpSpPr>
            <a:grpSpLocks/>
          </p:cNvGrpSpPr>
          <p:nvPr/>
        </p:nvGrpSpPr>
        <p:grpSpPr bwMode="auto">
          <a:xfrm>
            <a:off x="1115616" y="2492375"/>
            <a:ext cx="4606925" cy="1809750"/>
            <a:chOff x="2810" y="1564"/>
            <a:chExt cx="2902" cy="1140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3434" y="1564"/>
              <a:ext cx="22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El señor de los anillos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3434" y="1768"/>
              <a:ext cx="13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Fantasía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3434" y="2008"/>
              <a:ext cx="165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EEUU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3434" y="2236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2810" y="191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p2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27" name="Oval 15"/>
            <p:cNvSpPr>
              <a:spLocks noChangeAspect="1" noChangeArrowheads="1"/>
            </p:cNvSpPr>
            <p:nvPr/>
          </p:nvSpPr>
          <p:spPr bwMode="auto">
            <a:xfrm>
              <a:off x="3050" y="2001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 flipV="1">
              <a:off x="3098" y="1708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V="1">
              <a:off x="3098" y="1948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3050" y="2044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>
              <a:off x="3120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3434" y="2428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3" name="Line 21"/>
            <p:cNvSpPr>
              <a:spLocks noChangeShapeType="1"/>
            </p:cNvSpPr>
            <p:nvPr/>
          </p:nvSpPr>
          <p:spPr bwMode="auto">
            <a:xfrm>
              <a:off x="3098" y="2044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2" name="Group 50"/>
          <p:cNvGrpSpPr>
            <a:grpSpLocks/>
          </p:cNvGrpSpPr>
          <p:nvPr/>
        </p:nvGrpSpPr>
        <p:grpSpPr bwMode="auto">
          <a:xfrm>
            <a:off x="5281613" y="4548188"/>
            <a:ext cx="3709987" cy="1809750"/>
            <a:chOff x="3327" y="2865"/>
            <a:chExt cx="2337" cy="1140"/>
          </a:xfrm>
        </p:grpSpPr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3951" y="2865"/>
              <a:ext cx="114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Amelie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3951" y="3069"/>
              <a:ext cx="143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Comedia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3951" y="3309"/>
              <a:ext cx="171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Francia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3951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3327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p4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41" name="Oval 29"/>
            <p:cNvSpPr>
              <a:spLocks noChangeAspect="1" noChangeArrowheads="1"/>
            </p:cNvSpPr>
            <p:nvPr/>
          </p:nvSpPr>
          <p:spPr bwMode="auto">
            <a:xfrm>
              <a:off x="3567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3615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3" name="Line 31"/>
            <p:cNvSpPr>
              <a:spLocks noChangeShapeType="1"/>
            </p:cNvSpPr>
            <p:nvPr/>
          </p:nvSpPr>
          <p:spPr bwMode="auto">
            <a:xfrm flipV="1">
              <a:off x="3615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>
              <a:off x="3567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5" name="Line 33"/>
            <p:cNvSpPr>
              <a:spLocks noChangeShapeType="1"/>
            </p:cNvSpPr>
            <p:nvPr/>
          </p:nvSpPr>
          <p:spPr bwMode="auto">
            <a:xfrm>
              <a:off x="3600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3951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>
              <a:off x="3600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1" name="Group 49"/>
          <p:cNvGrpSpPr>
            <a:grpSpLocks/>
          </p:cNvGrpSpPr>
          <p:nvPr/>
        </p:nvGrpSpPr>
        <p:grpSpPr bwMode="auto">
          <a:xfrm>
            <a:off x="1143000" y="4548188"/>
            <a:ext cx="3721100" cy="1809750"/>
            <a:chOff x="720" y="2865"/>
            <a:chExt cx="2344" cy="1140"/>
          </a:xfrm>
        </p:grpSpPr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1344" y="2865"/>
              <a:ext cx="172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Amores perros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0" name="Text Box 38"/>
            <p:cNvSpPr txBox="1">
              <a:spLocks noChangeArrowheads="1"/>
            </p:cNvSpPr>
            <p:nvPr/>
          </p:nvSpPr>
          <p:spPr bwMode="auto">
            <a:xfrm>
              <a:off x="1344" y="3069"/>
              <a:ext cx="126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Drama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1" name="Text Box 39"/>
            <p:cNvSpPr txBox="1">
              <a:spLocks noChangeArrowheads="1"/>
            </p:cNvSpPr>
            <p:nvPr/>
          </p:nvSpPr>
          <p:spPr bwMode="auto">
            <a:xfrm>
              <a:off x="1344" y="3309"/>
              <a:ext cx="16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Méjico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2" name="Text Box 40"/>
            <p:cNvSpPr txBox="1">
              <a:spLocks noChangeArrowheads="1"/>
            </p:cNvSpPr>
            <p:nvPr/>
          </p:nvSpPr>
          <p:spPr bwMode="auto">
            <a:xfrm>
              <a:off x="1344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1999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3" name="Text Box 41"/>
            <p:cNvSpPr txBox="1">
              <a:spLocks noChangeArrowheads="1"/>
            </p:cNvSpPr>
            <p:nvPr/>
          </p:nvSpPr>
          <p:spPr bwMode="auto">
            <a:xfrm>
              <a:off x="720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p3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54" name="Oval 42"/>
            <p:cNvSpPr>
              <a:spLocks noChangeAspect="1" noChangeArrowheads="1"/>
            </p:cNvSpPr>
            <p:nvPr/>
          </p:nvSpPr>
          <p:spPr bwMode="auto">
            <a:xfrm>
              <a:off x="960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 flipV="1">
              <a:off x="1008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 flipV="1">
              <a:off x="1008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960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>
              <a:off x="1008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9" name="Text Box 47"/>
            <p:cNvSpPr txBox="1">
              <a:spLocks noChangeArrowheads="1"/>
            </p:cNvSpPr>
            <p:nvPr/>
          </p:nvSpPr>
          <p:spPr bwMode="auto">
            <a:xfrm>
              <a:off x="1344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60" name="Line 48"/>
            <p:cNvSpPr>
              <a:spLocks noChangeShapeType="1"/>
            </p:cNvSpPr>
            <p:nvPr/>
          </p:nvSpPr>
          <p:spPr bwMode="auto">
            <a:xfrm>
              <a:off x="1008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488688689"/>
      </p:ext>
    </p:extLst>
  </p:cSld>
  <p:clrMapOvr>
    <a:masterClrMapping/>
  </p:clrMapOvr>
  <p:transition advTm="6491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160436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07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546493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4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 smtClean="0">
                <a:solidFill>
                  <a:schemeClr val="accent2"/>
                </a:solidFill>
              </a:rPr>
              <a:t>simples</a:t>
            </a:r>
          </a:p>
          <a:p>
            <a:pPr lvl="1"/>
            <a:r>
              <a:rPr lang="es-ES" sz="2500" dirty="0" smtClean="0"/>
              <a:t>Se </a:t>
            </a:r>
            <a:r>
              <a:rPr lang="es-ES" sz="2500" dirty="0"/>
              <a:t>refiere a aquellos atributos que </a:t>
            </a:r>
            <a:r>
              <a:rPr lang="es-ES" sz="2500" dirty="0" smtClean="0"/>
              <a:t>no se </a:t>
            </a:r>
            <a:r>
              <a:rPr lang="es-ES" sz="2500" dirty="0"/>
              <a:t>encuentran divididos en </a:t>
            </a:r>
            <a:r>
              <a:rPr lang="es-ES" sz="2500" dirty="0" err="1"/>
              <a:t>subpartes</a:t>
            </a:r>
            <a:r>
              <a:rPr lang="es-ES" sz="2500" dirty="0" smtClean="0"/>
              <a:t>.</a:t>
            </a:r>
          </a:p>
          <a:p>
            <a:pPr lvl="1"/>
            <a:r>
              <a:rPr lang="es-ES" sz="2500" dirty="0" smtClean="0"/>
              <a:t>Ejemplos</a:t>
            </a:r>
          </a:p>
          <a:p>
            <a:pPr lvl="2"/>
            <a:r>
              <a:rPr lang="es-ES" sz="2200" dirty="0" smtClean="0"/>
              <a:t>Género</a:t>
            </a:r>
          </a:p>
          <a:p>
            <a:pPr lvl="2"/>
            <a:r>
              <a:rPr lang="es-ES" sz="2200" dirty="0" smtClean="0"/>
              <a:t>Cédula</a:t>
            </a:r>
          </a:p>
          <a:p>
            <a:pPr lvl="2"/>
            <a:r>
              <a:rPr lang="es-ES" sz="2200" dirty="0" smtClean="0"/>
              <a:t>Nacionalidad</a:t>
            </a:r>
          </a:p>
          <a:p>
            <a:pPr lvl="2"/>
            <a:endParaRPr lang="es-ES_tradnl" sz="22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27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compuestos</a:t>
            </a:r>
          </a:p>
          <a:p>
            <a:pPr lvl="1"/>
            <a:r>
              <a:rPr lang="es-ES_tradnl" sz="2400" dirty="0"/>
              <a:t>Pueden dividirse en otros con significado propio</a:t>
            </a:r>
          </a:p>
          <a:p>
            <a:endParaRPr lang="es-ES_tradnl" sz="2800" dirty="0"/>
          </a:p>
          <a:p>
            <a:endParaRPr lang="es-ES_tradnl" sz="2800" dirty="0"/>
          </a:p>
          <a:p>
            <a:pPr lvl="1"/>
            <a:endParaRPr lang="es-ES_tradnl" sz="2400" dirty="0" smtClean="0">
              <a:solidFill>
                <a:schemeClr val="accent2"/>
              </a:solidFill>
            </a:endParaRPr>
          </a:p>
          <a:p>
            <a:pPr lvl="1"/>
            <a:endParaRPr lang="es-ES_tradnl" sz="2400" dirty="0">
              <a:solidFill>
                <a:schemeClr val="accent2"/>
              </a:solidFill>
            </a:endParaRPr>
          </a:p>
          <a:p>
            <a:pPr lvl="1"/>
            <a:r>
              <a:rPr lang="es-ES_tradnl" sz="2400" dirty="0">
                <a:solidFill>
                  <a:schemeClr val="accent2"/>
                </a:solidFill>
              </a:rPr>
              <a:t>Valor</a:t>
            </a:r>
            <a:r>
              <a:rPr lang="es-ES_tradnl" sz="2400" dirty="0"/>
              <a:t> compuesto = </a:t>
            </a:r>
            <a:r>
              <a:rPr lang="es-ES_tradnl" sz="2400" dirty="0">
                <a:solidFill>
                  <a:schemeClr val="accent2"/>
                </a:solidFill>
              </a:rPr>
              <a:t>concatenación</a:t>
            </a:r>
            <a:r>
              <a:rPr lang="es-ES_tradnl" sz="2400" dirty="0"/>
              <a:t> de valores de componentes</a:t>
            </a:r>
          </a:p>
          <a:p>
            <a:endParaRPr lang="es-CR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410989" y="2798440"/>
            <a:ext cx="6329363" cy="990600"/>
            <a:chOff x="1312" y="1584"/>
            <a:chExt cx="3987" cy="62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7" y="1584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 dirty="0" err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  <a:endParaRPr lang="es-ES_tradnl" sz="2400" b="1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12" y="192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644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mes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155" y="1920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año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555" y="1824"/>
              <a:ext cx="89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1843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2131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168" y="1584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direccion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73" y="1920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107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696" y="192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2950" y="1776"/>
              <a:ext cx="221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3427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3782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959" y="1776"/>
              <a:ext cx="576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39" y="1920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89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495636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derivados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Valor calculado a partir de otra información ya existente (atributos, entidades relacionadas)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Son información redundante...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edad</a:t>
            </a:r>
            <a:r>
              <a:rPr lang="es-ES_tradnl" sz="1800" dirty="0"/>
              <a:t> [de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], cálculo a partir de </a:t>
            </a:r>
            <a:r>
              <a:rPr lang="es-ES_tradnl" sz="2400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endParaRPr lang="es-ES_tradnl" sz="1800" dirty="0"/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</a:t>
            </a:r>
            <a:r>
              <a:rPr lang="es-ES_tradnl" sz="1800" dirty="0">
                <a:solidFill>
                  <a:schemeClr val="accent2"/>
                </a:solidFill>
              </a:rPr>
              <a:t>del valor</a:t>
            </a:r>
            <a:r>
              <a:rPr lang="es-ES_tradnl" sz="1800" b="1" dirty="0">
                <a:solidFill>
                  <a:schemeClr val="accent2"/>
                </a:solidFill>
              </a:rPr>
              <a:t> de otro atributo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numcopias</a:t>
            </a:r>
            <a:r>
              <a:rPr lang="es-ES_tradnl" sz="1800" dirty="0"/>
              <a:t> [de una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], cuenta del número de entidades </a:t>
            </a:r>
            <a:r>
              <a:rPr lang="es-ES_tradnl" sz="1800" dirty="0">
                <a:latin typeface="Arial Narrow" pitchFamily="34" charset="0"/>
              </a:rPr>
              <a:t>COPIA</a:t>
            </a:r>
            <a:r>
              <a:rPr lang="es-ES_tradnl" sz="1800" dirty="0"/>
              <a:t> relacionadas con cada película concreta</a:t>
            </a:r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de entidades </a:t>
            </a:r>
            <a:r>
              <a:rPr lang="es-ES_tradnl" sz="1800" b="1" dirty="0" smtClean="0">
                <a:solidFill>
                  <a:schemeClr val="accent2"/>
                </a:solidFill>
              </a:rPr>
              <a:t>relacionadas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597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Archivo</a:t>
            </a:r>
            <a:r>
              <a:rPr lang="es-ES" dirty="0"/>
              <a:t>, Tabla, Entidad, Clase</a:t>
            </a:r>
          </a:p>
          <a:p>
            <a:r>
              <a:rPr lang="es-ES" dirty="0" smtClean="0"/>
              <a:t>Registro</a:t>
            </a:r>
            <a:r>
              <a:rPr lang="es-ES" dirty="0"/>
              <a:t>, </a:t>
            </a:r>
            <a:r>
              <a:rPr lang="es-ES" dirty="0" err="1"/>
              <a:t>tupla</a:t>
            </a:r>
            <a:r>
              <a:rPr lang="es-ES" dirty="0"/>
              <a:t>, objeto</a:t>
            </a:r>
          </a:p>
          <a:p>
            <a:r>
              <a:rPr lang="es-ES" dirty="0" smtClean="0"/>
              <a:t>Variable</a:t>
            </a:r>
            <a:r>
              <a:rPr lang="es-ES" dirty="0"/>
              <a:t>, campo, atributo</a:t>
            </a:r>
          </a:p>
          <a:p>
            <a:r>
              <a:rPr lang="es-ES" dirty="0" smtClean="0"/>
              <a:t>Llaves</a:t>
            </a:r>
            <a:endParaRPr lang="es-ES" dirty="0"/>
          </a:p>
          <a:p>
            <a:pPr lvl="1"/>
            <a:r>
              <a:rPr lang="es-ES" dirty="0" smtClean="0"/>
              <a:t>Primarias</a:t>
            </a:r>
            <a:endParaRPr lang="es-ES" dirty="0"/>
          </a:p>
          <a:p>
            <a:pPr lvl="1"/>
            <a:r>
              <a:rPr lang="es-ES" dirty="0" smtClean="0"/>
              <a:t>Foráneas</a:t>
            </a:r>
            <a:endParaRPr lang="es-ES" dirty="0"/>
          </a:p>
          <a:p>
            <a:pPr lvl="1"/>
            <a:r>
              <a:rPr lang="es-ES" dirty="0" err="1" smtClean="0"/>
              <a:t>Superclaves</a:t>
            </a:r>
            <a:endParaRPr lang="es-ES" dirty="0"/>
          </a:p>
          <a:p>
            <a:r>
              <a:rPr lang="es-ES" dirty="0" smtClean="0"/>
              <a:t>Relación</a:t>
            </a:r>
            <a:endParaRPr lang="es-ES" dirty="0"/>
          </a:p>
          <a:p>
            <a:r>
              <a:rPr lang="es-ES" dirty="0" smtClean="0"/>
              <a:t>Asociación</a:t>
            </a:r>
            <a:endParaRPr lang="es-ES" dirty="0"/>
          </a:p>
          <a:p>
            <a:r>
              <a:rPr lang="es-ES" dirty="0" err="1" smtClean="0"/>
              <a:t>Cardinalidad</a:t>
            </a:r>
            <a:endParaRPr lang="es-ES" dirty="0"/>
          </a:p>
          <a:p>
            <a:pPr lvl="1"/>
            <a:r>
              <a:rPr lang="es-ES" dirty="0" smtClean="0"/>
              <a:t>Uno </a:t>
            </a:r>
            <a:r>
              <a:rPr lang="es-ES" dirty="0"/>
              <a:t>a uno</a:t>
            </a:r>
          </a:p>
          <a:p>
            <a:pPr lvl="1"/>
            <a:r>
              <a:rPr lang="es-ES" dirty="0" smtClean="0"/>
              <a:t>Uno </a:t>
            </a:r>
            <a:r>
              <a:rPr lang="es-ES" dirty="0"/>
              <a:t>a muchos</a:t>
            </a:r>
          </a:p>
          <a:p>
            <a:pPr lvl="1"/>
            <a:r>
              <a:rPr lang="es-ES" dirty="0" smtClean="0"/>
              <a:t>Muchos </a:t>
            </a:r>
            <a:r>
              <a:rPr lang="es-ES" dirty="0"/>
              <a:t>a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7078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9178278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monovalorados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monovaluados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sólo un valor</a:t>
            </a:r>
            <a:r>
              <a:rPr lang="es-ES_tradnl" sz="2400" dirty="0"/>
              <a:t> para cada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particular]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añoestreno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cada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 </a:t>
            </a:r>
            <a:r>
              <a:rPr lang="es-ES_tradnl" sz="1800" dirty="0"/>
              <a:t>concreta</a:t>
            </a:r>
            <a:r>
              <a:rPr lang="es-ES_tradnl" sz="1800" dirty="0" smtClean="0"/>
              <a:t>]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5832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multivalorados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multivaluados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más de un valor</a:t>
            </a:r>
            <a:r>
              <a:rPr lang="es-ES_tradnl" sz="2400" dirty="0"/>
              <a:t> para la misma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 coproducida por varios países 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con varios teléfonos de contacto]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pueden tener </a:t>
            </a:r>
            <a:r>
              <a:rPr lang="es-ES_tradnl" sz="2400" dirty="0">
                <a:solidFill>
                  <a:schemeClr val="accent2"/>
                </a:solidFill>
              </a:rPr>
              <a:t>límites superior e inferior</a:t>
            </a:r>
            <a:r>
              <a:rPr lang="es-ES_tradnl" sz="2400" dirty="0"/>
              <a:t> </a:t>
            </a:r>
            <a:br>
              <a:rPr lang="es-ES_tradnl" sz="2400" dirty="0"/>
            </a:br>
            <a:r>
              <a:rPr lang="es-ES_tradnl" sz="2400" dirty="0"/>
              <a:t>del número de valores por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 (1-2)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 (0-3</a:t>
            </a:r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7804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281414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El </a:t>
            </a:r>
            <a:r>
              <a:rPr lang="es-ES_tradnl" sz="2800" b="1" dirty="0">
                <a:solidFill>
                  <a:schemeClr val="accent2"/>
                </a:solidFill>
              </a:rPr>
              <a:t>nulo</a:t>
            </a:r>
            <a:r>
              <a:rPr lang="es-ES_tradnl" sz="2800" dirty="0"/>
              <a:t> (</a:t>
            </a:r>
            <a:r>
              <a:rPr lang="es-ES_tradnl" sz="2800" i="1" dirty="0" err="1">
                <a:latin typeface="Times New Roman" pitchFamily="18" charset="0"/>
              </a:rPr>
              <a:t>null</a:t>
            </a:r>
            <a:r>
              <a:rPr lang="es-ES_tradnl" sz="2800" i="1" dirty="0">
                <a:latin typeface="Times New Roman" pitchFamily="18" charset="0"/>
              </a:rPr>
              <a:t> </a:t>
            </a:r>
            <a:r>
              <a:rPr lang="es-ES_tradnl" sz="2800" i="1" dirty="0" err="1">
                <a:latin typeface="Times New Roman" pitchFamily="18" charset="0"/>
              </a:rPr>
              <a:t>value</a:t>
            </a:r>
            <a:r>
              <a:rPr lang="es-ES_tradnl" sz="2800" dirty="0"/>
              <a:t>) es usado cuando...</a:t>
            </a:r>
          </a:p>
          <a:p>
            <a:pPr lvl="1"/>
            <a:r>
              <a:rPr lang="es-ES_tradnl" sz="2400" dirty="0" smtClean="0"/>
              <a:t>Se</a:t>
            </a:r>
            <a:r>
              <a:rPr lang="es-ES_tradnl" sz="2400" b="1" dirty="0" smtClean="0">
                <a:solidFill>
                  <a:schemeClr val="accent2"/>
                </a:solidFill>
              </a:rPr>
              <a:t> </a:t>
            </a:r>
            <a:r>
              <a:rPr lang="es-ES_tradnl" sz="2400" b="1" dirty="0">
                <a:solidFill>
                  <a:schemeClr val="accent2"/>
                </a:solidFill>
              </a:rPr>
              <a:t>desconoce el valor</a:t>
            </a:r>
            <a:r>
              <a:rPr lang="es-ES_tradnl" sz="2400" dirty="0"/>
              <a:t> de un atributo para cierta entidad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El valor existe pero falta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altura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No se sabe si el valor existe</a:t>
            </a:r>
            <a:r>
              <a:rPr lang="es-ES_tradnl" sz="2000" dirty="0"/>
              <a:t> o no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s-ES_tradnl" sz="1800" dirty="0"/>
          </a:p>
          <a:p>
            <a:pPr lvl="1"/>
            <a:r>
              <a:rPr lang="es-ES_tradnl" sz="2400" dirty="0"/>
              <a:t>La entidad no tiene </a:t>
            </a:r>
            <a:r>
              <a:rPr lang="es-ES_tradnl" sz="2400" b="1" dirty="0">
                <a:solidFill>
                  <a:schemeClr val="accent2"/>
                </a:solidFill>
              </a:rPr>
              <a:t>ningún valor aplicable</a:t>
            </a:r>
            <a:r>
              <a:rPr lang="es-ES_tradnl" sz="2400" dirty="0"/>
              <a:t> para el atributo:</a:t>
            </a:r>
          </a:p>
          <a:p>
            <a:pPr lvl="2">
              <a:buFontTx/>
              <a:buNone/>
            </a:pPr>
            <a:r>
              <a:rPr lang="es-ES_tradnl" b="1" dirty="0" err="1">
                <a:solidFill>
                  <a:schemeClr val="tx2"/>
                </a:solidFill>
                <a:latin typeface="Arial Narrow" pitchFamily="34" charset="0"/>
              </a:rPr>
              <a:t>fechaalquiler</a:t>
            </a:r>
            <a:r>
              <a:rPr lang="es-ES_tradnl" sz="2000" dirty="0"/>
              <a:t> </a:t>
            </a:r>
            <a:r>
              <a:rPr lang="es-ES_tradnl" sz="1800" dirty="0"/>
              <a:t>[</a:t>
            </a:r>
            <a:r>
              <a:rPr lang="es-ES_tradnl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000" dirty="0"/>
              <a:t> </a:t>
            </a:r>
            <a:r>
              <a:rPr lang="es-ES_tradnl" sz="1800" dirty="0"/>
              <a:t>sólo</a:t>
            </a:r>
            <a:r>
              <a:rPr lang="es-ES_tradnl" sz="2000" dirty="0"/>
              <a:t> </a:t>
            </a:r>
            <a:r>
              <a:rPr lang="es-ES_tradnl" sz="1800" dirty="0"/>
              <a:t>en vídeo-venta (no alquiler)]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027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1512"/>
            <a:chOff x="466" y="1612"/>
            <a:chExt cx="2631" cy="1746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305" y="3121"/>
              <a:ext cx="258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729921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Claves</a:t>
            </a:r>
          </a:p>
          <a:p>
            <a:pPr lvl="1"/>
            <a:r>
              <a:rPr lang="es-ES" dirty="0"/>
              <a:t>Representa un atributo de una entidad que </a:t>
            </a:r>
            <a:r>
              <a:rPr lang="es-ES" dirty="0" smtClean="0"/>
              <a:t>permite distinguir </a:t>
            </a:r>
            <a:r>
              <a:rPr lang="es-ES" dirty="0"/>
              <a:t>a esta entidad del resto de </a:t>
            </a:r>
            <a:r>
              <a:rPr lang="es-ES" dirty="0" smtClean="0"/>
              <a:t>entidades del </a:t>
            </a:r>
            <a:r>
              <a:rPr lang="es-ES" dirty="0"/>
              <a:t>conjunto de entidades.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claves también ayudan a </a:t>
            </a:r>
            <a:r>
              <a:rPr lang="es-ES" dirty="0" smtClean="0"/>
              <a:t>identificar unívocamente </a:t>
            </a:r>
            <a:r>
              <a:rPr lang="es-ES" dirty="0"/>
              <a:t>a las relaciones y así a </a:t>
            </a:r>
            <a:r>
              <a:rPr lang="es-ES" dirty="0" smtClean="0"/>
              <a:t>distinguir las </a:t>
            </a:r>
            <a:r>
              <a:rPr lang="es-ES" dirty="0"/>
              <a:t>relaciones entre sí.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51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8" name="Rectangle 106"/>
          <p:cNvSpPr>
            <a:spLocks noGrp="1" noChangeArrowheads="1"/>
          </p:cNvSpPr>
          <p:nvPr>
            <p:ph type="title"/>
          </p:nvPr>
        </p:nvSpPr>
        <p:spPr>
          <a:xfrm>
            <a:off x="467544" y="1700808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(sin clave): resulta imposible identificar a alguno de los 2 autos marca Peugeot:</a:t>
            </a: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0796611"/>
              </p:ext>
            </p:extLst>
          </p:nvPr>
        </p:nvGraphicFramePr>
        <p:xfrm>
          <a:off x="467671" y="3072408"/>
          <a:ext cx="8153401" cy="3170874"/>
        </p:xfrm>
        <a:graphic>
          <a:graphicData uri="http://schemas.openxmlformats.org/drawingml/2006/table">
            <a:tbl>
              <a:tblPr/>
              <a:tblGrid>
                <a:gridCol w="2039248"/>
                <a:gridCol w="2037452"/>
                <a:gridCol w="2039248"/>
                <a:gridCol w="2037453"/>
              </a:tblGrid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1079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58897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(con clave): a través de la clave, es posible identificar cualquiera de los autos:</a:t>
            </a:r>
          </a:p>
        </p:txBody>
      </p:sp>
      <p:graphicFrame>
        <p:nvGraphicFramePr>
          <p:cNvPr id="25736" name="Group 13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2816412"/>
              </p:ext>
            </p:extLst>
          </p:nvPr>
        </p:nvGraphicFramePr>
        <p:xfrm>
          <a:off x="467671" y="3030497"/>
          <a:ext cx="8153400" cy="3278823"/>
        </p:xfrm>
        <a:graphic>
          <a:graphicData uri="http://schemas.openxmlformats.org/drawingml/2006/table">
            <a:tbl>
              <a:tblPr/>
              <a:tblGrid>
                <a:gridCol w="1579855"/>
                <a:gridCol w="1817987"/>
                <a:gridCol w="1492776"/>
                <a:gridCol w="1631391"/>
                <a:gridCol w="1631391"/>
              </a:tblGrid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Patente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GF6534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DE8743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MU8732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484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</a:t>
            </a:r>
            <a:r>
              <a:rPr lang="es-CR" dirty="0" smtClean="0"/>
              <a:t>Conceptos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ES" sz="2800" dirty="0" err="1" smtClean="0">
                <a:solidFill>
                  <a:srgbClr val="FF9900"/>
                </a:solidFill>
              </a:rPr>
              <a:t>Superclave</a:t>
            </a:r>
            <a:r>
              <a:rPr lang="es-ES" sz="2800" dirty="0" smtClean="0">
                <a:solidFill>
                  <a:srgbClr val="FF9900"/>
                </a:solidFill>
              </a:rPr>
              <a:t>:</a:t>
            </a:r>
            <a:r>
              <a:rPr lang="es-ES" sz="2800" dirty="0" smtClean="0"/>
              <a:t> </a:t>
            </a:r>
            <a:r>
              <a:rPr lang="es-ES" sz="2800" dirty="0"/>
              <a:t>es </a:t>
            </a:r>
            <a:r>
              <a:rPr lang="es-ES" sz="2800" dirty="0"/>
              <a:t>el conjunto de atributos que identifican de forma </a:t>
            </a:r>
            <a:r>
              <a:rPr lang="es-ES" sz="2800" dirty="0" smtClean="0"/>
              <a:t>única a cada entidad.</a:t>
            </a:r>
            <a:endParaRPr lang="es-ES" sz="2800" dirty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Por </a:t>
            </a:r>
            <a:r>
              <a:rPr lang="es-ES" sz="2500" dirty="0"/>
              <a:t>ejemplo, la entidad EMPLEADO, con los atributos Número de la Seguridad </a:t>
            </a:r>
            <a:r>
              <a:rPr lang="es-ES" sz="2500" dirty="0" smtClean="0"/>
              <a:t>Social (NSS), cédula (DNI), </a:t>
            </a:r>
            <a:r>
              <a:rPr lang="es-ES" sz="2500" dirty="0"/>
              <a:t>Nombre, </a:t>
            </a:r>
            <a:r>
              <a:rPr lang="es-ES" sz="2500" dirty="0" smtClean="0"/>
              <a:t>Dirección y </a:t>
            </a:r>
            <a:r>
              <a:rPr lang="es-ES" sz="2500" dirty="0"/>
              <a:t>Fecha </a:t>
            </a:r>
            <a:r>
              <a:rPr lang="es-ES" sz="2500" dirty="0" smtClean="0"/>
              <a:t>nacimiento, </a:t>
            </a:r>
            <a:r>
              <a:rPr lang="es-ES" sz="2500" dirty="0"/>
              <a:t>podrían ser identificadores o </a:t>
            </a:r>
            <a:r>
              <a:rPr lang="es-ES" sz="2500" dirty="0" err="1"/>
              <a:t>superclaves</a:t>
            </a:r>
            <a:r>
              <a:rPr lang="es-ES" sz="2500" dirty="0"/>
              <a:t> los conjuntos </a:t>
            </a:r>
            <a:endParaRPr lang="es-ES" sz="2500" dirty="0" smtClean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Nombre</a:t>
            </a:r>
            <a:r>
              <a:rPr lang="es-ES" sz="2200" dirty="0"/>
              <a:t>, Dirección, Fecha </a:t>
            </a:r>
            <a:r>
              <a:rPr lang="es-ES" sz="2200" dirty="0" smtClean="0"/>
              <a:t>nacimiento, NSS, 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  <a:r>
              <a:rPr lang="es-ES" sz="2200" dirty="0"/>
              <a:t>, Nombre y </a:t>
            </a:r>
            <a:r>
              <a:rPr lang="es-ES" sz="2200" dirty="0" smtClean="0"/>
              <a:t>Dirección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NSS, Nombre y Dirección </a:t>
            </a:r>
            <a:endParaRPr lang="es-ES" sz="2200" dirty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 candidata:</a:t>
            </a:r>
            <a:r>
              <a:rPr lang="es-ES" sz="2800" dirty="0"/>
              <a:t> Es cada una de las </a:t>
            </a:r>
            <a:r>
              <a:rPr lang="es-ES" sz="2800" dirty="0" err="1"/>
              <a:t>superclaves</a:t>
            </a:r>
            <a:r>
              <a:rPr lang="es-ES" sz="2800" dirty="0"/>
              <a:t> formadas por el mínimo número de campos posibles. </a:t>
            </a:r>
            <a:endParaRPr lang="es-ES" sz="28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En el ejemplo anterior, son el DNI </a:t>
            </a:r>
            <a:r>
              <a:rPr lang="es-ES" sz="2500" dirty="0"/>
              <a:t>y el Número de la Seguridad Social</a:t>
            </a:r>
            <a:endParaRPr lang="es-ES" sz="2500" dirty="0" smtClean="0"/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</a:t>
            </a:r>
            <a:r>
              <a:rPr lang="es-ES" sz="2800" dirty="0" smtClean="0"/>
              <a:t> </a:t>
            </a:r>
            <a:r>
              <a:rPr lang="es-ES" sz="2800" dirty="0" smtClean="0">
                <a:solidFill>
                  <a:srgbClr val="FF9900"/>
                </a:solidFill>
              </a:rPr>
              <a:t>primaria o principal: </a:t>
            </a:r>
            <a:r>
              <a:rPr lang="es-ES" sz="2800" dirty="0" smtClean="0"/>
              <a:t>Es </a:t>
            </a:r>
            <a:r>
              <a:rPr lang="es-ES" sz="2800" dirty="0"/>
              <a:t>la clave candidata seleccionada por el </a:t>
            </a:r>
            <a:r>
              <a:rPr lang="es-ES" sz="2800" dirty="0"/>
              <a:t>diseñador </a:t>
            </a:r>
            <a:r>
              <a:rPr lang="es-ES" sz="2800" dirty="0"/>
              <a:t>de la BD. </a:t>
            </a:r>
            <a:r>
              <a:rPr lang="es-ES" sz="2800" dirty="0"/>
              <a:t>Una clave candidata no puede contener valores nulos, ha de ser </a:t>
            </a:r>
            <a:r>
              <a:rPr lang="es-ES" sz="2800" dirty="0"/>
              <a:t>sencilla de </a:t>
            </a:r>
            <a:r>
              <a:rPr lang="es-ES" sz="2800" dirty="0"/>
              <a:t>crear y no ha de variar con el tiempo. El atributo o los atributos que forman esta </a:t>
            </a:r>
            <a:r>
              <a:rPr lang="es-ES" sz="2800" dirty="0"/>
              <a:t>clave se </a:t>
            </a:r>
            <a:r>
              <a:rPr lang="es-ES" sz="2800" dirty="0"/>
              <a:t>representan subrayados.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3387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Ver </a:t>
            </a:r>
            <a:r>
              <a:rPr lang="es-CR" dirty="0"/>
              <a:t>el video </a:t>
            </a:r>
            <a:endParaRPr lang="es-CR" dirty="0" smtClean="0"/>
          </a:p>
          <a:p>
            <a:pPr lvl="1"/>
            <a:r>
              <a:rPr lang="es-CR" dirty="0" err="1" smtClean="0"/>
              <a:t>Database</a:t>
            </a:r>
            <a:r>
              <a:rPr lang="es-CR" dirty="0" smtClean="0"/>
              <a:t> Fundamentals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8285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5191"/>
            <a:chOff x="466" y="1612"/>
            <a:chExt cx="2631" cy="1748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299" y="3120"/>
              <a:ext cx="269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 u="sng" dirty="0" err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  <a:endParaRPr lang="es-ES_tradnl" b="1" u="sng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066835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Defina los atributos para las siguientes entidades:</a:t>
            </a:r>
          </a:p>
          <a:p>
            <a:pPr lvl="1"/>
            <a:r>
              <a:rPr lang="es-CR" dirty="0" smtClean="0"/>
              <a:t>Estudiante</a:t>
            </a:r>
          </a:p>
          <a:p>
            <a:pPr lvl="1"/>
            <a:r>
              <a:rPr lang="es-CR" dirty="0" smtClean="0"/>
              <a:t>Materia</a:t>
            </a:r>
          </a:p>
          <a:p>
            <a:pPr lvl="1"/>
            <a:r>
              <a:rPr lang="es-CR" dirty="0" smtClean="0"/>
              <a:t>Curso</a:t>
            </a:r>
          </a:p>
          <a:p>
            <a:r>
              <a:rPr lang="es-CR" dirty="0" smtClean="0"/>
              <a:t>Identifique las </a:t>
            </a:r>
            <a:r>
              <a:rPr lang="es-CR" dirty="0" err="1" smtClean="0"/>
              <a:t>superclaves</a:t>
            </a:r>
            <a:r>
              <a:rPr lang="es-CR" dirty="0"/>
              <a:t>, claves candidatas y clave </a:t>
            </a:r>
            <a:r>
              <a:rPr lang="es-CR" dirty="0" smtClean="0"/>
              <a:t>principal de las entidades anteriores.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159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9933265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383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 smtClean="0"/>
              <a:t>Dominio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Conjunto </a:t>
            </a:r>
            <a:r>
              <a:rPr lang="es-ES" sz="2500" dirty="0"/>
              <a:t>de valores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Cada </a:t>
            </a:r>
            <a:r>
              <a:rPr lang="es-ES" sz="2500" dirty="0">
                <a:solidFill>
                  <a:schemeClr val="accent2"/>
                </a:solidFill>
              </a:rPr>
              <a:t>atributo simple</a:t>
            </a:r>
            <a:r>
              <a:rPr lang="es-ES" sz="2500" dirty="0"/>
              <a:t> está </a:t>
            </a:r>
            <a:r>
              <a:rPr lang="es-ES" sz="2500" dirty="0">
                <a:solidFill>
                  <a:schemeClr val="accent2"/>
                </a:solidFill>
              </a:rPr>
              <a:t>asociado a un dominio</a:t>
            </a:r>
            <a:r>
              <a:rPr lang="es-ES_tradnl" sz="2500" dirty="0"/>
              <a:t>, que</a:t>
            </a:r>
            <a:r>
              <a:rPr lang="es-ES" sz="2500" dirty="0"/>
              <a:t> especifica sus </a:t>
            </a:r>
            <a:r>
              <a:rPr lang="es-ES" sz="2500" dirty="0">
                <a:solidFill>
                  <a:schemeClr val="accent2"/>
                </a:solidFill>
              </a:rPr>
              <a:t>valores </a:t>
            </a:r>
            <a:r>
              <a:rPr lang="es-ES" sz="2500" dirty="0" smtClean="0">
                <a:solidFill>
                  <a:schemeClr val="accent2"/>
                </a:solidFill>
              </a:rPr>
              <a:t>válidos</a:t>
            </a:r>
            <a:endParaRPr lang="es-ES" sz="2500" dirty="0">
              <a:solidFill>
                <a:schemeClr val="accent2"/>
              </a:solidFill>
            </a:endParaRPr>
          </a:p>
        </p:txBody>
      </p:sp>
      <p:graphicFrame>
        <p:nvGraphicFramePr>
          <p:cNvPr id="5120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66556"/>
              </p:ext>
            </p:extLst>
          </p:nvPr>
        </p:nvGraphicFramePr>
        <p:xfrm>
          <a:off x="1547664" y="3869784"/>
          <a:ext cx="6056313" cy="1935480"/>
        </p:xfrm>
        <a:graphic>
          <a:graphicData uri="http://schemas.openxmlformats.org/drawingml/2006/table">
            <a:tbl>
              <a:tblPr/>
              <a:tblGrid>
                <a:gridCol w="923925"/>
                <a:gridCol w="1320800"/>
                <a:gridCol w="381158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Atributo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Descripción Dominio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nombre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NOMBRES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30 caracteres alfabéticos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telefono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TELEFONOS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9 caracteres numéricos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altura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números </a:t>
                      </a: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reales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entre 0 y 2’5 (metros)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221393"/>
      </p:ext>
    </p:extLst>
  </p:cSld>
  <p:clrMapOvr>
    <a:masterClrMapping/>
  </p:clrMapOvr>
  <p:transition advTm="6508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93565923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383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Relación</a:t>
            </a:r>
          </a:p>
          <a:p>
            <a:pPr lvl="1"/>
            <a:r>
              <a:rPr lang="es-ES_tradnl" sz="2500" dirty="0" smtClean="0"/>
              <a:t>También </a:t>
            </a:r>
            <a:r>
              <a:rPr lang="es-ES_tradnl" sz="2500" dirty="0"/>
              <a:t>“</a:t>
            </a:r>
            <a:r>
              <a:rPr lang="es-ES" sz="2500" dirty="0">
                <a:solidFill>
                  <a:schemeClr val="accent2"/>
                </a:solidFill>
              </a:rPr>
              <a:t>interrelación</a:t>
            </a:r>
            <a:r>
              <a:rPr lang="es-ES_tradnl" sz="2500" dirty="0"/>
              <a:t>”</a:t>
            </a:r>
            <a:r>
              <a:rPr lang="es-ES" sz="2500" dirty="0"/>
              <a:t> </a:t>
            </a:r>
          </a:p>
          <a:p>
            <a:pPr lvl="1"/>
            <a:r>
              <a:rPr lang="es-ES" sz="2500" dirty="0"/>
              <a:t>Asociación, </a:t>
            </a:r>
            <a:r>
              <a:rPr lang="es-ES" sz="2500" b="1" dirty="0">
                <a:solidFill>
                  <a:schemeClr val="accent2"/>
                </a:solidFill>
              </a:rPr>
              <a:t>vínculo</a:t>
            </a:r>
            <a:r>
              <a:rPr lang="es-ES" sz="2500" dirty="0"/>
              <a:t> o correspondencia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b="1" dirty="0">
                <a:solidFill>
                  <a:schemeClr val="accent2"/>
                </a:solidFill>
              </a:rPr>
              <a:t>entre instancias de entidades</a:t>
            </a:r>
            <a:r>
              <a:rPr lang="es-ES" sz="2500" dirty="0"/>
              <a:t> relacionadas de alguna manera en el </a:t>
            </a:r>
            <a:r>
              <a:rPr lang="es-ES_tradnl" sz="2500" dirty="0"/>
              <a:t>“mundo real”</a:t>
            </a:r>
            <a:endParaRPr lang="es-ES" sz="2500" dirty="0"/>
          </a:p>
          <a:p>
            <a:pPr lvl="2"/>
            <a:r>
              <a:rPr lang="es-ES_tradnl" sz="2100" dirty="0"/>
              <a:t>el</a:t>
            </a:r>
            <a:r>
              <a:rPr lang="es-ES" sz="2100" dirty="0"/>
              <a:t> director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Alejandro Amenábar</a:t>
            </a:r>
            <a:r>
              <a:rPr lang="es-ES_tradnl" sz="2100" dirty="0"/>
              <a:t>”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ha rodado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" sz="2100" dirty="0"/>
              <a:t>la película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Mar adentro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el empleado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87654321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trabaja en</a:t>
            </a:r>
            <a:r>
              <a:rPr lang="es-ES_tradnl" sz="2100" dirty="0"/>
              <a:t> el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local de videoclub</a:t>
            </a:r>
            <a:r>
              <a:rPr lang="es-ES_tradnl" sz="2100" dirty="0">
                <a:solidFill>
                  <a:schemeClr val="tx2"/>
                </a:solidFill>
              </a:rPr>
              <a:t> 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principal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El imperio contraataca</a:t>
            </a:r>
            <a:r>
              <a:rPr lang="es-ES_tradnl" sz="2100" dirty="0"/>
              <a:t>”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es una continuación de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La guerra de las galaxias</a:t>
            </a:r>
            <a:r>
              <a:rPr lang="es-ES_tradnl" sz="2100" dirty="0"/>
              <a:t>”</a:t>
            </a:r>
            <a:endParaRPr lang="es-ES" sz="21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916858632"/>
      </p:ext>
    </p:extLst>
  </p:cSld>
  <p:clrMapOvr>
    <a:masterClrMapping/>
  </p:clrMapOvr>
  <p:transition advTm="6739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Tipo de relación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Estructura </a:t>
            </a:r>
            <a:r>
              <a:rPr lang="es-ES" sz="2500" dirty="0"/>
              <a:t>genérica </a:t>
            </a:r>
            <a:r>
              <a:rPr lang="es-ES_tradnl" sz="2500" dirty="0"/>
              <a:t>o </a:t>
            </a:r>
            <a:r>
              <a:rPr lang="es-ES" sz="2500" dirty="0"/>
              <a:t>abstracción del</a:t>
            </a:r>
            <a:r>
              <a:rPr lang="es-ES" sz="2500" b="1" dirty="0">
                <a:solidFill>
                  <a:schemeClr val="accent2"/>
                </a:solidFill>
              </a:rPr>
              <a:t> conjunto de relaciones existentes entre</a:t>
            </a:r>
            <a:r>
              <a:rPr lang="es-ES" sz="2500" dirty="0"/>
              <a:t> dos o más </a:t>
            </a:r>
            <a:r>
              <a:rPr lang="es-ES_tradnl" sz="2500" b="1" dirty="0">
                <a:solidFill>
                  <a:schemeClr val="accent2"/>
                </a:solidFill>
              </a:rPr>
              <a:t>t</a:t>
            </a:r>
            <a:r>
              <a:rPr lang="es-ES" sz="2500" b="1" dirty="0" err="1">
                <a:solidFill>
                  <a:schemeClr val="accent2"/>
                </a:solidFill>
              </a:rPr>
              <a:t>ipos</a:t>
            </a:r>
            <a:r>
              <a:rPr lang="es-ES" sz="2500" b="1" dirty="0">
                <a:solidFill>
                  <a:schemeClr val="accent2"/>
                </a:solidFill>
              </a:rPr>
              <a:t> de </a:t>
            </a:r>
            <a:r>
              <a:rPr lang="es-ES_tradnl" sz="2500" b="1" dirty="0">
                <a:solidFill>
                  <a:schemeClr val="accent2"/>
                </a:solidFill>
              </a:rPr>
              <a:t>e</a:t>
            </a:r>
            <a:r>
              <a:rPr lang="es-ES" sz="2500" b="1" dirty="0" err="1">
                <a:solidFill>
                  <a:schemeClr val="accent2"/>
                </a:solidFill>
              </a:rPr>
              <a:t>ntidad</a:t>
            </a:r>
            <a:endParaRPr lang="es-ES_tradnl" sz="2500" b="1" dirty="0">
              <a:solidFill>
                <a:schemeClr val="accent2"/>
              </a:solidFill>
            </a:endParaRPr>
          </a:p>
          <a:p>
            <a:pPr lvl="2">
              <a:buFontTx/>
              <a:buNone/>
            </a:pPr>
            <a:r>
              <a:rPr lang="es-ES_tradnl" sz="2100" dirty="0"/>
              <a:t>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DIRECTOR</a:t>
            </a:r>
            <a:r>
              <a:rPr lang="es-ES" sz="2100" dirty="0"/>
              <a:t> </a:t>
            </a:r>
            <a:r>
              <a:rPr lang="es-ES_tradnl" sz="2100" dirty="0">
                <a:solidFill>
                  <a:schemeClr val="accent2"/>
                </a:solidFill>
              </a:rPr>
              <a:t>ha </a:t>
            </a:r>
            <a:r>
              <a:rPr lang="es-ES" sz="2100" dirty="0">
                <a:solidFill>
                  <a:schemeClr val="accent2"/>
                </a:solidFill>
              </a:rPr>
              <a:t>rodad</a:t>
            </a:r>
            <a:r>
              <a:rPr lang="es-ES_tradnl" sz="2100" dirty="0">
                <a:solidFill>
                  <a:schemeClr val="accent2"/>
                </a:solidFill>
              </a:rPr>
              <a:t>o</a:t>
            </a:r>
            <a:r>
              <a:rPr lang="es-ES_tradnl" sz="2100" dirty="0"/>
              <a:t> </a:t>
            </a:r>
            <a:r>
              <a:rPr lang="es-ES_tradnl" sz="2100" dirty="0" err="1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100" dirty="0" err="1"/>
              <a:t>’s</a:t>
            </a:r>
            <a:endParaRPr lang="es-ES_tradnl" sz="2100" dirty="0"/>
          </a:p>
          <a:p>
            <a:pPr lvl="4">
              <a:buFontTx/>
              <a:buNone/>
            </a:pPr>
            <a:endParaRPr lang="es-ES" sz="1800" dirty="0"/>
          </a:p>
          <a:p>
            <a:pPr lvl="1"/>
            <a:r>
              <a:rPr lang="es-ES_tradnl" sz="2500" dirty="0">
                <a:solidFill>
                  <a:schemeClr val="accent2"/>
                </a:solidFill>
              </a:rPr>
              <a:t>Notación</a:t>
            </a:r>
            <a:endParaRPr lang="es-ES" sz="2500" dirty="0">
              <a:solidFill>
                <a:schemeClr val="accent2"/>
              </a:solidFill>
            </a:endParaRPr>
          </a:p>
        </p:txBody>
      </p: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1833563" y="4648200"/>
            <a:ext cx="6091237" cy="909638"/>
            <a:chOff x="1155" y="2928"/>
            <a:chExt cx="3837" cy="573"/>
          </a:xfrm>
        </p:grpSpPr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1155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4131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 flipV="1">
              <a:off x="2016" y="3210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91500" name="AutoShape 12"/>
            <p:cNvSpPr>
              <a:spLocks noChangeArrowheads="1"/>
            </p:cNvSpPr>
            <p:nvPr/>
          </p:nvSpPr>
          <p:spPr bwMode="auto">
            <a:xfrm>
              <a:off x="2304" y="2928"/>
              <a:ext cx="1538" cy="573"/>
            </a:xfrm>
            <a:prstGeom prst="diamond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2506" y="3091"/>
              <a:ext cx="113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 flipV="1">
              <a:off x="3840" y="3216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</p:grp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115752492"/>
      </p:ext>
    </p:extLst>
  </p:cSld>
  <p:clrMapOvr>
    <a:masterClrMapping/>
  </p:clrMapOvr>
  <p:transition advTm="446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62" name="Rectangle 2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Grado de un tipo de relación</a:t>
            </a:r>
          </a:p>
          <a:p>
            <a:pPr lvl="1"/>
            <a:r>
              <a:rPr lang="es-ES" sz="2500" dirty="0" smtClean="0"/>
              <a:t>Número </a:t>
            </a:r>
            <a:r>
              <a:rPr lang="es-ES" sz="2500" dirty="0"/>
              <a:t>de </a:t>
            </a:r>
            <a:r>
              <a:rPr lang="es-ES_tradnl" sz="2500" dirty="0"/>
              <a:t>tipos </a:t>
            </a:r>
            <a:r>
              <a:rPr lang="es-ES" sz="2500" dirty="0"/>
              <a:t>de </a:t>
            </a:r>
            <a:r>
              <a:rPr lang="es-ES_tradnl" sz="2500" dirty="0"/>
              <a:t>entidad</a:t>
            </a:r>
            <a:r>
              <a:rPr lang="es-ES" sz="2500" dirty="0"/>
              <a:t> que participan 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dirty="0"/>
              <a:t>en el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relación</a:t>
            </a:r>
            <a:endParaRPr lang="es-ES" sz="2500" dirty="0"/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Binaria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2 (el más frecuente)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Ternaria</a:t>
            </a:r>
            <a:r>
              <a:rPr lang="es-ES" sz="2100" dirty="0"/>
              <a:t>: </a:t>
            </a:r>
            <a:r>
              <a:rPr lang="es-ES_tradnl" sz="2100" dirty="0"/>
              <a:t>grado</a:t>
            </a:r>
            <a:r>
              <a:rPr lang="es-ES" sz="2100" dirty="0"/>
              <a:t> 3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Reflexiva</a:t>
            </a:r>
            <a:r>
              <a:rPr lang="es-ES_tradnl" sz="2100" dirty="0"/>
              <a:t> (o recursiva)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1</a:t>
            </a:r>
          </a:p>
        </p:txBody>
      </p:sp>
      <p:grpSp>
        <p:nvGrpSpPr>
          <p:cNvPr id="189464" name="Group 24"/>
          <p:cNvGrpSpPr>
            <a:grpSpLocks/>
          </p:cNvGrpSpPr>
          <p:nvPr/>
        </p:nvGrpSpPr>
        <p:grpSpPr bwMode="auto">
          <a:xfrm>
            <a:off x="2143472" y="4273401"/>
            <a:ext cx="4876800" cy="739775"/>
            <a:chOff x="192" y="2640"/>
            <a:chExt cx="3072" cy="466"/>
          </a:xfrm>
        </p:grpSpPr>
        <p:sp>
          <p:nvSpPr>
            <p:cNvPr id="189442" name="Rectangle 2"/>
            <p:cNvSpPr>
              <a:spLocks noChangeArrowheads="1"/>
            </p:cNvSpPr>
            <p:nvPr/>
          </p:nvSpPr>
          <p:spPr bwMode="auto">
            <a:xfrm>
              <a:off x="192" y="2771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  <p:sp>
          <p:nvSpPr>
            <p:cNvPr id="189443" name="Rectangle 3"/>
            <p:cNvSpPr>
              <a:spLocks noChangeArrowheads="1"/>
            </p:cNvSpPr>
            <p:nvPr/>
          </p:nvSpPr>
          <p:spPr bwMode="auto">
            <a:xfrm>
              <a:off x="2565" y="2767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4" name="AutoShape 4"/>
            <p:cNvSpPr>
              <a:spLocks noChangeArrowheads="1"/>
            </p:cNvSpPr>
            <p:nvPr/>
          </p:nvSpPr>
          <p:spPr bwMode="auto">
            <a:xfrm>
              <a:off x="1056" y="2640"/>
              <a:ext cx="1334" cy="46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890" y="2882"/>
              <a:ext cx="22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2352" y="2880"/>
              <a:ext cx="22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89466" name="Group 26"/>
          <p:cNvGrpSpPr>
            <a:grpSpLocks/>
          </p:cNvGrpSpPr>
          <p:nvPr/>
        </p:nvGrpSpPr>
        <p:grpSpPr bwMode="auto">
          <a:xfrm>
            <a:off x="4647059" y="5342210"/>
            <a:ext cx="4389437" cy="1327150"/>
            <a:chOff x="2899" y="3114"/>
            <a:chExt cx="2765" cy="836"/>
          </a:xfrm>
        </p:grpSpPr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2899" y="3190"/>
              <a:ext cx="698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CLIENTE</a:t>
              </a:r>
            </a:p>
          </p:txBody>
        </p:sp>
        <p:sp>
          <p:nvSpPr>
            <p:cNvPr id="189455" name="Rectangle 15"/>
            <p:cNvSpPr>
              <a:spLocks noChangeArrowheads="1"/>
            </p:cNvSpPr>
            <p:nvPr/>
          </p:nvSpPr>
          <p:spPr bwMode="auto">
            <a:xfrm>
              <a:off x="4965" y="3198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>
              <a:off x="3592" y="3309"/>
              <a:ext cx="13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7" name="Line 17"/>
            <p:cNvSpPr>
              <a:spLocks noChangeShapeType="1"/>
            </p:cNvSpPr>
            <p:nvPr/>
          </p:nvSpPr>
          <p:spPr bwMode="auto">
            <a:xfrm>
              <a:off x="4788" y="3309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>
              <a:off x="3667" y="3696"/>
              <a:ext cx="1229" cy="25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>
              <a:off x="4257" y="345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0" name="AutoShape 20"/>
            <p:cNvSpPr>
              <a:spLocks noChangeArrowheads="1"/>
            </p:cNvSpPr>
            <p:nvPr/>
          </p:nvSpPr>
          <p:spPr bwMode="auto">
            <a:xfrm>
              <a:off x="3727" y="3114"/>
              <a:ext cx="1061" cy="37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>
              <a:spAutoFit/>
            </a:bodyPr>
            <a:lstStyle/>
            <a:p>
              <a:pPr algn="ctr" eaLnBrk="0" hangingPunct="0"/>
              <a:r>
                <a:rPr lang="es-ES_tradnl" dirty="0">
                  <a:solidFill>
                    <a:schemeClr val="tx2"/>
                  </a:solidFill>
                  <a:latin typeface="Arial Narrow" pitchFamily="34" charset="0"/>
                </a:rPr>
                <a:t>ALQUILA</a:t>
              </a:r>
            </a:p>
          </p:txBody>
        </p:sp>
      </p:grpSp>
      <p:grpSp>
        <p:nvGrpSpPr>
          <p:cNvPr id="189468" name="Group 28"/>
          <p:cNvGrpSpPr>
            <a:grpSpLocks/>
          </p:cNvGrpSpPr>
          <p:nvPr/>
        </p:nvGrpSpPr>
        <p:grpSpPr bwMode="auto">
          <a:xfrm>
            <a:off x="251520" y="5517232"/>
            <a:ext cx="3663950" cy="947738"/>
            <a:chOff x="528" y="3345"/>
            <a:chExt cx="2308" cy="597"/>
          </a:xfrm>
        </p:grpSpPr>
        <p:grpSp>
          <p:nvGrpSpPr>
            <p:cNvPr id="189463" name="Group 23"/>
            <p:cNvGrpSpPr>
              <a:grpSpLocks/>
            </p:cNvGrpSpPr>
            <p:nvPr/>
          </p:nvGrpSpPr>
          <p:grpSpPr bwMode="auto">
            <a:xfrm>
              <a:off x="1200" y="3345"/>
              <a:ext cx="1247" cy="240"/>
              <a:chOff x="1241" y="3345"/>
              <a:chExt cx="1206" cy="240"/>
            </a:xfrm>
          </p:grpSpPr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1" name="Line 1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2" name="Line 1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137" y="3570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8" name="AutoShape 8"/>
            <p:cNvSpPr>
              <a:spLocks noChangeArrowheads="1"/>
            </p:cNvSpPr>
            <p:nvPr/>
          </p:nvSpPr>
          <p:spPr bwMode="auto">
            <a:xfrm>
              <a:off x="528" y="3456"/>
              <a:ext cx="1344" cy="48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1872" y="3696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>
              <a:off x="672" y="3636"/>
              <a:ext cx="10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CONTINUACION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DE</a:t>
              </a:r>
            </a:p>
          </p:txBody>
        </p:sp>
      </p:grp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56030051"/>
      </p:ext>
    </p:extLst>
  </p:cSld>
  <p:clrMapOvr>
    <a:masterClrMapping/>
  </p:clrMapOvr>
  <p:transition advTm="74544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Nombres de rol (papel)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Todo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entidad </a:t>
            </a:r>
            <a:r>
              <a:rPr lang="es-ES" sz="2500" dirty="0"/>
              <a:t>que participa en un </a:t>
            </a:r>
            <a:r>
              <a:rPr lang="es-ES_tradnl" sz="2500" dirty="0"/>
              <a:t>tipo </a:t>
            </a:r>
            <a:r>
              <a:rPr lang="es-ES" sz="2500" dirty="0"/>
              <a:t>de relación</a:t>
            </a:r>
            <a:r>
              <a:rPr lang="es-ES_tradnl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juega un papel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específico</a:t>
            </a:r>
            <a:r>
              <a:rPr lang="es-ES" sz="2500" dirty="0"/>
              <a:t> en la relación</a:t>
            </a:r>
            <a:endParaRPr lang="es-ES_tradnl" sz="25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 lvl="1">
              <a:lnSpc>
                <a:spcPct val="90000"/>
              </a:lnSpc>
            </a:pPr>
            <a:endParaRPr lang="es-ES" sz="25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Los </a:t>
            </a:r>
            <a:r>
              <a:rPr lang="es-ES" sz="2500" dirty="0"/>
              <a:t>nombres de rol se deben usar, sobre todo, en los </a:t>
            </a:r>
            <a:r>
              <a:rPr lang="es-ES" sz="2500" dirty="0">
                <a:solidFill>
                  <a:schemeClr val="accent2"/>
                </a:solidFill>
              </a:rPr>
              <a:t>tipos </a:t>
            </a:r>
            <a:r>
              <a:rPr lang="es-ES_tradnl" sz="2500" dirty="0">
                <a:solidFill>
                  <a:schemeClr val="accent2"/>
                </a:solidFill>
              </a:rPr>
              <a:t>de </a:t>
            </a:r>
            <a:r>
              <a:rPr lang="es-ES" sz="2500" dirty="0">
                <a:solidFill>
                  <a:schemeClr val="accent2"/>
                </a:solidFill>
              </a:rPr>
              <a:t>relación reflexivos</a:t>
            </a:r>
            <a:r>
              <a:rPr lang="es-ES" sz="2500" dirty="0"/>
              <a:t>, para evitar ambigüedad</a:t>
            </a:r>
          </a:p>
        </p:txBody>
      </p:sp>
      <p:grpSp>
        <p:nvGrpSpPr>
          <p:cNvPr id="56371" name="Group 51"/>
          <p:cNvGrpSpPr>
            <a:grpSpLocks/>
          </p:cNvGrpSpPr>
          <p:nvPr/>
        </p:nvGrpSpPr>
        <p:grpSpPr bwMode="auto">
          <a:xfrm>
            <a:off x="1755229" y="5148263"/>
            <a:ext cx="5553075" cy="1017587"/>
            <a:chOff x="1542" y="3168"/>
            <a:chExt cx="3498" cy="641"/>
          </a:xfrm>
        </p:grpSpPr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4110" y="3216"/>
              <a:ext cx="9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original</a:t>
              </a: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168" y="3600"/>
              <a:ext cx="44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versión</a:t>
              </a:r>
            </a:p>
          </p:txBody>
        </p:sp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304" y="3168"/>
              <a:ext cx="1761" cy="336"/>
              <a:chOff x="1241" y="3345"/>
              <a:chExt cx="1206" cy="240"/>
            </a:xfrm>
          </p:grpSpPr>
          <p:sp>
            <p:nvSpPr>
              <p:cNvPr id="56350" name="Line 30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1" name="Line 3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2" name="Line 3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755" y="3489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54" name="AutoShape 34"/>
            <p:cNvSpPr>
              <a:spLocks noChangeArrowheads="1"/>
            </p:cNvSpPr>
            <p:nvPr/>
          </p:nvSpPr>
          <p:spPr bwMode="auto">
            <a:xfrm>
              <a:off x="1542" y="3417"/>
              <a:ext cx="1570" cy="36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VERSION_DE</a:t>
              </a:r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3064" y="3600"/>
              <a:ext cx="6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1403648" y="2959224"/>
            <a:ext cx="6337300" cy="685800"/>
            <a:chOff x="1392" y="1776"/>
            <a:chExt cx="3992" cy="432"/>
          </a:xfrm>
        </p:grpSpPr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1392" y="1885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4685" y="1903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2698" y="1776"/>
              <a:ext cx="1334" cy="41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207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2938" y="1898"/>
              <a:ext cx="86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398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2083" y="1994"/>
              <a:ext cx="6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 dirty="0">
                  <a:solidFill>
                    <a:schemeClr val="tx2"/>
                  </a:solidFill>
                  <a:latin typeface="Arial Narrow" pitchFamily="34" charset="0"/>
                </a:rPr>
                <a:t>realizador</a:t>
              </a:r>
            </a:p>
          </p:txBody>
        </p:sp>
        <p:sp>
          <p:nvSpPr>
            <p:cNvPr id="56368" name="Rectangle 48"/>
            <p:cNvSpPr>
              <a:spLocks noChangeArrowheads="1"/>
            </p:cNvSpPr>
            <p:nvPr/>
          </p:nvSpPr>
          <p:spPr bwMode="auto">
            <a:xfrm>
              <a:off x="4357" y="1994"/>
              <a:ext cx="29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</a:p>
          </p:txBody>
        </p:sp>
      </p:grpSp>
      <p:sp>
        <p:nvSpPr>
          <p:cNvPr id="2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088324137"/>
      </p:ext>
    </p:extLst>
  </p:cSld>
  <p:clrMapOvr>
    <a:masterClrMapping/>
  </p:clrMapOvr>
  <p:transition advTm="8353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Restricciones estructurales sobre los tipos de relación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Limitan </a:t>
            </a:r>
            <a:r>
              <a:rPr lang="es-ES" sz="2500" dirty="0"/>
              <a:t>las </a:t>
            </a:r>
            <a:r>
              <a:rPr lang="es-ES" sz="2500" dirty="0">
                <a:solidFill>
                  <a:schemeClr val="accent2"/>
                </a:solidFill>
              </a:rPr>
              <a:t>posibles combinaciones de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entidades que pueden participar en las relaciones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Extraídas de </a:t>
            </a:r>
            <a:r>
              <a:rPr lang="es-ES_tradnl" sz="2500" dirty="0"/>
              <a:t>la situación </a:t>
            </a:r>
            <a:r>
              <a:rPr lang="es-ES" sz="2500" dirty="0"/>
              <a:t>real</a:t>
            </a:r>
            <a:r>
              <a:rPr lang="es-ES_tradnl" sz="2500" dirty="0"/>
              <a:t> que se modela</a:t>
            </a: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Una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película debe haber sido dirigida por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 uno y sólo un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director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 director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ha dirigido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al menos una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 película y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puede haber dirigido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muchas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lvl="1">
              <a:lnSpc>
                <a:spcPct val="90000"/>
              </a:lnSpc>
            </a:pPr>
            <a:r>
              <a:rPr lang="es-ES_tradnl" sz="2500" dirty="0"/>
              <a:t>Clases</a:t>
            </a:r>
            <a:r>
              <a:rPr lang="es-ES" sz="2500" dirty="0"/>
              <a:t> de restricciones estructurales</a:t>
            </a:r>
            <a:r>
              <a:rPr lang="es-ES_tradnl" sz="2500" dirty="0"/>
              <a:t>:</a:t>
            </a:r>
            <a:endParaRPr lang="es-ES" sz="2500" dirty="0"/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</a:t>
            </a:r>
            <a:r>
              <a:rPr lang="es-ES" sz="2100" dirty="0" err="1">
                <a:solidFill>
                  <a:schemeClr val="accent2"/>
                </a:solidFill>
              </a:rPr>
              <a:t>cardinalidad</a:t>
            </a:r>
            <a:r>
              <a:rPr lang="es-ES" sz="2100" dirty="0"/>
              <a:t> (</a:t>
            </a:r>
            <a:r>
              <a:rPr lang="es-ES_tradnl" sz="2100" dirty="0"/>
              <a:t>o </a:t>
            </a:r>
            <a:r>
              <a:rPr lang="es-ES" sz="2100" dirty="0"/>
              <a:t>tipo de correspondencia)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participación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750178146"/>
      </p:ext>
    </p:extLst>
  </p:cSld>
  <p:clrMapOvr>
    <a:masterClrMapping/>
  </p:clrMapOvr>
  <p:transition advTm="852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de datos: Definición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Un modelo de datos </a:t>
            </a:r>
            <a:r>
              <a:rPr lang="es-ES" dirty="0"/>
              <a:t>es una colección de </a:t>
            </a:r>
            <a:r>
              <a:rPr lang="es-ES" dirty="0" smtClean="0"/>
              <a:t>herramientas conceptuales </a:t>
            </a:r>
            <a:r>
              <a:rPr lang="es-ES" dirty="0"/>
              <a:t>para la descripción de datos, </a:t>
            </a:r>
            <a:r>
              <a:rPr lang="es-ES" dirty="0" smtClean="0"/>
              <a:t>relaciones entre </a:t>
            </a:r>
            <a:r>
              <a:rPr lang="es-ES" dirty="0"/>
              <a:t>datos, semántica de los datos y restricciones </a:t>
            </a:r>
            <a:r>
              <a:rPr lang="es-ES" dirty="0" smtClean="0"/>
              <a:t>de </a:t>
            </a:r>
            <a:r>
              <a:rPr lang="es-CR" dirty="0" smtClean="0"/>
              <a:t>consistencia</a:t>
            </a:r>
            <a:r>
              <a:rPr lang="es-CR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modelos de datos son: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entidad relación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relacional</a:t>
            </a:r>
          </a:p>
          <a:p>
            <a:r>
              <a:rPr lang="es-ES" dirty="0" smtClean="0"/>
              <a:t>El </a:t>
            </a:r>
            <a:r>
              <a:rPr lang="es-ES" b="1" dirty="0"/>
              <a:t>modelo entidad-relación (E-R) </a:t>
            </a:r>
            <a:r>
              <a:rPr lang="es-ES" dirty="0"/>
              <a:t>es un modelo de </a:t>
            </a:r>
            <a:r>
              <a:rPr lang="es-ES" dirty="0" smtClean="0"/>
              <a:t>datos </a:t>
            </a:r>
            <a:r>
              <a:rPr lang="es-CR" dirty="0" smtClean="0"/>
              <a:t>de </a:t>
            </a:r>
            <a:r>
              <a:rPr lang="es-CR" dirty="0"/>
              <a:t>alto nivel.</a:t>
            </a:r>
          </a:p>
          <a:p>
            <a:pPr lvl="1"/>
            <a:r>
              <a:rPr lang="es-ES" dirty="0" smtClean="0"/>
              <a:t>Basado </a:t>
            </a:r>
            <a:r>
              <a:rPr lang="es-ES" dirty="0"/>
              <a:t>en una percepción de un </a:t>
            </a:r>
            <a:r>
              <a:rPr lang="es-ES" b="1" dirty="0"/>
              <a:t>mundo real.</a:t>
            </a:r>
          </a:p>
          <a:p>
            <a:pPr lvl="1"/>
            <a:r>
              <a:rPr lang="es-ES" dirty="0" smtClean="0"/>
              <a:t>Consiste </a:t>
            </a:r>
            <a:r>
              <a:rPr lang="es-ES" dirty="0"/>
              <a:t>en una colección de objetos básicos, </a:t>
            </a:r>
            <a:r>
              <a:rPr lang="es-ES" dirty="0" smtClean="0"/>
              <a:t>denominados </a:t>
            </a:r>
            <a:r>
              <a:rPr lang="es-ES" b="1" i="1" dirty="0" smtClean="0"/>
              <a:t>entidades</a:t>
            </a:r>
            <a:r>
              <a:rPr lang="es-ES" b="1" dirty="0"/>
              <a:t>, y de </a:t>
            </a:r>
            <a:r>
              <a:rPr lang="es-ES" b="1" i="1" dirty="0"/>
              <a:t>relaciones </a:t>
            </a:r>
            <a:r>
              <a:rPr lang="es-ES" dirty="0"/>
              <a:t>entre estos objetos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Se simboliza haciendo uso de grafos y de tablas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630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5" name="Rectangle 5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chemeClr val="accent2"/>
                </a:solidFill>
              </a:rPr>
              <a:t>Razón de </a:t>
            </a:r>
            <a:r>
              <a:rPr lang="es-ES" sz="2800" dirty="0" err="1" smtClean="0">
                <a:solidFill>
                  <a:schemeClr val="accent2"/>
                </a:solidFill>
              </a:rPr>
              <a:t>cardinalidad</a:t>
            </a:r>
            <a:endParaRPr lang="es-ES" sz="2800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 smtClean="0">
                <a:solidFill>
                  <a:schemeClr val="accent2"/>
                </a:solidFill>
              </a:rPr>
              <a:t>Número</a:t>
            </a:r>
            <a:r>
              <a:rPr lang="es-ES" sz="2500" b="1" dirty="0" smtClean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máximo de instancias de </a:t>
            </a:r>
            <a:r>
              <a:rPr lang="es-ES" sz="2500" dirty="0">
                <a:solidFill>
                  <a:schemeClr val="accent2"/>
                </a:solidFill>
              </a:rPr>
              <a:t>tipo de</a:t>
            </a:r>
            <a:r>
              <a:rPr lang="es-ES" sz="2500" b="1" dirty="0">
                <a:solidFill>
                  <a:schemeClr val="accent2"/>
                </a:solidFill>
              </a:rPr>
              <a:t> relación</a:t>
            </a:r>
            <a:r>
              <a:rPr lang="es-ES" sz="2500" dirty="0">
                <a:solidFill>
                  <a:schemeClr val="accent2"/>
                </a:solidFill>
              </a:rPr>
              <a:t> en las que puede participar </a:t>
            </a:r>
            <a:r>
              <a:rPr lang="es-ES" sz="2500" b="1" dirty="0">
                <a:solidFill>
                  <a:schemeClr val="accent2"/>
                </a:solidFill>
              </a:rPr>
              <a:t>una</a:t>
            </a:r>
            <a:r>
              <a:rPr lang="es-ES" sz="2500" dirty="0">
                <a:solidFill>
                  <a:schemeClr val="accent2"/>
                </a:solidFill>
              </a:rPr>
              <a:t> misma </a:t>
            </a:r>
            <a:r>
              <a:rPr lang="es-ES" sz="2500" b="1" dirty="0">
                <a:solidFill>
                  <a:schemeClr val="accent2"/>
                </a:solidFill>
              </a:rPr>
              <a:t>instancia de</a:t>
            </a:r>
            <a:r>
              <a:rPr lang="es-ES" sz="2500" dirty="0">
                <a:solidFill>
                  <a:schemeClr val="accent2"/>
                </a:solidFill>
              </a:rPr>
              <a:t>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</a:p>
          <a:p>
            <a:pPr lvl="2">
              <a:lnSpc>
                <a:spcPct val="90000"/>
              </a:lnSpc>
            </a:pPr>
            <a:r>
              <a:rPr lang="es-ES" sz="2100" dirty="0"/>
              <a:t>la </a:t>
            </a:r>
            <a:r>
              <a:rPr lang="es-ES" sz="2100" dirty="0" err="1"/>
              <a:t>cardinalidad</a:t>
            </a:r>
            <a:r>
              <a:rPr lang="es-ES" sz="2100" dirty="0"/>
              <a:t> de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de tipo 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endParaRPr lang="es-ES" sz="2100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accent2"/>
                </a:solidFill>
              </a:rPr>
              <a:t>Notación</a:t>
            </a:r>
            <a:r>
              <a:rPr lang="es-ES" sz="2500" dirty="0"/>
              <a:t>  </a:t>
            </a:r>
            <a:endParaRPr lang="es-ES_tradnl" sz="2500" dirty="0"/>
          </a:p>
          <a:p>
            <a:pPr lvl="2">
              <a:lnSpc>
                <a:spcPct val="90000"/>
              </a:lnSpc>
            </a:pPr>
            <a:r>
              <a:rPr lang="es-ES" sz="2100" dirty="0"/>
              <a:t>etiqueta en la línea que </a:t>
            </a:r>
            <a:r>
              <a:rPr lang="es-ES" sz="2100" dirty="0" smtClean="0"/>
              <a:t>une </a:t>
            </a:r>
            <a:r>
              <a:rPr lang="es-ES" sz="2100" dirty="0"/>
              <a:t>entidad y relación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bg2"/>
                </a:solidFill>
              </a:rPr>
              <a:t>Ojo:</a:t>
            </a:r>
            <a:r>
              <a:rPr lang="es-ES" sz="2100" dirty="0"/>
              <a:t> da la sensación de </a:t>
            </a:r>
            <a:r>
              <a:rPr lang="es-ES" sz="2100" dirty="0" smtClean="0"/>
              <a:t>que </a:t>
            </a:r>
            <a:r>
              <a:rPr lang="es-ES" sz="2100" dirty="0"/>
              <a:t>se representa “al revés”</a:t>
            </a:r>
          </a:p>
        </p:txBody>
      </p:sp>
      <p:grpSp>
        <p:nvGrpSpPr>
          <p:cNvPr id="58431" name="Group 63"/>
          <p:cNvGrpSpPr>
            <a:grpSpLocks/>
          </p:cNvGrpSpPr>
          <p:nvPr/>
        </p:nvGrpSpPr>
        <p:grpSpPr bwMode="auto">
          <a:xfrm>
            <a:off x="6876256" y="3717032"/>
            <a:ext cx="2088232" cy="2067818"/>
            <a:chOff x="4128" y="2294"/>
            <a:chExt cx="1392" cy="1350"/>
          </a:xfrm>
        </p:grpSpPr>
        <p:sp>
          <p:nvSpPr>
            <p:cNvPr id="58420" name="Text Box 52"/>
            <p:cNvSpPr txBox="1">
              <a:spLocks noChangeArrowheads="1"/>
            </p:cNvSpPr>
            <p:nvPr/>
          </p:nvSpPr>
          <p:spPr bwMode="auto">
            <a:xfrm>
              <a:off x="4927" y="252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58421" name="Text Box 53"/>
            <p:cNvSpPr txBox="1">
              <a:spLocks noChangeArrowheads="1"/>
            </p:cNvSpPr>
            <p:nvPr/>
          </p:nvSpPr>
          <p:spPr bwMode="auto">
            <a:xfrm>
              <a:off x="4927" y="309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4409" y="2294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8414" name="Rectangle 46"/>
            <p:cNvSpPr>
              <a:spLocks noChangeArrowheads="1"/>
            </p:cNvSpPr>
            <p:nvPr/>
          </p:nvSpPr>
          <p:spPr bwMode="auto">
            <a:xfrm>
              <a:off x="4416" y="3398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>
              <a:off x="4824" y="3171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4824" y="253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5" name="AutoShape 47"/>
            <p:cNvSpPr>
              <a:spLocks noChangeArrowheads="1"/>
            </p:cNvSpPr>
            <p:nvPr/>
          </p:nvSpPr>
          <p:spPr bwMode="auto">
            <a:xfrm>
              <a:off x="4128" y="2770"/>
              <a:ext cx="1392" cy="40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4350" y="2860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</p:grp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962588709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1:N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muchos</a:t>
            </a:r>
            <a:r>
              <a:rPr lang="es-ES_tradnl" sz="2400" dirty="0" smtClean="0"/>
              <a:t>”)</a:t>
            </a:r>
          </a:p>
          <a:p>
            <a:pPr lvl="1"/>
            <a:r>
              <a:rPr lang="es-ES" sz="2400" b="1" dirty="0" smtClean="0">
                <a:solidFill>
                  <a:schemeClr val="accent2"/>
                </a:solidFill>
              </a:rPr>
              <a:t>N:1</a:t>
            </a:r>
            <a:r>
              <a:rPr lang="es-ES_tradnl" sz="2400" dirty="0" smtClean="0"/>
              <a:t> 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muchos a muchos</a:t>
            </a:r>
            <a:r>
              <a:rPr lang="es-ES_tradnl" sz="2400" dirty="0"/>
              <a:t>”)</a:t>
            </a:r>
            <a:endParaRPr lang="es-ES" sz="2400" dirty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163628851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/>
              <a:t>A cada elemento de la primera entidad le corresponde sólo uno </a:t>
            </a:r>
            <a:r>
              <a:rPr lang="es-ES" sz="2100" dirty="0" smtClean="0"/>
              <a:t>de la </a:t>
            </a:r>
            <a:r>
              <a:rPr lang="es-ES" sz="2100" dirty="0"/>
              <a:t>segunda entidad, y a la inversa. Por ejemplo, un cliente de un hotel ocupa </a:t>
            </a:r>
            <a:r>
              <a:rPr lang="es-ES" sz="2100" dirty="0" smtClean="0"/>
              <a:t>una habitación.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96157" y="2766872"/>
            <a:ext cx="1243012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CLIENTE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HABITACION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077718" y="3536196"/>
            <a:ext cx="1479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HOSPEDA_EN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3752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Cliente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Treviño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Murillo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Yessenia</a:t>
                      </a:r>
                      <a:r>
                        <a:rPr lang="es-CR" dirty="0" smtClean="0"/>
                        <a:t> Calvo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77054"/>
              </p:ext>
            </p:extLst>
          </p:nvPr>
        </p:nvGraphicFramePr>
        <p:xfrm>
          <a:off x="358240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Habitación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Número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Capacidad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13850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1:N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</a:t>
            </a:r>
            <a:r>
              <a:rPr lang="es-ES_tradnl" sz="2400" dirty="0" smtClean="0">
                <a:latin typeface="Times New Roman" pitchFamily="18" charset="0"/>
              </a:rPr>
              <a:t>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000" dirty="0"/>
              <a:t>A cada elemento de la primera entidad le corresponde uno </a:t>
            </a:r>
            <a:r>
              <a:rPr lang="es-ES" sz="2000" dirty="0" smtClean="0"/>
              <a:t>o más </a:t>
            </a:r>
            <a:r>
              <a:rPr lang="es-ES" sz="2000" dirty="0"/>
              <a:t>elementos de la segunda entidad, y a cada elemento de la segunda entidad </a:t>
            </a:r>
            <a:r>
              <a:rPr lang="es-ES" sz="2000" dirty="0" smtClean="0"/>
              <a:t>le corresponde </a:t>
            </a:r>
            <a:r>
              <a:rPr lang="es-ES" sz="2000" dirty="0"/>
              <a:t>uno sólo de la primera entidad. Por ejemplo, un proveedor </a:t>
            </a:r>
            <a:r>
              <a:rPr lang="es-ES" sz="2000" dirty="0" smtClean="0"/>
              <a:t>suministra muchos artículos.</a:t>
            </a:r>
            <a:endParaRPr lang="es-ES_tradnl" sz="20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PROVEEDOR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141842" y="3536196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SUMINISTRA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18845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Proveedor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Treviño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Murillo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Yessenia</a:t>
                      </a:r>
                      <a:r>
                        <a:rPr lang="es-CR" dirty="0" smtClean="0"/>
                        <a:t> Calvo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10297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69568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N:1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 smtClean="0"/>
              <a:t>Es el mismo caso que el anterior pero al revés; a cada elemento de la primera entidad le corresponde un elemento de la segunda, y a cada elemento de la segunda entidad, le corresponden varios de la primera. Por ejemplo, un vehículo pertenece a varias personas.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VEHICULO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N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7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7032071" y="3536196"/>
            <a:ext cx="157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PERTENECE_A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44056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645170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1800" dirty="0"/>
              <a:t>A cada elemento de la primera entidad le corresponde uno </a:t>
            </a:r>
            <a:r>
              <a:rPr lang="es-ES" sz="1800" dirty="0" smtClean="0"/>
              <a:t>o más </a:t>
            </a:r>
            <a:r>
              <a:rPr lang="es-ES" sz="1800" dirty="0"/>
              <a:t>elementos de la segunda entidad, y a cada elemento de la segunda entidad </a:t>
            </a:r>
            <a:r>
              <a:rPr lang="es-ES" sz="1800" dirty="0" smtClean="0"/>
              <a:t>le corresponde </a:t>
            </a:r>
            <a:r>
              <a:rPr lang="es-ES" sz="1800" dirty="0"/>
              <a:t>uno o más elementos de la primera entidad. Por ejemplo, un vendedor </a:t>
            </a:r>
            <a:r>
              <a:rPr lang="es-ES" sz="1800" dirty="0" smtClean="0"/>
              <a:t>vende muchos </a:t>
            </a:r>
            <a:r>
              <a:rPr lang="es-ES" sz="1800" dirty="0"/>
              <a:t>artículos, y un artículo es vendido por muchos </a:t>
            </a:r>
            <a:r>
              <a:rPr lang="es-ES" sz="1800" dirty="0" smtClean="0"/>
              <a:t>vendedores.</a:t>
            </a:r>
            <a:endParaRPr lang="es-ES_tradnl" sz="18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399125" y="3536196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4001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Vendedor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Treviño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Murillo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Yessenia</a:t>
                      </a:r>
                      <a:r>
                        <a:rPr lang="es-CR" dirty="0" smtClean="0"/>
                        <a:t> Calvo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00711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2" idx="3"/>
          </p:cNvCxnSpPr>
          <p:nvPr/>
        </p:nvCxnSpPr>
        <p:spPr>
          <a:xfrm>
            <a:off x="3264426" y="5526236"/>
            <a:ext cx="306551" cy="35103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26" idx="1"/>
          </p:cNvCxnSpPr>
          <p:nvPr/>
        </p:nvCxnSpPr>
        <p:spPr>
          <a:xfrm flipV="1">
            <a:off x="3282977" y="5519028"/>
            <a:ext cx="299430" cy="3582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3282977" y="5877272"/>
            <a:ext cx="280879" cy="36004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85043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b="1" dirty="0" err="1"/>
              <a:t>Cardinalidad</a:t>
            </a:r>
            <a:r>
              <a:rPr lang="es-ES" sz="2400" b="1" dirty="0"/>
              <a:t> máxima </a:t>
            </a:r>
            <a:r>
              <a:rPr lang="es-ES" sz="2400" dirty="0"/>
              <a:t>de una relación: representa el número máximo de ocurrencias de una entidad con las que se puede relacionar otra ocurrencia de entidad. </a:t>
            </a:r>
          </a:p>
          <a:p>
            <a:pPr lvl="1"/>
            <a:r>
              <a:rPr lang="es-ES" sz="2100" dirty="0"/>
              <a:t>Ej.: una persona puede tener como máximo tres automóviles.</a:t>
            </a:r>
          </a:p>
          <a:p>
            <a:pPr>
              <a:buFontTx/>
              <a:buNone/>
            </a:pPr>
            <a:endParaRPr lang="es-ES" sz="2400" b="1" dirty="0"/>
          </a:p>
          <a:p>
            <a:r>
              <a:rPr lang="es-ES" sz="2400" b="1" dirty="0" err="1"/>
              <a:t>Cardinalidad</a:t>
            </a:r>
            <a:r>
              <a:rPr lang="es-ES" sz="2400" b="1" dirty="0"/>
              <a:t> mínima</a:t>
            </a:r>
            <a:r>
              <a:rPr lang="es-ES" sz="2400" dirty="0"/>
              <a:t> de una relación: representa el número mínimo de ocurrencias de una entidad con las que se puede relacionar otra entidad. </a:t>
            </a:r>
          </a:p>
          <a:p>
            <a:pPr lvl="1"/>
            <a:r>
              <a:rPr lang="es-ES" sz="2100" dirty="0"/>
              <a:t>Ej.: un automóvil debe pertenecer como mínimo a una persona.</a:t>
            </a:r>
          </a:p>
        </p:txBody>
      </p:sp>
    </p:spTree>
    <p:extLst>
      <p:ext uri="{BB962C8B-B14F-4D97-AF65-F5344CB8AC3E}">
        <p14:creationId xmlns:p14="http://schemas.microsoft.com/office/powerpoint/2010/main" val="327910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28759"/>
              </p:ext>
            </p:extLst>
          </p:nvPr>
        </p:nvGraphicFramePr>
        <p:xfrm>
          <a:off x="431800" y="3638723"/>
          <a:ext cx="8316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SmartDraw" r:id="rId3" imgW="5454127" imgH="666974" progId="SmartDraw.2">
                  <p:embed/>
                </p:oleObj>
              </mc:Choice>
              <mc:Fallback>
                <p:oleObj name="SmartDraw" r:id="rId3" imgW="5454127" imgH="66697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638723"/>
                        <a:ext cx="831691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s-ES" sz="2400"/>
              <a:t>Una ocurrencia de A se relaciona con mínimo una ocurrencia de B y máximo varias ocurrencias de B, una ocurrencia de B se relaciona con mínimo una ocurrencia de A y máximo una ocurrencia de A. </a:t>
            </a:r>
          </a:p>
        </p:txBody>
      </p:sp>
    </p:spTree>
    <p:extLst>
      <p:ext uri="{BB962C8B-B14F-4D97-AF65-F5344CB8AC3E}">
        <p14:creationId xmlns:p14="http://schemas.microsoft.com/office/powerpoint/2010/main" val="44231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Aplicado a un ejemplo:</a:t>
            </a:r>
          </a:p>
          <a:p>
            <a:pPr lvl="1">
              <a:lnSpc>
                <a:spcPct val="80000"/>
              </a:lnSpc>
            </a:pPr>
            <a:r>
              <a:rPr lang="es-ES" sz="2100" dirty="0"/>
              <a:t>Una persona puede comprar mínimo 1, máximo varios automóviles. Un auto puede ser comprado por mínimo 1 persona y máximo 1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Se lee de izquierda a derecha y luego de derecha a izquierda (o al revés): Una persona compra uno o más autos, y un auto es comprado por sólo una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Tx/>
              <a:buNone/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N </a:t>
            </a:r>
            <a:r>
              <a:rPr lang="es-ES" sz="2100" dirty="0" err="1"/>
              <a:t>ó</a:t>
            </a:r>
            <a:r>
              <a:rPr lang="es-ES" sz="2100" dirty="0"/>
              <a:t> M también se puede definir como un número entero específico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2181"/>
              </p:ext>
            </p:extLst>
          </p:nvPr>
        </p:nvGraphicFramePr>
        <p:xfrm>
          <a:off x="1116409" y="2860352"/>
          <a:ext cx="69119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SmartDraw" r:id="rId3" imgW="4948518" imgH="666974" progId="SmartDraw.2">
                  <p:embed/>
                </p:oleObj>
              </mc:Choice>
              <mc:Fallback>
                <p:oleObj name="SmartDraw" r:id="rId3" imgW="4948518" imgH="66697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409" y="2860352"/>
                        <a:ext cx="69119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04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8" name="AutoShape 112"/>
          <p:cNvSpPr>
            <a:spLocks noChangeArrowheads="1"/>
          </p:cNvSpPr>
          <p:nvPr/>
        </p:nvSpPr>
        <p:spPr bwMode="auto">
          <a:xfrm>
            <a:off x="6019800" y="1627584"/>
            <a:ext cx="2743200" cy="5105400"/>
          </a:xfrm>
          <a:prstGeom prst="roundRect">
            <a:avLst>
              <a:gd name="adj" fmla="val 16667"/>
            </a:avLst>
          </a:prstGeom>
          <a:solidFill>
            <a:srgbClr val="BFD6D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FD6D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0985" name="AutoShape 89"/>
          <p:cNvSpPr>
            <a:spLocks noChangeArrowheads="1"/>
          </p:cNvSpPr>
          <p:nvPr/>
        </p:nvSpPr>
        <p:spPr bwMode="auto">
          <a:xfrm>
            <a:off x="1066800" y="1627584"/>
            <a:ext cx="4648200" cy="5105400"/>
          </a:xfrm>
          <a:prstGeom prst="roundRect">
            <a:avLst>
              <a:gd name="adj" fmla="val 16667"/>
            </a:avLst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E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grpSp>
        <p:nvGrpSpPr>
          <p:cNvPr id="81013" name="Group 117"/>
          <p:cNvGrpSpPr>
            <a:grpSpLocks/>
          </p:cNvGrpSpPr>
          <p:nvPr/>
        </p:nvGrpSpPr>
        <p:grpSpPr bwMode="auto">
          <a:xfrm>
            <a:off x="1295400" y="1773634"/>
            <a:ext cx="4016375" cy="2139950"/>
            <a:chOff x="816" y="956"/>
            <a:chExt cx="2530" cy="1348"/>
          </a:xfrm>
        </p:grpSpPr>
        <p:sp>
          <p:nvSpPr>
            <p:cNvPr id="80946" name="Rectangle 50"/>
            <p:cNvSpPr>
              <a:spLocks noChangeArrowheads="1"/>
            </p:cNvSpPr>
            <p:nvPr/>
          </p:nvSpPr>
          <p:spPr bwMode="auto">
            <a:xfrm>
              <a:off x="2328" y="956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80947" name="Rectangle 51"/>
            <p:cNvSpPr>
              <a:spLocks noChangeArrowheads="1"/>
            </p:cNvSpPr>
            <p:nvPr/>
          </p:nvSpPr>
          <p:spPr bwMode="auto">
            <a:xfrm>
              <a:off x="2094" y="2077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80948" name="Line 52"/>
            <p:cNvSpPr>
              <a:spLocks noChangeShapeType="1"/>
            </p:cNvSpPr>
            <p:nvPr/>
          </p:nvSpPr>
          <p:spPr bwMode="auto">
            <a:xfrm>
              <a:off x="2720" y="1728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49" name="Line 53"/>
            <p:cNvSpPr>
              <a:spLocks noChangeShapeType="1"/>
            </p:cNvSpPr>
            <p:nvPr/>
          </p:nvSpPr>
          <p:spPr bwMode="auto">
            <a:xfrm flipV="1">
              <a:off x="2720" y="115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2" name="Text Box 56"/>
            <p:cNvSpPr txBox="1">
              <a:spLocks noChangeArrowheads="1"/>
            </p:cNvSpPr>
            <p:nvPr/>
          </p:nvSpPr>
          <p:spPr bwMode="auto">
            <a:xfrm>
              <a:off x="2765" y="1152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1426" y="1728"/>
              <a:ext cx="0" cy="432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4" name="Line 58"/>
            <p:cNvSpPr>
              <a:spLocks noChangeShapeType="1"/>
            </p:cNvSpPr>
            <p:nvPr/>
          </p:nvSpPr>
          <p:spPr bwMode="auto">
            <a:xfrm flipV="1">
              <a:off x="1444" y="1056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7" name="Text Box 61"/>
            <p:cNvSpPr txBox="1">
              <a:spLocks noChangeArrowheads="1"/>
            </p:cNvSpPr>
            <p:nvPr/>
          </p:nvSpPr>
          <p:spPr bwMode="auto">
            <a:xfrm>
              <a:off x="1401" y="1152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>
              <a:off x="1444" y="1056"/>
              <a:ext cx="894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1426" y="2160"/>
              <a:ext cx="672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60" name="AutoShape 64"/>
            <p:cNvSpPr>
              <a:spLocks noChangeArrowheads="1"/>
            </p:cNvSpPr>
            <p:nvPr/>
          </p:nvSpPr>
          <p:spPr bwMode="auto">
            <a:xfrm>
              <a:off x="816" y="1372"/>
              <a:ext cx="1234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61" name="AutoShape 65"/>
            <p:cNvSpPr>
              <a:spLocks noChangeArrowheads="1"/>
            </p:cNvSpPr>
            <p:nvPr/>
          </p:nvSpPr>
          <p:spPr bwMode="auto">
            <a:xfrm>
              <a:off x="2151" y="1372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62" name="Rectangle 66"/>
            <p:cNvSpPr>
              <a:spLocks noChangeArrowheads="1"/>
            </p:cNvSpPr>
            <p:nvPr/>
          </p:nvSpPr>
          <p:spPr bwMode="auto">
            <a:xfrm>
              <a:off x="980" y="1449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80963" name="Rectangle 67"/>
            <p:cNvSpPr>
              <a:spLocks noChangeArrowheads="1"/>
            </p:cNvSpPr>
            <p:nvPr/>
          </p:nvSpPr>
          <p:spPr bwMode="auto">
            <a:xfrm>
              <a:off x="2323" y="1449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80964" name="Text Box 68"/>
            <p:cNvSpPr txBox="1">
              <a:spLocks noChangeArrowheads="1"/>
            </p:cNvSpPr>
            <p:nvPr/>
          </p:nvSpPr>
          <p:spPr bwMode="auto">
            <a:xfrm>
              <a:off x="2813" y="177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80965" name="Text Box 69"/>
            <p:cNvSpPr txBox="1">
              <a:spLocks noChangeArrowheads="1"/>
            </p:cNvSpPr>
            <p:nvPr/>
          </p:nvSpPr>
          <p:spPr bwMode="auto">
            <a:xfrm>
              <a:off x="1401" y="1855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81012" name="Group 116"/>
          <p:cNvGrpSpPr>
            <a:grpSpLocks/>
          </p:cNvGrpSpPr>
          <p:nvPr/>
        </p:nvGrpSpPr>
        <p:grpSpPr bwMode="auto">
          <a:xfrm>
            <a:off x="1219200" y="4440634"/>
            <a:ext cx="4075113" cy="2139950"/>
            <a:chOff x="768" y="2636"/>
            <a:chExt cx="2567" cy="1348"/>
          </a:xfrm>
        </p:grpSpPr>
        <p:sp>
          <p:nvSpPr>
            <p:cNvPr id="80971" name="Line 75"/>
            <p:cNvSpPr>
              <a:spLocks noChangeShapeType="1"/>
            </p:cNvSpPr>
            <p:nvPr/>
          </p:nvSpPr>
          <p:spPr bwMode="auto">
            <a:xfrm flipV="1">
              <a:off x="2709" y="283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23" name="Text Box 27"/>
            <p:cNvSpPr txBox="1">
              <a:spLocks noChangeArrowheads="1"/>
            </p:cNvSpPr>
            <p:nvPr/>
          </p:nvSpPr>
          <p:spPr bwMode="auto">
            <a:xfrm>
              <a:off x="2408" y="2815"/>
              <a:ext cx="39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(0,n)</a:t>
              </a:r>
            </a:p>
          </p:txBody>
        </p:sp>
        <p:sp>
          <p:nvSpPr>
            <p:cNvPr id="80925" name="Text Box 29"/>
            <p:cNvSpPr txBox="1">
              <a:spLocks noChangeArrowheads="1"/>
            </p:cNvSpPr>
            <p:nvPr/>
          </p:nvSpPr>
          <p:spPr bwMode="auto">
            <a:xfrm>
              <a:off x="1075" y="3487"/>
              <a:ext cx="35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(1,1)</a:t>
              </a:r>
            </a:p>
          </p:txBody>
        </p:sp>
        <p:sp>
          <p:nvSpPr>
            <p:cNvPr id="80932" name="Text Box 36"/>
            <p:cNvSpPr txBox="1">
              <a:spLocks noChangeArrowheads="1"/>
            </p:cNvSpPr>
            <p:nvPr/>
          </p:nvSpPr>
          <p:spPr bwMode="auto">
            <a:xfrm>
              <a:off x="1075" y="2811"/>
              <a:ext cx="354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(1,1)</a:t>
              </a:r>
            </a:p>
          </p:txBody>
        </p:sp>
        <p:sp>
          <p:nvSpPr>
            <p:cNvPr id="80933" name="Text Box 37"/>
            <p:cNvSpPr txBox="1">
              <a:spLocks noChangeArrowheads="1"/>
            </p:cNvSpPr>
            <p:nvPr/>
          </p:nvSpPr>
          <p:spPr bwMode="auto">
            <a:xfrm>
              <a:off x="2426" y="3504"/>
              <a:ext cx="31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(1,1)</a:t>
              </a:r>
            </a:p>
          </p:txBody>
        </p:sp>
        <p:sp>
          <p:nvSpPr>
            <p:cNvPr id="80968" name="Rectangle 72"/>
            <p:cNvSpPr>
              <a:spLocks noChangeArrowheads="1"/>
            </p:cNvSpPr>
            <p:nvPr/>
          </p:nvSpPr>
          <p:spPr bwMode="auto">
            <a:xfrm>
              <a:off x="2317" y="2636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80969" name="Rectangle 73"/>
            <p:cNvSpPr>
              <a:spLocks noChangeArrowheads="1"/>
            </p:cNvSpPr>
            <p:nvPr/>
          </p:nvSpPr>
          <p:spPr bwMode="auto">
            <a:xfrm>
              <a:off x="2083" y="3757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80970" name="Line 74"/>
            <p:cNvSpPr>
              <a:spLocks noChangeShapeType="1"/>
            </p:cNvSpPr>
            <p:nvPr/>
          </p:nvSpPr>
          <p:spPr bwMode="auto">
            <a:xfrm>
              <a:off x="2709" y="3408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>
              <a:off x="1385" y="3408"/>
              <a:ext cx="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4" name="Line 78"/>
            <p:cNvSpPr>
              <a:spLocks noChangeShapeType="1"/>
            </p:cNvSpPr>
            <p:nvPr/>
          </p:nvSpPr>
          <p:spPr bwMode="auto">
            <a:xfrm flipV="1">
              <a:off x="1385" y="2736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1385" y="2736"/>
              <a:ext cx="94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7" name="Line 81"/>
            <p:cNvSpPr>
              <a:spLocks noChangeShapeType="1"/>
            </p:cNvSpPr>
            <p:nvPr/>
          </p:nvSpPr>
          <p:spPr bwMode="auto">
            <a:xfrm>
              <a:off x="1385" y="3840"/>
              <a:ext cx="70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78" name="AutoShape 82"/>
            <p:cNvSpPr>
              <a:spLocks noChangeArrowheads="1"/>
            </p:cNvSpPr>
            <p:nvPr/>
          </p:nvSpPr>
          <p:spPr bwMode="auto">
            <a:xfrm>
              <a:off x="768" y="3052"/>
              <a:ext cx="1223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79" name="AutoShape 83"/>
            <p:cNvSpPr>
              <a:spLocks noChangeArrowheads="1"/>
            </p:cNvSpPr>
            <p:nvPr/>
          </p:nvSpPr>
          <p:spPr bwMode="auto">
            <a:xfrm>
              <a:off x="2140" y="3052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80" name="Rectangle 84"/>
            <p:cNvSpPr>
              <a:spLocks noChangeArrowheads="1"/>
            </p:cNvSpPr>
            <p:nvPr/>
          </p:nvSpPr>
          <p:spPr bwMode="auto">
            <a:xfrm>
              <a:off x="921" y="3129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80981" name="Rectangle 85"/>
            <p:cNvSpPr>
              <a:spLocks noChangeArrowheads="1"/>
            </p:cNvSpPr>
            <p:nvPr/>
          </p:nvSpPr>
          <p:spPr bwMode="auto">
            <a:xfrm>
              <a:off x="2312" y="3129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</p:grpSp>
      <p:grpSp>
        <p:nvGrpSpPr>
          <p:cNvPr id="81015" name="Group 119"/>
          <p:cNvGrpSpPr>
            <a:grpSpLocks/>
          </p:cNvGrpSpPr>
          <p:nvPr/>
        </p:nvGrpSpPr>
        <p:grpSpPr bwMode="auto">
          <a:xfrm>
            <a:off x="6577013" y="1779984"/>
            <a:ext cx="1804987" cy="1981200"/>
            <a:chOff x="4143" y="960"/>
            <a:chExt cx="1137" cy="1248"/>
          </a:xfrm>
        </p:grpSpPr>
        <p:sp>
          <p:nvSpPr>
            <p:cNvPr id="80987" name="Line 91"/>
            <p:cNvSpPr>
              <a:spLocks noChangeShapeType="1"/>
            </p:cNvSpPr>
            <p:nvPr/>
          </p:nvSpPr>
          <p:spPr bwMode="auto">
            <a:xfrm>
              <a:off x="4717" y="1764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88" name="Line 92"/>
            <p:cNvSpPr>
              <a:spLocks noChangeShapeType="1"/>
            </p:cNvSpPr>
            <p:nvPr/>
          </p:nvSpPr>
          <p:spPr bwMode="auto">
            <a:xfrm flipV="1">
              <a:off x="4730" y="1152"/>
              <a:ext cx="0" cy="227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89" name="Rectangle 93"/>
            <p:cNvSpPr>
              <a:spLocks noChangeArrowheads="1"/>
            </p:cNvSpPr>
            <p:nvPr/>
          </p:nvSpPr>
          <p:spPr bwMode="auto">
            <a:xfrm>
              <a:off x="4376" y="1981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80990" name="AutoShape 94"/>
            <p:cNvSpPr>
              <a:spLocks noChangeArrowheads="1"/>
            </p:cNvSpPr>
            <p:nvPr/>
          </p:nvSpPr>
          <p:spPr bwMode="auto">
            <a:xfrm>
              <a:off x="4143" y="1357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0993" name="Text Box 97"/>
            <p:cNvSpPr txBox="1">
              <a:spLocks noChangeArrowheads="1"/>
            </p:cNvSpPr>
            <p:nvPr/>
          </p:nvSpPr>
          <p:spPr bwMode="auto">
            <a:xfrm>
              <a:off x="4836" y="1200"/>
              <a:ext cx="9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80994" name="Rectangle 98"/>
            <p:cNvSpPr>
              <a:spLocks noChangeArrowheads="1"/>
            </p:cNvSpPr>
            <p:nvPr/>
          </p:nvSpPr>
          <p:spPr bwMode="auto">
            <a:xfrm>
              <a:off x="4368" y="1453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80995" name="Text Box 99"/>
            <p:cNvSpPr txBox="1">
              <a:spLocks noChangeArrowheads="1"/>
            </p:cNvSpPr>
            <p:nvPr/>
          </p:nvSpPr>
          <p:spPr bwMode="auto">
            <a:xfrm>
              <a:off x="4800" y="1759"/>
              <a:ext cx="8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80996" name="Rectangle 100"/>
            <p:cNvSpPr>
              <a:spLocks noChangeArrowheads="1"/>
            </p:cNvSpPr>
            <p:nvPr/>
          </p:nvSpPr>
          <p:spPr bwMode="auto">
            <a:xfrm>
              <a:off x="4402" y="960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grpSp>
        <p:nvGrpSpPr>
          <p:cNvPr id="81016" name="Group 120"/>
          <p:cNvGrpSpPr>
            <a:grpSpLocks/>
          </p:cNvGrpSpPr>
          <p:nvPr/>
        </p:nvGrpSpPr>
        <p:grpSpPr bwMode="auto">
          <a:xfrm>
            <a:off x="6553200" y="4510484"/>
            <a:ext cx="1804988" cy="1993900"/>
            <a:chOff x="4225" y="2680"/>
            <a:chExt cx="1137" cy="1256"/>
          </a:xfrm>
        </p:grpSpPr>
        <p:sp>
          <p:nvSpPr>
            <p:cNvPr id="80998" name="Line 102"/>
            <p:cNvSpPr>
              <a:spLocks noChangeShapeType="1"/>
            </p:cNvSpPr>
            <p:nvPr/>
          </p:nvSpPr>
          <p:spPr bwMode="auto">
            <a:xfrm flipH="1">
              <a:off x="4800" y="3475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0999" name="Line 103"/>
            <p:cNvSpPr>
              <a:spLocks noChangeShapeType="1"/>
            </p:cNvSpPr>
            <p:nvPr/>
          </p:nvSpPr>
          <p:spPr bwMode="auto">
            <a:xfrm flipV="1">
              <a:off x="4800" y="2876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81000" name="Rectangle 104"/>
            <p:cNvSpPr>
              <a:spLocks noChangeArrowheads="1"/>
            </p:cNvSpPr>
            <p:nvPr/>
          </p:nvSpPr>
          <p:spPr bwMode="auto">
            <a:xfrm>
              <a:off x="4446" y="3709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81001" name="AutoShape 105"/>
            <p:cNvSpPr>
              <a:spLocks noChangeArrowheads="1"/>
            </p:cNvSpPr>
            <p:nvPr/>
          </p:nvSpPr>
          <p:spPr bwMode="auto">
            <a:xfrm>
              <a:off x="4225" y="3104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81004" name="Text Box 108"/>
            <p:cNvSpPr txBox="1">
              <a:spLocks noChangeArrowheads="1"/>
            </p:cNvSpPr>
            <p:nvPr/>
          </p:nvSpPr>
          <p:spPr bwMode="auto">
            <a:xfrm>
              <a:off x="4902" y="2907"/>
              <a:ext cx="2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(1,n)</a:t>
              </a:r>
            </a:p>
          </p:txBody>
        </p:sp>
        <p:sp>
          <p:nvSpPr>
            <p:cNvPr id="81005" name="Rectangle 109"/>
            <p:cNvSpPr>
              <a:spLocks noChangeArrowheads="1"/>
            </p:cNvSpPr>
            <p:nvPr/>
          </p:nvSpPr>
          <p:spPr bwMode="auto">
            <a:xfrm>
              <a:off x="4438" y="3164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81006" name="Text Box 110"/>
            <p:cNvSpPr txBox="1">
              <a:spLocks noChangeArrowheads="1"/>
            </p:cNvSpPr>
            <p:nvPr/>
          </p:nvSpPr>
          <p:spPr bwMode="auto">
            <a:xfrm>
              <a:off x="4902" y="3483"/>
              <a:ext cx="28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(0,m)</a:t>
              </a:r>
            </a:p>
          </p:txBody>
        </p:sp>
        <p:sp>
          <p:nvSpPr>
            <p:cNvPr id="81007" name="Rectangle 111"/>
            <p:cNvSpPr>
              <a:spLocks noChangeArrowheads="1"/>
            </p:cNvSpPr>
            <p:nvPr/>
          </p:nvSpPr>
          <p:spPr bwMode="auto">
            <a:xfrm>
              <a:off x="4472" y="2680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sp>
        <p:nvSpPr>
          <p:cNvPr id="81017" name="AutoShape 121"/>
          <p:cNvSpPr>
            <a:spLocks noChangeArrowheads="1"/>
          </p:cNvSpPr>
          <p:nvPr/>
        </p:nvSpPr>
        <p:spPr bwMode="auto">
          <a:xfrm rot="-5400000">
            <a:off x="1084263" y="3743721"/>
            <a:ext cx="990600" cy="720725"/>
          </a:xfrm>
          <a:prstGeom prst="leftRightArrow">
            <a:avLst>
              <a:gd name="adj1" fmla="val 50222"/>
              <a:gd name="adj2" fmla="val 49251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81019" name="AutoShape 123"/>
          <p:cNvSpPr>
            <a:spLocks noChangeArrowheads="1"/>
          </p:cNvSpPr>
          <p:nvPr/>
        </p:nvSpPr>
        <p:spPr bwMode="auto">
          <a:xfrm rot="-5400000">
            <a:off x="6078538" y="3743721"/>
            <a:ext cx="990600" cy="720725"/>
          </a:xfrm>
          <a:prstGeom prst="leftRightArrow">
            <a:avLst>
              <a:gd name="adj1" fmla="val 50222"/>
              <a:gd name="adj2" fmla="val 49251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562417282"/>
      </p:ext>
    </p:extLst>
  </p:cSld>
  <p:clrMapOvr>
    <a:masterClrMapping/>
  </p:clrMapOvr>
  <p:transition advTm="224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3671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433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Analice y describa las restricciones de </a:t>
            </a:r>
            <a:r>
              <a:rPr lang="es-ES" dirty="0" err="1" smtClean="0"/>
              <a:t>cardinalidad</a:t>
            </a:r>
            <a:r>
              <a:rPr lang="es-ES" dirty="0" smtClean="0"/>
              <a:t> (</a:t>
            </a:r>
            <a:r>
              <a:rPr lang="es-ES" dirty="0"/>
              <a:t>uno a uno, uno a varios, varios a uno y varios </a:t>
            </a:r>
            <a:r>
              <a:rPr lang="es-ES" dirty="0" smtClean="0"/>
              <a:t>a varios</a:t>
            </a:r>
            <a:r>
              <a:rPr lang="es-ES" dirty="0"/>
              <a:t>) </a:t>
            </a:r>
            <a:r>
              <a:rPr lang="es-ES" dirty="0" smtClean="0"/>
              <a:t>para la relación del conjunto </a:t>
            </a:r>
            <a:r>
              <a:rPr lang="es-ES" dirty="0"/>
              <a:t>de entidades Cliente y Cuenta.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5728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Razón de participación</a:t>
            </a:r>
          </a:p>
          <a:p>
            <a:pPr lvl="1"/>
            <a:r>
              <a:rPr lang="es-ES" sz="2500" dirty="0" smtClean="0">
                <a:solidFill>
                  <a:schemeClr val="accent2"/>
                </a:solidFill>
              </a:rPr>
              <a:t>Especifica </a:t>
            </a:r>
            <a:r>
              <a:rPr lang="es-ES" sz="2500" b="1" dirty="0">
                <a:solidFill>
                  <a:schemeClr val="accent2"/>
                </a:solidFill>
              </a:rPr>
              <a:t>si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toda</a:t>
            </a:r>
            <a:r>
              <a:rPr lang="es-ES" sz="2500" dirty="0">
                <a:solidFill>
                  <a:schemeClr val="accent2"/>
                </a:solidFill>
              </a:rPr>
              <a:t> la </a:t>
            </a:r>
            <a:r>
              <a:rPr lang="es-ES" sz="2500" b="1" dirty="0">
                <a:solidFill>
                  <a:schemeClr val="accent2"/>
                </a:solidFill>
              </a:rPr>
              <a:t>extensión</a:t>
            </a:r>
            <a:r>
              <a:rPr lang="es-ES" sz="2500" dirty="0">
                <a:solidFill>
                  <a:schemeClr val="accent2"/>
                </a:solidFill>
              </a:rPr>
              <a:t> de un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participa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en</a:t>
            </a:r>
            <a:r>
              <a:rPr lang="es-ES" sz="2500" dirty="0">
                <a:solidFill>
                  <a:schemeClr val="accent2"/>
                </a:solidFill>
              </a:rPr>
              <a:t> un tipo de </a:t>
            </a:r>
            <a:r>
              <a:rPr lang="es-ES" sz="2500" b="1" dirty="0">
                <a:solidFill>
                  <a:schemeClr val="accent2"/>
                </a:solidFill>
              </a:rPr>
              <a:t>relación</a:t>
            </a:r>
            <a:r>
              <a:rPr lang="es-ES" sz="2500" dirty="0">
                <a:solidFill>
                  <a:schemeClr val="accent2"/>
                </a:solidFill>
              </a:rPr>
              <a:t>,</a:t>
            </a:r>
            <a:r>
              <a:rPr lang="es-ES" sz="2500" b="1" dirty="0">
                <a:solidFill>
                  <a:schemeClr val="accent2"/>
                </a:solidFill>
              </a:rPr>
              <a:t> o sólo parte</a:t>
            </a:r>
            <a:r>
              <a:rPr lang="es-ES_tradnl" sz="2500" b="1" dirty="0">
                <a:solidFill>
                  <a:schemeClr val="accent2"/>
                </a:solidFill>
              </a:rPr>
              <a:t> </a:t>
            </a:r>
            <a:r>
              <a:rPr lang="es-ES_tradnl" sz="2500" dirty="0">
                <a:solidFill>
                  <a:schemeClr val="accent2"/>
                </a:solidFill>
              </a:rPr>
              <a:t>de la extensión</a:t>
            </a:r>
            <a:endParaRPr lang="es-ES" sz="2500" dirty="0">
              <a:solidFill>
                <a:schemeClr val="accent2"/>
              </a:solidFill>
            </a:endParaRPr>
          </a:p>
          <a:p>
            <a:pPr lvl="1"/>
            <a:r>
              <a:rPr lang="es-ES" sz="2500" dirty="0"/>
              <a:t>Indica si </a:t>
            </a:r>
            <a:r>
              <a:rPr lang="es-ES_tradnl" sz="2500" dirty="0"/>
              <a:t>hay </a:t>
            </a:r>
            <a:r>
              <a:rPr lang="es-ES_tradnl" sz="2500" b="1" dirty="0">
                <a:solidFill>
                  <a:schemeClr val="accent2"/>
                </a:solidFill>
              </a:rPr>
              <a:t>dependencia en </a:t>
            </a:r>
            <a:r>
              <a:rPr lang="es-ES" sz="2500" b="1" dirty="0">
                <a:solidFill>
                  <a:schemeClr val="accent2"/>
                </a:solidFill>
              </a:rPr>
              <a:t>existencia</a:t>
            </a:r>
            <a:r>
              <a:rPr lang="es-ES" sz="2500" dirty="0"/>
              <a:t> </a:t>
            </a:r>
            <a:r>
              <a:rPr lang="es-ES_tradnl" sz="2500" dirty="0"/>
              <a:t>de un tipo </a:t>
            </a:r>
            <a:r>
              <a:rPr lang="es-ES_tradnl" sz="2500" b="1" dirty="0"/>
              <a:t>de entidad respecto de</a:t>
            </a:r>
            <a:r>
              <a:rPr lang="es-ES_tradnl" sz="2500" dirty="0"/>
              <a:t> un tipo de </a:t>
            </a:r>
            <a:r>
              <a:rPr lang="es-ES_tradnl" sz="2500" b="1" dirty="0"/>
              <a:t>relación</a:t>
            </a:r>
          </a:p>
          <a:p>
            <a:pPr lvl="3"/>
            <a:endParaRPr lang="es-ES_tradnl" sz="1700" dirty="0"/>
          </a:p>
          <a:p>
            <a:pPr lvl="1"/>
            <a:r>
              <a:rPr lang="es-ES_tradnl" sz="2500" dirty="0"/>
              <a:t>Clases de participación: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total</a:t>
            </a:r>
            <a:r>
              <a:rPr lang="es-ES" sz="2100" dirty="0"/>
              <a:t> (indicada por doble línea) cada entidad de un conjunto de entidades participa en al menos una relación en el conjunto de relaciones.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parcial</a:t>
            </a:r>
            <a:r>
              <a:rPr lang="es-ES" sz="2100" dirty="0"/>
              <a:t> (indicada por línea sencilla) algunas entidades del conjunto de entidades pueden no participar en el conjunto de </a:t>
            </a:r>
            <a:r>
              <a:rPr lang="es-ES" sz="2100" dirty="0" smtClean="0"/>
              <a:t>relaciones</a:t>
            </a:r>
            <a:endParaRPr lang="es-ES" sz="21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714755044"/>
      </p:ext>
    </p:extLst>
  </p:cSld>
  <p:clrMapOvr>
    <a:masterClrMapping/>
  </p:clrMapOvr>
  <p:transition advTm="4184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>
                <a:solidFill>
                  <a:schemeClr val="accent2"/>
                </a:solidFill>
              </a:rPr>
              <a:t>Notación</a:t>
            </a:r>
          </a:p>
          <a:p>
            <a:pPr lvl="1"/>
            <a:r>
              <a:rPr lang="es-ES_tradnl"/>
              <a:t>Líneas dobles o simples</a:t>
            </a:r>
          </a:p>
        </p:txBody>
      </p:sp>
      <p:grpSp>
        <p:nvGrpSpPr>
          <p:cNvPr id="203823" name="Group 47"/>
          <p:cNvGrpSpPr>
            <a:grpSpLocks/>
          </p:cNvGrpSpPr>
          <p:nvPr/>
        </p:nvGrpSpPr>
        <p:grpSpPr bwMode="auto">
          <a:xfrm>
            <a:off x="156368" y="3140968"/>
            <a:ext cx="4310063" cy="2438400"/>
            <a:chOff x="816" y="2544"/>
            <a:chExt cx="2715" cy="1536"/>
          </a:xfrm>
        </p:grpSpPr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2513" y="2684"/>
              <a:ext cx="783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2279" y="3805"/>
              <a:ext cx="1252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203783" name="Line 7"/>
            <p:cNvSpPr>
              <a:spLocks noChangeShapeType="1"/>
            </p:cNvSpPr>
            <p:nvPr/>
          </p:nvSpPr>
          <p:spPr bwMode="auto">
            <a:xfrm>
              <a:off x="2905" y="3456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 flipV="1">
              <a:off x="2905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2279" y="2880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encargado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86" name="Text Box 10"/>
            <p:cNvSpPr txBox="1">
              <a:spLocks noChangeArrowheads="1"/>
            </p:cNvSpPr>
            <p:nvPr/>
          </p:nvSpPr>
          <p:spPr bwMode="auto">
            <a:xfrm>
              <a:off x="2279" y="350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sucursal</a:t>
              </a:r>
            </a:p>
          </p:txBody>
        </p: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2950" y="288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>
              <a:off x="1481" y="3456"/>
              <a:ext cx="0" cy="432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 flipV="1">
              <a:off x="1481" y="278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0" name="Text Box 14"/>
            <p:cNvSpPr txBox="1">
              <a:spLocks noChangeArrowheads="1"/>
            </p:cNvSpPr>
            <p:nvPr/>
          </p:nvSpPr>
          <p:spPr bwMode="auto">
            <a:xfrm>
              <a:off x="1895" y="254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trabajador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1" name="Text Box 15"/>
            <p:cNvSpPr txBox="1">
              <a:spLocks noChangeArrowheads="1"/>
            </p:cNvSpPr>
            <p:nvPr/>
          </p:nvSpPr>
          <p:spPr bwMode="auto">
            <a:xfrm>
              <a:off x="1463" y="3871"/>
              <a:ext cx="79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lugar  trabajo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2" name="Text Box 16"/>
            <p:cNvSpPr txBox="1">
              <a:spLocks noChangeArrowheads="1"/>
            </p:cNvSpPr>
            <p:nvPr/>
          </p:nvSpPr>
          <p:spPr bwMode="auto">
            <a:xfrm>
              <a:off x="1463" y="288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1481" y="2784"/>
              <a:ext cx="103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1481" y="3888"/>
              <a:ext cx="79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5" name="AutoShape 19"/>
            <p:cNvSpPr>
              <a:spLocks noChangeArrowheads="1"/>
            </p:cNvSpPr>
            <p:nvPr/>
          </p:nvSpPr>
          <p:spPr bwMode="auto">
            <a:xfrm>
              <a:off x="816" y="3100"/>
              <a:ext cx="1330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6" name="AutoShape 20"/>
            <p:cNvSpPr>
              <a:spLocks noChangeArrowheads="1"/>
            </p:cNvSpPr>
            <p:nvPr/>
          </p:nvSpPr>
          <p:spPr bwMode="auto">
            <a:xfrm>
              <a:off x="2336" y="310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1017" y="317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2508" y="317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203799" name="Text Box 23"/>
            <p:cNvSpPr txBox="1">
              <a:spLocks noChangeArrowheads="1"/>
            </p:cNvSpPr>
            <p:nvPr/>
          </p:nvSpPr>
          <p:spPr bwMode="auto">
            <a:xfrm>
              <a:off x="2998" y="350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1463" y="358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3822" name="Group 46"/>
          <p:cNvGrpSpPr>
            <a:grpSpLocks/>
          </p:cNvGrpSpPr>
          <p:nvPr/>
        </p:nvGrpSpPr>
        <p:grpSpPr bwMode="auto">
          <a:xfrm>
            <a:off x="4537075" y="3323531"/>
            <a:ext cx="2209800" cy="2143125"/>
            <a:chOff x="2304" y="1056"/>
            <a:chExt cx="1392" cy="1350"/>
          </a:xfrm>
        </p:grpSpPr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2585" y="1056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2592" y="2160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>
              <a:off x="2976" y="1933"/>
              <a:ext cx="0" cy="227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 flipV="1">
              <a:off x="3000" y="1296"/>
              <a:ext cx="0" cy="24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7" name="AutoShape 41"/>
            <p:cNvSpPr>
              <a:spLocks noChangeArrowheads="1"/>
            </p:cNvSpPr>
            <p:nvPr/>
          </p:nvSpPr>
          <p:spPr bwMode="auto">
            <a:xfrm>
              <a:off x="2304" y="1536"/>
              <a:ext cx="1392" cy="40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2508" y="1622"/>
              <a:ext cx="9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 RODADO</a:t>
              </a:r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2950" y="129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>
              <a:off x="2950" y="1951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</p:grpSp>
      <p:grpSp>
        <p:nvGrpSpPr>
          <p:cNvPr id="203821" name="Group 45"/>
          <p:cNvGrpSpPr>
            <a:grpSpLocks/>
          </p:cNvGrpSpPr>
          <p:nvPr/>
        </p:nvGrpSpPr>
        <p:grpSpPr bwMode="auto">
          <a:xfrm>
            <a:off x="7204075" y="3317181"/>
            <a:ext cx="1806575" cy="2292350"/>
            <a:chOff x="3984" y="1052"/>
            <a:chExt cx="1138" cy="1444"/>
          </a:xfrm>
        </p:grpSpPr>
        <p:sp>
          <p:nvSpPr>
            <p:cNvPr id="203805" name="Line 29"/>
            <p:cNvSpPr>
              <a:spLocks noChangeShapeType="1"/>
            </p:cNvSpPr>
            <p:nvPr/>
          </p:nvSpPr>
          <p:spPr bwMode="auto">
            <a:xfrm>
              <a:off x="4547" y="1939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6" name="Line 30"/>
            <p:cNvSpPr>
              <a:spLocks noChangeShapeType="1"/>
            </p:cNvSpPr>
            <p:nvPr/>
          </p:nvSpPr>
          <p:spPr bwMode="auto">
            <a:xfrm flipV="1">
              <a:off x="4560" y="124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206" y="2269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04" name="AutoShape 28"/>
            <p:cNvSpPr>
              <a:spLocks noChangeArrowheads="1"/>
            </p:cNvSpPr>
            <p:nvPr/>
          </p:nvSpPr>
          <p:spPr bwMode="auto">
            <a:xfrm>
              <a:off x="3985" y="1568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3984" y="1311"/>
              <a:ext cx="53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personaje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8" name="Text Box 32"/>
            <p:cNvSpPr txBox="1">
              <a:spLocks noChangeArrowheads="1"/>
            </p:cNvSpPr>
            <p:nvPr/>
          </p:nvSpPr>
          <p:spPr bwMode="auto">
            <a:xfrm>
              <a:off x="4294" y="206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9" name="Text Box 33"/>
            <p:cNvSpPr txBox="1">
              <a:spLocks noChangeArrowheads="1"/>
            </p:cNvSpPr>
            <p:nvPr/>
          </p:nvSpPr>
          <p:spPr bwMode="auto">
            <a:xfrm>
              <a:off x="4560" y="1315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4198" y="1628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203811" name="Text Box 35"/>
            <p:cNvSpPr txBox="1">
              <a:spLocks noChangeArrowheads="1"/>
            </p:cNvSpPr>
            <p:nvPr/>
          </p:nvSpPr>
          <p:spPr bwMode="auto">
            <a:xfrm>
              <a:off x="4534" y="197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4232" y="1052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sp>
        <p:nvSpPr>
          <p:cNvPr id="4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637559689"/>
      </p:ext>
    </p:extLst>
  </p:cSld>
  <p:clrMapOvr>
    <a:masterClrMapping/>
  </p:clrMapOvr>
  <p:transition advTm="98976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7" name="Rectangle 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de tipos de relación</a:t>
            </a:r>
          </a:p>
          <a:p>
            <a:pPr lvl="1"/>
            <a:r>
              <a:rPr lang="es-ES" sz="2500" dirty="0" smtClean="0"/>
              <a:t>Similares </a:t>
            </a:r>
            <a:r>
              <a:rPr lang="es-ES" sz="2500" dirty="0"/>
              <a:t>a </a:t>
            </a:r>
            <a:r>
              <a:rPr lang="es-ES_tradnl" sz="2500" dirty="0"/>
              <a:t>los </a:t>
            </a:r>
            <a:r>
              <a:rPr lang="es-ES" sz="2500" dirty="0"/>
              <a:t>atributos de tipos de entidad 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1115616" y="3290664"/>
            <a:ext cx="6840760" cy="2514600"/>
            <a:chOff x="1115616" y="3290664"/>
            <a:chExt cx="6840760" cy="2514600"/>
          </a:xfrm>
        </p:grpSpPr>
        <p:sp>
          <p:nvSpPr>
            <p:cNvPr id="60510" name="AutoShape 94"/>
            <p:cNvSpPr>
              <a:spLocks noChangeArrowheads="1"/>
            </p:cNvSpPr>
            <p:nvPr/>
          </p:nvSpPr>
          <p:spPr bwMode="auto">
            <a:xfrm>
              <a:off x="1115616" y="3290664"/>
              <a:ext cx="6840760" cy="2514600"/>
            </a:xfrm>
            <a:prstGeom prst="roundRect">
              <a:avLst>
                <a:gd name="adj" fmla="val 16667"/>
              </a:avLst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CCE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grpSp>
          <p:nvGrpSpPr>
            <p:cNvPr id="60416" name="Group 0"/>
            <p:cNvGrpSpPr>
              <a:grpSpLocks/>
            </p:cNvGrpSpPr>
            <p:nvPr/>
          </p:nvGrpSpPr>
          <p:grpSpPr bwMode="auto">
            <a:xfrm>
              <a:off x="1414289" y="3512914"/>
              <a:ext cx="6465887" cy="2139950"/>
              <a:chOff x="1495" y="1436"/>
              <a:chExt cx="4073" cy="1348"/>
            </a:xfrm>
          </p:grpSpPr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3606" y="1436"/>
                <a:ext cx="783" cy="2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10800" rIns="3600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EMPLEADO</a:t>
                </a:r>
              </a:p>
            </p:txBody>
          </p:sp>
          <p:sp>
            <p:nvSpPr>
              <p:cNvPr id="60478" name="Rectangle 62"/>
              <p:cNvSpPr>
                <a:spLocks noChangeArrowheads="1"/>
              </p:cNvSpPr>
              <p:nvPr/>
            </p:nvSpPr>
            <p:spPr bwMode="auto">
              <a:xfrm>
                <a:off x="3372" y="2557"/>
                <a:ext cx="125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LOCAL_VIDEOCLUB</a:t>
                </a:r>
              </a:p>
            </p:txBody>
          </p:sp>
          <p:sp>
            <p:nvSpPr>
              <p:cNvPr id="60479" name="Line 63"/>
              <p:cNvSpPr>
                <a:spLocks noChangeShapeType="1"/>
              </p:cNvSpPr>
              <p:nvPr/>
            </p:nvSpPr>
            <p:spPr bwMode="auto">
              <a:xfrm>
                <a:off x="3998" y="2208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 flipV="1">
                <a:off x="3998" y="163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1" name="Text Box 65"/>
              <p:cNvSpPr txBox="1">
                <a:spLocks noChangeArrowheads="1"/>
              </p:cNvSpPr>
              <p:nvPr/>
            </p:nvSpPr>
            <p:spPr bwMode="auto">
              <a:xfrm>
                <a:off x="4043" y="1632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2" name="Line 66"/>
              <p:cNvSpPr>
                <a:spLocks noChangeShapeType="1"/>
              </p:cNvSpPr>
              <p:nvPr/>
            </p:nvSpPr>
            <p:spPr bwMode="auto">
              <a:xfrm>
                <a:off x="2699" y="2205"/>
                <a:ext cx="0" cy="432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 flipV="1">
                <a:off x="2722" y="1536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4" name="Text Box 68"/>
              <p:cNvSpPr txBox="1">
                <a:spLocks noChangeArrowheads="1"/>
              </p:cNvSpPr>
              <p:nvPr/>
            </p:nvSpPr>
            <p:spPr bwMode="auto">
              <a:xfrm>
                <a:off x="2679" y="1632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dbl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2722" y="1536"/>
                <a:ext cx="894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6" name="Line 70"/>
              <p:cNvSpPr>
                <a:spLocks noChangeShapeType="1"/>
              </p:cNvSpPr>
              <p:nvPr/>
            </p:nvSpPr>
            <p:spPr bwMode="auto">
              <a:xfrm>
                <a:off x="2699" y="2640"/>
                <a:ext cx="672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7" name="AutoShape 71"/>
              <p:cNvSpPr>
                <a:spLocks noChangeArrowheads="1"/>
              </p:cNvSpPr>
              <p:nvPr/>
            </p:nvSpPr>
            <p:spPr bwMode="auto">
              <a:xfrm>
                <a:off x="2094" y="1852"/>
                <a:ext cx="1234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8" name="AutoShape 72"/>
              <p:cNvSpPr>
                <a:spLocks noChangeArrowheads="1"/>
              </p:cNvSpPr>
              <p:nvPr/>
            </p:nvSpPr>
            <p:spPr bwMode="auto">
              <a:xfrm>
                <a:off x="3429" y="1852"/>
                <a:ext cx="1138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9" name="Rectangle 73"/>
              <p:cNvSpPr>
                <a:spLocks noChangeArrowheads="1"/>
              </p:cNvSpPr>
              <p:nvPr/>
            </p:nvSpPr>
            <p:spPr bwMode="auto">
              <a:xfrm>
                <a:off x="2258" y="1929"/>
                <a:ext cx="8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TRABAJA_EN</a:t>
                </a:r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601" y="1929"/>
                <a:ext cx="7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SUPERVISA</a:t>
                </a:r>
              </a:p>
            </p:txBody>
          </p:sp>
          <p:sp>
            <p:nvSpPr>
              <p:cNvPr id="60491" name="Text Box 75"/>
              <p:cNvSpPr txBox="1">
                <a:spLocks noChangeArrowheads="1"/>
              </p:cNvSpPr>
              <p:nvPr/>
            </p:nvSpPr>
            <p:spPr bwMode="auto">
              <a:xfrm>
                <a:off x="4091" y="2256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N</a:t>
                </a:r>
              </a:p>
            </p:txBody>
          </p:sp>
          <p:sp>
            <p:nvSpPr>
              <p:cNvPr id="60492" name="Text Box 76"/>
              <p:cNvSpPr txBox="1">
                <a:spLocks noChangeArrowheads="1"/>
              </p:cNvSpPr>
              <p:nvPr/>
            </p:nvSpPr>
            <p:spPr bwMode="auto">
              <a:xfrm>
                <a:off x="2679" y="2335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95" name="Oval 79"/>
              <p:cNvSpPr>
                <a:spLocks noChangeArrowheads="1"/>
              </p:cNvSpPr>
              <p:nvPr/>
            </p:nvSpPr>
            <p:spPr bwMode="auto">
              <a:xfrm>
                <a:off x="1495" y="1916"/>
                <a:ext cx="438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horas</a:t>
                </a:r>
              </a:p>
            </p:txBody>
          </p:sp>
          <p:sp>
            <p:nvSpPr>
              <p:cNvPr id="60496" name="Line 80"/>
              <p:cNvSpPr>
                <a:spLocks noChangeShapeType="1"/>
              </p:cNvSpPr>
              <p:nvPr/>
            </p:nvSpPr>
            <p:spPr bwMode="auto">
              <a:xfrm>
                <a:off x="1938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60497" name="Oval 81"/>
              <p:cNvSpPr>
                <a:spLocks noChangeArrowheads="1"/>
              </p:cNvSpPr>
              <p:nvPr/>
            </p:nvSpPr>
            <p:spPr bwMode="auto">
              <a:xfrm>
                <a:off x="4759" y="1916"/>
                <a:ext cx="809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fechainicio</a:t>
                </a:r>
              </a:p>
            </p:txBody>
          </p:sp>
          <p:sp>
            <p:nvSpPr>
              <p:cNvPr id="60498" name="Line 82"/>
              <p:cNvSpPr>
                <a:spLocks noChangeShapeType="1"/>
              </p:cNvSpPr>
              <p:nvPr/>
            </p:nvSpPr>
            <p:spPr bwMode="auto">
              <a:xfrm>
                <a:off x="4567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</p:grpSp>
      <p:sp>
        <p:nvSpPr>
          <p:cNvPr id="30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3796763165"/>
      </p:ext>
    </p:extLst>
  </p:cSld>
  <p:clrMapOvr>
    <a:masterClrMapping/>
  </p:clrMapOvr>
  <p:transition advTm="27648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2" name="Rectangle 4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</a:t>
            </a:r>
            <a:r>
              <a:rPr lang="es-ES" sz="2800" dirty="0"/>
              <a:t>de tipos de relación</a:t>
            </a:r>
          </a:p>
          <a:p>
            <a:pPr lvl="1"/>
            <a:r>
              <a:rPr lang="es-ES" sz="2500" dirty="0" smtClean="0"/>
              <a:t>Conceptualmente </a:t>
            </a:r>
            <a:r>
              <a:rPr lang="es-ES" sz="2500" dirty="0"/>
              <a:t>pertenecen a la relación</a:t>
            </a:r>
            <a:endParaRPr lang="es-ES_tradnl" sz="25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M:N</a:t>
            </a:r>
            <a:r>
              <a:rPr lang="es-ES" sz="2100" dirty="0"/>
              <a:t> </a:t>
            </a:r>
            <a:r>
              <a:rPr lang="es-ES_tradnl" sz="2100" dirty="0"/>
              <a:t>e</a:t>
            </a:r>
            <a:r>
              <a:rPr lang="es-ES" sz="2100" dirty="0"/>
              <a:t>s propio de la</a:t>
            </a:r>
            <a:r>
              <a:rPr lang="es-ES_tradnl" sz="2100" dirty="0"/>
              <a:t> relación</a:t>
            </a:r>
            <a:endParaRPr lang="es-ES" sz="21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1:1</a:t>
            </a:r>
            <a:r>
              <a:rPr lang="es-ES" sz="2100" dirty="0"/>
              <a:t> 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1:N</a:t>
            </a:r>
            <a:r>
              <a:rPr lang="es-ES" sz="2100" dirty="0"/>
              <a:t> </a:t>
            </a:r>
            <a:r>
              <a:rPr lang="es-ES_tradnl" sz="2100" dirty="0"/>
              <a:t>“se </a:t>
            </a:r>
            <a:r>
              <a:rPr lang="es-ES" sz="2100" dirty="0"/>
              <a:t>puede </a:t>
            </a:r>
            <a:r>
              <a:rPr lang="es-ES_tradnl" sz="2100" dirty="0"/>
              <a:t>llevar”</a:t>
            </a:r>
            <a:r>
              <a:rPr lang="es-ES" sz="2100" dirty="0"/>
              <a:t> </a:t>
            </a:r>
            <a:r>
              <a:rPr lang="es-ES_tradnl" sz="2100" dirty="0"/>
              <a:t>a uno de los </a:t>
            </a:r>
            <a:r>
              <a:rPr lang="es-ES" sz="2100" dirty="0"/>
              <a:t>tipos de entidad participantes</a:t>
            </a:r>
          </a:p>
        </p:txBody>
      </p:sp>
      <p:grpSp>
        <p:nvGrpSpPr>
          <p:cNvPr id="61509" name="Group 69"/>
          <p:cNvGrpSpPr>
            <a:grpSpLocks/>
          </p:cNvGrpSpPr>
          <p:nvPr/>
        </p:nvGrpSpPr>
        <p:grpSpPr bwMode="auto">
          <a:xfrm>
            <a:off x="1552625" y="4651647"/>
            <a:ext cx="990600" cy="417513"/>
            <a:chOff x="1207" y="2784"/>
            <a:chExt cx="624" cy="263"/>
          </a:xfrm>
        </p:grpSpPr>
        <p:sp>
          <p:nvSpPr>
            <p:cNvPr id="61500" name="Oval 60"/>
            <p:cNvSpPr>
              <a:spLocks noChangeArrowheads="1"/>
            </p:cNvSpPr>
            <p:nvPr/>
          </p:nvSpPr>
          <p:spPr bwMode="auto">
            <a:xfrm>
              <a:off x="1207" y="2784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1650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3" name="Group 73"/>
          <p:cNvGrpSpPr>
            <a:grpSpLocks/>
          </p:cNvGrpSpPr>
          <p:nvPr/>
        </p:nvGrpSpPr>
        <p:grpSpPr bwMode="auto">
          <a:xfrm>
            <a:off x="6429425" y="4651647"/>
            <a:ext cx="1589087" cy="417513"/>
            <a:chOff x="4279" y="2784"/>
            <a:chExt cx="1001" cy="263"/>
          </a:xfrm>
        </p:grpSpPr>
        <p:sp>
          <p:nvSpPr>
            <p:cNvPr id="61502" name="Oval 62"/>
            <p:cNvSpPr>
              <a:spLocks noChangeArrowheads="1"/>
            </p:cNvSpPr>
            <p:nvPr/>
          </p:nvSpPr>
          <p:spPr bwMode="auto">
            <a:xfrm>
              <a:off x="4471" y="2784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4279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5" name="Group 75"/>
          <p:cNvGrpSpPr>
            <a:grpSpLocks/>
          </p:cNvGrpSpPr>
          <p:nvPr/>
        </p:nvGrpSpPr>
        <p:grpSpPr bwMode="auto">
          <a:xfrm>
            <a:off x="6130975" y="3813447"/>
            <a:ext cx="982662" cy="417513"/>
            <a:chOff x="4091" y="2256"/>
            <a:chExt cx="619" cy="263"/>
          </a:xfrm>
        </p:grpSpPr>
        <p:sp>
          <p:nvSpPr>
            <p:cNvPr id="61505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4091" y="2400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7" name="Group 77"/>
          <p:cNvGrpSpPr>
            <a:grpSpLocks/>
          </p:cNvGrpSpPr>
          <p:nvPr/>
        </p:nvGrpSpPr>
        <p:grpSpPr bwMode="auto">
          <a:xfrm>
            <a:off x="4503787" y="6023247"/>
            <a:ext cx="695325" cy="646113"/>
            <a:chOff x="3066" y="3648"/>
            <a:chExt cx="438" cy="407"/>
          </a:xfrm>
        </p:grpSpPr>
        <p:sp>
          <p:nvSpPr>
            <p:cNvPr id="61507" name="Oval 67"/>
            <p:cNvSpPr>
              <a:spLocks noChangeArrowheads="1"/>
            </p:cNvSpPr>
            <p:nvPr/>
          </p:nvSpPr>
          <p:spPr bwMode="auto">
            <a:xfrm>
              <a:off x="3066" y="3792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V="1">
              <a:off x="3264" y="36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2" name="Group 72"/>
          <p:cNvGrpSpPr>
            <a:grpSpLocks/>
          </p:cNvGrpSpPr>
          <p:nvPr/>
        </p:nvGrpSpPr>
        <p:grpSpPr bwMode="auto">
          <a:xfrm>
            <a:off x="6505625" y="5605735"/>
            <a:ext cx="1589087" cy="417512"/>
            <a:chOff x="4327" y="3385"/>
            <a:chExt cx="1001" cy="263"/>
          </a:xfrm>
        </p:grpSpPr>
        <p:sp>
          <p:nvSpPr>
            <p:cNvPr id="61510" name="Oval 70"/>
            <p:cNvSpPr>
              <a:spLocks noChangeArrowheads="1"/>
            </p:cNvSpPr>
            <p:nvPr/>
          </p:nvSpPr>
          <p:spPr bwMode="auto">
            <a:xfrm>
              <a:off x="4519" y="3385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11" name="Line 71"/>
            <p:cNvSpPr>
              <a:spLocks noChangeShapeType="1"/>
            </p:cNvSpPr>
            <p:nvPr/>
          </p:nvSpPr>
          <p:spPr bwMode="auto">
            <a:xfrm>
              <a:off x="4327" y="3529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8" name="Group 78"/>
          <p:cNvGrpSpPr>
            <a:grpSpLocks/>
          </p:cNvGrpSpPr>
          <p:nvPr/>
        </p:nvGrpSpPr>
        <p:grpSpPr bwMode="auto">
          <a:xfrm>
            <a:off x="2503537" y="3889647"/>
            <a:ext cx="4016375" cy="2139950"/>
            <a:chOff x="1806" y="2304"/>
            <a:chExt cx="2530" cy="1348"/>
          </a:xfrm>
        </p:grpSpPr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V="1">
              <a:off x="2448" y="240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4" name="AutoShape 54"/>
            <p:cNvSpPr>
              <a:spLocks noChangeArrowheads="1"/>
            </p:cNvSpPr>
            <p:nvPr/>
          </p:nvSpPr>
          <p:spPr bwMode="auto">
            <a:xfrm>
              <a:off x="1806" y="2720"/>
              <a:ext cx="1234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3318" y="2304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710" y="312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V="1">
              <a:off x="3710" y="250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3755" y="250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2448" y="3120"/>
              <a:ext cx="0" cy="38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2391" y="250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2434" y="2404"/>
              <a:ext cx="894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432" y="3504"/>
              <a:ext cx="688" cy="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5" name="AutoShape 55"/>
            <p:cNvSpPr>
              <a:spLocks noChangeArrowheads="1"/>
            </p:cNvSpPr>
            <p:nvPr/>
          </p:nvSpPr>
          <p:spPr bwMode="auto">
            <a:xfrm>
              <a:off x="3141" y="272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1970" y="279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3313" y="279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61498" name="Text Box 58"/>
            <p:cNvSpPr txBox="1">
              <a:spLocks noChangeArrowheads="1"/>
            </p:cNvSpPr>
            <p:nvPr/>
          </p:nvSpPr>
          <p:spPr bwMode="auto">
            <a:xfrm>
              <a:off x="3803" y="312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61499" name="Text Box 59"/>
            <p:cNvSpPr txBox="1">
              <a:spLocks noChangeArrowheads="1"/>
            </p:cNvSpPr>
            <p:nvPr/>
          </p:nvSpPr>
          <p:spPr bwMode="auto">
            <a:xfrm>
              <a:off x="2391" y="320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3084" y="3425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</p:grpSp>
      <p:sp>
        <p:nvSpPr>
          <p:cNvPr id="3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210668"/>
      </p:ext>
    </p:extLst>
  </p:cSld>
  <p:clrMapOvr>
    <a:masterClrMapping/>
  </p:clrMapOvr>
  <p:transition advTm="6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Entidad débil</a:t>
            </a:r>
          </a:p>
          <a:p>
            <a:pPr lvl="1"/>
            <a:r>
              <a:rPr lang="es-ES" sz="2500" dirty="0" smtClean="0">
                <a:solidFill>
                  <a:schemeClr val="accent2"/>
                </a:solidFill>
              </a:rPr>
              <a:t>No </a:t>
            </a:r>
            <a:r>
              <a:rPr lang="es-ES" sz="2500" dirty="0">
                <a:solidFill>
                  <a:schemeClr val="accent2"/>
                </a:solidFill>
              </a:rPr>
              <a:t>tiene</a:t>
            </a:r>
            <a:r>
              <a:rPr lang="es-ES" sz="2500" dirty="0"/>
              <a:t> atributos </a:t>
            </a:r>
            <a:r>
              <a:rPr lang="es-ES" sz="2500" dirty="0">
                <a:solidFill>
                  <a:schemeClr val="accent2"/>
                </a:solidFill>
              </a:rPr>
              <a:t>clave</a:t>
            </a:r>
            <a:r>
              <a:rPr lang="es-ES_tradnl" sz="2500" dirty="0"/>
              <a:t> propios</a:t>
            </a:r>
            <a:endParaRPr lang="es-ES" sz="2500" dirty="0"/>
          </a:p>
          <a:p>
            <a:pPr lvl="1">
              <a:lnSpc>
                <a:spcPct val="80000"/>
              </a:lnSpc>
            </a:pPr>
            <a:r>
              <a:rPr lang="es-ES_tradnl" sz="2500" dirty="0"/>
              <a:t>Una instancia </a:t>
            </a:r>
            <a:r>
              <a:rPr lang="es-ES_tradnl" sz="2500" dirty="0">
                <a:solidFill>
                  <a:schemeClr val="accent2"/>
                </a:solidFill>
              </a:rPr>
              <a:t>se</a:t>
            </a:r>
            <a:r>
              <a:rPr lang="es-ES_tradnl" sz="2500" dirty="0"/>
              <a:t> </a:t>
            </a:r>
            <a:r>
              <a:rPr lang="es-ES_tradnl" sz="2500" b="1" dirty="0">
                <a:solidFill>
                  <a:schemeClr val="accent2"/>
                </a:solidFill>
              </a:rPr>
              <a:t>identifica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_tradnl" sz="2500" dirty="0">
                <a:solidFill>
                  <a:schemeClr val="accent2"/>
                </a:solidFill>
              </a:rPr>
              <a:t>por</a:t>
            </a:r>
            <a:r>
              <a:rPr lang="es-ES" sz="2500" dirty="0">
                <a:solidFill>
                  <a:schemeClr val="accent2"/>
                </a:solidFill>
              </a:rPr>
              <a:t> su relación con </a:t>
            </a:r>
            <a:r>
              <a:rPr lang="es-ES_tradnl" sz="2500" dirty="0"/>
              <a:t>una instancia de</a:t>
            </a:r>
            <a:r>
              <a:rPr lang="es-ES_tradnl" sz="2500" dirty="0">
                <a:solidFill>
                  <a:schemeClr val="accent2"/>
                </a:solidFill>
              </a:rPr>
              <a:t> otro </a:t>
            </a:r>
            <a:r>
              <a:rPr lang="es-ES" sz="2500" dirty="0">
                <a:solidFill>
                  <a:schemeClr val="accent2"/>
                </a:solidFill>
              </a:rPr>
              <a:t>tipo de entidad</a:t>
            </a:r>
          </a:p>
          <a:p>
            <a:pPr lvl="2"/>
            <a:r>
              <a:rPr lang="es-ES" sz="2100" b="1" dirty="0">
                <a:solidFill>
                  <a:schemeClr val="accent2"/>
                </a:solidFill>
              </a:rPr>
              <a:t>Tipo de relación identificador</a:t>
            </a:r>
          </a:p>
          <a:p>
            <a:pPr lvl="3"/>
            <a:r>
              <a:rPr lang="es-ES_tradnl" sz="1700" b="1" dirty="0"/>
              <a:t>Relaciona</a:t>
            </a:r>
            <a:r>
              <a:rPr lang="es-ES_tradnl" sz="1700" dirty="0"/>
              <a:t> un tipo de </a:t>
            </a:r>
            <a:r>
              <a:rPr lang="es-ES_tradnl" sz="1700" b="1" dirty="0"/>
              <a:t>entidad débil y</a:t>
            </a:r>
            <a:r>
              <a:rPr lang="es-ES_tradnl" sz="1700" dirty="0"/>
              <a:t> un </a:t>
            </a:r>
            <a:r>
              <a:rPr lang="es-ES" sz="1700" dirty="0"/>
              <a:t>tipo de entidad </a:t>
            </a:r>
            <a:r>
              <a:rPr lang="es-ES" sz="1700" b="1" dirty="0"/>
              <a:t>regular</a:t>
            </a:r>
            <a:r>
              <a:rPr lang="es-ES_tradnl" sz="1700" dirty="0"/>
              <a:t> (fuerte, </a:t>
            </a:r>
            <a:r>
              <a:rPr lang="es-ES" sz="1700" dirty="0"/>
              <a:t>dominante, </a:t>
            </a:r>
            <a:r>
              <a:rPr lang="es-ES_tradnl" sz="1700" dirty="0"/>
              <a:t>padre, </a:t>
            </a:r>
            <a:r>
              <a:rPr lang="es-ES" sz="1700" dirty="0"/>
              <a:t>propietaria)</a:t>
            </a:r>
          </a:p>
          <a:p>
            <a:pPr lvl="2"/>
            <a:r>
              <a:rPr lang="es-ES" sz="2100" b="1" dirty="0">
                <a:solidFill>
                  <a:schemeClr val="accent2"/>
                </a:solidFill>
              </a:rPr>
              <a:t>Clave parcial</a:t>
            </a:r>
            <a:r>
              <a:rPr lang="es-ES" sz="2100" dirty="0"/>
              <a:t> (o discriminante)</a:t>
            </a:r>
          </a:p>
          <a:p>
            <a:pPr lvl="3"/>
            <a:r>
              <a:rPr lang="es-ES_tradnl" sz="1700" dirty="0"/>
              <a:t>Atributos de la entidad débil, que </a:t>
            </a:r>
            <a:r>
              <a:rPr lang="es-ES_tradnl" sz="1700" b="1" dirty="0"/>
              <a:t>identifican</a:t>
            </a:r>
            <a:r>
              <a:rPr lang="es-ES" sz="1700" dirty="0"/>
              <a:t> </a:t>
            </a:r>
            <a:r>
              <a:rPr lang="es-ES_tradnl" sz="1700" b="1" dirty="0"/>
              <a:t>de forma única</a:t>
            </a:r>
            <a:r>
              <a:rPr lang="es-ES" sz="1700" dirty="0"/>
              <a:t> </a:t>
            </a:r>
            <a:r>
              <a:rPr lang="es-ES" sz="1700" b="1" dirty="0"/>
              <a:t>cada instancia</a:t>
            </a:r>
            <a:r>
              <a:rPr lang="es-ES" sz="1700" dirty="0"/>
              <a:t>, siempre que esté </a:t>
            </a:r>
            <a:r>
              <a:rPr lang="es-ES" sz="1700" b="1" dirty="0"/>
              <a:t>relacionada con </a:t>
            </a:r>
            <a:r>
              <a:rPr lang="es-ES_tradnl" sz="1700" b="1" dirty="0"/>
              <a:t>un</a:t>
            </a:r>
            <a:r>
              <a:rPr lang="es-ES" sz="1700" b="1" dirty="0"/>
              <a:t>a instancia</a:t>
            </a:r>
            <a:r>
              <a:rPr lang="es-ES" sz="1700" dirty="0"/>
              <a:t> del tipo de entidad</a:t>
            </a:r>
            <a:r>
              <a:rPr lang="es-ES_tradnl" sz="1700" dirty="0"/>
              <a:t> </a:t>
            </a:r>
            <a:r>
              <a:rPr lang="es-ES" sz="1700" b="1" dirty="0"/>
              <a:t>regular</a:t>
            </a:r>
            <a:endParaRPr lang="es-ES_tradnl" sz="1700" b="1" dirty="0"/>
          </a:p>
          <a:p>
            <a:pPr lvl="2"/>
            <a:r>
              <a:rPr lang="es-ES_tradnl" sz="2100" dirty="0"/>
              <a:t>Clave =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(</a:t>
            </a:r>
            <a:r>
              <a:rPr lang="es-ES_tradnl" sz="2100" b="1" dirty="0" err="1">
                <a:solidFill>
                  <a:schemeClr val="tx2"/>
                </a:solidFill>
                <a:latin typeface="Arial Narrow" pitchFamily="34" charset="0"/>
              </a:rPr>
              <a:t>clave_entidad_regular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, </a:t>
            </a:r>
            <a:r>
              <a:rPr lang="es-ES_tradnl" sz="2100" b="1" dirty="0" err="1">
                <a:solidFill>
                  <a:schemeClr val="tx2"/>
                </a:solidFill>
                <a:latin typeface="Arial Narrow" pitchFamily="34" charset="0"/>
              </a:rPr>
              <a:t>clave_parcial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)</a:t>
            </a:r>
          </a:p>
          <a:p>
            <a:pPr lvl="1"/>
            <a:r>
              <a:rPr lang="es-ES_tradnl" sz="2500" dirty="0">
                <a:solidFill>
                  <a:schemeClr val="accent2"/>
                </a:solidFill>
              </a:rPr>
              <a:t>Notación</a:t>
            </a:r>
            <a:endParaRPr lang="es-ES" sz="2500" dirty="0">
              <a:solidFill>
                <a:schemeClr val="accent2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3924672" y="6023694"/>
            <a:ext cx="1295400" cy="501650"/>
          </a:xfrm>
          <a:prstGeom prst="rect">
            <a:avLst/>
          </a:prstGeom>
          <a:solidFill>
            <a:schemeClr val="bg1"/>
          </a:solidFill>
          <a:ln w="1143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 anchor="ctr">
            <a:spAutoFit/>
          </a:bodyPr>
          <a:lstStyle/>
          <a:p>
            <a:pPr algn="ctr" eaLnBrk="0" hangingPunct="0"/>
            <a:r>
              <a:rPr lang="es-ES_tradnl" sz="2400">
                <a:solidFill>
                  <a:schemeClr val="tx2"/>
                </a:solidFill>
                <a:latin typeface="Arial Narrow" pitchFamily="34" charset="0"/>
              </a:rPr>
              <a:t>COPIA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3493929297"/>
      </p:ext>
    </p:extLst>
  </p:cSld>
  <p:clrMapOvr>
    <a:masterClrMapping/>
  </p:clrMapOvr>
  <p:transition advTm="11704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68" name="Group 92"/>
          <p:cNvGrpSpPr>
            <a:grpSpLocks/>
          </p:cNvGrpSpPr>
          <p:nvPr/>
        </p:nvGrpSpPr>
        <p:grpSpPr bwMode="auto">
          <a:xfrm>
            <a:off x="5903665" y="2003698"/>
            <a:ext cx="2514600" cy="2362200"/>
            <a:chOff x="3792" y="1104"/>
            <a:chExt cx="1584" cy="1488"/>
          </a:xfrm>
        </p:grpSpPr>
        <p:sp>
          <p:nvSpPr>
            <p:cNvPr id="75807" name="Rectangle 31"/>
            <p:cNvSpPr>
              <a:spLocks noChangeArrowheads="1"/>
            </p:cNvSpPr>
            <p:nvPr/>
          </p:nvSpPr>
          <p:spPr bwMode="auto">
            <a:xfrm>
              <a:off x="3943" y="1117"/>
              <a:ext cx="665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75809" name="Line 33"/>
            <p:cNvSpPr>
              <a:spLocks noChangeShapeType="1"/>
            </p:cNvSpPr>
            <p:nvPr/>
          </p:nvSpPr>
          <p:spPr bwMode="auto">
            <a:xfrm>
              <a:off x="4254" y="2016"/>
              <a:ext cx="0" cy="288"/>
            </a:xfrm>
            <a:prstGeom prst="line">
              <a:avLst/>
            </a:prstGeom>
            <a:noFill/>
            <a:ln w="1143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CR"/>
            </a:p>
          </p:txBody>
        </p:sp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4512" y="2400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11" name="Oval 35"/>
            <p:cNvSpPr>
              <a:spLocks noChangeArrowheads="1"/>
            </p:cNvSpPr>
            <p:nvPr/>
          </p:nvSpPr>
          <p:spPr bwMode="auto">
            <a:xfrm>
              <a:off x="4689" y="2256"/>
              <a:ext cx="687" cy="25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4704" y="2256"/>
              <a:ext cx="60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numcopia</a:t>
              </a:r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4752" y="2448"/>
              <a:ext cx="57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18" name="AutoShape 42"/>
            <p:cNvSpPr>
              <a:spLocks noChangeArrowheads="1"/>
            </p:cNvSpPr>
            <p:nvPr/>
          </p:nvSpPr>
          <p:spPr bwMode="auto">
            <a:xfrm>
              <a:off x="3792" y="1588"/>
              <a:ext cx="907" cy="476"/>
            </a:xfrm>
            <a:prstGeom prst="diamond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 flipV="1">
              <a:off x="4254" y="134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>
              <a:off x="4608" y="1248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25" name="Oval 49"/>
            <p:cNvSpPr>
              <a:spLocks noChangeArrowheads="1"/>
            </p:cNvSpPr>
            <p:nvPr/>
          </p:nvSpPr>
          <p:spPr bwMode="auto">
            <a:xfrm>
              <a:off x="4785" y="1104"/>
              <a:ext cx="543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26" name="Text Box 50"/>
            <p:cNvSpPr txBox="1">
              <a:spLocks noChangeArrowheads="1"/>
            </p:cNvSpPr>
            <p:nvPr/>
          </p:nvSpPr>
          <p:spPr bwMode="auto">
            <a:xfrm>
              <a:off x="4892" y="1104"/>
              <a:ext cx="34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u="sng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30" name="Text Box 54"/>
            <p:cNvSpPr txBox="1">
              <a:spLocks noChangeArrowheads="1"/>
            </p:cNvSpPr>
            <p:nvPr/>
          </p:nvSpPr>
          <p:spPr bwMode="auto">
            <a:xfrm>
              <a:off x="4386" y="1344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75831" name="Text Box 55"/>
            <p:cNvSpPr txBox="1">
              <a:spLocks noChangeArrowheads="1"/>
            </p:cNvSpPr>
            <p:nvPr/>
          </p:nvSpPr>
          <p:spPr bwMode="auto">
            <a:xfrm>
              <a:off x="4386" y="2095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3983" y="2304"/>
              <a:ext cx="577" cy="288"/>
            </a:xfrm>
            <a:prstGeom prst="rect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COPIA</a:t>
              </a:r>
            </a:p>
          </p:txBody>
        </p:sp>
        <p:sp>
          <p:nvSpPr>
            <p:cNvPr id="75859" name="Text Box 83"/>
            <p:cNvSpPr txBox="1">
              <a:spLocks noChangeArrowheads="1"/>
            </p:cNvSpPr>
            <p:nvPr/>
          </p:nvSpPr>
          <p:spPr bwMode="auto">
            <a:xfrm>
              <a:off x="4026" y="1733"/>
              <a:ext cx="438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TIENE</a:t>
              </a:r>
            </a:p>
          </p:txBody>
        </p:sp>
      </p:grpSp>
      <p:grpSp>
        <p:nvGrpSpPr>
          <p:cNvPr id="75879" name="Group 103"/>
          <p:cNvGrpSpPr>
            <a:grpSpLocks/>
          </p:cNvGrpSpPr>
          <p:nvPr/>
        </p:nvGrpSpPr>
        <p:grpSpPr bwMode="auto">
          <a:xfrm>
            <a:off x="1131640" y="2187848"/>
            <a:ext cx="4114800" cy="4440237"/>
            <a:chOff x="1008" y="1187"/>
            <a:chExt cx="2592" cy="2797"/>
          </a:xfrm>
        </p:grpSpPr>
        <p:sp>
          <p:nvSpPr>
            <p:cNvPr id="75837" name="Line 61"/>
            <p:cNvSpPr>
              <a:spLocks noChangeShapeType="1"/>
            </p:cNvSpPr>
            <p:nvPr/>
          </p:nvSpPr>
          <p:spPr bwMode="auto">
            <a:xfrm flipV="1">
              <a:off x="2208" y="2544"/>
              <a:ext cx="0" cy="240"/>
            </a:xfrm>
            <a:prstGeom prst="line">
              <a:avLst/>
            </a:prstGeom>
            <a:noFill/>
            <a:ln w="1143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CR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 flipV="1">
              <a:off x="2208" y="139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814" y="1187"/>
              <a:ext cx="699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PACIENTE</a:t>
              </a: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652" y="2256"/>
              <a:ext cx="1084" cy="305"/>
            </a:xfrm>
            <a:prstGeom prst="rect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VISITA_MEDICA</a:t>
              </a:r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2208" y="2064"/>
              <a:ext cx="0" cy="192"/>
            </a:xfrm>
            <a:prstGeom prst="line">
              <a:avLst/>
            </a:prstGeom>
            <a:noFill/>
            <a:ln w="1143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s-CR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2725" y="2400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90" name="Oval 14"/>
            <p:cNvSpPr>
              <a:spLocks noChangeArrowheads="1"/>
            </p:cNvSpPr>
            <p:nvPr/>
          </p:nvSpPr>
          <p:spPr bwMode="auto">
            <a:xfrm>
              <a:off x="2902" y="2304"/>
              <a:ext cx="698" cy="25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2971" y="2304"/>
              <a:ext cx="48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diahora</a:t>
              </a:r>
            </a:p>
          </p:txBody>
        </p:sp>
        <p:sp>
          <p:nvSpPr>
            <p:cNvPr id="75797" name="Line 21"/>
            <p:cNvSpPr>
              <a:spLocks noChangeShapeType="1"/>
            </p:cNvSpPr>
            <p:nvPr/>
          </p:nvSpPr>
          <p:spPr bwMode="auto">
            <a:xfrm>
              <a:off x="3010" y="2496"/>
              <a:ext cx="3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783" name="AutoShape 7"/>
            <p:cNvSpPr>
              <a:spLocks noChangeArrowheads="1"/>
            </p:cNvSpPr>
            <p:nvPr/>
          </p:nvSpPr>
          <p:spPr bwMode="auto">
            <a:xfrm>
              <a:off x="1733" y="1593"/>
              <a:ext cx="907" cy="476"/>
            </a:xfrm>
            <a:prstGeom prst="diamond">
              <a:avLst/>
            </a:prstGeom>
            <a:solidFill>
              <a:schemeClr val="bg1"/>
            </a:solidFill>
            <a:ln w="114300" cmpd="dbl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/>
            <a:lstStyle/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2274" y="1375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1647" y="1296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1296" y="1200"/>
              <a:ext cx="369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358" y="1200"/>
              <a:ext cx="274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u="sng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29" name="Text Box 53"/>
            <p:cNvSpPr txBox="1">
              <a:spLocks noChangeArrowheads="1"/>
            </p:cNvSpPr>
            <p:nvPr/>
          </p:nvSpPr>
          <p:spPr bwMode="auto">
            <a:xfrm>
              <a:off x="2311" y="2016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75832" name="Line 56"/>
            <p:cNvSpPr>
              <a:spLocks noChangeShapeType="1"/>
            </p:cNvSpPr>
            <p:nvPr/>
          </p:nvSpPr>
          <p:spPr bwMode="auto">
            <a:xfrm flipV="1">
              <a:off x="2208" y="321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33" name="Rectangle 57"/>
            <p:cNvSpPr>
              <a:spLocks noChangeArrowheads="1"/>
            </p:cNvSpPr>
            <p:nvPr/>
          </p:nvSpPr>
          <p:spPr bwMode="auto">
            <a:xfrm>
              <a:off x="1874" y="3448"/>
              <a:ext cx="580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MEDICO</a:t>
              </a:r>
            </a:p>
          </p:txBody>
        </p:sp>
        <p:sp>
          <p:nvSpPr>
            <p:cNvPr id="75834" name="Line 58"/>
            <p:cNvSpPr>
              <a:spLocks noChangeShapeType="1"/>
            </p:cNvSpPr>
            <p:nvPr/>
          </p:nvSpPr>
          <p:spPr bwMode="auto">
            <a:xfrm>
              <a:off x="2448" y="3552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35" name="Oval 59"/>
            <p:cNvSpPr>
              <a:spLocks noChangeArrowheads="1"/>
            </p:cNvSpPr>
            <p:nvPr/>
          </p:nvSpPr>
          <p:spPr bwMode="auto">
            <a:xfrm>
              <a:off x="2640" y="3408"/>
              <a:ext cx="753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36" name="Text Box 60"/>
            <p:cNvSpPr txBox="1">
              <a:spLocks noChangeArrowheads="1"/>
            </p:cNvSpPr>
            <p:nvPr/>
          </p:nvSpPr>
          <p:spPr bwMode="auto">
            <a:xfrm>
              <a:off x="2688" y="3408"/>
              <a:ext cx="66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u="sng">
                  <a:solidFill>
                    <a:schemeClr val="tx2"/>
                  </a:solidFill>
                  <a:latin typeface="Arial Narrow" pitchFamily="34" charset="0"/>
                </a:rPr>
                <a:t>ncolegiado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38" name="AutoShape 62"/>
            <p:cNvSpPr>
              <a:spLocks noChangeArrowheads="1"/>
            </p:cNvSpPr>
            <p:nvPr/>
          </p:nvSpPr>
          <p:spPr bwMode="auto">
            <a:xfrm>
              <a:off x="1733" y="2784"/>
              <a:ext cx="907" cy="49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/>
            <a:lstStyle/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  <a:p>
              <a:pPr algn="ctr" eaLnBrk="0" hangingPunct="0"/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75841" name="Line 65"/>
            <p:cNvSpPr>
              <a:spLocks noChangeShapeType="1"/>
            </p:cNvSpPr>
            <p:nvPr/>
          </p:nvSpPr>
          <p:spPr bwMode="auto">
            <a:xfrm>
              <a:off x="2352" y="3888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42" name="Oval 66"/>
            <p:cNvSpPr>
              <a:spLocks noChangeArrowheads="1"/>
            </p:cNvSpPr>
            <p:nvPr/>
          </p:nvSpPr>
          <p:spPr bwMode="auto">
            <a:xfrm>
              <a:off x="2529" y="3744"/>
              <a:ext cx="487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43" name="Text Box 67"/>
            <p:cNvSpPr txBox="1">
              <a:spLocks noChangeArrowheads="1"/>
            </p:cNvSpPr>
            <p:nvPr/>
          </p:nvSpPr>
          <p:spPr bwMode="auto">
            <a:xfrm>
              <a:off x="2448" y="3744"/>
              <a:ext cx="6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75844" name="Line 68"/>
            <p:cNvSpPr>
              <a:spLocks noChangeShapeType="1"/>
            </p:cNvSpPr>
            <p:nvPr/>
          </p:nvSpPr>
          <p:spPr bwMode="auto">
            <a:xfrm flipV="1">
              <a:off x="2352" y="36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45" name="Text Box 69"/>
            <p:cNvSpPr txBox="1">
              <a:spLocks noChangeArrowheads="1"/>
            </p:cNvSpPr>
            <p:nvPr/>
          </p:nvSpPr>
          <p:spPr bwMode="auto">
            <a:xfrm>
              <a:off x="2274" y="2575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75846" name="Text Box 70"/>
            <p:cNvSpPr txBox="1">
              <a:spLocks noChangeArrowheads="1"/>
            </p:cNvSpPr>
            <p:nvPr/>
          </p:nvSpPr>
          <p:spPr bwMode="auto">
            <a:xfrm>
              <a:off x="2274" y="3216"/>
              <a:ext cx="8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75849" name="Line 73"/>
            <p:cNvSpPr>
              <a:spLocks noChangeShapeType="1"/>
            </p:cNvSpPr>
            <p:nvPr/>
          </p:nvSpPr>
          <p:spPr bwMode="auto">
            <a:xfrm>
              <a:off x="1831" y="3888"/>
              <a:ext cx="8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0" name="Oval 74"/>
            <p:cNvSpPr>
              <a:spLocks noChangeArrowheads="1"/>
            </p:cNvSpPr>
            <p:nvPr/>
          </p:nvSpPr>
          <p:spPr bwMode="auto">
            <a:xfrm>
              <a:off x="1008" y="3744"/>
              <a:ext cx="823" cy="2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1" name="Text Box 75"/>
            <p:cNvSpPr txBox="1">
              <a:spLocks noChangeArrowheads="1"/>
            </p:cNvSpPr>
            <p:nvPr/>
          </p:nvSpPr>
          <p:spPr bwMode="auto">
            <a:xfrm>
              <a:off x="1028" y="3749"/>
              <a:ext cx="748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especialidad</a:t>
              </a:r>
            </a:p>
          </p:txBody>
        </p:sp>
        <p:sp>
          <p:nvSpPr>
            <p:cNvPr id="75852" name="Line 76"/>
            <p:cNvSpPr>
              <a:spLocks noChangeShapeType="1"/>
            </p:cNvSpPr>
            <p:nvPr/>
          </p:nvSpPr>
          <p:spPr bwMode="auto">
            <a:xfrm flipV="1">
              <a:off x="1920" y="364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8" name="Text Box 82"/>
            <p:cNvSpPr txBox="1">
              <a:spLocks noChangeArrowheads="1"/>
            </p:cNvSpPr>
            <p:nvPr/>
          </p:nvSpPr>
          <p:spPr bwMode="auto">
            <a:xfrm>
              <a:off x="1920" y="1728"/>
              <a:ext cx="50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ACUDE</a:t>
              </a:r>
            </a:p>
          </p:txBody>
        </p:sp>
        <p:sp>
          <p:nvSpPr>
            <p:cNvPr id="75860" name="Text Box 84"/>
            <p:cNvSpPr txBox="1">
              <a:spLocks noChangeArrowheads="1"/>
            </p:cNvSpPr>
            <p:nvPr/>
          </p:nvSpPr>
          <p:spPr bwMode="auto">
            <a:xfrm>
              <a:off x="1872" y="2933"/>
              <a:ext cx="62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" rIns="72000" bIns="10800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ASISTIDA</a:t>
              </a:r>
              <a:br>
                <a:rPr lang="es-ES_tradnl">
                  <a:solidFill>
                    <a:schemeClr val="tx2"/>
                  </a:solidFill>
                  <a:latin typeface="Arial Narrow" pitchFamily="34" charset="0"/>
                </a:rPr>
              </a:b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POR</a:t>
              </a:r>
            </a:p>
          </p:txBody>
        </p:sp>
      </p:grpSp>
      <p:grpSp>
        <p:nvGrpSpPr>
          <p:cNvPr id="75870" name="Group 94"/>
          <p:cNvGrpSpPr>
            <a:grpSpLocks/>
          </p:cNvGrpSpPr>
          <p:nvPr/>
        </p:nvGrpSpPr>
        <p:grpSpPr bwMode="auto">
          <a:xfrm>
            <a:off x="3646240" y="2665685"/>
            <a:ext cx="2286000" cy="823913"/>
            <a:chOff x="2400" y="1536"/>
            <a:chExt cx="1440" cy="519"/>
          </a:xfrm>
        </p:grpSpPr>
        <p:sp>
          <p:nvSpPr>
            <p:cNvPr id="75847" name="Text Box 71"/>
            <p:cNvSpPr txBox="1">
              <a:spLocks noChangeArrowheads="1"/>
            </p:cNvSpPr>
            <p:nvPr/>
          </p:nvSpPr>
          <p:spPr bwMode="auto">
            <a:xfrm>
              <a:off x="2640" y="1536"/>
              <a:ext cx="8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  <a:t>Tipo de </a:t>
              </a:r>
              <a:b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Relación</a:t>
              </a:r>
              <a:b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Identificador</a:t>
              </a:r>
            </a:p>
          </p:txBody>
        </p:sp>
        <p:sp>
          <p:nvSpPr>
            <p:cNvPr id="75848" name="Line 72"/>
            <p:cNvSpPr>
              <a:spLocks noChangeShapeType="1"/>
            </p:cNvSpPr>
            <p:nvPr/>
          </p:nvSpPr>
          <p:spPr bwMode="auto">
            <a:xfrm>
              <a:off x="3360" y="1728"/>
              <a:ext cx="48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5" name="Line 79"/>
            <p:cNvSpPr>
              <a:spLocks noChangeShapeType="1"/>
            </p:cNvSpPr>
            <p:nvPr/>
          </p:nvSpPr>
          <p:spPr bwMode="auto">
            <a:xfrm flipH="1">
              <a:off x="2400" y="1728"/>
              <a:ext cx="255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75871" name="Group 95"/>
          <p:cNvGrpSpPr>
            <a:grpSpLocks/>
          </p:cNvGrpSpPr>
          <p:nvPr/>
        </p:nvGrpSpPr>
        <p:grpSpPr bwMode="auto">
          <a:xfrm>
            <a:off x="5146428" y="4189685"/>
            <a:ext cx="2462212" cy="1157288"/>
            <a:chOff x="3323" y="2496"/>
            <a:chExt cx="1551" cy="1517"/>
          </a:xfrm>
        </p:grpSpPr>
        <p:sp>
          <p:nvSpPr>
            <p:cNvPr id="75853" name="Text Box 77"/>
            <p:cNvSpPr txBox="1">
              <a:spLocks noChangeArrowheads="1"/>
            </p:cNvSpPr>
            <p:nvPr/>
          </p:nvSpPr>
          <p:spPr bwMode="auto">
            <a:xfrm>
              <a:off x="3678" y="3218"/>
              <a:ext cx="1019" cy="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46800" rIns="0" bIns="10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Clave parcial </a:t>
              </a:r>
              <a: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  <a:t>o</a:t>
              </a: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 Discriminante</a:t>
              </a:r>
            </a:p>
          </p:txBody>
        </p:sp>
        <p:sp>
          <p:nvSpPr>
            <p:cNvPr id="75854" name="Line 78"/>
            <p:cNvSpPr>
              <a:spLocks noChangeShapeType="1"/>
            </p:cNvSpPr>
            <p:nvPr/>
          </p:nvSpPr>
          <p:spPr bwMode="auto">
            <a:xfrm>
              <a:off x="3323" y="2496"/>
              <a:ext cx="443" cy="7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56" name="Line 80"/>
            <p:cNvSpPr>
              <a:spLocks noChangeShapeType="1"/>
            </p:cNvSpPr>
            <p:nvPr/>
          </p:nvSpPr>
          <p:spPr bwMode="auto">
            <a:xfrm flipV="1">
              <a:off x="4608" y="2496"/>
              <a:ext cx="266" cy="7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75885" name="Group 109"/>
          <p:cNvGrpSpPr>
            <a:grpSpLocks/>
          </p:cNvGrpSpPr>
          <p:nvPr/>
        </p:nvGrpSpPr>
        <p:grpSpPr bwMode="auto">
          <a:xfrm>
            <a:off x="3470028" y="1689373"/>
            <a:ext cx="2690812" cy="823912"/>
            <a:chOff x="2481" y="873"/>
            <a:chExt cx="1695" cy="519"/>
          </a:xfrm>
        </p:grpSpPr>
        <p:sp>
          <p:nvSpPr>
            <p:cNvPr id="75861" name="Text Box 85"/>
            <p:cNvSpPr txBox="1">
              <a:spLocks noChangeArrowheads="1"/>
            </p:cNvSpPr>
            <p:nvPr/>
          </p:nvSpPr>
          <p:spPr bwMode="auto">
            <a:xfrm>
              <a:off x="2988" y="873"/>
              <a:ext cx="49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  <a:t>Tipo de </a:t>
              </a:r>
              <a:br>
                <a:rPr lang="es-ES_tradnl" sz="180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Entidad</a:t>
              </a:r>
              <a:b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es-ES_tradnl" sz="1800" b="1">
                  <a:solidFill>
                    <a:schemeClr val="accent2"/>
                  </a:solidFill>
                  <a:latin typeface="Times New Roman" pitchFamily="18" charset="0"/>
                </a:rPr>
                <a:t>Regular</a:t>
              </a:r>
            </a:p>
          </p:txBody>
        </p:sp>
        <p:sp>
          <p:nvSpPr>
            <p:cNvPr id="75862" name="Line 86"/>
            <p:cNvSpPr>
              <a:spLocks noChangeShapeType="1"/>
            </p:cNvSpPr>
            <p:nvPr/>
          </p:nvSpPr>
          <p:spPr bwMode="auto">
            <a:xfrm>
              <a:off x="3552" y="1008"/>
              <a:ext cx="624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75863" name="Line 87"/>
            <p:cNvSpPr>
              <a:spLocks noChangeShapeType="1"/>
            </p:cNvSpPr>
            <p:nvPr/>
          </p:nvSpPr>
          <p:spPr bwMode="auto">
            <a:xfrm flipH="1">
              <a:off x="2481" y="1008"/>
              <a:ext cx="447" cy="18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75887" name="Group 111"/>
          <p:cNvGrpSpPr>
            <a:grpSpLocks/>
          </p:cNvGrpSpPr>
          <p:nvPr/>
        </p:nvGrpSpPr>
        <p:grpSpPr bwMode="auto">
          <a:xfrm>
            <a:off x="2274640" y="3503885"/>
            <a:ext cx="5761038" cy="3165475"/>
            <a:chOff x="1728" y="2016"/>
            <a:chExt cx="3629" cy="1994"/>
          </a:xfrm>
        </p:grpSpPr>
        <p:sp>
          <p:nvSpPr>
            <p:cNvPr id="75864" name="AutoShape 88"/>
            <p:cNvSpPr>
              <a:spLocks noChangeArrowheads="1"/>
            </p:cNvSpPr>
            <p:nvPr/>
          </p:nvSpPr>
          <p:spPr bwMode="auto">
            <a:xfrm>
              <a:off x="1728" y="2016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75865" name="AutoShape 89"/>
            <p:cNvSpPr>
              <a:spLocks noChangeArrowheads="1"/>
            </p:cNvSpPr>
            <p:nvPr/>
          </p:nvSpPr>
          <p:spPr bwMode="auto">
            <a:xfrm>
              <a:off x="4032" y="2016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75873" name="Text Box 97"/>
            <p:cNvSpPr txBox="1">
              <a:spLocks noChangeArrowheads="1"/>
            </p:cNvSpPr>
            <p:nvPr/>
          </p:nvSpPr>
          <p:spPr bwMode="auto">
            <a:xfrm>
              <a:off x="4275" y="3504"/>
              <a:ext cx="1082" cy="5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prstDash val="dashDot"/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479425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b="1">
                  <a:solidFill>
                    <a:schemeClr val="bg1"/>
                  </a:solidFill>
                  <a:latin typeface="Arial Narrow" pitchFamily="34" charset="0"/>
                </a:rPr>
                <a:t>Dependencia</a:t>
              </a:r>
              <a:br>
                <a:rPr lang="es-ES_tradnl" b="1">
                  <a:solidFill>
                    <a:schemeClr val="bg1"/>
                  </a:solidFill>
                  <a:latin typeface="Arial Narrow" pitchFamily="34" charset="0"/>
                </a:rPr>
              </a:br>
              <a:r>
                <a:rPr lang="es-ES_tradnl" b="1">
                  <a:solidFill>
                    <a:schemeClr val="bg1"/>
                  </a:solidFill>
                  <a:latin typeface="Arial Narrow" pitchFamily="34" charset="0"/>
                </a:rPr>
                <a:t>en existencia</a:t>
              </a:r>
            </a:p>
          </p:txBody>
        </p:sp>
        <p:sp>
          <p:nvSpPr>
            <p:cNvPr id="75877" name="AutoShape 101"/>
            <p:cNvSpPr>
              <a:spLocks noChangeArrowheads="1"/>
            </p:cNvSpPr>
            <p:nvPr/>
          </p:nvSpPr>
          <p:spPr bwMode="auto">
            <a:xfrm>
              <a:off x="3840" y="3504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75886" name="AutoShape 110"/>
            <p:cNvSpPr>
              <a:spLocks noChangeArrowheads="1"/>
            </p:cNvSpPr>
            <p:nvPr/>
          </p:nvSpPr>
          <p:spPr bwMode="auto">
            <a:xfrm>
              <a:off x="1728" y="2592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>
              <a:spAutoFit/>
            </a:bodyPr>
            <a:lstStyle/>
            <a:p>
              <a:endParaRPr lang="es-CR"/>
            </a:p>
          </p:txBody>
        </p:sp>
      </p:grpSp>
      <p:sp>
        <p:nvSpPr>
          <p:cNvPr id="74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143057"/>
      </p:ext>
    </p:extLst>
  </p:cSld>
  <p:clrMapOvr>
    <a:masterClrMapping/>
  </p:clrMapOvr>
  <p:transition advTm="183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R" sz="4000" dirty="0"/>
              <a:t>Modelo entidad-relación: Conceptos</a:t>
            </a:r>
            <a:endParaRPr lang="es-ES" sz="40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800" dirty="0" smtClean="0"/>
              <a:t>Muchas relaciones que parecen no binarias son mejor representadas como relaciones binarias.</a:t>
            </a:r>
          </a:p>
          <a:p>
            <a:pPr lvl="1" eaLnBrk="1" hangingPunct="1"/>
            <a:r>
              <a:rPr lang="es-ES" sz="2400" dirty="0" smtClean="0"/>
              <a:t>P. ej. Una relación ternaria </a:t>
            </a:r>
            <a:r>
              <a:rPr lang="es-ES" sz="2400" i="1" dirty="0" smtClean="0"/>
              <a:t>padres</a:t>
            </a:r>
            <a:r>
              <a:rPr lang="es-ES" sz="2400" dirty="0" smtClean="0"/>
              <a:t> entre hijo y su padre y madre es mejor reemplazada por dos relaciones binarias, </a:t>
            </a:r>
            <a:r>
              <a:rPr lang="es-ES" sz="2400" i="1" dirty="0" smtClean="0"/>
              <a:t>padre</a:t>
            </a:r>
            <a:r>
              <a:rPr lang="es-ES" sz="2400" dirty="0" smtClean="0"/>
              <a:t> y </a:t>
            </a:r>
            <a:r>
              <a:rPr lang="es-ES" sz="2400" i="1" dirty="0" smtClean="0"/>
              <a:t>madre</a:t>
            </a:r>
            <a:r>
              <a:rPr lang="es-ES" sz="2400" dirty="0" smtClean="0"/>
              <a:t>. </a:t>
            </a:r>
          </a:p>
          <a:p>
            <a:pPr lvl="2" eaLnBrk="1" hangingPunct="1"/>
            <a:r>
              <a:rPr lang="es-ES" sz="2000" dirty="0" smtClean="0"/>
              <a:t>Usar dos relaciones binarias nos permite información parcial (p.ej. Que solo se conozca a la madre</a:t>
            </a:r>
            <a:r>
              <a:rPr lang="es-ES" sz="2000" dirty="0" smtClean="0"/>
              <a:t>)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44402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3600" dirty="0"/>
              <a:t>Modelo entidad-relación: Conceptos</a:t>
            </a:r>
            <a:endParaRPr lang="es-ES" sz="40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000" b="1" dirty="0" smtClean="0"/>
              <a:t>Convertir relaciones no binarias a binarias:</a:t>
            </a:r>
            <a:r>
              <a:rPr lang="es-ES" sz="2000" dirty="0" smtClean="0"/>
              <a:t> En </a:t>
            </a:r>
            <a:r>
              <a:rPr lang="es-ES" sz="2000" dirty="0" smtClean="0"/>
              <a:t>general cualquier relación puede ser representada usando relaciones binarias crenado un conjunto de entidades artificial.</a:t>
            </a:r>
          </a:p>
          <a:p>
            <a:pPr lvl="1" eaLnBrk="1" hangingPunct="1"/>
            <a:r>
              <a:rPr lang="es-ES" sz="1800" dirty="0" smtClean="0"/>
              <a:t>Reemplace </a:t>
            </a:r>
            <a:r>
              <a:rPr lang="es-ES" sz="1800" i="1" dirty="0" smtClean="0"/>
              <a:t>R</a:t>
            </a:r>
            <a:r>
              <a:rPr lang="es-ES" sz="1800" dirty="0" smtClean="0"/>
              <a:t> entre los conjuntos de entidades </a:t>
            </a:r>
            <a:r>
              <a:rPr lang="es-ES" sz="1800" i="1" dirty="0" smtClean="0"/>
              <a:t>A</a:t>
            </a:r>
            <a:r>
              <a:rPr lang="es-ES" sz="1800" dirty="0" smtClean="0"/>
              <a:t>, </a:t>
            </a:r>
            <a:r>
              <a:rPr lang="es-ES" sz="1800" i="1" dirty="0" smtClean="0"/>
              <a:t>B</a:t>
            </a:r>
            <a:r>
              <a:rPr lang="es-ES" sz="1800" dirty="0" smtClean="0"/>
              <a:t> y </a:t>
            </a:r>
            <a:r>
              <a:rPr lang="es-ES" sz="1800" i="1" dirty="0" smtClean="0"/>
              <a:t>C</a:t>
            </a:r>
            <a:r>
              <a:rPr lang="es-ES" sz="1800" dirty="0" smtClean="0"/>
              <a:t> con un conjunto de entidades </a:t>
            </a:r>
            <a:r>
              <a:rPr lang="es-ES" sz="1800" i="1" dirty="0" smtClean="0"/>
              <a:t>E</a:t>
            </a:r>
            <a:r>
              <a:rPr lang="es-ES" sz="1800" dirty="0" smtClean="0"/>
              <a:t>, y tres conjuntos de relaciones:</a:t>
            </a:r>
          </a:p>
          <a:p>
            <a:pPr lvl="2" eaLnBrk="1" hangingPunct="1"/>
            <a:r>
              <a:rPr lang="es-ES" sz="1400" dirty="0" smtClean="0"/>
              <a:t>1.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A</a:t>
            </a:r>
            <a:r>
              <a:rPr lang="es-ES" sz="1400" dirty="0" smtClean="0"/>
              <a:t>, entre </a:t>
            </a:r>
            <a:r>
              <a:rPr lang="es-ES" sz="1400" i="1" dirty="0" smtClean="0"/>
              <a:t>E</a:t>
            </a:r>
            <a:r>
              <a:rPr lang="es-ES" sz="1400" dirty="0" smtClean="0"/>
              <a:t> y </a:t>
            </a:r>
            <a:r>
              <a:rPr lang="es-ES" sz="1400" i="1" dirty="0" smtClean="0"/>
              <a:t>A</a:t>
            </a:r>
            <a:r>
              <a:rPr lang="es-ES" sz="1400" dirty="0" smtClean="0"/>
              <a:t>  2.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B</a:t>
            </a:r>
            <a:r>
              <a:rPr lang="es-ES" sz="1400" dirty="0" smtClean="0"/>
              <a:t> entre </a:t>
            </a:r>
            <a:r>
              <a:rPr lang="es-ES" sz="1400" i="1" dirty="0" smtClean="0"/>
              <a:t>E</a:t>
            </a:r>
            <a:r>
              <a:rPr lang="es-ES" sz="1400" dirty="0" smtClean="0"/>
              <a:t> y </a:t>
            </a:r>
            <a:r>
              <a:rPr lang="es-ES" sz="1400" i="1" dirty="0" smtClean="0"/>
              <a:t>B</a:t>
            </a:r>
            <a:r>
              <a:rPr lang="es-ES" sz="1400" dirty="0" smtClean="0"/>
              <a:t>  3.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C</a:t>
            </a:r>
            <a:r>
              <a:rPr lang="es-ES" sz="1400" dirty="0" smtClean="0"/>
              <a:t> entre </a:t>
            </a:r>
            <a:r>
              <a:rPr lang="es-ES" sz="1400" i="1" dirty="0" smtClean="0"/>
              <a:t>E</a:t>
            </a:r>
            <a:r>
              <a:rPr lang="es-ES" sz="1400" dirty="0" smtClean="0"/>
              <a:t> y </a:t>
            </a:r>
            <a:r>
              <a:rPr lang="es-ES" sz="1400" i="1" dirty="0" smtClean="0"/>
              <a:t>C</a:t>
            </a:r>
          </a:p>
          <a:p>
            <a:pPr lvl="1" eaLnBrk="1" hangingPunct="1"/>
            <a:r>
              <a:rPr lang="es-ES" sz="1800" dirty="0" smtClean="0"/>
              <a:t>Cree un atributo especial identificado por </a:t>
            </a:r>
            <a:r>
              <a:rPr lang="es-ES" sz="1800" i="1" dirty="0" smtClean="0"/>
              <a:t>E</a:t>
            </a:r>
          </a:p>
          <a:p>
            <a:pPr lvl="1" eaLnBrk="1" hangingPunct="1"/>
            <a:r>
              <a:rPr lang="es-ES" sz="1800" dirty="0" smtClean="0"/>
              <a:t>Agregue cualquier atributo de </a:t>
            </a:r>
            <a:r>
              <a:rPr lang="es-ES" sz="1800" i="1" dirty="0" smtClean="0"/>
              <a:t>R</a:t>
            </a:r>
            <a:r>
              <a:rPr lang="es-ES" sz="1800" dirty="0" smtClean="0"/>
              <a:t> a </a:t>
            </a:r>
            <a:r>
              <a:rPr lang="es-ES" sz="1800" i="1" dirty="0" smtClean="0"/>
              <a:t>E</a:t>
            </a:r>
          </a:p>
          <a:p>
            <a:pPr lvl="1" eaLnBrk="1" hangingPunct="1"/>
            <a:r>
              <a:rPr lang="es-ES" sz="1800" dirty="0" smtClean="0"/>
              <a:t>Para cualquier relación (</a:t>
            </a:r>
            <a:r>
              <a:rPr lang="es-ES" sz="1800" i="1" dirty="0" err="1" smtClean="0"/>
              <a:t>a</a:t>
            </a:r>
            <a:r>
              <a:rPr lang="es-ES" sz="1800" i="1" baseline="-25000" dirty="0" err="1" smtClean="0"/>
              <a:t>i</a:t>
            </a:r>
            <a:r>
              <a:rPr lang="es-ES" sz="1800" dirty="0" smtClean="0"/>
              <a:t>, </a:t>
            </a:r>
            <a:r>
              <a:rPr lang="es-ES" sz="1800" i="1" dirty="0" err="1" smtClean="0"/>
              <a:t>b</a:t>
            </a:r>
            <a:r>
              <a:rPr lang="es-ES" sz="1800" i="1" baseline="-25000" dirty="0" err="1" smtClean="0"/>
              <a:t>i</a:t>
            </a:r>
            <a:r>
              <a:rPr lang="es-ES" sz="1800" dirty="0" smtClean="0"/>
              <a:t>, </a:t>
            </a:r>
            <a:r>
              <a:rPr lang="es-ES" sz="1800" i="1" dirty="0" smtClean="0"/>
              <a:t>c</a:t>
            </a:r>
            <a:r>
              <a:rPr lang="es-ES" sz="1800" i="1" baseline="-25000" dirty="0" smtClean="0"/>
              <a:t>i</a:t>
            </a:r>
            <a:r>
              <a:rPr lang="es-ES" sz="1800" dirty="0" smtClean="0"/>
              <a:t>) en </a:t>
            </a:r>
            <a:r>
              <a:rPr lang="es-ES" sz="1800" i="1" dirty="0" smtClean="0"/>
              <a:t>R</a:t>
            </a:r>
            <a:r>
              <a:rPr lang="es-ES" sz="1800" dirty="0" smtClean="0"/>
              <a:t>, cree</a:t>
            </a:r>
          </a:p>
          <a:p>
            <a:pPr lvl="2" eaLnBrk="1" hangingPunct="1"/>
            <a:r>
              <a:rPr lang="es-ES" sz="1400" dirty="0" smtClean="0"/>
              <a:t>1. una nueva entidad </a:t>
            </a:r>
            <a:r>
              <a:rPr lang="es-ES" sz="1400" dirty="0" err="1" smtClean="0"/>
              <a:t>ei</a:t>
            </a:r>
            <a:r>
              <a:rPr lang="es-ES" sz="1400" dirty="0" smtClean="0"/>
              <a:t> en el conjunto de entidades E</a:t>
            </a:r>
          </a:p>
          <a:p>
            <a:pPr lvl="2" eaLnBrk="1" hangingPunct="1"/>
            <a:r>
              <a:rPr lang="es-ES" sz="1400" dirty="0" smtClean="0"/>
              <a:t>2. agregue (</a:t>
            </a:r>
            <a:r>
              <a:rPr lang="es-ES" sz="1400" i="1" dirty="0" err="1" smtClean="0"/>
              <a:t>e</a:t>
            </a:r>
            <a:r>
              <a:rPr lang="es-ES" sz="1400" i="1" baseline="-25000" dirty="0" err="1" smtClean="0"/>
              <a:t>i</a:t>
            </a:r>
            <a:r>
              <a:rPr lang="es-ES" sz="1400" i="1" dirty="0" smtClean="0"/>
              <a:t>, </a:t>
            </a:r>
            <a:r>
              <a:rPr lang="es-ES" sz="1400" i="1" dirty="0" err="1" smtClean="0"/>
              <a:t>a</a:t>
            </a:r>
            <a:r>
              <a:rPr lang="es-ES" sz="1400" i="1" baseline="-25000" dirty="0" err="1" smtClean="0"/>
              <a:t>i</a:t>
            </a:r>
            <a:r>
              <a:rPr lang="es-ES" sz="1400" dirty="0" smtClean="0"/>
              <a:t>) a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A</a:t>
            </a:r>
          </a:p>
          <a:p>
            <a:pPr lvl="2" eaLnBrk="1" hangingPunct="1"/>
            <a:r>
              <a:rPr lang="es-ES" sz="1400" dirty="0" smtClean="0"/>
              <a:t>3. agregue (</a:t>
            </a:r>
            <a:r>
              <a:rPr lang="es-ES" sz="1400" i="1" dirty="0" err="1" smtClean="0"/>
              <a:t>e</a:t>
            </a:r>
            <a:r>
              <a:rPr lang="es-ES" sz="1400" i="1" baseline="-25000" dirty="0" err="1" smtClean="0"/>
              <a:t>i</a:t>
            </a:r>
            <a:r>
              <a:rPr lang="es-ES" sz="1400" i="1" dirty="0" smtClean="0"/>
              <a:t>, </a:t>
            </a:r>
            <a:r>
              <a:rPr lang="es-ES" sz="1400" i="1" dirty="0" err="1" smtClean="0"/>
              <a:t>a</a:t>
            </a:r>
            <a:r>
              <a:rPr lang="es-ES" sz="1400" i="1" baseline="-25000" dirty="0" err="1" smtClean="0"/>
              <a:t>i</a:t>
            </a:r>
            <a:r>
              <a:rPr lang="es-ES" sz="1400" dirty="0" smtClean="0"/>
              <a:t>) a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B</a:t>
            </a:r>
          </a:p>
          <a:p>
            <a:pPr lvl="2" eaLnBrk="1" hangingPunct="1"/>
            <a:r>
              <a:rPr lang="es-ES" sz="1400" dirty="0" smtClean="0"/>
              <a:t>4. agregue (</a:t>
            </a:r>
            <a:r>
              <a:rPr lang="es-ES" sz="1400" i="1" dirty="0" err="1" smtClean="0"/>
              <a:t>e</a:t>
            </a:r>
            <a:r>
              <a:rPr lang="es-ES" sz="1400" i="1" baseline="-25000" dirty="0" err="1" smtClean="0"/>
              <a:t>i</a:t>
            </a:r>
            <a:r>
              <a:rPr lang="es-ES" sz="1400" i="1" dirty="0" smtClean="0"/>
              <a:t>, c</a:t>
            </a:r>
            <a:r>
              <a:rPr lang="es-ES" sz="1400" i="1" baseline="-25000" dirty="0" smtClean="0"/>
              <a:t>i</a:t>
            </a:r>
            <a:r>
              <a:rPr lang="es-ES" sz="1400" dirty="0" smtClean="0"/>
              <a:t>) a </a:t>
            </a:r>
            <a:r>
              <a:rPr lang="es-ES" sz="1400" i="1" dirty="0" smtClean="0"/>
              <a:t>R</a:t>
            </a:r>
            <a:r>
              <a:rPr lang="es-ES" sz="1400" i="1" baseline="-25000" dirty="0" smtClean="0"/>
              <a:t>C</a:t>
            </a:r>
          </a:p>
          <a:p>
            <a:pPr lvl="2" eaLnBrk="1" hangingPunct="1"/>
            <a:endParaRPr lang="es-ES" sz="1400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3708400" y="5176539"/>
            <a:ext cx="5084763" cy="14208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sz="4000" smtClean="0"/>
              <a:t>Convertir relaciones no binarias a binarias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dirty="0" smtClean="0"/>
              <a:t>También es necesario traducir las restricciones</a:t>
            </a:r>
          </a:p>
          <a:p>
            <a:pPr lvl="1" eaLnBrk="1" hangingPunct="1"/>
            <a:r>
              <a:rPr lang="es-ES" sz="1800" dirty="0" smtClean="0"/>
              <a:t>Traducir todas las restricciones puede ser imposible</a:t>
            </a:r>
          </a:p>
          <a:p>
            <a:pPr lvl="1" eaLnBrk="1" hangingPunct="1"/>
            <a:r>
              <a:rPr lang="es-ES" sz="1800" dirty="0" smtClean="0"/>
              <a:t>Puede haber instancias  en el esquema traducido que puedan no corresponder a ninguna instancia de R</a:t>
            </a:r>
          </a:p>
          <a:p>
            <a:pPr lvl="1" eaLnBrk="1" hangingPunct="1"/>
            <a:r>
              <a:rPr lang="es-ES" sz="1800" dirty="0" smtClean="0"/>
              <a:t>Podemos </a:t>
            </a:r>
            <a:r>
              <a:rPr lang="es-ES" sz="1800" dirty="0" smtClean="0"/>
              <a:t>evitar crear un atributo identificado haciendo E </a:t>
            </a:r>
            <a:r>
              <a:rPr lang="es-ES" sz="1800" dirty="0" smtClean="0"/>
              <a:t>un </a:t>
            </a:r>
            <a:r>
              <a:rPr lang="es-ES" sz="1800" dirty="0" smtClean="0"/>
              <a:t>conjunto de entidades débiles identificado por los tres conjuntos de relaciones.</a:t>
            </a:r>
          </a:p>
        </p:txBody>
      </p:sp>
    </p:spTree>
    <p:extLst>
      <p:ext uri="{BB962C8B-B14F-4D97-AF65-F5344CB8AC3E}">
        <p14:creationId xmlns:p14="http://schemas.microsoft.com/office/powerpoint/2010/main" val="38377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3714676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328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Diagrama</a:t>
            </a:r>
            <a:r>
              <a:rPr lang="es-CR" dirty="0"/>
              <a:t> </a:t>
            </a:r>
            <a:r>
              <a:rPr lang="es-CR" dirty="0" smtClean="0"/>
              <a:t>E-R</a:t>
            </a:r>
            <a:r>
              <a:rPr lang="es-CR" dirty="0"/>
              <a:t>: Pasos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1: Definir </a:t>
            </a:r>
            <a:r>
              <a:rPr lang="es-ES_tradnl" sz="2000" b="1" dirty="0" smtClean="0">
                <a:latin typeface="+mj-lt"/>
              </a:rPr>
              <a:t>entidades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2: Identificar relaciones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/>
              <a:t>Paso </a:t>
            </a:r>
            <a:r>
              <a:rPr lang="es-ES_tradnl" sz="2000" b="1" dirty="0"/>
              <a:t>3</a:t>
            </a:r>
            <a:r>
              <a:rPr lang="es-ES_tradnl" sz="2000" b="1" dirty="0" smtClean="0"/>
              <a:t>: </a:t>
            </a:r>
            <a:r>
              <a:rPr lang="es-ES_tradnl" sz="2000" b="1" dirty="0"/>
              <a:t>Definir los atributos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Llaves </a:t>
            </a:r>
            <a:r>
              <a:rPr lang="es-ES_tradnl" sz="1600" b="1" dirty="0" smtClean="0">
                <a:latin typeface="+mj-lt"/>
              </a:rPr>
              <a:t>candidatas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Verificar dominio, valores calculados, obligatoriedad,  dominios ilimitados,  atributos compuestos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 smtClean="0">
                <a:latin typeface="+mj-lt"/>
              </a:rPr>
              <a:t>Paso </a:t>
            </a:r>
            <a:r>
              <a:rPr lang="es-ES" sz="2000" b="1" dirty="0">
                <a:latin typeface="+mj-lt"/>
              </a:rPr>
              <a:t>4</a:t>
            </a:r>
            <a:r>
              <a:rPr lang="es-ES" sz="2000" b="1" dirty="0" smtClean="0">
                <a:latin typeface="+mj-lt"/>
              </a:rPr>
              <a:t>: Construir el diagrama E-R</a:t>
            </a:r>
            <a:endParaRPr lang="es-C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666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06466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Paso 1: Identificar entidades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07205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1: Identificar </a:t>
            </a:r>
            <a:r>
              <a:rPr lang="es-ES" dirty="0" smtClean="0"/>
              <a:t>entidades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937582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1: Identificar entidades</a:t>
            </a:r>
          </a:p>
          <a:p>
            <a:pPr lvl="1" algn="just"/>
            <a:r>
              <a:rPr lang="es-ES" dirty="0"/>
              <a:t>Una entidad es un objeto del mundo real, algo que tiene interés para la empresa. Se hace un análisis del enunciado, de donde sacaremos los candidatos a entidades: </a:t>
            </a:r>
            <a:r>
              <a:rPr lang="es-ES" dirty="0" smtClean="0"/>
              <a:t>CENTRO, CURSO, ALUMNO, ASIGNATURA, DELEGADO. </a:t>
            </a:r>
            <a:r>
              <a:rPr lang="es-ES" dirty="0"/>
              <a:t>Si analizamos esta última veremos que los delegados son alumnos, por lo tanto, los tenemos recogidos en </a:t>
            </a:r>
            <a:r>
              <a:rPr lang="es-ES" dirty="0" smtClean="0"/>
              <a:t>ALUMNO. </a:t>
            </a:r>
            <a:r>
              <a:rPr lang="es-ES" dirty="0"/>
              <a:t>Esta posible entidad la eliminaremos. También eliminaremos la posible entidad </a:t>
            </a:r>
            <a:r>
              <a:rPr lang="es-ES" dirty="0" smtClean="0"/>
              <a:t>CENTRO </a:t>
            </a:r>
            <a:r>
              <a:rPr lang="es-ES" dirty="0"/>
              <a:t>pues se trata de un único centro, si se tratara de una gestión de centros tendría más sentido incluirla.</a:t>
            </a:r>
            <a:endParaRPr lang="es-CR" dirty="0"/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96504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676738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88371"/>
              </p:ext>
            </p:extLst>
          </p:nvPr>
        </p:nvGraphicFramePr>
        <p:xfrm>
          <a:off x="323528" y="4077072"/>
          <a:ext cx="4767836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55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88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2669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857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223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ES_tradnl" sz="2500" dirty="0"/>
              <a:t>Cosa u </a:t>
            </a:r>
            <a:r>
              <a:rPr lang="es-ES_tradnl" sz="2500" dirty="0">
                <a:solidFill>
                  <a:schemeClr val="accent2"/>
                </a:solidFill>
              </a:rPr>
              <a:t>objeto</a:t>
            </a:r>
            <a:r>
              <a:rPr lang="es-ES_tradnl" sz="2500" dirty="0"/>
              <a:t> del mundo real con </a:t>
            </a:r>
            <a:r>
              <a:rPr lang="es-ES_tradnl" sz="2500" dirty="0">
                <a:solidFill>
                  <a:schemeClr val="accent2"/>
                </a:solidFill>
              </a:rPr>
              <a:t>existencia propia</a:t>
            </a:r>
            <a:r>
              <a:rPr lang="es-ES_tradnl" sz="2500" dirty="0"/>
              <a:t> y </a:t>
            </a:r>
            <a:r>
              <a:rPr lang="es-ES_tradnl" sz="2500" dirty="0">
                <a:solidFill>
                  <a:schemeClr val="accent2"/>
                </a:solidFill>
              </a:rPr>
              <a:t>distinguible</a:t>
            </a:r>
            <a:r>
              <a:rPr lang="es-ES_tradnl" sz="2500" dirty="0"/>
              <a:t> del resto</a:t>
            </a:r>
          </a:p>
          <a:p>
            <a:pPr lvl="1"/>
            <a:r>
              <a:rPr lang="es-ES_tradnl" sz="2500" dirty="0" smtClean="0"/>
              <a:t>Objeto </a:t>
            </a:r>
            <a:r>
              <a:rPr lang="es-ES_tradnl" sz="2500" dirty="0"/>
              <a:t>con </a:t>
            </a:r>
            <a:r>
              <a:rPr lang="es-ES_tradnl" sz="2500" dirty="0">
                <a:solidFill>
                  <a:schemeClr val="accent2"/>
                </a:solidFill>
              </a:rPr>
              <a:t>existencia</a:t>
            </a:r>
            <a:r>
              <a:rPr lang="es-ES_tradnl" sz="2500" dirty="0"/>
              <a:t>...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física</a:t>
            </a:r>
            <a:r>
              <a:rPr lang="es-ES_tradnl" sz="2100" dirty="0"/>
              <a:t> o real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libro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2100" dirty="0"/>
              <a:t>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abstracta</a:t>
            </a:r>
            <a:r>
              <a:rPr lang="es-ES_tradnl" sz="2100" dirty="0"/>
              <a:t> o conceptual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asignatura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viaje</a:t>
            </a:r>
            <a:r>
              <a:rPr lang="es-ES_tradnl" sz="2100" dirty="0"/>
              <a:t>)</a:t>
            </a:r>
          </a:p>
          <a:p>
            <a:pPr lvl="1"/>
            <a:r>
              <a:rPr lang="es-ES_tradnl" sz="2500" i="1" dirty="0" smtClean="0">
                <a:latin typeface="Times New Roman" pitchFamily="18" charset="0"/>
              </a:rPr>
              <a:t>“</a:t>
            </a:r>
            <a:r>
              <a:rPr lang="es-ES_tradnl" sz="2500" i="1" dirty="0">
                <a:latin typeface="Times New Roman" pitchFamily="18" charset="0"/>
              </a:rPr>
              <a:t>Persona, lugar, cosa, concepto o suceso, real o abstracto, de interés para la empresa”</a:t>
            </a:r>
            <a:r>
              <a:rPr lang="es-ES_tradnl" sz="2100" dirty="0"/>
              <a:t> </a:t>
            </a:r>
            <a:r>
              <a:rPr lang="es-ES_tradnl" sz="1700" dirty="0"/>
              <a:t>(ANSI, 1977)</a:t>
            </a: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73349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013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447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59556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45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56772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</a:p>
          <a:p>
            <a:pPr lvl="1" algn="just"/>
            <a:r>
              <a:rPr lang="es-ES" dirty="0" smtClean="0"/>
              <a:t>Como </a:t>
            </a:r>
            <a:r>
              <a:rPr lang="es-ES" dirty="0"/>
              <a:t>el enunciado no explicita ningún tipo de característica de las entidades nos </a:t>
            </a:r>
            <a:r>
              <a:rPr lang="es-ES" dirty="0" smtClean="0"/>
              <a:t>imaginamos los </a:t>
            </a:r>
            <a:r>
              <a:rPr lang="es-ES" dirty="0"/>
              <a:t>atributos, que pueden ser los siguientes: </a:t>
            </a:r>
          </a:p>
          <a:p>
            <a:pPr lvl="2" algn="just"/>
            <a:r>
              <a:rPr lang="es-ES" dirty="0" smtClean="0"/>
              <a:t>CURSO </a:t>
            </a:r>
            <a:r>
              <a:rPr lang="es-ES" dirty="0"/>
              <a:t>- COD_CURSO (clave primaria</a:t>
            </a:r>
            <a:r>
              <a:rPr lang="es-ES" dirty="0" smtClean="0"/>
              <a:t>), DESCRIPCIÓN</a:t>
            </a:r>
            <a:r>
              <a:rPr lang="es-ES" dirty="0"/>
              <a:t>, </a:t>
            </a:r>
            <a:r>
              <a:rPr lang="es-ES" dirty="0" smtClean="0"/>
              <a:t>NIVEL y </a:t>
            </a:r>
            <a:r>
              <a:rPr lang="es-ES" dirty="0"/>
              <a:t>ETAPA</a:t>
            </a:r>
          </a:p>
          <a:p>
            <a:pPr lvl="2" algn="just"/>
            <a:r>
              <a:rPr lang="es-ES" dirty="0" smtClean="0"/>
              <a:t>ALUMNO – NUM_MATRÍCULA  (</a:t>
            </a:r>
            <a:r>
              <a:rPr lang="es-ES" dirty="0"/>
              <a:t>clave primaria), </a:t>
            </a:r>
            <a:r>
              <a:rPr lang="es-ES" dirty="0" smtClean="0"/>
              <a:t>NOMBRE y DIRECCIÓN </a:t>
            </a:r>
          </a:p>
          <a:p>
            <a:pPr lvl="2" algn="just"/>
            <a:r>
              <a:rPr lang="es-ES" dirty="0" smtClean="0"/>
              <a:t>ASIGNATURA – COD_ASIGNATURA (</a:t>
            </a:r>
            <a:r>
              <a:rPr lang="es-ES" dirty="0"/>
              <a:t>clave </a:t>
            </a:r>
            <a:r>
              <a:rPr lang="es-ES" dirty="0" smtClean="0"/>
              <a:t>primaria) y </a:t>
            </a:r>
            <a:r>
              <a:rPr lang="es-ES" dirty="0"/>
              <a:t>TIPO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77045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4</a:t>
            </a:r>
            <a:r>
              <a:rPr lang="es-ES" dirty="0" smtClean="0"/>
              <a:t>: Construir el diagrama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84449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grpSp>
        <p:nvGrpSpPr>
          <p:cNvPr id="86" name="85 Grupo"/>
          <p:cNvGrpSpPr/>
          <p:nvPr/>
        </p:nvGrpSpPr>
        <p:grpSpPr>
          <a:xfrm>
            <a:off x="35496" y="1628800"/>
            <a:ext cx="9090146" cy="4550194"/>
            <a:chOff x="35496" y="1628800"/>
            <a:chExt cx="9090146" cy="4550194"/>
          </a:xfrm>
        </p:grpSpPr>
        <p:sp>
          <p:nvSpPr>
            <p:cNvPr id="5" name="4 Rectángulo"/>
            <p:cNvSpPr/>
            <p:nvPr/>
          </p:nvSpPr>
          <p:spPr>
            <a:xfrm>
              <a:off x="3021151" y="3603946"/>
              <a:ext cx="1034426" cy="599580"/>
            </a:xfrm>
            <a:custGeom>
              <a:avLst/>
              <a:gdLst>
                <a:gd name="connsiteX0" fmla="*/ 0 w 1008112"/>
                <a:gd name="connsiteY0" fmla="*/ 0 h 576064"/>
                <a:gd name="connsiteX1" fmla="*/ 1008112 w 1008112"/>
                <a:gd name="connsiteY1" fmla="*/ 0 h 576064"/>
                <a:gd name="connsiteX2" fmla="*/ 1008112 w 1008112"/>
                <a:gd name="connsiteY2" fmla="*/ 576064 h 576064"/>
                <a:gd name="connsiteX3" fmla="*/ 0 w 1008112"/>
                <a:gd name="connsiteY3" fmla="*/ 576064 h 576064"/>
                <a:gd name="connsiteX4" fmla="*/ 0 w 1008112"/>
                <a:gd name="connsiteY4" fmla="*/ 0 h 576064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1008112 w 1008112"/>
                <a:gd name="connsiteY2" fmla="*/ 9663 h 585727"/>
                <a:gd name="connsiteX3" fmla="*/ 1008112 w 1008112"/>
                <a:gd name="connsiteY3" fmla="*/ 585727 h 585727"/>
                <a:gd name="connsiteX4" fmla="*/ 0 w 1008112"/>
                <a:gd name="connsiteY4" fmla="*/ 585727 h 585727"/>
                <a:gd name="connsiteX5" fmla="*/ 0 w 1008112"/>
                <a:gd name="connsiteY5" fmla="*/ 9663 h 585727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759265 w 1008112"/>
                <a:gd name="connsiteY2" fmla="*/ 1 h 585727"/>
                <a:gd name="connsiteX3" fmla="*/ 1008112 w 1008112"/>
                <a:gd name="connsiteY3" fmla="*/ 9663 h 585727"/>
                <a:gd name="connsiteX4" fmla="*/ 1008112 w 1008112"/>
                <a:gd name="connsiteY4" fmla="*/ 585727 h 585727"/>
                <a:gd name="connsiteX5" fmla="*/ 0 w 1008112"/>
                <a:gd name="connsiteY5" fmla="*/ 585727 h 585727"/>
                <a:gd name="connsiteX6" fmla="*/ 0 w 1008112"/>
                <a:gd name="connsiteY6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277092 h 585727"/>
                <a:gd name="connsiteX7" fmla="*/ 2735 w 1010847"/>
                <a:gd name="connsiteY7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415638 h 585727"/>
                <a:gd name="connsiteX7" fmla="*/ 2735 w 1010847"/>
                <a:gd name="connsiteY7" fmla="*/ 9663 h 585727"/>
                <a:gd name="connsiteX0" fmla="*/ 25778 w 1033890"/>
                <a:gd name="connsiteY0" fmla="*/ 9663 h 585727"/>
                <a:gd name="connsiteX1" fmla="*/ 286279 w 1033890"/>
                <a:gd name="connsiteY1" fmla="*/ 0 h 585727"/>
                <a:gd name="connsiteX2" fmla="*/ 785043 w 1033890"/>
                <a:gd name="connsiteY2" fmla="*/ 1 h 585727"/>
                <a:gd name="connsiteX3" fmla="*/ 1033890 w 1033890"/>
                <a:gd name="connsiteY3" fmla="*/ 9663 h 585727"/>
                <a:gd name="connsiteX4" fmla="*/ 1033890 w 1033890"/>
                <a:gd name="connsiteY4" fmla="*/ 585727 h 585727"/>
                <a:gd name="connsiteX5" fmla="*/ 25778 w 1033890"/>
                <a:gd name="connsiteY5" fmla="*/ 585727 h 585727"/>
                <a:gd name="connsiteX6" fmla="*/ 23043 w 1033890"/>
                <a:gd name="connsiteY6" fmla="*/ 415638 h 585727"/>
                <a:gd name="connsiteX7" fmla="*/ 9189 w 1033890"/>
                <a:gd name="connsiteY7" fmla="*/ 166256 h 585727"/>
                <a:gd name="connsiteX8" fmla="*/ 25778 w 1033890"/>
                <a:gd name="connsiteY8" fmla="*/ 9663 h 585727"/>
                <a:gd name="connsiteX0" fmla="*/ 25778 w 1033890"/>
                <a:gd name="connsiteY0" fmla="*/ 23516 h 599580"/>
                <a:gd name="connsiteX1" fmla="*/ 286279 w 1033890"/>
                <a:gd name="connsiteY1" fmla="*/ 13853 h 599580"/>
                <a:gd name="connsiteX2" fmla="*/ 521807 w 1033890"/>
                <a:gd name="connsiteY2" fmla="*/ 0 h 599580"/>
                <a:gd name="connsiteX3" fmla="*/ 785043 w 1033890"/>
                <a:gd name="connsiteY3" fmla="*/ 13854 h 599580"/>
                <a:gd name="connsiteX4" fmla="*/ 1033890 w 1033890"/>
                <a:gd name="connsiteY4" fmla="*/ 23516 h 599580"/>
                <a:gd name="connsiteX5" fmla="*/ 1033890 w 1033890"/>
                <a:gd name="connsiteY5" fmla="*/ 599580 h 599580"/>
                <a:gd name="connsiteX6" fmla="*/ 25778 w 1033890"/>
                <a:gd name="connsiteY6" fmla="*/ 599580 h 599580"/>
                <a:gd name="connsiteX7" fmla="*/ 23043 w 1033890"/>
                <a:gd name="connsiteY7" fmla="*/ 429491 h 599580"/>
                <a:gd name="connsiteX8" fmla="*/ 9189 w 1033890"/>
                <a:gd name="connsiteY8" fmla="*/ 180109 h 599580"/>
                <a:gd name="connsiteX9" fmla="*/ 25778 w 1033890"/>
                <a:gd name="connsiteY9" fmla="*/ 23516 h 599580"/>
                <a:gd name="connsiteX0" fmla="*/ 25778 w 1034426"/>
                <a:gd name="connsiteY0" fmla="*/ 23516 h 599580"/>
                <a:gd name="connsiteX1" fmla="*/ 286279 w 1034426"/>
                <a:gd name="connsiteY1" fmla="*/ 13853 h 599580"/>
                <a:gd name="connsiteX2" fmla="*/ 521807 w 1034426"/>
                <a:gd name="connsiteY2" fmla="*/ 0 h 599580"/>
                <a:gd name="connsiteX3" fmla="*/ 785043 w 1034426"/>
                <a:gd name="connsiteY3" fmla="*/ 13854 h 599580"/>
                <a:gd name="connsiteX4" fmla="*/ 1033890 w 1034426"/>
                <a:gd name="connsiteY4" fmla="*/ 23516 h 599580"/>
                <a:gd name="connsiteX5" fmla="*/ 1034426 w 1034426"/>
                <a:gd name="connsiteY5" fmla="*/ 304800 h 599580"/>
                <a:gd name="connsiteX6" fmla="*/ 1033890 w 1034426"/>
                <a:gd name="connsiteY6" fmla="*/ 599580 h 599580"/>
                <a:gd name="connsiteX7" fmla="*/ 25778 w 1034426"/>
                <a:gd name="connsiteY7" fmla="*/ 599580 h 599580"/>
                <a:gd name="connsiteX8" fmla="*/ 23043 w 1034426"/>
                <a:gd name="connsiteY8" fmla="*/ 429491 h 599580"/>
                <a:gd name="connsiteX9" fmla="*/ 9189 w 1034426"/>
                <a:gd name="connsiteY9" fmla="*/ 180109 h 599580"/>
                <a:gd name="connsiteX10" fmla="*/ 25778 w 1034426"/>
                <a:gd name="connsiteY10" fmla="*/ 23516 h 59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4426" h="599580">
                  <a:moveTo>
                    <a:pt x="25778" y="23516"/>
                  </a:moveTo>
                  <a:lnTo>
                    <a:pt x="286279" y="13853"/>
                  </a:lnTo>
                  <a:lnTo>
                    <a:pt x="521807" y="0"/>
                  </a:lnTo>
                  <a:lnTo>
                    <a:pt x="785043" y="13854"/>
                  </a:lnTo>
                  <a:lnTo>
                    <a:pt x="1033890" y="23516"/>
                  </a:lnTo>
                  <a:cubicBezTo>
                    <a:pt x="1034069" y="117277"/>
                    <a:pt x="1034247" y="211039"/>
                    <a:pt x="1034426" y="304800"/>
                  </a:cubicBezTo>
                  <a:cubicBezTo>
                    <a:pt x="1034247" y="403060"/>
                    <a:pt x="1034069" y="501320"/>
                    <a:pt x="1033890" y="599580"/>
                  </a:cubicBezTo>
                  <a:lnTo>
                    <a:pt x="25778" y="599580"/>
                  </a:lnTo>
                  <a:cubicBezTo>
                    <a:pt x="24866" y="496702"/>
                    <a:pt x="23955" y="532369"/>
                    <a:pt x="23043" y="429491"/>
                  </a:cubicBezTo>
                  <a:cubicBezTo>
                    <a:pt x="20278" y="359579"/>
                    <a:pt x="8733" y="247771"/>
                    <a:pt x="9189" y="180109"/>
                  </a:cubicBezTo>
                  <a:cubicBezTo>
                    <a:pt x="9645" y="112447"/>
                    <a:pt x="-20404" y="51225"/>
                    <a:pt x="25778" y="2351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Curso</a:t>
              </a:r>
              <a:endParaRPr lang="es-CR" sz="1400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517095" y="5298261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Asignatura</a:t>
              </a:r>
              <a:endParaRPr lang="es-CR" sz="14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431306" y="3627463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Alumno</a:t>
              </a:r>
              <a:endParaRPr lang="es-CR" sz="1400" b="1" dirty="0"/>
            </a:p>
          </p:txBody>
        </p:sp>
        <p:sp>
          <p:nvSpPr>
            <p:cNvPr id="8" name="7 Rombo"/>
            <p:cNvSpPr/>
            <p:nvPr/>
          </p:nvSpPr>
          <p:spPr>
            <a:xfrm>
              <a:off x="4415082" y="3326677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Pertenece</a:t>
              </a:r>
              <a:endParaRPr lang="es-CR" sz="1300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1390746" y="279827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COD_CURSO</a:t>
              </a:r>
              <a:endParaRPr lang="es-CR" sz="1400" u="sng" dirty="0"/>
            </a:p>
          </p:txBody>
        </p:sp>
        <p:cxnSp>
          <p:nvCxnSpPr>
            <p:cNvPr id="11" name="10 Conector recto"/>
            <p:cNvCxnSpPr>
              <a:stCxn id="8" idx="1"/>
              <a:endCxn id="5" idx="5"/>
            </p:cNvCxnSpPr>
            <p:nvPr/>
          </p:nvCxnSpPr>
          <p:spPr>
            <a:xfrm flipH="1" flipV="1">
              <a:off x="4055577" y="3908746"/>
              <a:ext cx="359505" cy="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8" idx="3"/>
              <a:endCxn id="7" idx="1"/>
            </p:cNvCxnSpPr>
            <p:nvPr/>
          </p:nvCxnSpPr>
          <p:spPr>
            <a:xfrm>
              <a:off x="6071266" y="3909118"/>
              <a:ext cx="360040" cy="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323528" y="3827002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Descripción</a:t>
              </a:r>
              <a:endParaRPr lang="es-CR" sz="1400" dirty="0"/>
            </a:p>
          </p:txBody>
        </p:sp>
        <p:sp>
          <p:nvSpPr>
            <p:cNvPr id="20" name="19 Elipse"/>
            <p:cNvSpPr/>
            <p:nvPr/>
          </p:nvSpPr>
          <p:spPr>
            <a:xfrm>
              <a:off x="353081" y="3195415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Nivel</a:t>
              </a:r>
              <a:endParaRPr lang="es-CR" sz="1400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706225" y="441955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Etapa</a:t>
              </a:r>
              <a:endParaRPr lang="es-CR" sz="1400" dirty="0"/>
            </a:p>
          </p:txBody>
        </p:sp>
        <p:cxnSp>
          <p:nvCxnSpPr>
            <p:cNvPr id="23" name="22 Conector recto"/>
            <p:cNvCxnSpPr>
              <a:stCxn id="9" idx="4"/>
              <a:endCxn id="5" idx="1"/>
            </p:cNvCxnSpPr>
            <p:nvPr/>
          </p:nvCxnSpPr>
          <p:spPr>
            <a:xfrm>
              <a:off x="2258290" y="3158311"/>
              <a:ext cx="1049140" cy="45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20" idx="6"/>
              <a:endCxn id="5" idx="0"/>
            </p:cNvCxnSpPr>
            <p:nvPr/>
          </p:nvCxnSpPr>
          <p:spPr>
            <a:xfrm>
              <a:off x="2088169" y="3375435"/>
              <a:ext cx="958760" cy="252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9" idx="6"/>
              <a:endCxn id="5" idx="8"/>
            </p:cNvCxnSpPr>
            <p:nvPr/>
          </p:nvCxnSpPr>
          <p:spPr>
            <a:xfrm>
              <a:off x="2058616" y="4007022"/>
              <a:ext cx="985578" cy="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21" idx="6"/>
              <a:endCxn id="5" idx="7"/>
            </p:cNvCxnSpPr>
            <p:nvPr/>
          </p:nvCxnSpPr>
          <p:spPr>
            <a:xfrm flipV="1">
              <a:off x="2441313" y="4203526"/>
              <a:ext cx="605616" cy="396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4919138" y="2979391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43" name="42 Rombo"/>
            <p:cNvSpPr/>
            <p:nvPr/>
          </p:nvSpPr>
          <p:spPr>
            <a:xfrm>
              <a:off x="6041713" y="1971279"/>
              <a:ext cx="1729350" cy="129614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Es Delegado</a:t>
              </a:r>
              <a:endParaRPr lang="es-CR" sz="1300" dirty="0"/>
            </a:p>
          </p:txBody>
        </p:sp>
        <p:cxnSp>
          <p:nvCxnSpPr>
            <p:cNvPr id="47" name="46 Conector recto"/>
            <p:cNvCxnSpPr>
              <a:stCxn id="7" idx="0"/>
              <a:endCxn id="43" idx="2"/>
            </p:cNvCxnSpPr>
            <p:nvPr/>
          </p:nvCxnSpPr>
          <p:spPr>
            <a:xfrm flipH="1" flipV="1">
              <a:off x="6906388" y="3267423"/>
              <a:ext cx="2897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angular"/>
            <p:cNvCxnSpPr>
              <a:stCxn id="43" idx="3"/>
              <a:endCxn id="7" idx="3"/>
            </p:cNvCxnSpPr>
            <p:nvPr/>
          </p:nvCxnSpPr>
          <p:spPr>
            <a:xfrm flipH="1">
              <a:off x="7439418" y="2619351"/>
              <a:ext cx="331645" cy="1296144"/>
            </a:xfrm>
            <a:prstGeom prst="bentConnector3">
              <a:avLst>
                <a:gd name="adj1" fmla="val -68929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6611326" y="1628800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6977817" y="4347543"/>
              <a:ext cx="2147825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NUM_MATRICULA</a:t>
              </a:r>
              <a:endParaRPr lang="es-CR" sz="1400" u="sng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7184185" y="487522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Nombre</a:t>
              </a:r>
              <a:endParaRPr lang="es-CR" sz="1400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7259398" y="5447140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Dirección</a:t>
              </a:r>
              <a:endParaRPr lang="es-CR" sz="1400" dirty="0"/>
            </a:p>
          </p:txBody>
        </p:sp>
        <p:cxnSp>
          <p:nvCxnSpPr>
            <p:cNvPr id="57" name="56 Conector recto"/>
            <p:cNvCxnSpPr>
              <a:stCxn id="56" idx="0"/>
              <a:endCxn id="7" idx="2"/>
            </p:cNvCxnSpPr>
            <p:nvPr/>
          </p:nvCxnSpPr>
          <p:spPr>
            <a:xfrm flipH="1" flipV="1">
              <a:off x="6935362" y="4203527"/>
              <a:ext cx="1191580" cy="1243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54" idx="0"/>
              <a:endCxn id="7" idx="2"/>
            </p:cNvCxnSpPr>
            <p:nvPr/>
          </p:nvCxnSpPr>
          <p:spPr>
            <a:xfrm flipH="1" flipV="1">
              <a:off x="6935362" y="4203527"/>
              <a:ext cx="111636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55" idx="0"/>
              <a:endCxn id="7" idx="2"/>
            </p:cNvCxnSpPr>
            <p:nvPr/>
          </p:nvCxnSpPr>
          <p:spPr>
            <a:xfrm flipH="1" flipV="1">
              <a:off x="6935362" y="4203527"/>
              <a:ext cx="1116367" cy="671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Rombo"/>
            <p:cNvSpPr/>
            <p:nvPr/>
          </p:nvSpPr>
          <p:spPr>
            <a:xfrm>
              <a:off x="4235329" y="4995615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Cursa</a:t>
              </a:r>
              <a:endParaRPr lang="es-CR" sz="1300" dirty="0"/>
            </a:p>
          </p:txBody>
        </p:sp>
        <p:cxnSp>
          <p:nvCxnSpPr>
            <p:cNvPr id="67" name="66 Conector recto"/>
            <p:cNvCxnSpPr>
              <a:stCxn id="66" idx="1"/>
              <a:endCxn id="6" idx="3"/>
            </p:cNvCxnSpPr>
            <p:nvPr/>
          </p:nvCxnSpPr>
          <p:spPr>
            <a:xfrm flipH="1">
              <a:off x="3525207" y="5578056"/>
              <a:ext cx="710122" cy="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angular"/>
            <p:cNvCxnSpPr>
              <a:stCxn id="7" idx="2"/>
              <a:endCxn id="66" idx="3"/>
            </p:cNvCxnSpPr>
            <p:nvPr/>
          </p:nvCxnSpPr>
          <p:spPr>
            <a:xfrm rot="5400000">
              <a:off x="5726174" y="4368867"/>
              <a:ext cx="1374529" cy="10438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Elipse"/>
            <p:cNvSpPr/>
            <p:nvPr/>
          </p:nvSpPr>
          <p:spPr>
            <a:xfrm>
              <a:off x="35496" y="5235261"/>
              <a:ext cx="226180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u="sng" dirty="0"/>
                <a:t>COD_ASIGNATURA</a:t>
              </a:r>
              <a:endParaRPr lang="es-CR" sz="1400" u="sng" dirty="0"/>
            </a:p>
          </p:txBody>
        </p:sp>
        <p:sp>
          <p:nvSpPr>
            <p:cNvPr id="79" name="78 Elipse"/>
            <p:cNvSpPr/>
            <p:nvPr/>
          </p:nvSpPr>
          <p:spPr>
            <a:xfrm>
              <a:off x="389794" y="5818954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Tipo</a:t>
              </a:r>
              <a:endParaRPr lang="es-CR" sz="1400" dirty="0"/>
            </a:p>
          </p:txBody>
        </p:sp>
        <p:cxnSp>
          <p:nvCxnSpPr>
            <p:cNvPr id="80" name="79 Conector recto"/>
            <p:cNvCxnSpPr>
              <a:stCxn id="78" idx="5"/>
              <a:endCxn id="6" idx="1"/>
            </p:cNvCxnSpPr>
            <p:nvPr/>
          </p:nvCxnSpPr>
          <p:spPr>
            <a:xfrm>
              <a:off x="1966063" y="5542574"/>
              <a:ext cx="551032" cy="4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>
              <a:stCxn id="79" idx="7"/>
              <a:endCxn id="6" idx="1"/>
            </p:cNvCxnSpPr>
            <p:nvPr/>
          </p:nvCxnSpPr>
          <p:spPr>
            <a:xfrm flipV="1">
              <a:off x="1870784" y="5586293"/>
              <a:ext cx="646311" cy="285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85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Construya el diagrama E-R para los siguientes casos:</a:t>
            </a:r>
          </a:p>
          <a:p>
            <a:pPr lvl="1"/>
            <a:r>
              <a:rPr lang="es-ES" dirty="0"/>
              <a:t>Supongamos el bibliobús que proporciona un servicio de préstamos de libros a los socios de un pueblo. Los libros </a:t>
            </a:r>
            <a:r>
              <a:rPr lang="es-ES" dirty="0" smtClean="0"/>
              <a:t>están clasificados </a:t>
            </a:r>
            <a:r>
              <a:rPr lang="es-ES" dirty="0"/>
              <a:t>por temas. Un tema puede contener varios libros. Un libro es prestado a muchos socios, y un socio </a:t>
            </a:r>
            <a:r>
              <a:rPr lang="es-ES" dirty="0" smtClean="0"/>
              <a:t>puede solicitar varios </a:t>
            </a:r>
            <a:r>
              <a:rPr lang="es-ES" dirty="0"/>
              <a:t>libros. En el préstamo de libros es importante saber la Fecha de préstamo y la Fecha de devolución. De </a:t>
            </a:r>
            <a:r>
              <a:rPr lang="es-ES" dirty="0" smtClean="0"/>
              <a:t>los libros </a:t>
            </a:r>
            <a:r>
              <a:rPr lang="es-ES" dirty="0"/>
              <a:t>nos interesa saber el título, el autor y el número de ejemplares.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59868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Casos por grupos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07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¿Cuáles serían algunos ejemplos de entidades?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0121777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051720" y="2965145"/>
            <a:ext cx="1519237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EMPLEADO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998410" y="3995077"/>
            <a:ext cx="1169158" cy="4420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EDIFICIO</a:t>
            </a:r>
            <a:endParaRPr lang="es-ES_tradnl" sz="2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04332" y="2966733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637882" y="2966733"/>
            <a:ext cx="140970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DIRECTOR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656932" y="3876370"/>
            <a:ext cx="992188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ACTOR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142207" y="3962095"/>
            <a:ext cx="1171575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CLIENTE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Notación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1174244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4|0.8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7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7238</TotalTime>
  <Words>5594</Words>
  <Application>Microsoft Office PowerPoint</Application>
  <PresentationFormat>Presentación en pantalla (4:3)</PresentationFormat>
  <Paragraphs>910</Paragraphs>
  <Slides>77</Slides>
  <Notes>31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79" baseType="lpstr">
      <vt:lpstr>Intermedio</vt:lpstr>
      <vt:lpstr>SmartDraw Drawing</vt:lpstr>
      <vt:lpstr>Fundamentos de bases de datos</vt:lpstr>
      <vt:lpstr>Agenda</vt:lpstr>
      <vt:lpstr>Presentación de PowerPoint</vt:lpstr>
      <vt:lpstr>Modelo de datos: Definición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Automovil (sin clave): resulta imposible identificar a alguno de los 2 autos marca Peugeot:</vt:lpstr>
      <vt:lpstr>Automovil (con clave): a través de la clave, es posible identificar cualquiera de los autos: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Convertir relaciones no binarias a binarias</vt:lpstr>
      <vt:lpstr>Diagrama E-R: Pasos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Ejercicios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Administrador</dc:creator>
  <cp:lastModifiedBy>Administrador</cp:lastModifiedBy>
  <cp:revision>73</cp:revision>
  <dcterms:created xsi:type="dcterms:W3CDTF">2013-08-29T16:03:59Z</dcterms:created>
  <dcterms:modified xsi:type="dcterms:W3CDTF">2013-09-03T16:47:05Z</dcterms:modified>
</cp:coreProperties>
</file>