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3544FD-11A6-4093-8EAC-78D896BE87C8}">
  <a:tblStyle styleId="{1E3544FD-11A6-4093-8EAC-78D896BE87C8}"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5F6F5"/>
          </a:solidFill>
        </a:fill>
      </a:tcStyle>
    </a:wholeTbl>
    <a:band1H>
      <a:tcStyle>
        <a:tcBdr/>
        <a:fill>
          <a:solidFill>
            <a:srgbClr val="E9ECEA"/>
          </a:solidFill>
        </a:fill>
      </a:tcStyle>
    </a:band1H>
    <a:band1V>
      <a:tcStyle>
        <a:tcBdr/>
        <a:fill>
          <a:solidFill>
            <a:srgbClr val="E9ECEA"/>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F61D19B6-F8F9-4157-801C-8F5DC9EC2C4F}"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5F6F5"/>
          </a:solidFill>
        </a:fill>
      </a:tcStyle>
    </a:wholeTbl>
    <a:band1H>
      <a:tcStyle>
        <a:tcBdr/>
        <a:fill>
          <a:solidFill>
            <a:srgbClr val="E9ECEA"/>
          </a:solidFill>
        </a:fill>
      </a:tcStyle>
    </a:band1H>
    <a:band1V>
      <a:tcStyle>
        <a:tcBdr/>
        <a:fill>
          <a:solidFill>
            <a:srgbClr val="E9ECEA"/>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baseline="0">
                <a:solidFill>
                  <a:schemeClr val="dk1"/>
                </a:solidFill>
                <a:latin typeface="Calibri"/>
                <a:ea typeface="Calibri"/>
                <a:cs typeface="Calibri"/>
                <a:sym typeface="Calibri"/>
              </a:rPr>
              <a:t>‹Nº›</a:t>
            </a:fld>
            <a:endParaRPr lang="es-C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822505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1556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84997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30659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09" name="Shape 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6399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15" name="Shape 2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62714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08244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51" name="Shape 2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84603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91160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63" name="Shape 2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17917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3201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8331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87350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63137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09" name="Shape 3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38972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15" name="Shape 3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88888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00064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41" name="Shape 3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50976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58" name="Shape 3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4179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66" name="Shape 3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215958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96" name="Shape 3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54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10" name="Shape 4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54833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24" name="Shape 4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65968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96847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baseline="0">
                <a:solidFill>
                  <a:schemeClr val="dk1"/>
                </a:solidFill>
                <a:latin typeface="Calibri"/>
                <a:ea typeface="Calibri"/>
                <a:cs typeface="Calibri"/>
                <a:sym typeface="Calibri"/>
              </a:rPr>
              <a:t>30</a:t>
            </a:fld>
            <a:endParaRPr lang="es-CR" sz="1200" b="0" i="0" u="none" strike="noStrike" cap="none" baseline="0">
              <a:solidFill>
                <a:schemeClr val="dk1"/>
              </a:solidFill>
              <a:latin typeface="Calibri"/>
              <a:ea typeface="Calibri"/>
              <a:cs typeface="Calibri"/>
              <a:sym typeface="Calibri"/>
            </a:endParaRPr>
          </a:p>
        </p:txBody>
      </p:sp>
      <p:sp>
        <p:nvSpPr>
          <p:cNvPr id="430" name="Shape 4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1" name="Shape 43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34330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87456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baseline="0">
                <a:solidFill>
                  <a:schemeClr val="dk1"/>
                </a:solidFill>
                <a:latin typeface="Calibri"/>
                <a:ea typeface="Calibri"/>
                <a:cs typeface="Calibri"/>
                <a:sym typeface="Calibri"/>
              </a:rPr>
              <a:t>32</a:t>
            </a:fld>
            <a:endParaRPr lang="es-CR" sz="1200" b="0" i="0" u="none" strike="noStrike" cap="none" baseline="0">
              <a:solidFill>
                <a:schemeClr val="dk1"/>
              </a:solidFill>
              <a:latin typeface="Calibri"/>
              <a:ea typeface="Calibri"/>
              <a:cs typeface="Calibri"/>
              <a:sym typeface="Calibri"/>
            </a:endParaRPr>
          </a:p>
        </p:txBody>
      </p:sp>
      <p:sp>
        <p:nvSpPr>
          <p:cNvPr id="451" name="Shape 4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2" name="Shape 4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42513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66" name="Shape 4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75008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Shape 47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baseline="0">
                <a:solidFill>
                  <a:schemeClr val="dk1"/>
                </a:solidFill>
                <a:latin typeface="Calibri"/>
                <a:ea typeface="Calibri"/>
                <a:cs typeface="Calibri"/>
                <a:sym typeface="Calibri"/>
              </a:rPr>
              <a:t>34</a:t>
            </a:fld>
            <a:endParaRPr lang="es-CR" sz="1200" b="0" i="0" u="none" strike="noStrike" cap="none" baseline="0">
              <a:solidFill>
                <a:schemeClr val="dk1"/>
              </a:solidFill>
              <a:latin typeface="Calibri"/>
              <a:ea typeface="Calibri"/>
              <a:cs typeface="Calibri"/>
              <a:sym typeface="Calibri"/>
            </a:endParaRPr>
          </a:p>
        </p:txBody>
      </p:sp>
      <p:sp>
        <p:nvSpPr>
          <p:cNvPr id="472" name="Shape 4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3" name="Shape 47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084328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87" name="Shape 4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18260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baseline="0">
                <a:solidFill>
                  <a:schemeClr val="dk1"/>
                </a:solidFill>
                <a:latin typeface="Calibri"/>
                <a:ea typeface="Calibri"/>
                <a:cs typeface="Calibri"/>
                <a:sym typeface="Calibri"/>
              </a:rPr>
              <a:t>36</a:t>
            </a:fld>
            <a:endParaRPr lang="es-CR" sz="1200" b="0" i="0" u="none" strike="noStrike" cap="none" baseline="0">
              <a:solidFill>
                <a:schemeClr val="dk1"/>
              </a:solidFill>
              <a:latin typeface="Calibri"/>
              <a:ea typeface="Calibri"/>
              <a:cs typeface="Calibri"/>
              <a:sym typeface="Calibri"/>
            </a:endParaRPr>
          </a:p>
        </p:txBody>
      </p:sp>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4" name="Shape 4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4576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13" name="Shape 5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091228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32" name="Shape 5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029965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38" name="Shape 5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6160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16897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62" name="Shape 5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90522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Shape 5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68" name="Shape 5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395400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330943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Shape 6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619" name="Shape 6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930619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625" name="Shape 6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519487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Shape 6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649" name="Shape 6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246028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673" name="Shape 6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01733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Shape 6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679" name="Shape 6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36777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703" name="Shape 7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324017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Shape 7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727" name="Shape 7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6675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389149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Shape 7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751" name="Shape 7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155944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Shape 7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775" name="Shape 7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316328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799" name="Shape 7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594305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805" name="Shape 8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850309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baseline="0">
                <a:solidFill>
                  <a:schemeClr val="dk1"/>
                </a:solidFill>
                <a:latin typeface="Calibri"/>
                <a:ea typeface="Calibri"/>
                <a:cs typeface="Calibri"/>
                <a:sym typeface="Calibri"/>
              </a:rPr>
              <a:t>54</a:t>
            </a:fld>
            <a:endParaRPr lang="es-CR" sz="1200" b="0" i="0" u="none" strike="noStrike" cap="none" baseline="0">
              <a:solidFill>
                <a:schemeClr val="dk1"/>
              </a:solidFill>
              <a:latin typeface="Calibri"/>
              <a:ea typeface="Calibri"/>
              <a:cs typeface="Calibri"/>
              <a:sym typeface="Calibri"/>
            </a:endParaRPr>
          </a:p>
        </p:txBody>
      </p:sp>
      <p:sp>
        <p:nvSpPr>
          <p:cNvPr id="811" name="Shape 8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2" name="Shape 8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07816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Shape 83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baseline="0">
                <a:solidFill>
                  <a:schemeClr val="dk1"/>
                </a:solidFill>
                <a:latin typeface="Calibri"/>
                <a:ea typeface="Calibri"/>
                <a:cs typeface="Calibri"/>
                <a:sym typeface="Calibri"/>
              </a:rPr>
              <a:t>55</a:t>
            </a:fld>
            <a:endParaRPr lang="es-CR" sz="1200" b="0" i="0" u="none" strike="noStrike" cap="none" baseline="0">
              <a:solidFill>
                <a:schemeClr val="dk1"/>
              </a:solidFill>
              <a:latin typeface="Calibri"/>
              <a:ea typeface="Calibri"/>
              <a:cs typeface="Calibri"/>
              <a:sym typeface="Calibri"/>
            </a:endParaRPr>
          </a:p>
        </p:txBody>
      </p:sp>
      <p:sp>
        <p:nvSpPr>
          <p:cNvPr id="835" name="Shape 8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36" name="Shape 83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96766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Shape 8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389419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68065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03448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7525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6929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88254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685800" y="1371600"/>
            <a:ext cx="7848599" cy="1927224"/>
          </a:xfrm>
          <a:prstGeom prst="rect">
            <a:avLst/>
          </a:prstGeom>
          <a:noFill/>
          <a:ln>
            <a:noFill/>
          </a:ln>
        </p:spPr>
        <p:txBody>
          <a:bodyPr lIns="91425" tIns="91425" rIns="91425" bIns="91425" anchor="b" anchorCtr="0"/>
          <a:lstStyle>
            <a:lvl1pPr marL="0" marR="0" indent="0" algn="l" rtl="0">
              <a:spcBef>
                <a:spcPts val="0"/>
              </a:spcBef>
              <a:buClr>
                <a:schemeClr val="dk2"/>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 name="Shape 18"/>
          <p:cNvSpPr txBox="1">
            <a:spLocks noGrp="1"/>
          </p:cNvSpPr>
          <p:nvPr>
            <p:ph type="subTitle" idx="1"/>
          </p:nvPr>
        </p:nvSpPr>
        <p:spPr>
          <a:xfrm>
            <a:off x="685800" y="3505200"/>
            <a:ext cx="6400799" cy="1752600"/>
          </a:xfrm>
          <a:prstGeom prst="rect">
            <a:avLst/>
          </a:prstGeom>
          <a:noFill/>
          <a:ln>
            <a:noFill/>
          </a:ln>
        </p:spPr>
        <p:txBody>
          <a:bodyPr lIns="91425" tIns="91425" rIns="91425" bIns="91425" anchor="t" anchorCtr="0"/>
          <a:lstStyle>
            <a:lvl1pPr marL="0" marR="0" indent="0" algn="l" rtl="0">
              <a:spcBef>
                <a:spcPts val="480"/>
              </a:spcBef>
              <a:buClr>
                <a:schemeClr val="accent1"/>
              </a:buClr>
              <a:buFont typeface="Arial"/>
              <a:buNone/>
              <a:defRPr/>
            </a:lvl1pPr>
            <a:lvl2pPr marL="457200" marR="0" indent="0" algn="ctr" rtl="0">
              <a:spcBef>
                <a:spcPts val="400"/>
              </a:spcBef>
              <a:buClr>
                <a:schemeClr val="accent1"/>
              </a:buClr>
              <a:buFont typeface="Arial"/>
              <a:buNone/>
              <a:defRPr/>
            </a:lvl2pPr>
            <a:lvl3pPr marL="914400" marR="0" indent="0" algn="ctr" rtl="0">
              <a:spcBef>
                <a:spcPts val="360"/>
              </a:spcBef>
              <a:buClr>
                <a:schemeClr val="accent1"/>
              </a:buClr>
              <a:buFont typeface="Arial"/>
              <a:buNone/>
              <a:defRPr/>
            </a:lvl3pPr>
            <a:lvl4pPr marL="1371600" marR="0" indent="0" algn="ctr" rtl="0">
              <a:spcBef>
                <a:spcPts val="320"/>
              </a:spcBef>
              <a:buClr>
                <a:schemeClr val="accent1"/>
              </a:buClr>
              <a:buFont typeface="Arial"/>
              <a:buNone/>
              <a:defRPr/>
            </a:lvl4pPr>
            <a:lvl5pPr marL="1828800" marR="0" indent="0" algn="ctr" rtl="0">
              <a:spcBef>
                <a:spcPts val="280"/>
              </a:spcBef>
              <a:buClr>
                <a:schemeClr val="accent1"/>
              </a:buClr>
              <a:buFont typeface="Arial"/>
              <a:buNone/>
              <a:defRPr/>
            </a:lvl5pPr>
            <a:lvl6pPr marL="2286000" marR="0" indent="0" algn="ctr" rtl="0">
              <a:spcBef>
                <a:spcPts val="260"/>
              </a:spcBef>
              <a:buClr>
                <a:schemeClr val="accent1"/>
              </a:buClr>
              <a:buFont typeface="Arial"/>
              <a:buNone/>
              <a:defRPr/>
            </a:lvl6pPr>
            <a:lvl7pPr marL="2743200" marR="0" indent="0" algn="ctr" rtl="0">
              <a:spcBef>
                <a:spcPts val="260"/>
              </a:spcBef>
              <a:buClr>
                <a:schemeClr val="accent1"/>
              </a:buClr>
              <a:buFont typeface="Arial"/>
              <a:buNone/>
              <a:defRPr/>
            </a:lvl7pPr>
            <a:lvl8pPr marL="3200400" marR="0" indent="0" algn="ctr" rtl="0">
              <a:spcBef>
                <a:spcPts val="260"/>
              </a:spcBef>
              <a:buClr>
                <a:schemeClr val="accent1"/>
              </a:buClr>
              <a:buFont typeface="Arial"/>
              <a:buNone/>
              <a:defRPr/>
            </a:lvl8pPr>
            <a:lvl9pPr marL="3657600" marR="0" indent="0" algn="ctr" rtl="0">
              <a:spcBef>
                <a:spcPts val="260"/>
              </a:spcBef>
              <a:buClr>
                <a:schemeClr val="accent1"/>
              </a:buClr>
              <a:buFont typeface="Arial"/>
              <a:buNone/>
              <a:defRPr/>
            </a:lvl9pPr>
          </a:lstStyle>
          <a:p>
            <a:endParaRPr/>
          </a:p>
        </p:txBody>
      </p:sp>
      <p:sp>
        <p:nvSpPr>
          <p:cNvPr id="19" name="Shape 19"/>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 name="Shape 20"/>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1" name="Shape 21"/>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cxnSp>
        <p:nvCxnSpPr>
          <p:cNvPr id="22" name="Shape 22"/>
          <p:cNvCxnSpPr/>
          <p:nvPr/>
        </p:nvCxnSpPr>
        <p:spPr>
          <a:xfrm>
            <a:off x="685800" y="3398519"/>
            <a:ext cx="7848599" cy="1587"/>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algn="l" rtl="0">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2133599" y="-76200"/>
            <a:ext cx="4876799" cy="8229600"/>
          </a:xfrm>
          <a:prstGeom prst="rect">
            <a:avLst/>
          </a:prstGeom>
          <a:noFill/>
          <a:ln>
            <a:noFill/>
          </a:ln>
        </p:spPr>
        <p:txBody>
          <a:bodyPr lIns="91425" tIns="91425" rIns="91425" bIns="91425" anchor="t" anchorCtr="0"/>
          <a:lstStyle>
            <a:lvl1pPr marL="182880" indent="-53339" algn="l" rtl="0">
              <a:spcBef>
                <a:spcPts val="480"/>
              </a:spcBef>
              <a:buClr>
                <a:schemeClr val="accent1"/>
              </a:buClr>
              <a:buFont typeface="Arial"/>
              <a:buChar char="•"/>
              <a:defRPr/>
            </a:lvl1pPr>
            <a:lvl2pPr marL="457200" indent="-82550" algn="l" rtl="0">
              <a:spcBef>
                <a:spcPts val="400"/>
              </a:spcBef>
              <a:buClr>
                <a:schemeClr val="accent1"/>
              </a:buClr>
              <a:buFont typeface="Arial"/>
              <a:buChar char="•"/>
              <a:defRPr/>
            </a:lvl2pPr>
            <a:lvl3pPr marL="731520" indent="-82550" algn="l" rtl="0">
              <a:spcBef>
                <a:spcPts val="360"/>
              </a:spcBef>
              <a:buClr>
                <a:schemeClr val="accent1"/>
              </a:buClr>
              <a:buFont typeface="Arial"/>
              <a:buChar char="•"/>
              <a:defRPr/>
            </a:lvl3pPr>
            <a:lvl4pPr marL="1005839" indent="-91439" algn="l" rtl="0">
              <a:spcBef>
                <a:spcPts val="320"/>
              </a:spcBef>
              <a:buClr>
                <a:schemeClr val="accent1"/>
              </a:buClr>
              <a:buFont typeface="Arial"/>
              <a:buChar char="•"/>
              <a:defRPr/>
            </a:lvl4pPr>
            <a:lvl5pPr marL="1188720" indent="-58419" algn="l" rtl="0">
              <a:spcBef>
                <a:spcPts val="280"/>
              </a:spcBef>
              <a:buClr>
                <a:schemeClr val="accent1"/>
              </a:buClr>
              <a:buFont typeface="Arial"/>
              <a:buChar char="•"/>
              <a:defRPr/>
            </a:lvl5pPr>
            <a:lvl6pPr marL="1371600" indent="-107950" algn="l" rtl="0">
              <a:spcBef>
                <a:spcPts val="260"/>
              </a:spcBef>
              <a:buClr>
                <a:schemeClr val="accent1"/>
              </a:buClr>
              <a:buFont typeface="Arial"/>
              <a:buChar char="•"/>
              <a:defRPr/>
            </a:lvl6pPr>
            <a:lvl7pPr marL="1554480" indent="-100330" algn="l" rtl="0">
              <a:spcBef>
                <a:spcPts val="260"/>
              </a:spcBef>
              <a:buClr>
                <a:schemeClr val="accent1"/>
              </a:buClr>
              <a:buFont typeface="Arial"/>
              <a:buChar char="•"/>
              <a:defRPr/>
            </a:lvl7pPr>
            <a:lvl8pPr marL="1737360" indent="-105410" algn="l" rtl="0">
              <a:spcBef>
                <a:spcPts val="260"/>
              </a:spcBef>
              <a:buClr>
                <a:schemeClr val="accent1"/>
              </a:buClr>
              <a:buFont typeface="Arial"/>
              <a:buChar char="•"/>
              <a:defRPr/>
            </a:lvl8pPr>
            <a:lvl9pPr marL="1920240" indent="-110489" algn="l" rtl="0">
              <a:spcBef>
                <a:spcPts val="260"/>
              </a:spcBef>
              <a:buClr>
                <a:schemeClr val="accent1"/>
              </a:buClr>
              <a:buFont typeface="Arial"/>
              <a:buChar char="•"/>
              <a:defRPr/>
            </a:lvl9pPr>
          </a:lstStyle>
          <a:p>
            <a:endParaRPr/>
          </a:p>
        </p:txBody>
      </p:sp>
      <p:sp>
        <p:nvSpPr>
          <p:cNvPr id="80" name="Shape 80"/>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1" name="Shape 81"/>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2" name="Shape 82"/>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4724399" y="2514600"/>
            <a:ext cx="5867400" cy="2057400"/>
          </a:xfrm>
          <a:prstGeom prst="rect">
            <a:avLst/>
          </a:prstGeom>
          <a:noFill/>
          <a:ln>
            <a:noFill/>
          </a:ln>
        </p:spPr>
        <p:txBody>
          <a:bodyPr lIns="91425" tIns="91425" rIns="91425" bIns="91425" anchor="b" anchorCtr="0"/>
          <a:lstStyle>
            <a:lvl1pPr algn="l" rtl="0">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 name="Shape 85"/>
          <p:cNvSpPr txBox="1">
            <a:spLocks noGrp="1"/>
          </p:cNvSpPr>
          <p:nvPr>
            <p:ph type="body" idx="1"/>
          </p:nvPr>
        </p:nvSpPr>
        <p:spPr>
          <a:xfrm rot="5400000">
            <a:off x="533400" y="533400"/>
            <a:ext cx="5867400" cy="6019799"/>
          </a:xfrm>
          <a:prstGeom prst="rect">
            <a:avLst/>
          </a:prstGeom>
          <a:noFill/>
          <a:ln>
            <a:noFill/>
          </a:ln>
        </p:spPr>
        <p:txBody>
          <a:bodyPr lIns="91425" tIns="91425" rIns="91425" bIns="91425" anchor="t" anchorCtr="0"/>
          <a:lstStyle>
            <a:lvl1pPr marL="182880" indent="-53339" algn="l" rtl="0">
              <a:spcBef>
                <a:spcPts val="480"/>
              </a:spcBef>
              <a:buClr>
                <a:schemeClr val="accent1"/>
              </a:buClr>
              <a:buFont typeface="Arial"/>
              <a:buChar char="•"/>
              <a:defRPr/>
            </a:lvl1pPr>
            <a:lvl2pPr marL="457200" indent="-82550" algn="l" rtl="0">
              <a:spcBef>
                <a:spcPts val="400"/>
              </a:spcBef>
              <a:buClr>
                <a:schemeClr val="accent1"/>
              </a:buClr>
              <a:buFont typeface="Arial"/>
              <a:buChar char="•"/>
              <a:defRPr/>
            </a:lvl2pPr>
            <a:lvl3pPr marL="731520" indent="-82550" algn="l" rtl="0">
              <a:spcBef>
                <a:spcPts val="360"/>
              </a:spcBef>
              <a:buClr>
                <a:schemeClr val="accent1"/>
              </a:buClr>
              <a:buFont typeface="Arial"/>
              <a:buChar char="•"/>
              <a:defRPr/>
            </a:lvl3pPr>
            <a:lvl4pPr marL="1005839" indent="-91439" algn="l" rtl="0">
              <a:spcBef>
                <a:spcPts val="320"/>
              </a:spcBef>
              <a:buClr>
                <a:schemeClr val="accent1"/>
              </a:buClr>
              <a:buFont typeface="Arial"/>
              <a:buChar char="•"/>
              <a:defRPr/>
            </a:lvl4pPr>
            <a:lvl5pPr marL="1188720" indent="-58419" algn="l" rtl="0">
              <a:spcBef>
                <a:spcPts val="280"/>
              </a:spcBef>
              <a:buClr>
                <a:schemeClr val="accent1"/>
              </a:buClr>
              <a:buFont typeface="Arial"/>
              <a:buChar char="•"/>
              <a:defRPr/>
            </a:lvl5pPr>
            <a:lvl6pPr marL="1371600" indent="-107950" algn="l" rtl="0">
              <a:spcBef>
                <a:spcPts val="260"/>
              </a:spcBef>
              <a:buClr>
                <a:schemeClr val="accent1"/>
              </a:buClr>
              <a:buFont typeface="Arial"/>
              <a:buChar char="•"/>
              <a:defRPr/>
            </a:lvl6pPr>
            <a:lvl7pPr marL="1554480" indent="-100330" algn="l" rtl="0">
              <a:spcBef>
                <a:spcPts val="260"/>
              </a:spcBef>
              <a:buClr>
                <a:schemeClr val="accent1"/>
              </a:buClr>
              <a:buFont typeface="Arial"/>
              <a:buChar char="•"/>
              <a:defRPr/>
            </a:lvl7pPr>
            <a:lvl8pPr marL="1737360" indent="-105410" algn="l" rtl="0">
              <a:spcBef>
                <a:spcPts val="260"/>
              </a:spcBef>
              <a:buClr>
                <a:schemeClr val="accent1"/>
              </a:buClr>
              <a:buFont typeface="Arial"/>
              <a:buChar char="•"/>
              <a:defRPr/>
            </a:lvl8pPr>
            <a:lvl9pPr marL="1920240" indent="-110489" algn="l" rtl="0">
              <a:spcBef>
                <a:spcPts val="260"/>
              </a:spcBef>
              <a:buClr>
                <a:schemeClr val="accent1"/>
              </a:buClr>
              <a:buFont typeface="Arial"/>
              <a:buChar char="•"/>
              <a:defRPr/>
            </a:lvl9pPr>
          </a:lstStyle>
          <a:p>
            <a:endParaRPr/>
          </a:p>
        </p:txBody>
      </p:sp>
      <p:sp>
        <p:nvSpPr>
          <p:cNvPr id="86" name="Shape 86"/>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7" name="Shape 87"/>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8" name="Shape 88"/>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algn="l" rtl="0">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457200" y="1600200"/>
            <a:ext cx="8229600" cy="4876799"/>
          </a:xfrm>
          <a:prstGeom prst="rect">
            <a:avLst/>
          </a:prstGeom>
          <a:noFill/>
          <a:ln>
            <a:noFill/>
          </a:ln>
        </p:spPr>
        <p:txBody>
          <a:bodyPr lIns="91425" tIns="91425" rIns="91425" bIns="91425" anchor="t" anchorCtr="0"/>
          <a:lstStyle>
            <a:lvl1pPr algn="just" rtl="0">
              <a:spcBef>
                <a:spcPts val="0"/>
              </a:spcBef>
              <a:defRPr/>
            </a:lvl1pPr>
            <a:lvl2pPr marL="457200" indent="-63500" algn="just" rtl="0">
              <a:spcBef>
                <a:spcPts val="0"/>
              </a:spcBef>
              <a:buFont typeface="Arial"/>
              <a:buChar char="–"/>
              <a:defRPr/>
            </a:lvl2pPr>
            <a:lvl3pPr marL="731520" indent="-71119" algn="just" rtl="0">
              <a:spcBef>
                <a:spcPts val="0"/>
              </a:spcBef>
              <a:buFont typeface="Noto Symbol"/>
              <a:buChar char="▪"/>
              <a:defRPr/>
            </a:lvl3pPr>
            <a:lvl4pPr algn="just" rtl="0">
              <a:spcBef>
                <a:spcPts val="0"/>
              </a:spcBef>
              <a:defRPr/>
            </a:lvl4pPr>
            <a:lvl5pPr algn="just"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8" name="Shape 28"/>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bg>
      <p:bgPr>
        <a:solidFill>
          <a:schemeClr val="dk2"/>
        </a:solidFill>
        <a:effectLst/>
      </p:bgPr>
    </p:bg>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722312" y="2362200"/>
            <a:ext cx="7772400" cy="2200275"/>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body" idx="1"/>
          </p:nvPr>
        </p:nvSpPr>
        <p:spPr>
          <a:xfrm>
            <a:off x="722312" y="4626864"/>
            <a:ext cx="7772400" cy="1500187"/>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Clr>
                <a:schemeClr val="lt1"/>
              </a:buClr>
              <a:buFont typeface="Arial"/>
              <a:buNone/>
              <a:defRPr/>
            </a:lvl2pPr>
            <a:lvl3pPr marL="914400" indent="0" rtl="0">
              <a:spcBef>
                <a:spcPts val="0"/>
              </a:spcBef>
              <a:buClr>
                <a:schemeClr val="lt1"/>
              </a:buClr>
              <a:buFont typeface="Arial"/>
              <a:buNone/>
              <a:defRPr/>
            </a:lvl3pPr>
            <a:lvl4pPr marL="1371600" indent="0" rtl="0">
              <a:spcBef>
                <a:spcPts val="0"/>
              </a:spcBef>
              <a:buClr>
                <a:schemeClr val="lt1"/>
              </a:buClr>
              <a:buFont typeface="Arial"/>
              <a:buNone/>
              <a:defRPr/>
            </a:lvl4pPr>
            <a:lvl5pPr marL="1828800" indent="0" rtl="0">
              <a:spcBef>
                <a:spcPts val="0"/>
              </a:spcBef>
              <a:buClr>
                <a:schemeClr val="lt1"/>
              </a:buClr>
              <a:buFont typeface="Arial"/>
              <a:buNone/>
              <a:defRPr/>
            </a:lvl5pPr>
            <a:lvl6pPr marL="2286000" indent="0" rtl="0">
              <a:spcBef>
                <a:spcPts val="0"/>
              </a:spcBef>
              <a:buClr>
                <a:schemeClr val="lt1"/>
              </a:buClr>
              <a:buFont typeface="Arial"/>
              <a:buNone/>
              <a:defRPr/>
            </a:lvl6pPr>
            <a:lvl7pPr marL="2743200" indent="0" rtl="0">
              <a:spcBef>
                <a:spcPts val="0"/>
              </a:spcBef>
              <a:buClr>
                <a:schemeClr val="lt1"/>
              </a:buClr>
              <a:buFont typeface="Arial"/>
              <a:buNone/>
              <a:defRPr/>
            </a:lvl7pPr>
            <a:lvl8pPr marL="3200400" indent="0" rtl="0">
              <a:spcBef>
                <a:spcPts val="0"/>
              </a:spcBef>
              <a:buClr>
                <a:schemeClr val="lt1"/>
              </a:buClr>
              <a:buFont typeface="Arial"/>
              <a:buNone/>
              <a:defRPr/>
            </a:lvl8pPr>
            <a:lvl9pPr marL="3657600" indent="0" rtl="0">
              <a:spcBef>
                <a:spcPts val="0"/>
              </a:spcBef>
              <a:buClr>
                <a:schemeClr val="lt1"/>
              </a:buClr>
              <a:buFont typeface="Arial"/>
              <a:buNone/>
              <a:defRPr/>
            </a:lvl9pPr>
          </a:lstStyle>
          <a:p>
            <a:endParaRPr/>
          </a:p>
        </p:txBody>
      </p:sp>
      <p:sp>
        <p:nvSpPr>
          <p:cNvPr id="32" name="Shape 32"/>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3" name="Shape 33"/>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cxnSp>
        <p:nvCxnSpPr>
          <p:cNvPr id="35" name="Shape 35"/>
          <p:cNvCxnSpPr/>
          <p:nvPr/>
        </p:nvCxnSpPr>
        <p:spPr>
          <a:xfrm>
            <a:off x="731520" y="4599432"/>
            <a:ext cx="7848599"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algn="l" rtl="0">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body" idx="1"/>
          </p:nvPr>
        </p:nvSpPr>
        <p:spPr>
          <a:xfrm>
            <a:off x="457200" y="1673351"/>
            <a:ext cx="4038599" cy="471830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2"/>
          </p:nvPr>
        </p:nvSpPr>
        <p:spPr>
          <a:xfrm>
            <a:off x="4648200" y="1673351"/>
            <a:ext cx="4038599" cy="471830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1" name="Shape 41"/>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algn="l" rtl="0">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6" name="Shape 46"/>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7" name="Shape 47"/>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body" idx="1"/>
          </p:nvPr>
        </p:nvSpPr>
        <p:spPr>
          <a:xfrm>
            <a:off x="457200" y="1676400"/>
            <a:ext cx="3931919" cy="639762"/>
          </a:xfrm>
          <a:prstGeom prst="rect">
            <a:avLst/>
          </a:prstGeom>
          <a:noFill/>
          <a:ln>
            <a:noFill/>
          </a:ln>
        </p:spPr>
        <p:txBody>
          <a:bodyPr lIns="91425" tIns="91425" rIns="91425" bIns="91425" anchor="ctr" anchorCtr="0"/>
          <a:lstStyle>
            <a:lvl1pPr marL="0" indent="0" algn="ctr" rtl="0">
              <a:spcBef>
                <a:spcPts val="0"/>
              </a:spcBef>
              <a:buClr>
                <a:schemeClr val="dk2"/>
              </a:buClr>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1" name="Shape 51"/>
          <p:cNvSpPr txBox="1">
            <a:spLocks noGrp="1"/>
          </p:cNvSpPr>
          <p:nvPr>
            <p:ph type="body" idx="2"/>
          </p:nvPr>
        </p:nvSpPr>
        <p:spPr>
          <a:xfrm>
            <a:off x="457200" y="2438400"/>
            <a:ext cx="3931919"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body" idx="3"/>
          </p:nvPr>
        </p:nvSpPr>
        <p:spPr>
          <a:xfrm>
            <a:off x="4754880" y="1676400"/>
            <a:ext cx="3931919" cy="639762"/>
          </a:xfrm>
          <a:prstGeom prst="rect">
            <a:avLst/>
          </a:prstGeom>
          <a:noFill/>
          <a:ln>
            <a:noFill/>
          </a:ln>
        </p:spPr>
        <p:txBody>
          <a:bodyPr lIns="91425" tIns="91425" rIns="91425" bIns="91425" anchor="ctr" anchorCtr="0"/>
          <a:lstStyle>
            <a:lvl1pPr marL="0" indent="0" algn="ctr" rtl="0">
              <a:spcBef>
                <a:spcPts val="0"/>
              </a:spcBef>
              <a:buClr>
                <a:schemeClr val="dk2"/>
              </a:buClr>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3" name="Shape 53"/>
          <p:cNvSpPr txBox="1">
            <a:spLocks noGrp="1"/>
          </p:cNvSpPr>
          <p:nvPr>
            <p:ph type="body" idx="4"/>
          </p:nvPr>
        </p:nvSpPr>
        <p:spPr>
          <a:xfrm>
            <a:off x="4754880" y="2438400"/>
            <a:ext cx="3931919"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6" name="Shape 56"/>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cxnSp>
        <p:nvCxnSpPr>
          <p:cNvPr id="57" name="Shape 57"/>
          <p:cNvCxnSpPr/>
          <p:nvPr/>
        </p:nvCxnSpPr>
        <p:spPr>
          <a:xfrm rot="5400000">
            <a:off x="2217817" y="4045823"/>
            <a:ext cx="4709160" cy="793"/>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8"/>
        <p:cNvGrpSpPr/>
        <p:nvPr/>
      </p:nvGrpSpPr>
      <p:grpSpPr>
        <a:xfrm>
          <a:off x="0" y="0"/>
          <a:ext cx="0" cy="0"/>
          <a:chOff x="0" y="0"/>
          <a:chExt cx="0" cy="0"/>
        </a:xfrm>
      </p:grpSpPr>
      <p:sp>
        <p:nvSpPr>
          <p:cNvPr id="59" name="Shape 59"/>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0" name="Shape 60"/>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1" name="Shape 61"/>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792079"/>
            <a:ext cx="2139695" cy="1261871"/>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4" name="Shape 64"/>
          <p:cNvSpPr txBox="1">
            <a:spLocks noGrp="1"/>
          </p:cNvSpPr>
          <p:nvPr>
            <p:ph type="body" idx="1"/>
          </p:nvPr>
        </p:nvSpPr>
        <p:spPr>
          <a:xfrm>
            <a:off x="2971800" y="792079"/>
            <a:ext cx="5714999" cy="557783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5" name="Shape 65"/>
          <p:cNvSpPr txBox="1">
            <a:spLocks noGrp="1"/>
          </p:cNvSpPr>
          <p:nvPr>
            <p:ph type="body" idx="2"/>
          </p:nvPr>
        </p:nvSpPr>
        <p:spPr>
          <a:xfrm>
            <a:off x="457200" y="2130551"/>
            <a:ext cx="2139695" cy="4243615"/>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66" name="Shape 66"/>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7" name="Shape 67"/>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8" name="Shape 68"/>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cxnSp>
        <p:nvCxnSpPr>
          <p:cNvPr id="69" name="Shape 69"/>
          <p:cNvCxnSpPr/>
          <p:nvPr/>
        </p:nvCxnSpPr>
        <p:spPr>
          <a:xfrm rot="5400000">
            <a:off x="-13115" y="3580205"/>
            <a:ext cx="5577839" cy="1587"/>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792479"/>
            <a:ext cx="2142679" cy="126492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2" name="Shape 72"/>
          <p:cNvSpPr>
            <a:spLocks noGrp="1"/>
          </p:cNvSpPr>
          <p:nvPr>
            <p:ph type="pic" idx="2"/>
          </p:nvPr>
        </p:nvSpPr>
        <p:spPr>
          <a:xfrm>
            <a:off x="2858609" y="838200"/>
            <a:ext cx="5904389" cy="5500456"/>
          </a:xfrm>
          <a:prstGeom prst="rect">
            <a:avLst/>
          </a:prstGeom>
          <a:solidFill>
            <a:schemeClr val="lt2"/>
          </a:solidFill>
          <a:ln w="76200" cap="flat" cmpd="sng">
            <a:solidFill>
              <a:srgbClr val="FFFFFF"/>
            </a:solidFill>
            <a:prstDash val="solid"/>
            <a:miter/>
            <a:headEnd type="none" w="med" len="med"/>
            <a:tailEnd type="none" w="med" len="med"/>
          </a:ln>
        </p:spPr>
      </p:sp>
      <p:sp>
        <p:nvSpPr>
          <p:cNvPr id="73" name="Shape 73"/>
          <p:cNvSpPr txBox="1">
            <a:spLocks noGrp="1"/>
          </p:cNvSpPr>
          <p:nvPr>
            <p:ph type="body" idx="1"/>
          </p:nvPr>
        </p:nvSpPr>
        <p:spPr>
          <a:xfrm>
            <a:off x="457200" y="2133600"/>
            <a:ext cx="2139695" cy="4242815"/>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74" name="Shape 74"/>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5" name="Shape 75"/>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0" y="220786"/>
            <a:ext cx="9144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0" name="Shape 10"/>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marL="0" marR="0" indent="0" algn="l" rtl="0">
              <a:spcBef>
                <a:spcPts val="0"/>
              </a:spcBef>
              <a:buClr>
                <a:schemeClr val="dk2"/>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1" name="Shape 11"/>
          <p:cNvSpPr txBox="1">
            <a:spLocks noGrp="1"/>
          </p:cNvSpPr>
          <p:nvPr>
            <p:ph type="body" idx="1"/>
          </p:nvPr>
        </p:nvSpPr>
        <p:spPr>
          <a:xfrm>
            <a:off x="457200" y="1600200"/>
            <a:ext cx="8229600" cy="4876799"/>
          </a:xfrm>
          <a:prstGeom prst="rect">
            <a:avLst/>
          </a:prstGeom>
          <a:noFill/>
          <a:ln>
            <a:noFill/>
          </a:ln>
        </p:spPr>
        <p:txBody>
          <a:bodyPr lIns="91425" tIns="91425" rIns="91425" bIns="91425" anchor="t" anchorCtr="0"/>
          <a:lstStyle>
            <a:lvl1pPr marL="182880" marR="0" indent="-53339" algn="l" rtl="0">
              <a:spcBef>
                <a:spcPts val="480"/>
              </a:spcBef>
              <a:buClr>
                <a:schemeClr val="accent1"/>
              </a:buClr>
              <a:buFont typeface="Arial"/>
              <a:buChar char="•"/>
              <a:defRPr/>
            </a:lvl1pPr>
            <a:lvl2pPr marL="457200" marR="0" indent="-82550" algn="l" rtl="0">
              <a:spcBef>
                <a:spcPts val="400"/>
              </a:spcBef>
              <a:buClr>
                <a:schemeClr val="accent1"/>
              </a:buClr>
              <a:buFont typeface="Arial"/>
              <a:buChar char="•"/>
              <a:defRPr/>
            </a:lvl2pPr>
            <a:lvl3pPr marL="731520" marR="0" indent="-82550" algn="l" rtl="0">
              <a:spcBef>
                <a:spcPts val="360"/>
              </a:spcBef>
              <a:buClr>
                <a:schemeClr val="accent1"/>
              </a:buClr>
              <a:buFont typeface="Arial"/>
              <a:buChar char="•"/>
              <a:defRPr/>
            </a:lvl3pPr>
            <a:lvl4pPr marL="1005839" marR="0" indent="-91439" algn="l" rtl="0">
              <a:spcBef>
                <a:spcPts val="320"/>
              </a:spcBef>
              <a:buClr>
                <a:schemeClr val="accent1"/>
              </a:buClr>
              <a:buFont typeface="Arial"/>
              <a:buChar char="•"/>
              <a:defRPr/>
            </a:lvl4pPr>
            <a:lvl5pPr marL="1188720" marR="0" indent="-58419" algn="l" rtl="0">
              <a:spcBef>
                <a:spcPts val="280"/>
              </a:spcBef>
              <a:buClr>
                <a:schemeClr val="accent1"/>
              </a:buClr>
              <a:buFont typeface="Arial"/>
              <a:buChar char="•"/>
              <a:defRPr/>
            </a:lvl5pPr>
            <a:lvl6pPr marL="1371600" marR="0" indent="-107950" algn="l" rtl="0">
              <a:spcBef>
                <a:spcPts val="260"/>
              </a:spcBef>
              <a:buClr>
                <a:schemeClr val="accent1"/>
              </a:buClr>
              <a:buFont typeface="Arial"/>
              <a:buChar char="•"/>
              <a:defRPr/>
            </a:lvl6pPr>
            <a:lvl7pPr marL="1554480" marR="0" indent="-100330" algn="l" rtl="0">
              <a:spcBef>
                <a:spcPts val="260"/>
              </a:spcBef>
              <a:buClr>
                <a:schemeClr val="accent1"/>
              </a:buClr>
              <a:buFont typeface="Arial"/>
              <a:buChar char="•"/>
              <a:defRPr/>
            </a:lvl7pPr>
            <a:lvl8pPr marL="1737360" marR="0" indent="-105410" algn="l" rtl="0">
              <a:spcBef>
                <a:spcPts val="260"/>
              </a:spcBef>
              <a:buClr>
                <a:schemeClr val="accent1"/>
              </a:buClr>
              <a:buFont typeface="Arial"/>
              <a:buChar char="•"/>
              <a:defRPr/>
            </a:lvl8pPr>
            <a:lvl9pPr marL="1920240" marR="0" indent="-110489" algn="l" rtl="0">
              <a:spcBef>
                <a:spcPts val="260"/>
              </a:spcBef>
              <a:buClr>
                <a:schemeClr val="accent1"/>
              </a:buClr>
              <a:buFont typeface="Arial"/>
              <a:buChar char="•"/>
              <a:defRPr/>
            </a:lvl9pPr>
          </a:lstStyle>
          <a:p>
            <a:endParaRPr/>
          </a:p>
        </p:txBody>
      </p:sp>
      <p:sp>
        <p:nvSpPr>
          <p:cNvPr id="12" name="Shape 12"/>
          <p:cNvSpPr/>
          <p:nvPr/>
        </p:nvSpPr>
        <p:spPr>
          <a:xfrm>
            <a:off x="0" y="0"/>
            <a:ext cx="9144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3" name="Shape 13"/>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 name="Shape 14"/>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 name="Shape 15"/>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ctrTitle"/>
          </p:nvPr>
        </p:nvSpPr>
        <p:spPr>
          <a:xfrm>
            <a:off x="685800" y="1371600"/>
            <a:ext cx="7848599" cy="1927224"/>
          </a:xfrm>
          <a:prstGeom prst="rect">
            <a:avLst/>
          </a:prstGeom>
          <a:noFill/>
          <a:ln>
            <a:noFill/>
          </a:ln>
        </p:spPr>
        <p:txBody>
          <a:bodyPr lIns="91425" tIns="45700" rIns="91425" bIns="45700" anchor="b" anchorCtr="0">
            <a:noAutofit/>
          </a:bodyPr>
          <a:lstStyle/>
          <a:p>
            <a:pPr marL="0" marR="0" lvl="0" indent="0" algn="ctr" rtl="0">
              <a:spcBef>
                <a:spcPts val="0"/>
              </a:spcBef>
              <a:buClr>
                <a:schemeClr val="dk2"/>
              </a:buClr>
              <a:buSzPct val="25000"/>
              <a:buFont typeface="Arial"/>
              <a:buNone/>
            </a:pPr>
            <a:r>
              <a:rPr lang="es-CR" sz="5400" b="1" i="0" u="none" strike="noStrike" cap="none" baseline="0">
                <a:solidFill>
                  <a:schemeClr val="dk2"/>
                </a:solidFill>
                <a:latin typeface="Arial"/>
                <a:ea typeface="Arial"/>
                <a:cs typeface="Arial"/>
                <a:sym typeface="Arial"/>
              </a:rPr>
              <a:t>FUNDAMENTOS DE BASES DE DATOS</a:t>
            </a:r>
          </a:p>
        </p:txBody>
      </p:sp>
      <p:sp>
        <p:nvSpPr>
          <p:cNvPr id="91" name="Shape 91"/>
          <p:cNvSpPr txBox="1">
            <a:spLocks noGrp="1"/>
          </p:cNvSpPr>
          <p:nvPr>
            <p:ph type="subTitle" idx="1"/>
          </p:nvPr>
        </p:nvSpPr>
        <p:spPr>
          <a:xfrm>
            <a:off x="685800" y="3505200"/>
            <a:ext cx="7846640" cy="2876128"/>
          </a:xfrm>
          <a:prstGeom prst="rect">
            <a:avLst/>
          </a:prstGeom>
          <a:noFill/>
          <a:ln>
            <a:noFill/>
          </a:ln>
        </p:spPr>
        <p:txBody>
          <a:bodyPr lIns="91425" tIns="45700" rIns="91425" bIns="45700" anchor="t" anchorCtr="0">
            <a:noAutofit/>
          </a:bodyPr>
          <a:lstStyle/>
          <a:p>
            <a:pPr marL="0" marR="0" lvl="0" indent="0" algn="ctr" rtl="0">
              <a:spcBef>
                <a:spcPts val="0"/>
              </a:spcBef>
              <a:buClr>
                <a:schemeClr val="accent1"/>
              </a:buClr>
              <a:buFont typeface="Arial"/>
              <a:buNone/>
            </a:pPr>
            <a:endParaRPr sz="2400" b="0" i="0" u="none" strike="noStrike" cap="none" baseline="0" dirty="0">
              <a:solidFill>
                <a:srgbClr val="55556F"/>
              </a:solidFill>
              <a:latin typeface="Arial"/>
              <a:ea typeface="Arial"/>
              <a:cs typeface="Arial"/>
              <a:sym typeface="Arial"/>
            </a:endParaRPr>
          </a:p>
          <a:p>
            <a:pPr marL="0" marR="0" lvl="0" indent="0" algn="ctr" rtl="0">
              <a:spcBef>
                <a:spcPts val="720"/>
              </a:spcBef>
              <a:buClr>
                <a:schemeClr val="accent1"/>
              </a:buClr>
              <a:buSzPct val="25000"/>
              <a:buFont typeface="Arial"/>
              <a:buNone/>
            </a:pPr>
            <a:r>
              <a:rPr lang="es-CR" sz="3600" b="1" i="0" u="none" strike="noStrike" cap="none" baseline="0" dirty="0">
                <a:solidFill>
                  <a:srgbClr val="55556F"/>
                </a:solidFill>
                <a:latin typeface="Arial"/>
                <a:ea typeface="Arial"/>
                <a:cs typeface="Arial"/>
                <a:sym typeface="Arial"/>
              </a:rPr>
              <a:t>Introducción a las bases de datos</a:t>
            </a:r>
          </a:p>
          <a:p>
            <a:pPr marL="0" marR="0" lvl="0" indent="0" algn="ctr" rtl="0">
              <a:spcBef>
                <a:spcPts val="640"/>
              </a:spcBef>
              <a:buClr>
                <a:schemeClr val="accent1"/>
              </a:buClr>
              <a:buFont typeface="Arial"/>
              <a:buNone/>
            </a:pPr>
            <a:endParaRPr sz="3200" b="0" i="0" u="none" strike="noStrike" cap="none" baseline="0" dirty="0">
              <a:solidFill>
                <a:srgbClr val="55556F"/>
              </a:solidFill>
              <a:latin typeface="Arial"/>
              <a:ea typeface="Arial"/>
              <a:cs typeface="Arial"/>
              <a:sym typeface="Arial"/>
            </a:endParaRPr>
          </a:p>
          <a:p>
            <a:pPr marL="0" marR="0" lvl="0" indent="0" algn="ctr" rtl="0">
              <a:spcBef>
                <a:spcPts val="640"/>
              </a:spcBef>
              <a:buClr>
                <a:schemeClr val="accent1"/>
              </a:buClr>
              <a:buSzPct val="25000"/>
              <a:buFont typeface="Arial"/>
              <a:buNone/>
            </a:pPr>
            <a:r>
              <a:rPr lang="es-CR" sz="3200" b="0" i="0" u="none" strike="noStrike" cap="none" baseline="0" dirty="0" smtClean="0">
                <a:solidFill>
                  <a:srgbClr val="55556F"/>
                </a:solidFill>
                <a:latin typeface="Arial"/>
                <a:ea typeface="Arial"/>
                <a:cs typeface="Arial"/>
                <a:sym typeface="Arial"/>
              </a:rPr>
              <a:t>Efrén</a:t>
            </a:r>
            <a:r>
              <a:rPr lang="es-CR" sz="3200" b="0" i="0" u="none" strike="noStrike" cap="none" dirty="0" smtClean="0">
                <a:solidFill>
                  <a:srgbClr val="55556F"/>
                </a:solidFill>
                <a:latin typeface="Arial"/>
                <a:ea typeface="Arial"/>
                <a:cs typeface="Arial"/>
                <a:sym typeface="Arial"/>
              </a:rPr>
              <a:t> Jiménez Delgado</a:t>
            </a:r>
            <a:endParaRPr lang="es-CR" sz="3200" b="0" i="0" u="none" strike="noStrike" cap="none" baseline="0" dirty="0">
              <a:solidFill>
                <a:srgbClr val="55556F"/>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grpSp>
        <p:nvGrpSpPr>
          <p:cNvPr id="154" name="Shape 154"/>
          <p:cNvGrpSpPr/>
          <p:nvPr/>
        </p:nvGrpSpPr>
        <p:grpSpPr>
          <a:xfrm>
            <a:off x="251519" y="2513124"/>
            <a:ext cx="8640960" cy="3456383"/>
            <a:chOff x="0" y="555835"/>
            <a:chExt cx="8640960" cy="3456383"/>
          </a:xfrm>
        </p:grpSpPr>
        <p:sp>
          <p:nvSpPr>
            <p:cNvPr id="155" name="Shape 155"/>
            <p:cNvSpPr/>
            <p:nvPr/>
          </p:nvSpPr>
          <p:spPr>
            <a:xfrm>
              <a:off x="0" y="555835"/>
              <a:ext cx="8640960" cy="3456383"/>
            </a:xfrm>
            <a:custGeom>
              <a:avLst/>
              <a:gdLst/>
              <a:ahLst/>
              <a:cxnLst/>
              <a:rect l="0" t="0" r="0" b="0"/>
              <a:pathLst>
                <a:path w="120000" h="120000" extrusionOk="0">
                  <a:moveTo>
                    <a:pt x="0" y="49999"/>
                  </a:moveTo>
                  <a:lnTo>
                    <a:pt x="23999" y="0"/>
                  </a:lnTo>
                  <a:lnTo>
                    <a:pt x="23999" y="19999"/>
                  </a:lnTo>
                  <a:lnTo>
                    <a:pt x="60000" y="19999"/>
                  </a:lnTo>
                  <a:lnTo>
                    <a:pt x="60000" y="19999"/>
                  </a:lnTo>
                  <a:cubicBezTo>
                    <a:pt x="62071" y="19999"/>
                    <a:pt x="63750" y="22238"/>
                    <a:pt x="63750" y="24999"/>
                  </a:cubicBezTo>
                  <a:cubicBezTo>
                    <a:pt x="63750" y="27761"/>
                    <a:pt x="62071" y="30000"/>
                    <a:pt x="60000" y="30000"/>
                  </a:cubicBezTo>
                  <a:cubicBezTo>
                    <a:pt x="57928" y="30000"/>
                    <a:pt x="56250" y="32238"/>
                    <a:pt x="56250" y="35000"/>
                  </a:cubicBezTo>
                  <a:cubicBezTo>
                    <a:pt x="56250" y="37761"/>
                    <a:pt x="57928" y="40000"/>
                    <a:pt x="60000" y="40000"/>
                  </a:cubicBezTo>
                  <a:lnTo>
                    <a:pt x="96000" y="40000"/>
                  </a:lnTo>
                  <a:lnTo>
                    <a:pt x="96000" y="20000"/>
                  </a:lnTo>
                  <a:lnTo>
                    <a:pt x="120000" y="70000"/>
                  </a:lnTo>
                  <a:lnTo>
                    <a:pt x="96000" y="120000"/>
                  </a:lnTo>
                  <a:lnTo>
                    <a:pt x="96000" y="100000"/>
                  </a:lnTo>
                  <a:lnTo>
                    <a:pt x="60000" y="100000"/>
                  </a:lnTo>
                  <a:cubicBezTo>
                    <a:pt x="57928" y="100000"/>
                    <a:pt x="56250" y="97761"/>
                    <a:pt x="56250" y="95000"/>
                  </a:cubicBezTo>
                  <a:lnTo>
                    <a:pt x="56250" y="79999"/>
                  </a:lnTo>
                  <a:lnTo>
                    <a:pt x="23999" y="79999"/>
                  </a:lnTo>
                  <a:lnTo>
                    <a:pt x="23999" y="99999"/>
                  </a:lnTo>
                  <a:close/>
                </a:path>
                <a:path w="120000" h="120000" fill="darkenLess" extrusionOk="0">
                  <a:moveTo>
                    <a:pt x="63750" y="24999"/>
                  </a:moveTo>
                  <a:cubicBezTo>
                    <a:pt x="63750" y="27761"/>
                    <a:pt x="62071" y="30000"/>
                    <a:pt x="60000" y="30000"/>
                  </a:cubicBezTo>
                  <a:cubicBezTo>
                    <a:pt x="57928" y="30000"/>
                    <a:pt x="56250" y="32238"/>
                    <a:pt x="56250" y="35000"/>
                  </a:cubicBezTo>
                  <a:cubicBezTo>
                    <a:pt x="56250" y="37761"/>
                    <a:pt x="57928" y="40000"/>
                    <a:pt x="60000" y="40000"/>
                  </a:cubicBezTo>
                  <a:lnTo>
                    <a:pt x="63750" y="40000"/>
                  </a:lnTo>
                  <a:close/>
                </a:path>
                <a:path w="120000" h="120000" fill="none" extrusionOk="0">
                  <a:moveTo>
                    <a:pt x="0" y="49999"/>
                  </a:moveTo>
                  <a:lnTo>
                    <a:pt x="23999" y="0"/>
                  </a:lnTo>
                  <a:lnTo>
                    <a:pt x="23999" y="19999"/>
                  </a:lnTo>
                  <a:lnTo>
                    <a:pt x="60000" y="19999"/>
                  </a:lnTo>
                  <a:lnTo>
                    <a:pt x="60000" y="19999"/>
                  </a:lnTo>
                  <a:cubicBezTo>
                    <a:pt x="62071" y="19999"/>
                    <a:pt x="63750" y="22238"/>
                    <a:pt x="63750" y="24999"/>
                  </a:cubicBezTo>
                  <a:cubicBezTo>
                    <a:pt x="63750" y="27761"/>
                    <a:pt x="62071" y="30000"/>
                    <a:pt x="60000" y="30000"/>
                  </a:cubicBezTo>
                  <a:cubicBezTo>
                    <a:pt x="57928" y="30000"/>
                    <a:pt x="56250" y="32238"/>
                    <a:pt x="56250" y="35000"/>
                  </a:cubicBezTo>
                  <a:cubicBezTo>
                    <a:pt x="56250" y="37761"/>
                    <a:pt x="57928" y="40000"/>
                    <a:pt x="60000" y="40000"/>
                  </a:cubicBezTo>
                  <a:lnTo>
                    <a:pt x="96000" y="40000"/>
                  </a:lnTo>
                  <a:lnTo>
                    <a:pt x="96000" y="20000"/>
                  </a:lnTo>
                  <a:lnTo>
                    <a:pt x="120000" y="70000"/>
                  </a:lnTo>
                  <a:lnTo>
                    <a:pt x="96000" y="120000"/>
                  </a:lnTo>
                  <a:lnTo>
                    <a:pt x="96000" y="100000"/>
                  </a:lnTo>
                  <a:lnTo>
                    <a:pt x="60000" y="100000"/>
                  </a:lnTo>
                  <a:cubicBezTo>
                    <a:pt x="57928" y="100000"/>
                    <a:pt x="56250" y="97761"/>
                    <a:pt x="56250" y="95000"/>
                  </a:cubicBezTo>
                  <a:lnTo>
                    <a:pt x="56250" y="79999"/>
                  </a:lnTo>
                  <a:lnTo>
                    <a:pt x="23999" y="79999"/>
                  </a:lnTo>
                  <a:lnTo>
                    <a:pt x="23999" y="99999"/>
                  </a:lnTo>
                  <a:close/>
                  <a:moveTo>
                    <a:pt x="63750" y="24999"/>
                  </a:moveTo>
                  <a:lnTo>
                    <a:pt x="63750" y="40000"/>
                  </a:lnTo>
                  <a:moveTo>
                    <a:pt x="56250" y="35000"/>
                  </a:moveTo>
                  <a:lnTo>
                    <a:pt x="56250" y="79999"/>
                  </a:lnTo>
                </a:path>
              </a:pathLst>
            </a:custGeom>
            <a:gradFill>
              <a:gsLst>
                <a:gs pos="0">
                  <a:srgbClr val="6E7F75"/>
                </a:gs>
                <a:gs pos="34000">
                  <a:srgbClr val="6E7F75"/>
                </a:gs>
                <a:gs pos="70000">
                  <a:srgbClr val="7C8F84"/>
                </a:gs>
                <a:gs pos="100000">
                  <a:srgbClr val="85938B"/>
                </a:gs>
              </a:gsLst>
              <a:path path="circle">
                <a:fillToRect l="50000" t="50000" r="50000" b="50000"/>
              </a:path>
              <a:tileRect/>
            </a:gradFill>
            <a:ln>
              <a:noFill/>
            </a:ln>
          </p:spPr>
          <p:txBody>
            <a:bodyPr lIns="91425" tIns="91425" rIns="91425" bIns="91425" anchor="ctr" anchorCtr="0">
              <a:noAutofit/>
            </a:bodyPr>
            <a:lstStyle/>
            <a:p>
              <a:pPr>
                <a:spcBef>
                  <a:spcPts val="0"/>
                </a:spcBef>
                <a:buNone/>
              </a:pPr>
              <a:endParaRPr/>
            </a:p>
          </p:txBody>
        </p:sp>
        <p:sp>
          <p:nvSpPr>
            <p:cNvPr id="156" name="Shape 156"/>
            <p:cNvSpPr/>
            <p:nvPr/>
          </p:nvSpPr>
          <p:spPr>
            <a:xfrm>
              <a:off x="1036915" y="1160703"/>
              <a:ext cx="2851515" cy="1693627"/>
            </a:xfrm>
            <a:prstGeom prst="rect">
              <a:avLst/>
            </a:prstGeom>
            <a:noFill/>
            <a:ln>
              <a:noFill/>
            </a:ln>
          </p:spPr>
          <p:txBody>
            <a:bodyPr lIns="91425" tIns="91425" rIns="91425" bIns="91425" anchor="ctr" anchorCtr="0">
              <a:noAutofit/>
            </a:bodyPr>
            <a:lstStyle/>
            <a:p>
              <a:pPr>
                <a:spcBef>
                  <a:spcPts val="0"/>
                </a:spcBef>
                <a:buNone/>
              </a:pPr>
              <a:endParaRPr/>
            </a:p>
          </p:txBody>
        </p:sp>
        <p:sp>
          <p:nvSpPr>
            <p:cNvPr id="157" name="Shape 157"/>
            <p:cNvSpPr txBox="1"/>
            <p:nvPr/>
          </p:nvSpPr>
          <p:spPr>
            <a:xfrm>
              <a:off x="1036915" y="1160703"/>
              <a:ext cx="2851515" cy="1693627"/>
            </a:xfrm>
            <a:prstGeom prst="rect">
              <a:avLst/>
            </a:prstGeom>
            <a:noFill/>
            <a:ln>
              <a:noFill/>
            </a:ln>
          </p:spPr>
          <p:txBody>
            <a:bodyPr lIns="0" tIns="64000" rIns="0" bIns="68575" anchor="ctr" anchorCtr="0">
              <a:noAutofit/>
            </a:bodyPr>
            <a:lstStyle/>
            <a:p>
              <a:pPr marL="0" marR="0" lvl="0" indent="0" algn="ctr" rtl="0">
                <a:lnSpc>
                  <a:spcPct val="90000"/>
                </a:lnSpc>
                <a:spcBef>
                  <a:spcPts val="0"/>
                </a:spcBef>
                <a:spcAft>
                  <a:spcPts val="0"/>
                </a:spcAft>
                <a:buSzPct val="25000"/>
                <a:buNone/>
              </a:pPr>
              <a:r>
                <a:rPr lang="es-CR" sz="1800" b="0" i="0" u="none" strike="noStrike" cap="none" baseline="0">
                  <a:solidFill>
                    <a:schemeClr val="lt1"/>
                  </a:solidFill>
                  <a:latin typeface="Arial"/>
                  <a:ea typeface="Arial"/>
                  <a:cs typeface="Arial"/>
                  <a:sym typeface="Arial"/>
                </a:rPr>
                <a:t>Es un conjunto de datos</a:t>
              </a:r>
            </a:p>
            <a:p>
              <a:pPr marL="0" marR="0" lvl="0" indent="0" algn="ctr" rtl="0">
                <a:lnSpc>
                  <a:spcPct val="90000"/>
                </a:lnSpc>
                <a:spcBef>
                  <a:spcPts val="630"/>
                </a:spcBef>
                <a:spcAft>
                  <a:spcPts val="0"/>
                </a:spcAft>
                <a:buSzPct val="25000"/>
                <a:buNone/>
              </a:pPr>
              <a:r>
                <a:rPr lang="es-CR" sz="1800" b="0" i="0" u="none" strike="noStrike" cap="none" baseline="0">
                  <a:solidFill>
                    <a:schemeClr val="lt1"/>
                  </a:solidFill>
                  <a:latin typeface="Arial"/>
                  <a:ea typeface="Arial"/>
                  <a:cs typeface="Arial"/>
                  <a:sym typeface="Arial"/>
                </a:rPr>
                <a:t>significativos y</a:t>
              </a:r>
            </a:p>
            <a:p>
              <a:pPr marL="0" marR="0" lvl="0" indent="0" algn="ctr" rtl="0">
                <a:lnSpc>
                  <a:spcPct val="90000"/>
                </a:lnSpc>
                <a:spcBef>
                  <a:spcPts val="630"/>
                </a:spcBef>
                <a:spcAft>
                  <a:spcPts val="0"/>
                </a:spcAft>
                <a:buSzPct val="25000"/>
                <a:buNone/>
              </a:pPr>
              <a:r>
                <a:rPr lang="es-CR" sz="1800" b="0" i="0" u="none" strike="noStrike" cap="none" baseline="0">
                  <a:solidFill>
                    <a:schemeClr val="lt1"/>
                  </a:solidFill>
                  <a:latin typeface="Arial"/>
                  <a:ea typeface="Arial"/>
                  <a:cs typeface="Arial"/>
                  <a:sym typeface="Arial"/>
                </a:rPr>
                <a:t>pertinentes que</a:t>
              </a:r>
            </a:p>
            <a:p>
              <a:pPr marL="0" marR="0" lvl="0" indent="0" algn="ctr" rtl="0">
                <a:lnSpc>
                  <a:spcPct val="90000"/>
                </a:lnSpc>
                <a:spcBef>
                  <a:spcPts val="630"/>
                </a:spcBef>
                <a:spcAft>
                  <a:spcPts val="0"/>
                </a:spcAft>
                <a:buSzPct val="25000"/>
                <a:buNone/>
              </a:pPr>
              <a:r>
                <a:rPr lang="es-CR" sz="1800" b="0" i="0" u="none" strike="noStrike" cap="none" baseline="0">
                  <a:solidFill>
                    <a:schemeClr val="lt1"/>
                  </a:solidFill>
                  <a:latin typeface="Arial"/>
                  <a:ea typeface="Arial"/>
                  <a:cs typeface="Arial"/>
                  <a:sym typeface="Arial"/>
                </a:rPr>
                <a:t>describan sucesos o</a:t>
              </a:r>
            </a:p>
            <a:p>
              <a:pPr marL="0" marR="0" lvl="0" indent="0" algn="ctr" rtl="0">
                <a:lnSpc>
                  <a:spcPct val="90000"/>
                </a:lnSpc>
                <a:spcBef>
                  <a:spcPts val="630"/>
                </a:spcBef>
                <a:spcAft>
                  <a:spcPts val="630"/>
                </a:spcAft>
                <a:buSzPct val="25000"/>
                <a:buNone/>
              </a:pPr>
              <a:r>
                <a:rPr lang="es-CR" sz="1800" b="0" i="0" u="none" strike="noStrike" cap="none" baseline="0">
                  <a:solidFill>
                    <a:schemeClr val="lt1"/>
                  </a:solidFill>
                  <a:latin typeface="Arial"/>
                  <a:ea typeface="Arial"/>
                  <a:cs typeface="Arial"/>
                  <a:sym typeface="Arial"/>
                </a:rPr>
                <a:t>entidades.</a:t>
              </a:r>
            </a:p>
          </p:txBody>
        </p:sp>
        <p:sp>
          <p:nvSpPr>
            <p:cNvPr id="158" name="Shape 158"/>
            <p:cNvSpPr/>
            <p:nvPr/>
          </p:nvSpPr>
          <p:spPr>
            <a:xfrm>
              <a:off x="4320480" y="1713724"/>
              <a:ext cx="3369973" cy="1693627"/>
            </a:xfrm>
            <a:prstGeom prst="rect">
              <a:avLst/>
            </a:prstGeom>
            <a:noFill/>
            <a:ln>
              <a:noFill/>
            </a:ln>
          </p:spPr>
          <p:txBody>
            <a:bodyPr lIns="91425" tIns="91425" rIns="91425" bIns="91425" anchor="ctr" anchorCtr="0">
              <a:noAutofit/>
            </a:bodyPr>
            <a:lstStyle/>
            <a:p>
              <a:pPr>
                <a:spcBef>
                  <a:spcPts val="0"/>
                </a:spcBef>
                <a:buNone/>
              </a:pPr>
              <a:endParaRPr/>
            </a:p>
          </p:txBody>
        </p:sp>
        <p:sp>
          <p:nvSpPr>
            <p:cNvPr id="159" name="Shape 159"/>
            <p:cNvSpPr txBox="1"/>
            <p:nvPr/>
          </p:nvSpPr>
          <p:spPr>
            <a:xfrm>
              <a:off x="4320480" y="1713724"/>
              <a:ext cx="3369973" cy="1693627"/>
            </a:xfrm>
            <a:prstGeom prst="rect">
              <a:avLst/>
            </a:prstGeom>
            <a:noFill/>
            <a:ln>
              <a:noFill/>
            </a:ln>
          </p:spPr>
          <p:txBody>
            <a:bodyPr lIns="0" tIns="64000" rIns="0" bIns="68575" anchor="ctr" anchorCtr="0">
              <a:noAutofit/>
            </a:bodyPr>
            <a:lstStyle/>
            <a:p>
              <a:pPr marL="0" marR="0" lvl="0" indent="0" algn="ctr" rtl="0">
                <a:lnSpc>
                  <a:spcPct val="90000"/>
                </a:lnSpc>
                <a:spcBef>
                  <a:spcPts val="0"/>
                </a:spcBef>
                <a:spcAft>
                  <a:spcPts val="0"/>
                </a:spcAft>
                <a:buSzPct val="25000"/>
                <a:buNone/>
              </a:pPr>
              <a:r>
                <a:rPr lang="es-CR" sz="1800" b="0" i="0" u="none" strike="noStrike" cap="none" baseline="0">
                  <a:solidFill>
                    <a:schemeClr val="lt1"/>
                  </a:solidFill>
                  <a:latin typeface="Arial"/>
                  <a:ea typeface="Arial"/>
                  <a:cs typeface="Arial"/>
                  <a:sym typeface="Arial"/>
                </a:rPr>
                <a:t>Conjunto de datos procesados y que tienen un significado</a:t>
              </a:r>
            </a:p>
            <a:p>
              <a:pPr marL="0" marR="0" lvl="0" indent="0" algn="ctr" rtl="0">
                <a:lnSpc>
                  <a:spcPct val="90000"/>
                </a:lnSpc>
                <a:spcBef>
                  <a:spcPts val="630"/>
                </a:spcBef>
                <a:spcAft>
                  <a:spcPts val="0"/>
                </a:spcAft>
                <a:buSzPct val="25000"/>
                <a:buNone/>
              </a:pPr>
              <a:r>
                <a:rPr lang="es-CR" sz="1800" b="0" i="0" u="none" strike="noStrike" cap="none" baseline="0">
                  <a:solidFill>
                    <a:schemeClr val="lt1"/>
                  </a:solidFill>
                  <a:latin typeface="Arial"/>
                  <a:ea typeface="Arial"/>
                  <a:cs typeface="Arial"/>
                  <a:sym typeface="Arial"/>
                </a:rPr>
                <a:t>(relevancia, propósito y</a:t>
              </a:r>
            </a:p>
            <a:p>
              <a:pPr marL="0" marR="0" lvl="0" indent="0" algn="ctr" rtl="0">
                <a:lnSpc>
                  <a:spcPct val="90000"/>
                </a:lnSpc>
                <a:spcBef>
                  <a:spcPts val="630"/>
                </a:spcBef>
                <a:spcAft>
                  <a:spcPts val="630"/>
                </a:spcAft>
                <a:buSzPct val="25000"/>
                <a:buNone/>
              </a:pPr>
              <a:r>
                <a:rPr lang="es-CR" sz="1800" b="0" i="0" u="none" strike="noStrike" cap="none" baseline="0">
                  <a:solidFill>
                    <a:schemeClr val="lt1"/>
                  </a:solidFill>
                  <a:latin typeface="Arial"/>
                  <a:ea typeface="Arial"/>
                  <a:cs typeface="Arial"/>
                  <a:sym typeface="Arial"/>
                </a:rPr>
                <a:t>contexto).</a:t>
              </a:r>
            </a:p>
          </p:txBody>
        </p:sp>
      </p:grpSp>
      <p:sp>
        <p:nvSpPr>
          <p:cNvPr id="160" name="Shape 160"/>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Información: Definición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pSp>
        <p:nvGrpSpPr>
          <p:cNvPr id="165" name="Shape 165"/>
          <p:cNvGrpSpPr/>
          <p:nvPr/>
        </p:nvGrpSpPr>
        <p:grpSpPr>
          <a:xfrm>
            <a:off x="393401" y="1413230"/>
            <a:ext cx="8283095" cy="5327681"/>
            <a:chOff x="213889" y="455"/>
            <a:chExt cx="8283095" cy="5327681"/>
          </a:xfrm>
        </p:grpSpPr>
        <p:sp>
          <p:nvSpPr>
            <p:cNvPr id="166" name="Shape 166"/>
            <p:cNvSpPr/>
            <p:nvPr/>
          </p:nvSpPr>
          <p:spPr>
            <a:xfrm rot="5400000">
              <a:off x="5055368" y="-2784292"/>
              <a:ext cx="583854" cy="6299315"/>
            </a:xfrm>
            <a:prstGeom prst="round2SameRect">
              <a:avLst>
                <a:gd name="adj1" fmla="val 16667"/>
                <a:gd name="adj2" fmla="val 0"/>
              </a:avLst>
            </a:prstGeom>
            <a:solidFill>
              <a:srgbClr val="E5E7EB">
                <a:alpha val="89803"/>
              </a:srgbClr>
            </a:solidFill>
            <a:ln>
              <a:noFill/>
            </a:ln>
          </p:spPr>
          <p:txBody>
            <a:bodyPr lIns="91425" tIns="91425" rIns="91425" bIns="91425" anchor="ctr" anchorCtr="0">
              <a:noAutofit/>
            </a:bodyPr>
            <a:lstStyle/>
            <a:p>
              <a:pPr>
                <a:spcBef>
                  <a:spcPts val="0"/>
                </a:spcBef>
                <a:buNone/>
              </a:pPr>
              <a:endParaRPr/>
            </a:p>
          </p:txBody>
        </p:sp>
        <p:sp>
          <p:nvSpPr>
            <p:cNvPr id="167" name="Shape 167"/>
            <p:cNvSpPr txBox="1"/>
            <p:nvPr/>
          </p:nvSpPr>
          <p:spPr>
            <a:xfrm>
              <a:off x="2197639" y="101938"/>
              <a:ext cx="6270813" cy="526852"/>
            </a:xfrm>
            <a:prstGeom prst="rect">
              <a:avLst/>
            </a:prstGeom>
            <a:noFill/>
            <a:ln>
              <a:noFill/>
            </a:ln>
          </p:spPr>
          <p:txBody>
            <a:bodyPr lIns="247650" tIns="123825" rIns="247650" bIns="123825" anchor="ctr" anchorCtr="0">
              <a:noAutofit/>
            </a:bodyPr>
            <a:lstStyle/>
            <a:p>
              <a:pPr marL="114300" marR="0" lvl="1" indent="-114300" algn="just" rtl="0">
                <a:lnSpc>
                  <a:spcPct val="90000"/>
                </a:lnSpc>
                <a:spcBef>
                  <a:spcPts val="0"/>
                </a:spcBef>
                <a:spcAft>
                  <a:spcPts val="210"/>
                </a:spcAft>
                <a:buClr>
                  <a:schemeClr val="dk1"/>
                </a:buClr>
                <a:buSzPct val="100000"/>
                <a:buFont typeface="Arial"/>
                <a:buChar char="•"/>
              </a:pPr>
              <a:r>
                <a:rPr lang="es-CR" sz="1400" b="0" i="0" u="none" strike="noStrike" cap="none" baseline="0">
                  <a:solidFill>
                    <a:schemeClr val="dk1"/>
                  </a:solidFill>
                  <a:latin typeface="Arial"/>
                  <a:ea typeface="Arial"/>
                  <a:cs typeface="Arial"/>
                  <a:sym typeface="Arial"/>
                </a:rPr>
                <a:t>En este sentido la información debe reflejar el evento al cual se refiere y su sistema de medición expresado con poca variabilidad.</a:t>
              </a:r>
            </a:p>
          </p:txBody>
        </p:sp>
        <p:sp>
          <p:nvSpPr>
            <p:cNvPr id="168" name="Shape 168"/>
            <p:cNvSpPr/>
            <p:nvPr/>
          </p:nvSpPr>
          <p:spPr>
            <a:xfrm>
              <a:off x="213889" y="455"/>
              <a:ext cx="1983748" cy="729819"/>
            </a:xfrm>
            <a:prstGeom prst="roundRect">
              <a:avLst>
                <a:gd name="adj" fmla="val 16667"/>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169" name="Shape 169"/>
            <p:cNvSpPr txBox="1"/>
            <p:nvPr/>
          </p:nvSpPr>
          <p:spPr>
            <a:xfrm>
              <a:off x="249516" y="36082"/>
              <a:ext cx="1912494" cy="658565"/>
            </a:xfrm>
            <a:prstGeom prst="rect">
              <a:avLst/>
            </a:prstGeom>
            <a:noFill/>
            <a:ln>
              <a:noFill/>
            </a:ln>
          </p:spPr>
          <p:txBody>
            <a:bodyPr lIns="60950" tIns="30475" rIns="60950" bIns="30475" anchor="ctr" anchorCtr="0">
              <a:noAutofit/>
            </a:bodyPr>
            <a:lstStyle/>
            <a:p>
              <a:pPr marL="0" marR="0" lvl="0" indent="0" algn="ctr" rtl="0">
                <a:lnSpc>
                  <a:spcPct val="90000"/>
                </a:lnSpc>
                <a:spcBef>
                  <a:spcPts val="0"/>
                </a:spcBef>
                <a:spcAft>
                  <a:spcPts val="560"/>
                </a:spcAft>
                <a:buSzPct val="25000"/>
                <a:buNone/>
              </a:pPr>
              <a:r>
                <a:rPr lang="es-CR" sz="1600" b="1" i="0" u="none" strike="noStrike" cap="none" baseline="0">
                  <a:solidFill>
                    <a:schemeClr val="lt1"/>
                  </a:solidFill>
                  <a:latin typeface="Arial"/>
                  <a:ea typeface="Arial"/>
                  <a:cs typeface="Arial"/>
                  <a:sym typeface="Arial"/>
                </a:rPr>
                <a:t>Exactitud</a:t>
              </a:r>
            </a:p>
          </p:txBody>
        </p:sp>
        <p:sp>
          <p:nvSpPr>
            <p:cNvPr id="170" name="Shape 170"/>
            <p:cNvSpPr/>
            <p:nvPr/>
          </p:nvSpPr>
          <p:spPr>
            <a:xfrm rot="5400000">
              <a:off x="5033103" y="-2017982"/>
              <a:ext cx="583854" cy="6299315"/>
            </a:xfrm>
            <a:prstGeom prst="round2SameRect">
              <a:avLst>
                <a:gd name="adj1" fmla="val 16667"/>
                <a:gd name="adj2" fmla="val 0"/>
              </a:avLst>
            </a:prstGeom>
            <a:solidFill>
              <a:srgbClr val="E3E7E8">
                <a:alpha val="89803"/>
              </a:srgbClr>
            </a:solidFill>
            <a:ln>
              <a:noFill/>
            </a:ln>
          </p:spPr>
          <p:txBody>
            <a:bodyPr lIns="91425" tIns="91425" rIns="91425" bIns="91425" anchor="ctr" anchorCtr="0">
              <a:noAutofit/>
            </a:bodyPr>
            <a:lstStyle/>
            <a:p>
              <a:pPr>
                <a:spcBef>
                  <a:spcPts val="0"/>
                </a:spcBef>
                <a:buNone/>
              </a:pPr>
              <a:endParaRPr/>
            </a:p>
          </p:txBody>
        </p:sp>
        <p:sp>
          <p:nvSpPr>
            <p:cNvPr id="171" name="Shape 171"/>
            <p:cNvSpPr txBox="1"/>
            <p:nvPr/>
          </p:nvSpPr>
          <p:spPr>
            <a:xfrm>
              <a:off x="2175374" y="868248"/>
              <a:ext cx="6270813" cy="526852"/>
            </a:xfrm>
            <a:prstGeom prst="rect">
              <a:avLst/>
            </a:prstGeom>
            <a:noFill/>
            <a:ln>
              <a:noFill/>
            </a:ln>
          </p:spPr>
          <p:txBody>
            <a:bodyPr lIns="247650" tIns="123825" rIns="247650" bIns="123825" anchor="ctr" anchorCtr="0">
              <a:noAutofit/>
            </a:bodyPr>
            <a:lstStyle/>
            <a:p>
              <a:pPr marL="114300" marR="0" lvl="1" indent="-114300" algn="just" rtl="0">
                <a:lnSpc>
                  <a:spcPct val="90000"/>
                </a:lnSpc>
                <a:spcBef>
                  <a:spcPts val="0"/>
                </a:spcBef>
                <a:spcAft>
                  <a:spcPts val="210"/>
                </a:spcAft>
                <a:buClr>
                  <a:schemeClr val="dk1"/>
                </a:buClr>
                <a:buSzPct val="100000"/>
                <a:buFont typeface="Arial"/>
                <a:buChar char="•"/>
              </a:pPr>
              <a:r>
                <a:rPr lang="es-CR" sz="1400" b="0" i="0" u="none" strike="noStrike" cap="none" baseline="0">
                  <a:solidFill>
                    <a:schemeClr val="dk1"/>
                  </a:solidFill>
                  <a:latin typeface="Arial"/>
                  <a:ea typeface="Arial"/>
                  <a:cs typeface="Arial"/>
                  <a:sym typeface="Arial"/>
                </a:rPr>
                <a:t>La información debe ser el producto de criterios establecidos que permitan la interpretación en forma estandarizada por diferentes personas en circunstancias diversas de tiempo y lugar.</a:t>
              </a:r>
            </a:p>
          </p:txBody>
        </p:sp>
        <p:sp>
          <p:nvSpPr>
            <p:cNvPr id="172" name="Shape 172"/>
            <p:cNvSpPr/>
            <p:nvPr/>
          </p:nvSpPr>
          <p:spPr>
            <a:xfrm>
              <a:off x="213889" y="766764"/>
              <a:ext cx="1961483" cy="729819"/>
            </a:xfrm>
            <a:prstGeom prst="roundRect">
              <a:avLst>
                <a:gd name="adj" fmla="val 16667"/>
              </a:avLst>
            </a:prstGeom>
            <a:solidFill>
              <a:srgbClr val="719A9B"/>
            </a:solidFill>
            <a:ln>
              <a:noFill/>
            </a:ln>
          </p:spPr>
          <p:txBody>
            <a:bodyPr lIns="91425" tIns="91425" rIns="91425" bIns="91425" anchor="ctr" anchorCtr="0">
              <a:noAutofit/>
            </a:bodyPr>
            <a:lstStyle/>
            <a:p>
              <a:pPr>
                <a:spcBef>
                  <a:spcPts val="0"/>
                </a:spcBef>
                <a:buNone/>
              </a:pPr>
              <a:endParaRPr/>
            </a:p>
          </p:txBody>
        </p:sp>
        <p:sp>
          <p:nvSpPr>
            <p:cNvPr id="173" name="Shape 173"/>
            <p:cNvSpPr txBox="1"/>
            <p:nvPr/>
          </p:nvSpPr>
          <p:spPr>
            <a:xfrm>
              <a:off x="249516" y="802391"/>
              <a:ext cx="1890229" cy="658565"/>
            </a:xfrm>
            <a:prstGeom prst="rect">
              <a:avLst/>
            </a:prstGeom>
            <a:noFill/>
            <a:ln>
              <a:noFill/>
            </a:ln>
          </p:spPr>
          <p:txBody>
            <a:bodyPr lIns="60950" tIns="30475" rIns="60950" bIns="30475" anchor="ctr" anchorCtr="0">
              <a:noAutofit/>
            </a:bodyPr>
            <a:lstStyle/>
            <a:p>
              <a:pPr marL="0" marR="0" lvl="0" indent="0" algn="ctr" rtl="0">
                <a:lnSpc>
                  <a:spcPct val="90000"/>
                </a:lnSpc>
                <a:spcBef>
                  <a:spcPts val="0"/>
                </a:spcBef>
                <a:spcAft>
                  <a:spcPts val="560"/>
                </a:spcAft>
                <a:buSzPct val="25000"/>
                <a:buNone/>
              </a:pPr>
              <a:r>
                <a:rPr lang="es-CR" sz="1600" b="1" i="0" u="none" strike="noStrike" cap="none" baseline="0">
                  <a:solidFill>
                    <a:schemeClr val="lt1"/>
                  </a:solidFill>
                  <a:latin typeface="Arial"/>
                  <a:ea typeface="Arial"/>
                  <a:cs typeface="Arial"/>
                  <a:sym typeface="Arial"/>
                </a:rPr>
                <a:t>Objetividad</a:t>
              </a:r>
            </a:p>
          </p:txBody>
        </p:sp>
        <p:sp>
          <p:nvSpPr>
            <p:cNvPr id="174" name="Shape 174"/>
            <p:cNvSpPr/>
            <p:nvPr/>
          </p:nvSpPr>
          <p:spPr>
            <a:xfrm rot="5400000">
              <a:off x="5055368" y="-1251671"/>
              <a:ext cx="583854" cy="6299315"/>
            </a:xfrm>
            <a:prstGeom prst="round2SameRect">
              <a:avLst>
                <a:gd name="adj1" fmla="val 16667"/>
                <a:gd name="adj2" fmla="val 0"/>
              </a:avLst>
            </a:prstGeom>
            <a:solidFill>
              <a:srgbClr val="E1E7E3">
                <a:alpha val="89803"/>
              </a:srgbClr>
            </a:solidFill>
            <a:ln>
              <a:noFill/>
            </a:ln>
          </p:spPr>
          <p:txBody>
            <a:bodyPr lIns="91425" tIns="91425" rIns="91425" bIns="91425" anchor="ctr" anchorCtr="0">
              <a:noAutofit/>
            </a:bodyPr>
            <a:lstStyle/>
            <a:p>
              <a:pPr>
                <a:spcBef>
                  <a:spcPts val="0"/>
                </a:spcBef>
                <a:buNone/>
              </a:pPr>
              <a:endParaRPr/>
            </a:p>
          </p:txBody>
        </p:sp>
        <p:sp>
          <p:nvSpPr>
            <p:cNvPr id="175" name="Shape 175"/>
            <p:cNvSpPr txBox="1"/>
            <p:nvPr/>
          </p:nvSpPr>
          <p:spPr>
            <a:xfrm>
              <a:off x="2197639" y="1634558"/>
              <a:ext cx="6270813" cy="526852"/>
            </a:xfrm>
            <a:prstGeom prst="rect">
              <a:avLst/>
            </a:prstGeom>
            <a:noFill/>
            <a:ln>
              <a:noFill/>
            </a:ln>
          </p:spPr>
          <p:txBody>
            <a:bodyPr lIns="247650" tIns="123825" rIns="247650" bIns="123825" anchor="ctr" anchorCtr="0">
              <a:noAutofit/>
            </a:bodyPr>
            <a:lstStyle/>
            <a:p>
              <a:pPr marL="114300" marR="0" lvl="1" indent="-114300" algn="just" rtl="0">
                <a:lnSpc>
                  <a:spcPct val="90000"/>
                </a:lnSpc>
                <a:spcBef>
                  <a:spcPts val="0"/>
                </a:spcBef>
                <a:spcAft>
                  <a:spcPts val="210"/>
                </a:spcAft>
                <a:buClr>
                  <a:schemeClr val="dk1"/>
                </a:buClr>
                <a:buSzPct val="100000"/>
                <a:buFont typeface="Arial"/>
                <a:buChar char="•"/>
              </a:pPr>
              <a:r>
                <a:rPr lang="es-CR" sz="1400" b="0" i="0" u="none" strike="noStrike" cap="none" baseline="0">
                  <a:solidFill>
                    <a:schemeClr val="dk1"/>
                  </a:solidFill>
                  <a:latin typeface="Arial"/>
                  <a:ea typeface="Arial"/>
                  <a:cs typeface="Arial"/>
                  <a:sym typeface="Arial"/>
                </a:rPr>
                <a:t>Se refiere a que la información ha de permitir medir en forma precisa el concepto que se estudia, con criterios uniformes.</a:t>
              </a:r>
            </a:p>
          </p:txBody>
        </p:sp>
        <p:sp>
          <p:nvSpPr>
            <p:cNvPr id="176" name="Shape 176"/>
            <p:cNvSpPr/>
            <p:nvPr/>
          </p:nvSpPr>
          <p:spPr>
            <a:xfrm>
              <a:off x="213889" y="1533075"/>
              <a:ext cx="1983748" cy="729819"/>
            </a:xfrm>
            <a:prstGeom prst="roundRect">
              <a:avLst>
                <a:gd name="adj" fmla="val 16667"/>
              </a:avLst>
            </a:prstGeom>
            <a:solidFill>
              <a:srgbClr val="64977B"/>
            </a:solidFill>
            <a:ln>
              <a:noFill/>
            </a:ln>
          </p:spPr>
          <p:txBody>
            <a:bodyPr lIns="91425" tIns="91425" rIns="91425" bIns="91425" anchor="ctr" anchorCtr="0">
              <a:noAutofit/>
            </a:bodyPr>
            <a:lstStyle/>
            <a:p>
              <a:pPr>
                <a:spcBef>
                  <a:spcPts val="0"/>
                </a:spcBef>
                <a:buNone/>
              </a:pPr>
              <a:endParaRPr/>
            </a:p>
          </p:txBody>
        </p:sp>
        <p:sp>
          <p:nvSpPr>
            <p:cNvPr id="177" name="Shape 177"/>
            <p:cNvSpPr txBox="1"/>
            <p:nvPr/>
          </p:nvSpPr>
          <p:spPr>
            <a:xfrm>
              <a:off x="249516" y="1568701"/>
              <a:ext cx="1912494" cy="658565"/>
            </a:xfrm>
            <a:prstGeom prst="rect">
              <a:avLst/>
            </a:prstGeom>
            <a:noFill/>
            <a:ln>
              <a:noFill/>
            </a:ln>
          </p:spPr>
          <p:txBody>
            <a:bodyPr lIns="60950" tIns="30475" rIns="60950" bIns="30475" anchor="ctr" anchorCtr="0">
              <a:noAutofit/>
            </a:bodyPr>
            <a:lstStyle/>
            <a:p>
              <a:pPr marL="0" marR="0" lvl="0" indent="0" algn="ctr" rtl="0">
                <a:lnSpc>
                  <a:spcPct val="90000"/>
                </a:lnSpc>
                <a:spcBef>
                  <a:spcPts val="0"/>
                </a:spcBef>
                <a:spcAft>
                  <a:spcPts val="560"/>
                </a:spcAft>
                <a:buSzPct val="25000"/>
                <a:buNone/>
              </a:pPr>
              <a:r>
                <a:rPr lang="es-CR" sz="1600" b="1" i="0" u="none" strike="noStrike" cap="none" baseline="0">
                  <a:solidFill>
                    <a:schemeClr val="lt1"/>
                  </a:solidFill>
                  <a:latin typeface="Arial"/>
                  <a:ea typeface="Arial"/>
                  <a:cs typeface="Arial"/>
                  <a:sym typeface="Arial"/>
                </a:rPr>
                <a:t>Válida</a:t>
              </a:r>
            </a:p>
          </p:txBody>
        </p:sp>
        <p:sp>
          <p:nvSpPr>
            <p:cNvPr id="178" name="Shape 178"/>
            <p:cNvSpPr/>
            <p:nvPr/>
          </p:nvSpPr>
          <p:spPr>
            <a:xfrm rot="5400000">
              <a:off x="5055368" y="-485361"/>
              <a:ext cx="583854" cy="6299315"/>
            </a:xfrm>
            <a:prstGeom prst="round2SameRect">
              <a:avLst>
                <a:gd name="adj1" fmla="val 16667"/>
                <a:gd name="adj2" fmla="val 0"/>
              </a:avLst>
            </a:prstGeom>
            <a:solidFill>
              <a:srgbClr val="DFE5DF">
                <a:alpha val="89803"/>
              </a:srgbClr>
            </a:solidFill>
            <a:ln>
              <a:noFill/>
            </a:ln>
          </p:spPr>
          <p:txBody>
            <a:bodyPr lIns="91425" tIns="91425" rIns="91425" bIns="91425" anchor="ctr" anchorCtr="0">
              <a:noAutofit/>
            </a:bodyPr>
            <a:lstStyle/>
            <a:p>
              <a:pPr>
                <a:spcBef>
                  <a:spcPts val="0"/>
                </a:spcBef>
                <a:buNone/>
              </a:pPr>
              <a:endParaRPr/>
            </a:p>
          </p:txBody>
        </p:sp>
        <p:sp>
          <p:nvSpPr>
            <p:cNvPr id="179" name="Shape 179"/>
            <p:cNvSpPr txBox="1"/>
            <p:nvPr/>
          </p:nvSpPr>
          <p:spPr>
            <a:xfrm>
              <a:off x="2197639" y="2400868"/>
              <a:ext cx="6270813" cy="526852"/>
            </a:xfrm>
            <a:prstGeom prst="rect">
              <a:avLst/>
            </a:prstGeom>
            <a:noFill/>
            <a:ln>
              <a:noFill/>
            </a:ln>
          </p:spPr>
          <p:txBody>
            <a:bodyPr lIns="247650" tIns="123825" rIns="247650" bIns="123825" anchor="ctr" anchorCtr="0">
              <a:noAutofit/>
            </a:bodyPr>
            <a:lstStyle/>
            <a:p>
              <a:pPr marL="114300" marR="0" lvl="1" indent="-114300" algn="just" rtl="0">
                <a:lnSpc>
                  <a:spcPct val="90000"/>
                </a:lnSpc>
                <a:spcBef>
                  <a:spcPts val="0"/>
                </a:spcBef>
                <a:spcAft>
                  <a:spcPts val="210"/>
                </a:spcAft>
                <a:buClr>
                  <a:schemeClr val="dk1"/>
                </a:buClr>
                <a:buSzPct val="100000"/>
                <a:buFont typeface="Arial"/>
                <a:buChar char="•"/>
              </a:pPr>
              <a:r>
                <a:rPr lang="es-CR" sz="1400" b="0" i="0" u="none" strike="noStrike" cap="none" baseline="0">
                  <a:solidFill>
                    <a:schemeClr val="dk1"/>
                  </a:solidFill>
                  <a:latin typeface="Arial"/>
                  <a:ea typeface="Arial"/>
                  <a:cs typeface="Arial"/>
                  <a:sym typeface="Arial"/>
                </a:rPr>
                <a:t>La información ha de ser generada en forma permanente de tal manera que exista la disponibilidad de los datos a través del proceso de vigilancia.</a:t>
              </a:r>
            </a:p>
          </p:txBody>
        </p:sp>
        <p:sp>
          <p:nvSpPr>
            <p:cNvPr id="180" name="Shape 180"/>
            <p:cNvSpPr/>
            <p:nvPr/>
          </p:nvSpPr>
          <p:spPr>
            <a:xfrm>
              <a:off x="213889" y="2299385"/>
              <a:ext cx="1983748" cy="729819"/>
            </a:xfrm>
            <a:prstGeom prst="roundRect">
              <a:avLst>
                <a:gd name="adj" fmla="val 16667"/>
              </a:avLst>
            </a:prstGeom>
            <a:solidFill>
              <a:srgbClr val="609059"/>
            </a:solidFill>
            <a:ln>
              <a:noFill/>
            </a:ln>
          </p:spPr>
          <p:txBody>
            <a:bodyPr lIns="91425" tIns="91425" rIns="91425" bIns="91425" anchor="ctr" anchorCtr="0">
              <a:noAutofit/>
            </a:bodyPr>
            <a:lstStyle/>
            <a:p>
              <a:pPr>
                <a:spcBef>
                  <a:spcPts val="0"/>
                </a:spcBef>
                <a:buNone/>
              </a:pPr>
              <a:endParaRPr/>
            </a:p>
          </p:txBody>
        </p:sp>
        <p:sp>
          <p:nvSpPr>
            <p:cNvPr id="181" name="Shape 181"/>
            <p:cNvSpPr txBox="1"/>
            <p:nvPr/>
          </p:nvSpPr>
          <p:spPr>
            <a:xfrm>
              <a:off x="249516" y="2335013"/>
              <a:ext cx="1912494" cy="658565"/>
            </a:xfrm>
            <a:prstGeom prst="rect">
              <a:avLst/>
            </a:prstGeom>
            <a:noFill/>
            <a:ln>
              <a:noFill/>
            </a:ln>
          </p:spPr>
          <p:txBody>
            <a:bodyPr lIns="60950" tIns="30475" rIns="60950" bIns="30475" anchor="ctr" anchorCtr="0">
              <a:noAutofit/>
            </a:bodyPr>
            <a:lstStyle/>
            <a:p>
              <a:pPr marL="0" marR="0" lvl="0" indent="0" algn="ctr" rtl="0">
                <a:lnSpc>
                  <a:spcPct val="90000"/>
                </a:lnSpc>
                <a:spcBef>
                  <a:spcPts val="0"/>
                </a:spcBef>
                <a:spcAft>
                  <a:spcPts val="560"/>
                </a:spcAft>
                <a:buSzPct val="25000"/>
                <a:buNone/>
              </a:pPr>
              <a:r>
                <a:rPr lang="es-CR" sz="1600" b="1" i="0" u="none" strike="noStrike" cap="none" baseline="0">
                  <a:solidFill>
                    <a:schemeClr val="lt1"/>
                  </a:solidFill>
                  <a:latin typeface="Arial"/>
                  <a:ea typeface="Arial"/>
                  <a:cs typeface="Arial"/>
                  <a:sym typeface="Arial"/>
                </a:rPr>
                <a:t>Continuidad</a:t>
              </a:r>
            </a:p>
          </p:txBody>
        </p:sp>
        <p:sp>
          <p:nvSpPr>
            <p:cNvPr id="182" name="Shape 182"/>
            <p:cNvSpPr/>
            <p:nvPr/>
          </p:nvSpPr>
          <p:spPr>
            <a:xfrm rot="5400000">
              <a:off x="5055368" y="280947"/>
              <a:ext cx="583854" cy="6299315"/>
            </a:xfrm>
            <a:prstGeom prst="round2SameRect">
              <a:avLst>
                <a:gd name="adj1" fmla="val 16667"/>
                <a:gd name="adj2" fmla="val 0"/>
              </a:avLst>
            </a:prstGeom>
            <a:solidFill>
              <a:srgbClr val="E1E4DE">
                <a:alpha val="89803"/>
              </a:srgbClr>
            </a:solidFill>
            <a:ln>
              <a:noFill/>
            </a:ln>
          </p:spPr>
          <p:txBody>
            <a:bodyPr lIns="91425" tIns="91425" rIns="91425" bIns="91425" anchor="ctr" anchorCtr="0">
              <a:noAutofit/>
            </a:bodyPr>
            <a:lstStyle/>
            <a:p>
              <a:pPr>
                <a:spcBef>
                  <a:spcPts val="0"/>
                </a:spcBef>
                <a:buNone/>
              </a:pPr>
              <a:endParaRPr/>
            </a:p>
          </p:txBody>
        </p:sp>
        <p:sp>
          <p:nvSpPr>
            <p:cNvPr id="183" name="Shape 183"/>
            <p:cNvSpPr txBox="1"/>
            <p:nvPr/>
          </p:nvSpPr>
          <p:spPr>
            <a:xfrm>
              <a:off x="2197639" y="3167178"/>
              <a:ext cx="6270813" cy="526852"/>
            </a:xfrm>
            <a:prstGeom prst="rect">
              <a:avLst/>
            </a:prstGeom>
            <a:noFill/>
            <a:ln>
              <a:noFill/>
            </a:ln>
          </p:spPr>
          <p:txBody>
            <a:bodyPr lIns="247650" tIns="123825" rIns="247650" bIns="123825" anchor="ctr" anchorCtr="0">
              <a:noAutofit/>
            </a:bodyPr>
            <a:lstStyle/>
            <a:p>
              <a:pPr marL="114300" marR="0" lvl="1" indent="-114300" algn="just" rtl="0">
                <a:lnSpc>
                  <a:spcPct val="90000"/>
                </a:lnSpc>
                <a:spcBef>
                  <a:spcPts val="0"/>
                </a:spcBef>
                <a:spcAft>
                  <a:spcPts val="210"/>
                </a:spcAft>
                <a:buClr>
                  <a:schemeClr val="dk1"/>
                </a:buClr>
                <a:buSzPct val="100000"/>
                <a:buFont typeface="Arial"/>
                <a:buChar char="•"/>
              </a:pPr>
              <a:r>
                <a:rPr lang="es-CR" sz="1400" b="0" i="0" u="none" strike="noStrike" cap="none" baseline="0">
                  <a:solidFill>
                    <a:schemeClr val="dk1"/>
                  </a:solidFill>
                  <a:latin typeface="Arial"/>
                  <a:ea typeface="Arial"/>
                  <a:cs typeface="Arial"/>
                  <a:sym typeface="Arial"/>
                </a:rPr>
                <a:t>Debe contener todos los datos y variables previamente establecidas para cumplir con su finalidad en cada evento.</a:t>
              </a:r>
            </a:p>
          </p:txBody>
        </p:sp>
        <p:sp>
          <p:nvSpPr>
            <p:cNvPr id="184" name="Shape 184"/>
            <p:cNvSpPr/>
            <p:nvPr/>
          </p:nvSpPr>
          <p:spPr>
            <a:xfrm>
              <a:off x="213889" y="3065696"/>
              <a:ext cx="1983748" cy="729819"/>
            </a:xfrm>
            <a:prstGeom prst="roundRect">
              <a:avLst>
                <a:gd name="adj" fmla="val 16667"/>
              </a:avLst>
            </a:prstGeom>
            <a:solidFill>
              <a:srgbClr val="77884F"/>
            </a:solidFill>
            <a:ln>
              <a:noFill/>
            </a:ln>
          </p:spPr>
          <p:txBody>
            <a:bodyPr lIns="91425" tIns="91425" rIns="91425" bIns="91425" anchor="ctr" anchorCtr="0">
              <a:noAutofit/>
            </a:bodyPr>
            <a:lstStyle/>
            <a:p>
              <a:pPr>
                <a:spcBef>
                  <a:spcPts val="0"/>
                </a:spcBef>
                <a:buNone/>
              </a:pPr>
              <a:endParaRPr/>
            </a:p>
          </p:txBody>
        </p:sp>
        <p:sp>
          <p:nvSpPr>
            <p:cNvPr id="185" name="Shape 185"/>
            <p:cNvSpPr txBox="1"/>
            <p:nvPr/>
          </p:nvSpPr>
          <p:spPr>
            <a:xfrm>
              <a:off x="249516" y="3101323"/>
              <a:ext cx="1912494" cy="658565"/>
            </a:xfrm>
            <a:prstGeom prst="rect">
              <a:avLst/>
            </a:prstGeom>
            <a:noFill/>
            <a:ln>
              <a:noFill/>
            </a:ln>
          </p:spPr>
          <p:txBody>
            <a:bodyPr lIns="60950" tIns="30475" rIns="60950" bIns="30475" anchor="ctr" anchorCtr="0">
              <a:noAutofit/>
            </a:bodyPr>
            <a:lstStyle/>
            <a:p>
              <a:pPr marL="0" marR="0" lvl="0" indent="0" algn="ctr" rtl="0">
                <a:lnSpc>
                  <a:spcPct val="90000"/>
                </a:lnSpc>
                <a:spcBef>
                  <a:spcPts val="0"/>
                </a:spcBef>
                <a:spcAft>
                  <a:spcPts val="560"/>
                </a:spcAft>
                <a:buSzPct val="25000"/>
                <a:buNone/>
              </a:pPr>
              <a:r>
                <a:rPr lang="es-CR" sz="1600" b="1" i="0" u="none" strike="noStrike" cap="none" baseline="0">
                  <a:solidFill>
                    <a:schemeClr val="lt1"/>
                  </a:solidFill>
                  <a:latin typeface="Arial"/>
                  <a:ea typeface="Arial"/>
                  <a:cs typeface="Arial"/>
                  <a:sym typeface="Arial"/>
                </a:rPr>
                <a:t>Completa</a:t>
              </a:r>
            </a:p>
          </p:txBody>
        </p:sp>
        <p:sp>
          <p:nvSpPr>
            <p:cNvPr id="186" name="Shape 186"/>
            <p:cNvSpPr/>
            <p:nvPr/>
          </p:nvSpPr>
          <p:spPr>
            <a:xfrm rot="5400000">
              <a:off x="5055400" y="1047258"/>
              <a:ext cx="583854" cy="6299315"/>
            </a:xfrm>
            <a:prstGeom prst="round2SameRect">
              <a:avLst>
                <a:gd name="adj1" fmla="val 16667"/>
                <a:gd name="adj2" fmla="val 0"/>
              </a:avLst>
            </a:prstGeom>
            <a:solidFill>
              <a:srgbClr val="E3E0DC">
                <a:alpha val="89803"/>
              </a:srgbClr>
            </a:solidFill>
            <a:ln>
              <a:noFill/>
            </a:ln>
          </p:spPr>
          <p:txBody>
            <a:bodyPr lIns="91425" tIns="91425" rIns="91425" bIns="91425" anchor="ctr" anchorCtr="0">
              <a:noAutofit/>
            </a:bodyPr>
            <a:lstStyle/>
            <a:p>
              <a:pPr>
                <a:spcBef>
                  <a:spcPts val="0"/>
                </a:spcBef>
                <a:buNone/>
              </a:pPr>
              <a:endParaRPr/>
            </a:p>
          </p:txBody>
        </p:sp>
        <p:sp>
          <p:nvSpPr>
            <p:cNvPr id="187" name="Shape 187"/>
            <p:cNvSpPr txBox="1"/>
            <p:nvPr/>
          </p:nvSpPr>
          <p:spPr>
            <a:xfrm>
              <a:off x="2197671" y="3933489"/>
              <a:ext cx="6270813" cy="526852"/>
            </a:xfrm>
            <a:prstGeom prst="rect">
              <a:avLst/>
            </a:prstGeom>
            <a:noFill/>
            <a:ln>
              <a:noFill/>
            </a:ln>
          </p:spPr>
          <p:txBody>
            <a:bodyPr lIns="247650" tIns="123825" rIns="247650" bIns="123825" anchor="ctr" anchorCtr="0">
              <a:noAutofit/>
            </a:bodyPr>
            <a:lstStyle/>
            <a:p>
              <a:pPr marL="114300" marR="0" lvl="1" indent="-114300" algn="just" rtl="0">
                <a:lnSpc>
                  <a:spcPct val="90000"/>
                </a:lnSpc>
                <a:spcBef>
                  <a:spcPts val="0"/>
                </a:spcBef>
                <a:spcAft>
                  <a:spcPts val="210"/>
                </a:spcAft>
                <a:buClr>
                  <a:schemeClr val="dk1"/>
                </a:buClr>
                <a:buSzPct val="100000"/>
                <a:buFont typeface="Arial"/>
                <a:buChar char="•"/>
              </a:pPr>
              <a:r>
                <a:rPr lang="es-CR" sz="1400" b="0" i="0" u="none" strike="noStrike" cap="none" baseline="0">
                  <a:solidFill>
                    <a:schemeClr val="dk1"/>
                  </a:solidFill>
                  <a:latin typeface="Arial"/>
                  <a:ea typeface="Arial"/>
                  <a:cs typeface="Arial"/>
                  <a:sym typeface="Arial"/>
                </a:rPr>
                <a:t>La información debe generarse y notificarse a la par con los acontecimientos de tal manera que permita la toma de decisiones y  la actuación Inmediata.</a:t>
              </a:r>
            </a:p>
          </p:txBody>
        </p:sp>
        <p:sp>
          <p:nvSpPr>
            <p:cNvPr id="188" name="Shape 188"/>
            <p:cNvSpPr/>
            <p:nvPr/>
          </p:nvSpPr>
          <p:spPr>
            <a:xfrm>
              <a:off x="213889" y="3832005"/>
              <a:ext cx="1983780" cy="729819"/>
            </a:xfrm>
            <a:prstGeom prst="roundRect">
              <a:avLst>
                <a:gd name="adj" fmla="val 16667"/>
              </a:avLst>
            </a:prstGeom>
            <a:solidFill>
              <a:srgbClr val="817045"/>
            </a:solidFill>
            <a:ln>
              <a:noFill/>
            </a:ln>
          </p:spPr>
          <p:txBody>
            <a:bodyPr lIns="91425" tIns="91425" rIns="91425" bIns="91425" anchor="ctr" anchorCtr="0">
              <a:noAutofit/>
            </a:bodyPr>
            <a:lstStyle/>
            <a:p>
              <a:pPr>
                <a:spcBef>
                  <a:spcPts val="0"/>
                </a:spcBef>
                <a:buNone/>
              </a:pPr>
              <a:endParaRPr/>
            </a:p>
          </p:txBody>
        </p:sp>
        <p:sp>
          <p:nvSpPr>
            <p:cNvPr id="189" name="Shape 189"/>
            <p:cNvSpPr txBox="1"/>
            <p:nvPr/>
          </p:nvSpPr>
          <p:spPr>
            <a:xfrm>
              <a:off x="249516" y="3867632"/>
              <a:ext cx="1912526" cy="658565"/>
            </a:xfrm>
            <a:prstGeom prst="rect">
              <a:avLst/>
            </a:prstGeom>
            <a:noFill/>
            <a:ln>
              <a:noFill/>
            </a:ln>
          </p:spPr>
          <p:txBody>
            <a:bodyPr lIns="60950" tIns="30475" rIns="60950" bIns="30475" anchor="ctr" anchorCtr="0">
              <a:noAutofit/>
            </a:bodyPr>
            <a:lstStyle/>
            <a:p>
              <a:pPr marL="0" marR="0" lvl="0" indent="0" algn="ctr" rtl="0">
                <a:lnSpc>
                  <a:spcPct val="90000"/>
                </a:lnSpc>
                <a:spcBef>
                  <a:spcPts val="0"/>
                </a:spcBef>
                <a:spcAft>
                  <a:spcPts val="560"/>
                </a:spcAft>
                <a:buSzPct val="25000"/>
                <a:buNone/>
              </a:pPr>
              <a:r>
                <a:rPr lang="es-CR" sz="1600" b="1" i="0" u="none" strike="noStrike" cap="none" baseline="0">
                  <a:solidFill>
                    <a:schemeClr val="lt1"/>
                  </a:solidFill>
                  <a:latin typeface="Arial"/>
                  <a:ea typeface="Arial"/>
                  <a:cs typeface="Arial"/>
                  <a:sym typeface="Arial"/>
                </a:rPr>
                <a:t>Oportuna</a:t>
              </a:r>
            </a:p>
          </p:txBody>
        </p:sp>
        <p:sp>
          <p:nvSpPr>
            <p:cNvPr id="190" name="Shape 190"/>
            <p:cNvSpPr/>
            <p:nvPr/>
          </p:nvSpPr>
          <p:spPr>
            <a:xfrm rot="5400000">
              <a:off x="5055368" y="1813568"/>
              <a:ext cx="583854" cy="6299315"/>
            </a:xfrm>
            <a:prstGeom prst="round2SameRect">
              <a:avLst>
                <a:gd name="adj1" fmla="val 16667"/>
                <a:gd name="adj2" fmla="val 0"/>
              </a:avLst>
            </a:prstGeom>
            <a:solidFill>
              <a:srgbClr val="E1DADA">
                <a:alpha val="89803"/>
              </a:srgbClr>
            </a:solidFill>
            <a:ln>
              <a:noFill/>
            </a:ln>
          </p:spPr>
          <p:txBody>
            <a:bodyPr lIns="91425" tIns="91425" rIns="91425" bIns="91425" anchor="ctr" anchorCtr="0">
              <a:noAutofit/>
            </a:bodyPr>
            <a:lstStyle/>
            <a:p>
              <a:pPr>
                <a:spcBef>
                  <a:spcPts val="0"/>
                </a:spcBef>
                <a:buNone/>
              </a:pPr>
              <a:endParaRPr/>
            </a:p>
          </p:txBody>
        </p:sp>
        <p:sp>
          <p:nvSpPr>
            <p:cNvPr id="191" name="Shape 191"/>
            <p:cNvSpPr txBox="1"/>
            <p:nvPr/>
          </p:nvSpPr>
          <p:spPr>
            <a:xfrm>
              <a:off x="2197639" y="4699800"/>
              <a:ext cx="6270813" cy="526852"/>
            </a:xfrm>
            <a:prstGeom prst="rect">
              <a:avLst/>
            </a:prstGeom>
            <a:noFill/>
            <a:ln>
              <a:noFill/>
            </a:ln>
          </p:spPr>
          <p:txBody>
            <a:bodyPr lIns="247650" tIns="123825" rIns="247650" bIns="123825" anchor="ctr" anchorCtr="0">
              <a:noAutofit/>
            </a:bodyPr>
            <a:lstStyle/>
            <a:p>
              <a:pPr marL="114300" marR="0" lvl="1" indent="-114300" algn="just" rtl="0">
                <a:lnSpc>
                  <a:spcPct val="90000"/>
                </a:lnSpc>
                <a:spcBef>
                  <a:spcPts val="0"/>
                </a:spcBef>
                <a:spcAft>
                  <a:spcPts val="210"/>
                </a:spcAft>
                <a:buClr>
                  <a:schemeClr val="dk1"/>
                </a:buClr>
                <a:buSzPct val="100000"/>
                <a:buFont typeface="Arial"/>
                <a:buChar char="•"/>
              </a:pPr>
              <a:r>
                <a:rPr lang="es-CR" sz="1400" b="0" i="0" u="none" strike="noStrike" cap="none" baseline="0">
                  <a:solidFill>
                    <a:schemeClr val="dk1"/>
                  </a:solidFill>
                  <a:latin typeface="Arial"/>
                  <a:ea typeface="Arial"/>
                  <a:cs typeface="Arial"/>
                  <a:sym typeface="Arial"/>
                </a:rPr>
                <a:t>Que permita ser confrontada con datos similares.</a:t>
              </a:r>
            </a:p>
          </p:txBody>
        </p:sp>
        <p:sp>
          <p:nvSpPr>
            <p:cNvPr id="192" name="Shape 192"/>
            <p:cNvSpPr/>
            <p:nvPr/>
          </p:nvSpPr>
          <p:spPr>
            <a:xfrm>
              <a:off x="213889" y="4598317"/>
              <a:ext cx="1983748" cy="729819"/>
            </a:xfrm>
            <a:prstGeom prst="roundRect">
              <a:avLst>
                <a:gd name="adj" fmla="val 16667"/>
              </a:avLst>
            </a:prstGeom>
            <a:solidFill>
              <a:srgbClr val="78443C"/>
            </a:solidFill>
            <a:ln>
              <a:noFill/>
            </a:ln>
          </p:spPr>
          <p:txBody>
            <a:bodyPr lIns="91425" tIns="91425" rIns="91425" bIns="91425" anchor="ctr" anchorCtr="0">
              <a:noAutofit/>
            </a:bodyPr>
            <a:lstStyle/>
            <a:p>
              <a:pPr>
                <a:spcBef>
                  <a:spcPts val="0"/>
                </a:spcBef>
                <a:buNone/>
              </a:pPr>
              <a:endParaRPr/>
            </a:p>
          </p:txBody>
        </p:sp>
        <p:sp>
          <p:nvSpPr>
            <p:cNvPr id="193" name="Shape 193"/>
            <p:cNvSpPr txBox="1"/>
            <p:nvPr/>
          </p:nvSpPr>
          <p:spPr>
            <a:xfrm>
              <a:off x="249516" y="4633944"/>
              <a:ext cx="1912494" cy="658565"/>
            </a:xfrm>
            <a:prstGeom prst="rect">
              <a:avLst/>
            </a:prstGeom>
            <a:noFill/>
            <a:ln>
              <a:noFill/>
            </a:ln>
          </p:spPr>
          <p:txBody>
            <a:bodyPr lIns="60950" tIns="30475" rIns="60950" bIns="30475" anchor="ctr" anchorCtr="0">
              <a:noAutofit/>
            </a:bodyPr>
            <a:lstStyle/>
            <a:p>
              <a:pPr marL="0" marR="0" lvl="0" indent="0" algn="ctr" rtl="0">
                <a:lnSpc>
                  <a:spcPct val="90000"/>
                </a:lnSpc>
                <a:spcBef>
                  <a:spcPts val="0"/>
                </a:spcBef>
                <a:spcAft>
                  <a:spcPts val="560"/>
                </a:spcAft>
                <a:buSzPct val="25000"/>
                <a:buNone/>
              </a:pPr>
              <a:r>
                <a:rPr lang="es-CR" sz="1600" b="1" i="0" u="none" strike="noStrike" cap="none" baseline="0">
                  <a:solidFill>
                    <a:schemeClr val="lt1"/>
                  </a:solidFill>
                  <a:latin typeface="Arial"/>
                  <a:ea typeface="Arial"/>
                  <a:cs typeface="Arial"/>
                  <a:sym typeface="Arial"/>
                </a:rPr>
                <a:t>Comparable</a:t>
              </a:r>
            </a:p>
          </p:txBody>
        </p:sp>
      </p:grpSp>
      <p:sp>
        <p:nvSpPr>
          <p:cNvPr id="194" name="Shape 19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Información: Características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Base de datos: Definición</a:t>
            </a:r>
          </a:p>
        </p:txBody>
      </p:sp>
      <p:grpSp>
        <p:nvGrpSpPr>
          <p:cNvPr id="200" name="Shape 200"/>
          <p:cNvGrpSpPr/>
          <p:nvPr/>
        </p:nvGrpSpPr>
        <p:grpSpPr>
          <a:xfrm>
            <a:off x="648063" y="1577741"/>
            <a:ext cx="7560852" cy="5688647"/>
            <a:chOff x="648063" y="-144026"/>
            <a:chExt cx="7560852" cy="5688647"/>
          </a:xfrm>
        </p:grpSpPr>
        <p:sp>
          <p:nvSpPr>
            <p:cNvPr id="201" name="Shape 201"/>
            <p:cNvSpPr/>
            <p:nvPr/>
          </p:nvSpPr>
          <p:spPr>
            <a:xfrm rot="-5400000">
              <a:off x="570063" y="870641"/>
              <a:ext cx="3887869" cy="3731868"/>
            </a:xfrm>
            <a:prstGeom prst="round2SameRect">
              <a:avLst>
                <a:gd name="adj1" fmla="val 16670"/>
                <a:gd name="adj2" fmla="val 0"/>
              </a:avLst>
            </a:prstGeom>
            <a:solidFill>
              <a:srgbClr val="DDE0E5"/>
            </a:solidFill>
            <a:ln>
              <a:noFill/>
            </a:ln>
          </p:spPr>
          <p:txBody>
            <a:bodyPr lIns="91425" tIns="91425" rIns="91425" bIns="91425" anchor="ctr" anchorCtr="0">
              <a:noAutofit/>
            </a:bodyPr>
            <a:lstStyle/>
            <a:p>
              <a:pPr>
                <a:spcBef>
                  <a:spcPts val="0"/>
                </a:spcBef>
                <a:buNone/>
              </a:pPr>
              <a:endParaRPr/>
            </a:p>
          </p:txBody>
        </p:sp>
        <p:sp>
          <p:nvSpPr>
            <p:cNvPr id="202" name="Shape 202"/>
            <p:cNvSpPr txBox="1"/>
            <p:nvPr/>
          </p:nvSpPr>
          <p:spPr>
            <a:xfrm>
              <a:off x="830271" y="974849"/>
              <a:ext cx="3549661" cy="3523453"/>
            </a:xfrm>
            <a:prstGeom prst="rect">
              <a:avLst/>
            </a:prstGeom>
            <a:noFill/>
            <a:ln>
              <a:noFill/>
            </a:ln>
          </p:spPr>
          <p:txBody>
            <a:bodyPr lIns="57150" tIns="95250" rIns="85725" bIns="95250" anchor="t" anchorCtr="0">
              <a:noAutofit/>
            </a:bodyPr>
            <a:lstStyle/>
            <a:p>
              <a:pPr marL="0" marR="0" lvl="0" indent="0" algn="just" rtl="0">
                <a:lnSpc>
                  <a:spcPct val="90000"/>
                </a:lnSpc>
                <a:spcBef>
                  <a:spcPts val="0"/>
                </a:spcBef>
                <a:spcAft>
                  <a:spcPts val="507"/>
                </a:spcAft>
                <a:buSzPct val="25000"/>
                <a:buNone/>
              </a:pPr>
              <a:r>
                <a:rPr lang="es-CR" sz="1450" b="0" i="0" u="none" strike="noStrike" cap="none" baseline="0">
                  <a:solidFill>
                    <a:schemeClr val="dk1"/>
                  </a:solidFill>
                  <a:latin typeface="Arial"/>
                  <a:ea typeface="Arial"/>
                  <a:cs typeface="Arial"/>
                  <a:sym typeface="Arial"/>
                </a:rPr>
                <a:t>Colección o depósito de datos integrados, almacenados en soporte secundario (no volátil) y con redundancia controlada. Los datos, que han de ser compartidos por diferentes usuarios y aplicaciones, deben mantenerse independientes de ellos, y su definición (estructura de la base de datos) única y almacenada con los datos, se ha de apoyar en un modelo de datos, el cual ha de permitir captar las interrelaciones y restricciones existentes en el mundo real. Los procedimientos de actualización y recuperación, comunes y bien determinados, facilitarán la seguridad del conjunto de los datos (Piattini Velthuis, Marcos Martínez, Calero Muñoz, &amp; Vela Sánchez, 2007).</a:t>
              </a:r>
            </a:p>
          </p:txBody>
        </p:sp>
        <p:sp>
          <p:nvSpPr>
            <p:cNvPr id="203" name="Shape 203"/>
            <p:cNvSpPr/>
            <p:nvPr/>
          </p:nvSpPr>
          <p:spPr>
            <a:xfrm rot="5400000">
              <a:off x="4399046" y="870641"/>
              <a:ext cx="3887869" cy="3731868"/>
            </a:xfrm>
            <a:prstGeom prst="round2SameRect">
              <a:avLst>
                <a:gd name="adj1" fmla="val 16670"/>
                <a:gd name="adj2" fmla="val 0"/>
              </a:avLst>
            </a:prstGeom>
            <a:solidFill>
              <a:srgbClr val="F9F8F8"/>
            </a:solidFill>
            <a:ln>
              <a:noFill/>
            </a:ln>
          </p:spPr>
          <p:txBody>
            <a:bodyPr lIns="91425" tIns="91425" rIns="91425" bIns="91425" anchor="ctr" anchorCtr="0">
              <a:noAutofit/>
            </a:bodyPr>
            <a:lstStyle/>
            <a:p>
              <a:pPr>
                <a:spcBef>
                  <a:spcPts val="0"/>
                </a:spcBef>
                <a:buNone/>
              </a:pPr>
              <a:endParaRPr/>
            </a:p>
          </p:txBody>
        </p:sp>
        <p:sp>
          <p:nvSpPr>
            <p:cNvPr id="204" name="Shape 204"/>
            <p:cNvSpPr txBox="1"/>
            <p:nvPr/>
          </p:nvSpPr>
          <p:spPr>
            <a:xfrm>
              <a:off x="4477048" y="974849"/>
              <a:ext cx="3549661" cy="3523453"/>
            </a:xfrm>
            <a:prstGeom prst="rect">
              <a:avLst/>
            </a:prstGeom>
            <a:noFill/>
            <a:ln>
              <a:noFill/>
            </a:ln>
          </p:spPr>
          <p:txBody>
            <a:bodyPr lIns="85725" tIns="95250" rIns="57150" bIns="95250" anchor="t" anchorCtr="0">
              <a:noAutofit/>
            </a:bodyPr>
            <a:lstStyle/>
            <a:p>
              <a:pPr marL="0" marR="0" lvl="0" indent="0" algn="just" rtl="0">
                <a:lnSpc>
                  <a:spcPct val="90000"/>
                </a:lnSpc>
                <a:spcBef>
                  <a:spcPts val="0"/>
                </a:spcBef>
                <a:spcAft>
                  <a:spcPts val="507"/>
                </a:spcAft>
                <a:buSzPct val="25000"/>
                <a:buNone/>
              </a:pPr>
              <a:r>
                <a:rPr lang="es-CR" sz="1450" b="0" i="0" u="none" strike="noStrike" cap="none" baseline="0">
                  <a:solidFill>
                    <a:schemeClr val="dk1"/>
                  </a:solidFill>
                  <a:latin typeface="Arial"/>
                  <a:ea typeface="Arial"/>
                  <a:cs typeface="Arial"/>
                  <a:sym typeface="Arial"/>
                </a:rPr>
                <a:t>Una base de datos o banco de datos es un conjunto de datos pertenecientes a un mismo contexto y almacenados sistemáticamente para su posterior uso. En este sentido, una biblioteca puede considerarse una base de datos compuesta en su mayoría por documentos y textos impresos en papel e indexados para su consulta. En la actualidad, y debido al desarrollo tecnológico de campos como la informática y la electrónica, la mayoría de las bases de datos están en formato digital (electrónico), que ofrece un amplio rango de soluciones al problema de almacenar datos (Wikipedia, 2009).</a:t>
              </a:r>
            </a:p>
          </p:txBody>
        </p:sp>
        <p:sp>
          <p:nvSpPr>
            <p:cNvPr id="205" name="Shape 205"/>
            <p:cNvSpPr/>
            <p:nvPr/>
          </p:nvSpPr>
          <p:spPr>
            <a:xfrm>
              <a:off x="3268413" y="-144026"/>
              <a:ext cx="2247709" cy="2247599"/>
            </a:xfrm>
            <a:custGeom>
              <a:avLst/>
              <a:gdLst/>
              <a:ahLst/>
              <a:cxnLst/>
              <a:rect l="0" t="0" r="0" b="0"/>
              <a:pathLst>
                <a:path w="120000" h="120000" extrusionOk="0">
                  <a:moveTo>
                    <a:pt x="7499" y="60000"/>
                  </a:moveTo>
                  <a:lnTo>
                    <a:pt x="7499" y="60000"/>
                  </a:lnTo>
                  <a:cubicBezTo>
                    <a:pt x="7499" y="33869"/>
                    <a:pt x="26716" y="11716"/>
                    <a:pt x="52585" y="8026"/>
                  </a:cubicBezTo>
                  <a:cubicBezTo>
                    <a:pt x="78454" y="4335"/>
                    <a:pt x="103099" y="20231"/>
                    <a:pt x="110406" y="45319"/>
                  </a:cubicBezTo>
                  <a:lnTo>
                    <a:pt x="117538" y="45319"/>
                  </a:lnTo>
                  <a:lnTo>
                    <a:pt x="105000" y="59999"/>
                  </a:lnTo>
                  <a:lnTo>
                    <a:pt x="87539" y="45319"/>
                  </a:lnTo>
                  <a:lnTo>
                    <a:pt x="94508" y="45319"/>
                  </a:lnTo>
                  <a:cubicBezTo>
                    <a:pt x="87530" y="28919"/>
                    <a:pt x="69973" y="19695"/>
                    <a:pt x="52508" y="23255"/>
                  </a:cubicBezTo>
                  <a:cubicBezTo>
                    <a:pt x="35044" y="26816"/>
                    <a:pt x="22498" y="42176"/>
                    <a:pt x="22498" y="59999"/>
                  </a:cubicBezTo>
                  <a:close/>
                </a:path>
              </a:pathLst>
            </a:custGeom>
            <a:solidFill>
              <a:schemeClr val="accent5"/>
            </a:solidFill>
            <a:ln>
              <a:noFill/>
            </a:ln>
          </p:spPr>
          <p:txBody>
            <a:bodyPr lIns="91425" tIns="91425" rIns="91425" bIns="91425" anchor="ctr" anchorCtr="0">
              <a:noAutofit/>
            </a:bodyPr>
            <a:lstStyle/>
            <a:p>
              <a:pPr>
                <a:spcBef>
                  <a:spcPts val="0"/>
                </a:spcBef>
                <a:buNone/>
              </a:pPr>
              <a:endParaRPr/>
            </a:p>
          </p:txBody>
        </p:sp>
        <p:sp>
          <p:nvSpPr>
            <p:cNvPr id="206" name="Shape 206"/>
            <p:cNvSpPr/>
            <p:nvPr/>
          </p:nvSpPr>
          <p:spPr>
            <a:xfrm rot="10800000">
              <a:off x="3268412" y="3297021"/>
              <a:ext cx="2247709" cy="2247599"/>
            </a:xfrm>
            <a:custGeom>
              <a:avLst/>
              <a:gdLst/>
              <a:ahLst/>
              <a:cxnLst/>
              <a:rect l="0" t="0" r="0" b="0"/>
              <a:pathLst>
                <a:path w="120000" h="120000" extrusionOk="0">
                  <a:moveTo>
                    <a:pt x="7499" y="60000"/>
                  </a:moveTo>
                  <a:lnTo>
                    <a:pt x="7499" y="60000"/>
                  </a:lnTo>
                  <a:cubicBezTo>
                    <a:pt x="7499" y="33869"/>
                    <a:pt x="26716" y="11716"/>
                    <a:pt x="52585" y="8026"/>
                  </a:cubicBezTo>
                  <a:cubicBezTo>
                    <a:pt x="78454" y="4335"/>
                    <a:pt x="103099" y="20231"/>
                    <a:pt x="110406" y="45319"/>
                  </a:cubicBezTo>
                  <a:lnTo>
                    <a:pt x="117538" y="45319"/>
                  </a:lnTo>
                  <a:lnTo>
                    <a:pt x="105000" y="59999"/>
                  </a:lnTo>
                  <a:lnTo>
                    <a:pt x="87539" y="45319"/>
                  </a:lnTo>
                  <a:lnTo>
                    <a:pt x="94508" y="45319"/>
                  </a:lnTo>
                  <a:cubicBezTo>
                    <a:pt x="87530" y="28919"/>
                    <a:pt x="69973" y="19695"/>
                    <a:pt x="52508" y="23255"/>
                  </a:cubicBezTo>
                  <a:cubicBezTo>
                    <a:pt x="35044" y="26816"/>
                    <a:pt x="22498" y="42176"/>
                    <a:pt x="22498" y="59999"/>
                  </a:cubicBezTo>
                  <a:close/>
                </a:path>
              </a:pathLst>
            </a:custGeom>
            <a:solidFill>
              <a:srgbClr val="78443C"/>
            </a:solidFill>
            <a:ln>
              <a:noFill/>
            </a:ln>
          </p:spPr>
          <p:txBody>
            <a:bodyPr lIns="91425" tIns="91425" rIns="91425" bIns="91425" anchor="ctr" anchorCtr="0">
              <a:noAutofit/>
            </a:bodyPr>
            <a:lstStyle/>
            <a:p>
              <a:pPr>
                <a:spcBef>
                  <a:spcPts val="0"/>
                </a:spcBef>
                <a:buNone/>
              </a:pPr>
              <a:endParaRPr/>
            </a:p>
          </p:txBody>
        </p:sp>
      </p:gr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Base de datos: Historia</a:t>
            </a:r>
          </a:p>
        </p:txBody>
      </p:sp>
      <p:sp>
        <p:nvSpPr>
          <p:cNvPr id="212" name="Shape 21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Ver video</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Historia de la base de datos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Base de datos: Características</a:t>
            </a:r>
          </a:p>
        </p:txBody>
      </p:sp>
      <p:grpSp>
        <p:nvGrpSpPr>
          <p:cNvPr id="218" name="Shape 218"/>
          <p:cNvGrpSpPr/>
          <p:nvPr/>
        </p:nvGrpSpPr>
        <p:grpSpPr>
          <a:xfrm>
            <a:off x="457200" y="1602580"/>
            <a:ext cx="8229599" cy="4872036"/>
            <a:chOff x="0" y="2380"/>
            <a:chExt cx="8229599" cy="4872036"/>
          </a:xfrm>
        </p:grpSpPr>
        <p:sp>
          <p:nvSpPr>
            <p:cNvPr id="219" name="Shape 219"/>
            <p:cNvSpPr/>
            <p:nvPr/>
          </p:nvSpPr>
          <p:spPr>
            <a:xfrm rot="5400000">
              <a:off x="4967477" y="-1845278"/>
              <a:ext cx="1257298" cy="5266944"/>
            </a:xfrm>
            <a:prstGeom prst="round2SameRect">
              <a:avLst>
                <a:gd name="adj1" fmla="val 16667"/>
                <a:gd name="adj2" fmla="val 0"/>
              </a:avLst>
            </a:prstGeom>
            <a:solidFill>
              <a:srgbClr val="E5E7EB">
                <a:alpha val="89803"/>
              </a:srgbClr>
            </a:solidFill>
            <a:ln>
              <a:noFill/>
            </a:ln>
          </p:spPr>
          <p:txBody>
            <a:bodyPr lIns="91425" tIns="91425" rIns="91425" bIns="91425" anchor="ctr" anchorCtr="0">
              <a:noAutofit/>
            </a:bodyPr>
            <a:lstStyle/>
            <a:p>
              <a:pPr>
                <a:spcBef>
                  <a:spcPts val="0"/>
                </a:spcBef>
                <a:buNone/>
              </a:pPr>
              <a:endParaRPr/>
            </a:p>
          </p:txBody>
        </p:sp>
        <p:sp>
          <p:nvSpPr>
            <p:cNvPr id="220" name="Shape 220"/>
            <p:cNvSpPr txBox="1"/>
            <p:nvPr/>
          </p:nvSpPr>
          <p:spPr>
            <a:xfrm>
              <a:off x="2962656" y="220919"/>
              <a:ext cx="5205567" cy="1134546"/>
            </a:xfrm>
            <a:prstGeom prst="rect">
              <a:avLst/>
            </a:prstGeom>
            <a:noFill/>
            <a:ln>
              <a:noFill/>
            </a:ln>
          </p:spPr>
          <p:txBody>
            <a:bodyPr lIns="60950" tIns="30475" rIns="60950" bIns="30475" anchor="ctr" anchorCtr="0">
              <a:noAutofit/>
            </a:bodyPr>
            <a:lstStyle/>
            <a:p>
              <a:pPr marL="171450" marR="0" lvl="1" indent="-171450" algn="just" rtl="0">
                <a:lnSpc>
                  <a:spcPct val="90000"/>
                </a:lnSpc>
                <a:spcBef>
                  <a:spcPts val="0"/>
                </a:spcBef>
                <a:spcAft>
                  <a:spcPts val="240"/>
                </a:spcAft>
                <a:buClr>
                  <a:schemeClr val="dk1"/>
                </a:buClr>
                <a:buSzPct val="100000"/>
                <a:buFont typeface="Arial"/>
                <a:buChar char="•"/>
              </a:pPr>
              <a:r>
                <a:rPr lang="es-CR" sz="1600" b="0" i="0" u="none" strike="noStrike" cap="none" baseline="0">
                  <a:solidFill>
                    <a:schemeClr val="dk1"/>
                  </a:solidFill>
                  <a:latin typeface="Arial"/>
                  <a:ea typeface="Arial"/>
                  <a:cs typeface="Arial"/>
                  <a:sym typeface="Arial"/>
                </a:rPr>
                <a:t>Se entiende que una base de datos puede considerarse como una uniﬁcación de varios archivos de datos independientes</a:t>
              </a:r>
            </a:p>
          </p:txBody>
        </p:sp>
        <p:sp>
          <p:nvSpPr>
            <p:cNvPr id="221" name="Shape 221"/>
            <p:cNvSpPr/>
            <p:nvPr/>
          </p:nvSpPr>
          <p:spPr>
            <a:xfrm>
              <a:off x="0" y="2380"/>
              <a:ext cx="2962655" cy="1571624"/>
            </a:xfrm>
            <a:prstGeom prst="roundRect">
              <a:avLst>
                <a:gd name="adj" fmla="val 16667"/>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222" name="Shape 222"/>
            <p:cNvSpPr txBox="1"/>
            <p:nvPr/>
          </p:nvSpPr>
          <p:spPr>
            <a:xfrm>
              <a:off x="76720" y="79101"/>
              <a:ext cx="2809216" cy="1418185"/>
            </a:xfrm>
            <a:prstGeom prst="rect">
              <a:avLst/>
            </a:prstGeom>
            <a:noFill/>
            <a:ln>
              <a:noFill/>
            </a:ln>
          </p:spPr>
          <p:txBody>
            <a:bodyPr lIns="137150" tIns="68575" rIns="137150" bIns="68575" anchor="ctr" anchorCtr="0">
              <a:noAutofit/>
            </a:bodyPr>
            <a:lstStyle/>
            <a:p>
              <a:pPr marL="0" marR="0" lvl="0" indent="0" algn="just" rtl="0">
                <a:lnSpc>
                  <a:spcPct val="90000"/>
                </a:lnSpc>
                <a:spcBef>
                  <a:spcPts val="0"/>
                </a:spcBef>
                <a:spcAft>
                  <a:spcPts val="1260"/>
                </a:spcAft>
                <a:buSzPct val="25000"/>
                <a:buNone/>
              </a:pPr>
              <a:r>
                <a:rPr lang="es-CR" sz="3600" b="0" i="0" u="none" strike="noStrike" cap="none" baseline="0">
                  <a:solidFill>
                    <a:schemeClr val="lt1"/>
                  </a:solidFill>
                  <a:latin typeface="Arial"/>
                  <a:ea typeface="Arial"/>
                  <a:cs typeface="Arial"/>
                  <a:sym typeface="Arial"/>
                </a:rPr>
                <a:t>Integrada</a:t>
              </a:r>
            </a:p>
          </p:txBody>
        </p:sp>
        <p:sp>
          <p:nvSpPr>
            <p:cNvPr id="223" name="Shape 223"/>
            <p:cNvSpPr/>
            <p:nvPr/>
          </p:nvSpPr>
          <p:spPr>
            <a:xfrm rot="5400000">
              <a:off x="4967477" y="-195071"/>
              <a:ext cx="1257298" cy="5266944"/>
            </a:xfrm>
            <a:prstGeom prst="round2SameRect">
              <a:avLst>
                <a:gd name="adj1" fmla="val 16667"/>
                <a:gd name="adj2" fmla="val 0"/>
              </a:avLst>
            </a:prstGeom>
            <a:solidFill>
              <a:srgbClr val="DFE5DF">
                <a:alpha val="89803"/>
              </a:srgbClr>
            </a:solidFill>
            <a:ln>
              <a:noFill/>
            </a:ln>
          </p:spPr>
          <p:txBody>
            <a:bodyPr lIns="91425" tIns="91425" rIns="91425" bIns="91425" anchor="ctr" anchorCtr="0">
              <a:noAutofit/>
            </a:bodyPr>
            <a:lstStyle/>
            <a:p>
              <a:pPr>
                <a:spcBef>
                  <a:spcPts val="0"/>
                </a:spcBef>
                <a:buNone/>
              </a:pPr>
              <a:endParaRPr/>
            </a:p>
          </p:txBody>
        </p:sp>
        <p:sp>
          <p:nvSpPr>
            <p:cNvPr id="224" name="Shape 224"/>
            <p:cNvSpPr txBox="1"/>
            <p:nvPr/>
          </p:nvSpPr>
          <p:spPr>
            <a:xfrm>
              <a:off x="2962656" y="1871125"/>
              <a:ext cx="5205567" cy="1134546"/>
            </a:xfrm>
            <a:prstGeom prst="rect">
              <a:avLst/>
            </a:prstGeom>
            <a:noFill/>
            <a:ln>
              <a:noFill/>
            </a:ln>
          </p:spPr>
          <p:txBody>
            <a:bodyPr lIns="60950" tIns="30475" rIns="60950" bIns="30475" anchor="ctr" anchorCtr="0">
              <a:noAutofit/>
            </a:bodyPr>
            <a:lstStyle/>
            <a:p>
              <a:pPr marL="171450" marR="0" lvl="1" indent="-171450" algn="just" rtl="0">
                <a:lnSpc>
                  <a:spcPct val="90000"/>
                </a:lnSpc>
                <a:spcBef>
                  <a:spcPts val="0"/>
                </a:spcBef>
                <a:spcAft>
                  <a:spcPts val="240"/>
                </a:spcAft>
                <a:buClr>
                  <a:schemeClr val="dk1"/>
                </a:buClr>
                <a:buSzPct val="100000"/>
                <a:buFont typeface="Arial"/>
                <a:buChar char="•"/>
              </a:pPr>
              <a:r>
                <a:rPr lang="es-CR" sz="1600" b="0" i="0" u="none" strike="noStrike" cap="none" baseline="0">
                  <a:solidFill>
                    <a:schemeClr val="dk1"/>
                  </a:solidFill>
                  <a:latin typeface="Arial"/>
                  <a:ea typeface="Arial"/>
                  <a:cs typeface="Arial"/>
                  <a:sym typeface="Arial"/>
                </a:rPr>
                <a:t>Se entiende que partes individuales de la Base de Datos pueden compartirse entre varios usuarios distintos, en el sentido que cada uno de ellos puede tener acceso a la misma parte de la Base de Datos y utilizarla con propósitos diferentes</a:t>
              </a:r>
            </a:p>
          </p:txBody>
        </p:sp>
        <p:sp>
          <p:nvSpPr>
            <p:cNvPr id="225" name="Shape 225"/>
            <p:cNvSpPr/>
            <p:nvPr/>
          </p:nvSpPr>
          <p:spPr>
            <a:xfrm>
              <a:off x="0" y="1652586"/>
              <a:ext cx="2962655" cy="1571624"/>
            </a:xfrm>
            <a:prstGeom prst="roundRect">
              <a:avLst>
                <a:gd name="adj" fmla="val 16667"/>
              </a:avLst>
            </a:prstGeom>
            <a:solidFill>
              <a:srgbClr val="609059"/>
            </a:solidFill>
            <a:ln>
              <a:noFill/>
            </a:ln>
          </p:spPr>
          <p:txBody>
            <a:bodyPr lIns="91425" tIns="91425" rIns="91425" bIns="91425" anchor="ctr" anchorCtr="0">
              <a:noAutofit/>
            </a:bodyPr>
            <a:lstStyle/>
            <a:p>
              <a:pPr>
                <a:spcBef>
                  <a:spcPts val="0"/>
                </a:spcBef>
                <a:buNone/>
              </a:pPr>
              <a:endParaRPr/>
            </a:p>
          </p:txBody>
        </p:sp>
        <p:sp>
          <p:nvSpPr>
            <p:cNvPr id="226" name="Shape 226"/>
            <p:cNvSpPr txBox="1"/>
            <p:nvPr/>
          </p:nvSpPr>
          <p:spPr>
            <a:xfrm>
              <a:off x="76720" y="1729307"/>
              <a:ext cx="2809216" cy="1418185"/>
            </a:xfrm>
            <a:prstGeom prst="rect">
              <a:avLst/>
            </a:prstGeom>
            <a:noFill/>
            <a:ln>
              <a:noFill/>
            </a:ln>
          </p:spPr>
          <p:txBody>
            <a:bodyPr lIns="137150" tIns="68575" rIns="137150" bIns="68575" anchor="ctr" anchorCtr="0">
              <a:noAutofit/>
            </a:bodyPr>
            <a:lstStyle/>
            <a:p>
              <a:pPr marL="0" marR="0" lvl="0" indent="0" algn="just" rtl="0">
                <a:lnSpc>
                  <a:spcPct val="90000"/>
                </a:lnSpc>
                <a:spcBef>
                  <a:spcPts val="0"/>
                </a:spcBef>
                <a:spcAft>
                  <a:spcPts val="1260"/>
                </a:spcAft>
                <a:buSzPct val="25000"/>
                <a:buNone/>
              </a:pPr>
              <a:r>
                <a:rPr lang="es-CR" sz="3600" b="0" i="0" u="none" strike="noStrike" cap="none" baseline="0">
                  <a:solidFill>
                    <a:schemeClr val="lt1"/>
                  </a:solidFill>
                  <a:latin typeface="Arial"/>
                  <a:ea typeface="Arial"/>
                  <a:cs typeface="Arial"/>
                  <a:sym typeface="Arial"/>
                </a:rPr>
                <a:t>Compartida</a:t>
              </a:r>
            </a:p>
          </p:txBody>
        </p:sp>
        <p:sp>
          <p:nvSpPr>
            <p:cNvPr id="227" name="Shape 227"/>
            <p:cNvSpPr/>
            <p:nvPr/>
          </p:nvSpPr>
          <p:spPr>
            <a:xfrm rot="5400000">
              <a:off x="4967477" y="1455134"/>
              <a:ext cx="1257298" cy="5266944"/>
            </a:xfrm>
            <a:prstGeom prst="round2SameRect">
              <a:avLst>
                <a:gd name="adj1" fmla="val 16667"/>
                <a:gd name="adj2" fmla="val 0"/>
              </a:avLst>
            </a:prstGeom>
            <a:solidFill>
              <a:srgbClr val="E1DADA">
                <a:alpha val="89803"/>
              </a:srgbClr>
            </a:solidFill>
            <a:ln>
              <a:noFill/>
            </a:ln>
          </p:spPr>
          <p:txBody>
            <a:bodyPr lIns="91425" tIns="91425" rIns="91425" bIns="91425" anchor="ctr" anchorCtr="0">
              <a:noAutofit/>
            </a:bodyPr>
            <a:lstStyle/>
            <a:p>
              <a:pPr>
                <a:spcBef>
                  <a:spcPts val="0"/>
                </a:spcBef>
                <a:buNone/>
              </a:pPr>
              <a:endParaRPr/>
            </a:p>
          </p:txBody>
        </p:sp>
        <p:sp>
          <p:nvSpPr>
            <p:cNvPr id="228" name="Shape 228"/>
            <p:cNvSpPr txBox="1"/>
            <p:nvPr/>
          </p:nvSpPr>
          <p:spPr>
            <a:xfrm>
              <a:off x="2962656" y="3521332"/>
              <a:ext cx="5205567" cy="1134546"/>
            </a:xfrm>
            <a:prstGeom prst="rect">
              <a:avLst/>
            </a:prstGeom>
            <a:noFill/>
            <a:ln>
              <a:noFill/>
            </a:ln>
          </p:spPr>
          <p:txBody>
            <a:bodyPr lIns="60950" tIns="30475" rIns="60950" bIns="30475" anchor="ctr" anchorCtr="0">
              <a:noAutofit/>
            </a:bodyPr>
            <a:lstStyle/>
            <a:p>
              <a:pPr marL="171450" marR="0" lvl="1" indent="-171450" algn="just" rtl="0">
                <a:lnSpc>
                  <a:spcPct val="90000"/>
                </a:lnSpc>
                <a:spcBef>
                  <a:spcPts val="0"/>
                </a:spcBef>
                <a:spcAft>
                  <a:spcPts val="240"/>
                </a:spcAft>
                <a:buClr>
                  <a:schemeClr val="dk1"/>
                </a:buClr>
                <a:buSzPct val="100000"/>
                <a:buFont typeface="Arial"/>
                <a:buChar char="•"/>
              </a:pPr>
              <a:r>
                <a:rPr lang="es-CR" sz="1600" b="0" i="0" u="none" strike="noStrike" cap="none" baseline="0">
                  <a:solidFill>
                    <a:schemeClr val="dk1"/>
                  </a:solidFill>
                  <a:latin typeface="Arial"/>
                  <a:ea typeface="Arial"/>
                  <a:cs typeface="Arial"/>
                  <a:sym typeface="Arial"/>
                </a:rPr>
                <a:t>Diferentes usuarios pueden tener una perspectiva o vista diferente de los datos. Una vista es un subconjunto de los datos o datos virtuales derivados de los almacenados en la base de datos</a:t>
              </a:r>
            </a:p>
          </p:txBody>
        </p:sp>
        <p:sp>
          <p:nvSpPr>
            <p:cNvPr id="229" name="Shape 229"/>
            <p:cNvSpPr/>
            <p:nvPr/>
          </p:nvSpPr>
          <p:spPr>
            <a:xfrm>
              <a:off x="0" y="3302792"/>
              <a:ext cx="2962655" cy="1571624"/>
            </a:xfrm>
            <a:prstGeom prst="roundRect">
              <a:avLst>
                <a:gd name="adj" fmla="val 16667"/>
              </a:avLst>
            </a:prstGeom>
            <a:solidFill>
              <a:srgbClr val="78443C"/>
            </a:solidFill>
            <a:ln>
              <a:noFill/>
            </a:ln>
          </p:spPr>
          <p:txBody>
            <a:bodyPr lIns="91425" tIns="91425" rIns="91425" bIns="91425" anchor="ctr" anchorCtr="0">
              <a:noAutofit/>
            </a:bodyPr>
            <a:lstStyle/>
            <a:p>
              <a:pPr>
                <a:spcBef>
                  <a:spcPts val="0"/>
                </a:spcBef>
                <a:buNone/>
              </a:pPr>
              <a:endParaRPr/>
            </a:p>
          </p:txBody>
        </p:sp>
        <p:sp>
          <p:nvSpPr>
            <p:cNvPr id="230" name="Shape 230"/>
            <p:cNvSpPr txBox="1"/>
            <p:nvPr/>
          </p:nvSpPr>
          <p:spPr>
            <a:xfrm>
              <a:off x="76720" y="3379512"/>
              <a:ext cx="2809216" cy="1418185"/>
            </a:xfrm>
            <a:prstGeom prst="rect">
              <a:avLst/>
            </a:prstGeom>
            <a:noFill/>
            <a:ln>
              <a:noFill/>
            </a:ln>
          </p:spPr>
          <p:txBody>
            <a:bodyPr lIns="137150" tIns="68575" rIns="137150" bIns="68575" anchor="ctr" anchorCtr="0">
              <a:noAutofit/>
            </a:bodyPr>
            <a:lstStyle/>
            <a:p>
              <a:pPr marL="0" marR="0" lvl="0" indent="0" algn="just" rtl="0">
                <a:lnSpc>
                  <a:spcPct val="90000"/>
                </a:lnSpc>
                <a:spcBef>
                  <a:spcPts val="0"/>
                </a:spcBef>
                <a:spcAft>
                  <a:spcPts val="1260"/>
                </a:spcAft>
                <a:buSzPct val="25000"/>
                <a:buNone/>
              </a:pPr>
              <a:r>
                <a:rPr lang="es-CR" sz="3600" b="0" i="0" u="none" strike="noStrike" cap="none" baseline="0">
                  <a:solidFill>
                    <a:schemeClr val="lt1"/>
                  </a:solidFill>
                  <a:latin typeface="Arial"/>
                  <a:ea typeface="Arial"/>
                  <a:cs typeface="Arial"/>
                  <a:sym typeface="Arial"/>
                </a:rPr>
                <a:t>Vistas</a:t>
              </a:r>
            </a:p>
          </p:txBody>
        </p:sp>
      </p:gr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Base de datos: Características</a:t>
            </a:r>
          </a:p>
        </p:txBody>
      </p:sp>
      <p:grpSp>
        <p:nvGrpSpPr>
          <p:cNvPr id="236" name="Shape 236"/>
          <p:cNvGrpSpPr/>
          <p:nvPr/>
        </p:nvGrpSpPr>
        <p:grpSpPr>
          <a:xfrm>
            <a:off x="457200" y="1602580"/>
            <a:ext cx="8229599" cy="4872036"/>
            <a:chOff x="0" y="2380"/>
            <a:chExt cx="8229599" cy="4872036"/>
          </a:xfrm>
        </p:grpSpPr>
        <p:sp>
          <p:nvSpPr>
            <p:cNvPr id="237" name="Shape 237"/>
            <p:cNvSpPr/>
            <p:nvPr/>
          </p:nvSpPr>
          <p:spPr>
            <a:xfrm rot="5400000">
              <a:off x="4967477" y="-1845278"/>
              <a:ext cx="1257298" cy="5266944"/>
            </a:xfrm>
            <a:prstGeom prst="round2SameRect">
              <a:avLst>
                <a:gd name="adj1" fmla="val 16667"/>
                <a:gd name="adj2" fmla="val 0"/>
              </a:avLst>
            </a:prstGeom>
            <a:solidFill>
              <a:srgbClr val="E5E7EB">
                <a:alpha val="89803"/>
              </a:srgbClr>
            </a:solidFill>
            <a:ln>
              <a:noFill/>
            </a:ln>
          </p:spPr>
          <p:txBody>
            <a:bodyPr lIns="91425" tIns="91425" rIns="91425" bIns="91425" anchor="ctr" anchorCtr="0">
              <a:noAutofit/>
            </a:bodyPr>
            <a:lstStyle/>
            <a:p>
              <a:pPr>
                <a:spcBef>
                  <a:spcPts val="0"/>
                </a:spcBef>
                <a:buNone/>
              </a:pPr>
              <a:endParaRPr/>
            </a:p>
          </p:txBody>
        </p:sp>
        <p:sp>
          <p:nvSpPr>
            <p:cNvPr id="238" name="Shape 238"/>
            <p:cNvSpPr txBox="1"/>
            <p:nvPr/>
          </p:nvSpPr>
          <p:spPr>
            <a:xfrm>
              <a:off x="2962656" y="220919"/>
              <a:ext cx="5205567" cy="1134546"/>
            </a:xfrm>
            <a:prstGeom prst="rect">
              <a:avLst/>
            </a:prstGeom>
            <a:noFill/>
            <a:ln>
              <a:noFill/>
            </a:ln>
          </p:spPr>
          <p:txBody>
            <a:bodyPr lIns="45700" tIns="22850" rIns="45700" bIns="22850" anchor="ctr" anchorCtr="0">
              <a:noAutofit/>
            </a:bodyPr>
            <a:lstStyle/>
            <a:p>
              <a:pPr marL="114300" marR="0" lvl="1" indent="-114300" algn="just" rtl="0">
                <a:lnSpc>
                  <a:spcPct val="90000"/>
                </a:lnSpc>
                <a:spcBef>
                  <a:spcPts val="0"/>
                </a:spcBef>
                <a:spcAft>
                  <a:spcPts val="180"/>
                </a:spcAft>
                <a:buClr>
                  <a:schemeClr val="dk1"/>
                </a:buClr>
                <a:buSzPct val="100000"/>
                <a:buFont typeface="Arial"/>
                <a:buChar char="•"/>
              </a:pPr>
              <a:r>
                <a:rPr lang="es-CR" sz="1200" b="0" i="0" u="none" strike="noStrike" cap="none" baseline="0">
                  <a:solidFill>
                    <a:schemeClr val="dk1"/>
                  </a:solidFill>
                  <a:latin typeface="Arial"/>
                  <a:ea typeface="Arial"/>
                  <a:cs typeface="Arial"/>
                  <a:sym typeface="Arial"/>
                </a:rPr>
                <a:t>No existan duplicidades perjudiciales ni innecesarias. Las redundancias físicas, convenientes muchas veces a ﬁn de responder a objetivos de eﬁciencia, son tratadas por el mismo sistema, de modo que no puedan producirse incoherencias. Esto signiﬁca que en las bases de datos NO se espera tener redundancia lógica, pero si se admite cierta redundancia física por motivos de eﬁciencia</a:t>
              </a:r>
            </a:p>
          </p:txBody>
        </p:sp>
        <p:sp>
          <p:nvSpPr>
            <p:cNvPr id="239" name="Shape 239"/>
            <p:cNvSpPr/>
            <p:nvPr/>
          </p:nvSpPr>
          <p:spPr>
            <a:xfrm>
              <a:off x="0" y="2380"/>
              <a:ext cx="2962655" cy="1571624"/>
            </a:xfrm>
            <a:prstGeom prst="roundRect">
              <a:avLst>
                <a:gd name="adj" fmla="val 16667"/>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240" name="Shape 240"/>
            <p:cNvSpPr txBox="1"/>
            <p:nvPr/>
          </p:nvSpPr>
          <p:spPr>
            <a:xfrm>
              <a:off x="76720" y="79101"/>
              <a:ext cx="2809216" cy="1418185"/>
            </a:xfrm>
            <a:prstGeom prst="rect">
              <a:avLst/>
            </a:prstGeom>
            <a:noFill/>
            <a:ln>
              <a:noFill/>
            </a:ln>
          </p:spPr>
          <p:txBody>
            <a:bodyPr lIns="110475" tIns="55225" rIns="110475" bIns="55225" anchor="ctr" anchorCtr="0">
              <a:noAutofit/>
            </a:bodyPr>
            <a:lstStyle/>
            <a:p>
              <a:pPr marL="0" marR="0" lvl="0" indent="0" algn="just" rtl="0">
                <a:lnSpc>
                  <a:spcPct val="90000"/>
                </a:lnSpc>
                <a:spcBef>
                  <a:spcPts val="0"/>
                </a:spcBef>
                <a:spcAft>
                  <a:spcPts val="1015"/>
                </a:spcAft>
                <a:buSzPct val="25000"/>
                <a:buNone/>
              </a:pPr>
              <a:r>
                <a:rPr lang="es-CR" sz="2900" b="0" i="0" u="none" strike="noStrike" cap="none" baseline="0">
                  <a:solidFill>
                    <a:schemeClr val="lt1"/>
                  </a:solidFill>
                  <a:latin typeface="Arial"/>
                  <a:ea typeface="Arial"/>
                  <a:cs typeface="Arial"/>
                  <a:sym typeface="Arial"/>
                </a:rPr>
                <a:t>Redundancia controlada</a:t>
              </a:r>
            </a:p>
          </p:txBody>
        </p:sp>
        <p:sp>
          <p:nvSpPr>
            <p:cNvPr id="241" name="Shape 241"/>
            <p:cNvSpPr/>
            <p:nvPr/>
          </p:nvSpPr>
          <p:spPr>
            <a:xfrm rot="5400000">
              <a:off x="4967477" y="-195071"/>
              <a:ext cx="1257298" cy="5266944"/>
            </a:xfrm>
            <a:prstGeom prst="round2SameRect">
              <a:avLst>
                <a:gd name="adj1" fmla="val 16667"/>
                <a:gd name="adj2" fmla="val 0"/>
              </a:avLst>
            </a:prstGeom>
            <a:solidFill>
              <a:srgbClr val="DFE5DF">
                <a:alpha val="89803"/>
              </a:srgbClr>
            </a:solidFill>
            <a:ln>
              <a:noFill/>
            </a:ln>
          </p:spPr>
          <p:txBody>
            <a:bodyPr lIns="91425" tIns="91425" rIns="91425" bIns="91425" anchor="ctr" anchorCtr="0">
              <a:noAutofit/>
            </a:bodyPr>
            <a:lstStyle/>
            <a:p>
              <a:pPr>
                <a:spcBef>
                  <a:spcPts val="0"/>
                </a:spcBef>
                <a:buNone/>
              </a:pPr>
              <a:endParaRPr/>
            </a:p>
          </p:txBody>
        </p:sp>
        <p:sp>
          <p:nvSpPr>
            <p:cNvPr id="242" name="Shape 242"/>
            <p:cNvSpPr txBox="1"/>
            <p:nvPr/>
          </p:nvSpPr>
          <p:spPr>
            <a:xfrm>
              <a:off x="2962656" y="1871125"/>
              <a:ext cx="5205567" cy="1134546"/>
            </a:xfrm>
            <a:prstGeom prst="rect">
              <a:avLst/>
            </a:prstGeom>
            <a:noFill/>
            <a:ln>
              <a:noFill/>
            </a:ln>
          </p:spPr>
          <p:txBody>
            <a:bodyPr lIns="45700" tIns="22850" rIns="45700" bIns="22850" anchor="ctr" anchorCtr="0">
              <a:noAutofit/>
            </a:bodyPr>
            <a:lstStyle/>
            <a:p>
              <a:pPr marL="114300" marR="0" lvl="1" indent="-114300" algn="just" rtl="0">
                <a:lnSpc>
                  <a:spcPct val="90000"/>
                </a:lnSpc>
                <a:spcBef>
                  <a:spcPts val="0"/>
                </a:spcBef>
                <a:spcAft>
                  <a:spcPts val="180"/>
                </a:spcAft>
                <a:buClr>
                  <a:schemeClr val="dk1"/>
                </a:buClr>
                <a:buSzPct val="100000"/>
                <a:buFont typeface="Arial"/>
                <a:buChar char="•"/>
              </a:pPr>
              <a:r>
                <a:rPr lang="es-CR" sz="1200" b="0" i="0" u="none" strike="noStrike" cap="none" baseline="0">
                  <a:solidFill>
                    <a:schemeClr val="dk1"/>
                  </a:solidFill>
                  <a:latin typeface="Arial"/>
                  <a:ea typeface="Arial"/>
                  <a:cs typeface="Arial"/>
                  <a:sym typeface="Arial"/>
                </a:rPr>
                <a:t>En las bases de datos, la descripción, y en algunos casos, también una deﬁnición y documentación completa sobre los datos, se almacenan junto con estos, de modo que estos están documentados, y cualquier cambio que se produzca debe quedar recogido en el sistema</a:t>
              </a:r>
            </a:p>
          </p:txBody>
        </p:sp>
        <p:sp>
          <p:nvSpPr>
            <p:cNvPr id="243" name="Shape 243"/>
            <p:cNvSpPr/>
            <p:nvPr/>
          </p:nvSpPr>
          <p:spPr>
            <a:xfrm>
              <a:off x="0" y="1652586"/>
              <a:ext cx="2962655" cy="1571624"/>
            </a:xfrm>
            <a:prstGeom prst="roundRect">
              <a:avLst>
                <a:gd name="adj" fmla="val 16667"/>
              </a:avLst>
            </a:prstGeom>
            <a:solidFill>
              <a:srgbClr val="609059"/>
            </a:solidFill>
            <a:ln>
              <a:noFill/>
            </a:ln>
          </p:spPr>
          <p:txBody>
            <a:bodyPr lIns="91425" tIns="91425" rIns="91425" bIns="91425" anchor="ctr" anchorCtr="0">
              <a:noAutofit/>
            </a:bodyPr>
            <a:lstStyle/>
            <a:p>
              <a:pPr>
                <a:spcBef>
                  <a:spcPts val="0"/>
                </a:spcBef>
                <a:buNone/>
              </a:pPr>
              <a:endParaRPr/>
            </a:p>
          </p:txBody>
        </p:sp>
        <p:sp>
          <p:nvSpPr>
            <p:cNvPr id="244" name="Shape 244"/>
            <p:cNvSpPr txBox="1"/>
            <p:nvPr/>
          </p:nvSpPr>
          <p:spPr>
            <a:xfrm>
              <a:off x="76720" y="1729307"/>
              <a:ext cx="2809216" cy="1418185"/>
            </a:xfrm>
            <a:prstGeom prst="rect">
              <a:avLst/>
            </a:prstGeom>
            <a:noFill/>
            <a:ln>
              <a:noFill/>
            </a:ln>
          </p:spPr>
          <p:txBody>
            <a:bodyPr lIns="110475" tIns="55225" rIns="110475" bIns="55225" anchor="ctr" anchorCtr="0">
              <a:noAutofit/>
            </a:bodyPr>
            <a:lstStyle/>
            <a:p>
              <a:pPr marL="0" marR="0" lvl="0" indent="0" algn="just" rtl="0">
                <a:lnSpc>
                  <a:spcPct val="90000"/>
                </a:lnSpc>
                <a:spcBef>
                  <a:spcPts val="0"/>
                </a:spcBef>
                <a:spcAft>
                  <a:spcPts val="1015"/>
                </a:spcAft>
                <a:buSzPct val="25000"/>
                <a:buNone/>
              </a:pPr>
              <a:r>
                <a:rPr lang="es-CR" sz="2900" b="0" i="0" u="none" strike="noStrike" cap="none" baseline="0">
                  <a:solidFill>
                    <a:schemeClr val="lt1"/>
                  </a:solidFill>
                  <a:latin typeface="Arial"/>
                  <a:ea typeface="Arial"/>
                  <a:cs typeface="Arial"/>
                  <a:sym typeface="Arial"/>
                </a:rPr>
                <a:t>Metadata</a:t>
              </a:r>
            </a:p>
          </p:txBody>
        </p:sp>
        <p:sp>
          <p:nvSpPr>
            <p:cNvPr id="245" name="Shape 245"/>
            <p:cNvSpPr/>
            <p:nvPr/>
          </p:nvSpPr>
          <p:spPr>
            <a:xfrm rot="5400000">
              <a:off x="4967477" y="1455134"/>
              <a:ext cx="1257298" cy="5266944"/>
            </a:xfrm>
            <a:prstGeom prst="round2SameRect">
              <a:avLst>
                <a:gd name="adj1" fmla="val 16667"/>
                <a:gd name="adj2" fmla="val 0"/>
              </a:avLst>
            </a:prstGeom>
            <a:solidFill>
              <a:srgbClr val="E1DADA">
                <a:alpha val="89803"/>
              </a:srgbClr>
            </a:solidFill>
            <a:ln>
              <a:noFill/>
            </a:ln>
          </p:spPr>
          <p:txBody>
            <a:bodyPr lIns="91425" tIns="91425" rIns="91425" bIns="91425" anchor="ctr" anchorCtr="0">
              <a:noAutofit/>
            </a:bodyPr>
            <a:lstStyle/>
            <a:p>
              <a:pPr>
                <a:spcBef>
                  <a:spcPts val="0"/>
                </a:spcBef>
                <a:buNone/>
              </a:pPr>
              <a:endParaRPr/>
            </a:p>
          </p:txBody>
        </p:sp>
        <p:sp>
          <p:nvSpPr>
            <p:cNvPr id="246" name="Shape 246"/>
            <p:cNvSpPr txBox="1"/>
            <p:nvPr/>
          </p:nvSpPr>
          <p:spPr>
            <a:xfrm>
              <a:off x="2962656" y="3521332"/>
              <a:ext cx="5205567" cy="1134546"/>
            </a:xfrm>
            <a:prstGeom prst="rect">
              <a:avLst/>
            </a:prstGeom>
            <a:noFill/>
            <a:ln>
              <a:noFill/>
            </a:ln>
          </p:spPr>
          <p:txBody>
            <a:bodyPr lIns="45700" tIns="22850" rIns="45700" bIns="22850" anchor="ctr" anchorCtr="0">
              <a:noAutofit/>
            </a:bodyPr>
            <a:lstStyle/>
            <a:p>
              <a:pPr marL="114300" marR="0" lvl="1" indent="-114300" algn="just" rtl="0">
                <a:lnSpc>
                  <a:spcPct val="90000"/>
                </a:lnSpc>
                <a:spcBef>
                  <a:spcPts val="0"/>
                </a:spcBef>
                <a:spcAft>
                  <a:spcPts val="180"/>
                </a:spcAft>
                <a:buClr>
                  <a:schemeClr val="dk1"/>
                </a:buClr>
                <a:buSzPct val="100000"/>
                <a:buFont typeface="Arial"/>
                <a:buChar char="•"/>
              </a:pPr>
              <a:r>
                <a:rPr lang="es-CR" sz="1200" b="0" i="0" u="none" strike="noStrike" cap="none" baseline="0">
                  <a:solidFill>
                    <a:schemeClr val="dk1"/>
                  </a:solidFill>
                  <a:latin typeface="Arial"/>
                  <a:ea typeface="Arial"/>
                  <a:cs typeface="Arial"/>
                  <a:sym typeface="Arial"/>
                </a:rPr>
                <a:t>Los mecanismos de abstracción permiten que exista una independencia entre los datos y los programas. Esta abstracción de los datos de una base de datos está asociada con el modelo de datos que permite deﬁnir un SGBD.</a:t>
              </a:r>
            </a:p>
          </p:txBody>
        </p:sp>
        <p:sp>
          <p:nvSpPr>
            <p:cNvPr id="247" name="Shape 247"/>
            <p:cNvSpPr/>
            <p:nvPr/>
          </p:nvSpPr>
          <p:spPr>
            <a:xfrm>
              <a:off x="0" y="3302792"/>
              <a:ext cx="2962655" cy="1571624"/>
            </a:xfrm>
            <a:prstGeom prst="roundRect">
              <a:avLst>
                <a:gd name="adj" fmla="val 16667"/>
              </a:avLst>
            </a:prstGeom>
            <a:solidFill>
              <a:srgbClr val="78443C"/>
            </a:solidFill>
            <a:ln>
              <a:noFill/>
            </a:ln>
          </p:spPr>
          <p:txBody>
            <a:bodyPr lIns="91425" tIns="91425" rIns="91425" bIns="91425" anchor="ctr" anchorCtr="0">
              <a:noAutofit/>
            </a:bodyPr>
            <a:lstStyle/>
            <a:p>
              <a:pPr>
                <a:spcBef>
                  <a:spcPts val="0"/>
                </a:spcBef>
                <a:buNone/>
              </a:pPr>
              <a:endParaRPr/>
            </a:p>
          </p:txBody>
        </p:sp>
        <p:sp>
          <p:nvSpPr>
            <p:cNvPr id="248" name="Shape 248"/>
            <p:cNvSpPr txBox="1"/>
            <p:nvPr/>
          </p:nvSpPr>
          <p:spPr>
            <a:xfrm>
              <a:off x="76720" y="3379512"/>
              <a:ext cx="2809216" cy="1418185"/>
            </a:xfrm>
            <a:prstGeom prst="rect">
              <a:avLst/>
            </a:prstGeom>
            <a:noFill/>
            <a:ln>
              <a:noFill/>
            </a:ln>
          </p:spPr>
          <p:txBody>
            <a:bodyPr lIns="110475" tIns="55225" rIns="110475" bIns="55225" anchor="ctr" anchorCtr="0">
              <a:noAutofit/>
            </a:bodyPr>
            <a:lstStyle/>
            <a:p>
              <a:pPr marL="0" marR="0" lvl="0" indent="0" algn="just" rtl="0">
                <a:lnSpc>
                  <a:spcPct val="90000"/>
                </a:lnSpc>
                <a:spcBef>
                  <a:spcPts val="0"/>
                </a:spcBef>
                <a:spcAft>
                  <a:spcPts val="1015"/>
                </a:spcAft>
                <a:buSzPct val="25000"/>
                <a:buNone/>
              </a:pPr>
              <a:r>
                <a:rPr lang="es-CR" sz="2900" b="0" i="0" u="none" strike="noStrike" cap="none" baseline="0">
                  <a:solidFill>
                    <a:schemeClr val="lt1"/>
                  </a:solidFill>
                  <a:latin typeface="Arial"/>
                  <a:ea typeface="Arial"/>
                  <a:cs typeface="Arial"/>
                  <a:sym typeface="Arial"/>
                </a:rPr>
                <a:t>Independencia</a:t>
              </a:r>
            </a:p>
          </p:txBody>
        </p:sp>
      </p:gr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Sistema de base de datos vs. Sistema de archivos</a:t>
            </a:r>
          </a:p>
        </p:txBody>
      </p:sp>
      <p:graphicFrame>
        <p:nvGraphicFramePr>
          <p:cNvPr id="254" name="Shape 254"/>
          <p:cNvGraphicFramePr/>
          <p:nvPr/>
        </p:nvGraphicFramePr>
        <p:xfrm>
          <a:off x="107504" y="1600200"/>
          <a:ext cx="8857000" cy="5125770"/>
        </p:xfrm>
        <a:graphic>
          <a:graphicData uri="http://schemas.openxmlformats.org/drawingml/2006/table">
            <a:tbl>
              <a:tblPr firstRow="1" bandRow="1">
                <a:noFill/>
                <a:tableStyleId>{1E3544FD-11A6-4093-8EAC-78D896BE87C8}</a:tableStyleId>
              </a:tblPr>
              <a:tblGrid>
                <a:gridCol w="4428500"/>
                <a:gridCol w="4428500"/>
              </a:tblGrid>
              <a:tr h="370850">
                <a:tc>
                  <a:txBody>
                    <a:bodyPr/>
                    <a:lstStyle/>
                    <a:p>
                      <a:pPr marL="0" marR="0" lvl="0" indent="0" algn="just" rtl="0">
                        <a:spcBef>
                          <a:spcPts val="0"/>
                        </a:spcBef>
                        <a:buSzPct val="25000"/>
                        <a:buNone/>
                      </a:pPr>
                      <a:r>
                        <a:rPr lang="es-CR" sz="1600" i="1" u="none" strike="noStrike" cap="none" baseline="0"/>
                        <a:t>Sistema de base de datos</a:t>
                      </a:r>
                    </a:p>
                  </a:txBody>
                  <a:tcPr marL="91450" marR="91450" marT="45725" marB="45725"/>
                </a:tc>
                <a:tc>
                  <a:txBody>
                    <a:bodyPr/>
                    <a:lstStyle/>
                    <a:p>
                      <a:pPr marL="0" marR="0" lvl="0" indent="0" algn="just" rtl="0">
                        <a:spcBef>
                          <a:spcPts val="0"/>
                        </a:spcBef>
                        <a:buSzPct val="25000"/>
                        <a:buNone/>
                      </a:pPr>
                      <a:r>
                        <a:rPr lang="es-CR" sz="1600" i="1" u="none" strike="noStrike" cap="none" baseline="0"/>
                        <a:t>Sistema de archivos</a:t>
                      </a:r>
                    </a:p>
                  </a:txBody>
                  <a:tcPr marL="91450" marR="91450" marT="45725" marB="45725"/>
                </a:tc>
              </a:tr>
              <a:tr h="370850">
                <a:tc>
                  <a:txBody>
                    <a:bodyPr/>
                    <a:lstStyle/>
                    <a:p>
                      <a:pPr marL="0" marR="0" lvl="0" indent="0" algn="just" rtl="0">
                        <a:spcBef>
                          <a:spcPts val="0"/>
                        </a:spcBef>
                        <a:buSzPct val="25000"/>
                        <a:buNone/>
                      </a:pPr>
                      <a:r>
                        <a:rPr lang="es-CR" sz="1600" u="none" strike="noStrike" cap="none" baseline="0"/>
                        <a:t>Se mantiene un </a:t>
                      </a:r>
                      <a:r>
                        <a:rPr lang="es-CR" sz="1600" u="none" strike="noStrike" cap="none" baseline="0">
                          <a:solidFill>
                            <a:srgbClr val="7030A0"/>
                          </a:solidFill>
                        </a:rPr>
                        <a:t>único almacén de datos </a:t>
                      </a:r>
                      <a:r>
                        <a:rPr lang="es-CR" sz="1600" u="none" strike="noStrike" cap="none" baseline="0"/>
                        <a:t>que se define una sola vez y al cual tienen acceso muchos usuarios</a:t>
                      </a:r>
                    </a:p>
                  </a:txBody>
                  <a:tcPr marL="91450" marR="91450" marT="45725" marB="45725"/>
                </a:tc>
                <a:tc>
                  <a:txBody>
                    <a:bodyPr/>
                    <a:lstStyle/>
                    <a:p>
                      <a:pPr marL="0" marR="0" lvl="0" indent="0" algn="just" rtl="0">
                        <a:spcBef>
                          <a:spcPts val="0"/>
                        </a:spcBef>
                        <a:buSzPct val="25000"/>
                        <a:buNone/>
                      </a:pPr>
                      <a:r>
                        <a:rPr lang="es-CR" sz="1600" u="none" strike="noStrike" cap="none" baseline="0">
                          <a:solidFill>
                            <a:srgbClr val="7030A0"/>
                          </a:solidFill>
                        </a:rPr>
                        <a:t>Cada usuario define e implementa </a:t>
                      </a:r>
                      <a:r>
                        <a:rPr lang="es-CR" sz="1600" u="none" strike="noStrike" cap="none" baseline="0"/>
                        <a:t>los</a:t>
                      </a:r>
                    </a:p>
                    <a:p>
                      <a:pPr marL="0" marR="0" lvl="0" indent="0" algn="just" rtl="0">
                        <a:spcBef>
                          <a:spcPts val="0"/>
                        </a:spcBef>
                        <a:buSzPct val="25000"/>
                        <a:buNone/>
                      </a:pPr>
                      <a:r>
                        <a:rPr lang="es-CR" sz="1600" u="none" strike="noStrike" cap="none" baseline="0"/>
                        <a:t>archivos requeridos para una aplicación específica</a:t>
                      </a:r>
                    </a:p>
                  </a:txBody>
                  <a:tcPr marL="91450" marR="91450" marT="45725" marB="45725"/>
                </a:tc>
              </a:tr>
              <a:tr h="370850">
                <a:tc>
                  <a:txBody>
                    <a:bodyPr/>
                    <a:lstStyle/>
                    <a:p>
                      <a:pPr marL="0" marR="0" lvl="0" indent="0" algn="just" rtl="0">
                        <a:spcBef>
                          <a:spcPts val="0"/>
                        </a:spcBef>
                        <a:buSzPct val="25000"/>
                        <a:buNone/>
                      </a:pPr>
                      <a:r>
                        <a:rPr lang="es-CR" sz="1600" u="none" strike="noStrike" cap="none" baseline="0"/>
                        <a:t>Naturaleza autodescriptiva de los sistemas de base de datos: el sistema no solo contiene la base de datos misma, sino también una </a:t>
                      </a:r>
                      <a:r>
                        <a:rPr lang="es-CR" sz="1600" u="none" strike="noStrike" cap="none" baseline="0">
                          <a:solidFill>
                            <a:srgbClr val="ACA73B"/>
                          </a:solidFill>
                        </a:rPr>
                        <a:t>definición o descripción completa de esta</a:t>
                      </a:r>
                      <a:r>
                        <a:rPr lang="es-CR" sz="1600" u="none" strike="noStrike" cap="none" baseline="0"/>
                        <a:t>. </a:t>
                      </a:r>
                    </a:p>
                  </a:txBody>
                  <a:tcPr marL="91450" marR="91450" marT="45725" marB="45725"/>
                </a:tc>
                <a:tc>
                  <a:txBody>
                    <a:bodyPr/>
                    <a:lstStyle/>
                    <a:p>
                      <a:pPr marL="0" marR="0" lvl="0" indent="0" algn="just" rtl="0">
                        <a:spcBef>
                          <a:spcPts val="0"/>
                        </a:spcBef>
                        <a:buSzPct val="25000"/>
                        <a:buNone/>
                      </a:pPr>
                      <a:r>
                        <a:rPr lang="es-CR" sz="1600" u="none" strike="noStrike" cap="none" baseline="0"/>
                        <a:t>La definición de los datos es parte de los programas de aplicación, por tanto dichos </a:t>
                      </a:r>
                      <a:r>
                        <a:rPr lang="es-CR" sz="1600" u="none" strike="noStrike" cap="none" baseline="0">
                          <a:solidFill>
                            <a:srgbClr val="ACA73B"/>
                          </a:solidFill>
                        </a:rPr>
                        <a:t>programas sólo pueden trabajar con una base de datos específica</a:t>
                      </a:r>
                    </a:p>
                  </a:txBody>
                  <a:tcPr marL="91450" marR="91450" marT="45725" marB="45725"/>
                </a:tc>
              </a:tr>
              <a:tr h="370850">
                <a:tc>
                  <a:txBody>
                    <a:bodyPr/>
                    <a:lstStyle/>
                    <a:p>
                      <a:pPr marL="0" marR="0" lvl="0" indent="0" algn="just" rtl="0">
                        <a:spcBef>
                          <a:spcPts val="0"/>
                        </a:spcBef>
                        <a:buSzPct val="25000"/>
                        <a:buNone/>
                      </a:pPr>
                      <a:r>
                        <a:rPr lang="es-CR" sz="1600" u="none" strike="noStrike" cap="none" baseline="0"/>
                        <a:t>Separación entre los programas y los datos: los programas de acceso del SGBD deben ser independientes de cualquier archivo específico. </a:t>
                      </a:r>
                      <a:r>
                        <a:rPr lang="es-CR" sz="1600" u="none" strike="noStrike" cap="none" baseline="0">
                          <a:solidFill>
                            <a:srgbClr val="A43925"/>
                          </a:solidFill>
                        </a:rPr>
                        <a:t>La estructura de los archivos de datos está en el catálogo aparte de los programas de acceso</a:t>
                      </a:r>
                    </a:p>
                  </a:txBody>
                  <a:tcPr marL="91450" marR="91450" marT="45725" marB="45725"/>
                </a:tc>
                <a:tc>
                  <a:txBody>
                    <a:bodyPr/>
                    <a:lstStyle/>
                    <a:p>
                      <a:pPr marL="0" marR="0" lvl="0" indent="0" algn="just" rtl="0">
                        <a:spcBef>
                          <a:spcPts val="0"/>
                        </a:spcBef>
                        <a:buSzPct val="25000"/>
                        <a:buNone/>
                      </a:pPr>
                      <a:r>
                        <a:rPr lang="es-CR" sz="1600" u="none" strike="noStrike" cap="none" baseline="0"/>
                        <a:t>La estructura de los archivos de datos viene integrada en los programas de acceso, así que </a:t>
                      </a:r>
                    </a:p>
                    <a:p>
                      <a:pPr marL="0" marR="0" lvl="0" indent="0" algn="just" rtl="0">
                        <a:spcBef>
                          <a:spcPts val="0"/>
                        </a:spcBef>
                        <a:buSzPct val="25000"/>
                        <a:buNone/>
                      </a:pPr>
                      <a:r>
                        <a:rPr lang="es-CR" sz="1600" u="none" strike="noStrike" cap="none" baseline="0">
                          <a:solidFill>
                            <a:srgbClr val="A43925"/>
                          </a:solidFill>
                        </a:rPr>
                        <a:t>cualquier modificación de la estructura de un archivo puede requerir la modificación de todos los programas que tienen acceso a dicho archivo</a:t>
                      </a:r>
                      <a:r>
                        <a:rPr lang="es-CR" sz="1600" u="none" strike="noStrike" cap="none" baseline="0"/>
                        <a:t>.</a:t>
                      </a:r>
                    </a:p>
                  </a:txBody>
                  <a:tcPr marL="91450" marR="91450" marT="45725" marB="45725"/>
                </a:tc>
              </a:tr>
              <a:tr h="370850">
                <a:tc>
                  <a:txBody>
                    <a:bodyPr/>
                    <a:lstStyle/>
                    <a:p>
                      <a:pPr marL="0" marR="0" lvl="0" indent="0" algn="just" rtl="0">
                        <a:spcBef>
                          <a:spcPts val="0"/>
                        </a:spcBef>
                        <a:buSzPct val="25000"/>
                        <a:buNone/>
                      </a:pPr>
                      <a:r>
                        <a:rPr lang="es-CR" sz="1600" u="none" strike="noStrike" cap="none" baseline="0"/>
                        <a:t>Abstracción de los datos: el SGBD provee al usuario una </a:t>
                      </a:r>
                      <a:r>
                        <a:rPr lang="es-CR" sz="1600" u="none" strike="noStrike" cap="none" baseline="0">
                          <a:solidFill>
                            <a:srgbClr val="00B0F0"/>
                          </a:solidFill>
                        </a:rPr>
                        <a:t>representación conceptual de la data</a:t>
                      </a:r>
                      <a:r>
                        <a:rPr lang="es-CR" sz="1600" u="none" strike="noStrike" cap="none" baseline="0"/>
                        <a:t> que no incluye (necesariamente) detalles de su implementación</a:t>
                      </a:r>
                    </a:p>
                  </a:txBody>
                  <a:tcPr marL="91450" marR="91450" marT="45725" marB="45725"/>
                </a:tc>
                <a:tc>
                  <a:txBody>
                    <a:bodyPr/>
                    <a:lstStyle/>
                    <a:p>
                      <a:pPr marL="0" marR="0" lvl="0" indent="0" algn="just" rtl="0">
                        <a:spcBef>
                          <a:spcPts val="0"/>
                        </a:spcBef>
                        <a:buSzPct val="25000"/>
                        <a:buNone/>
                      </a:pPr>
                      <a:r>
                        <a:rPr lang="es-CR" sz="1600" u="none" strike="noStrike" cap="none" baseline="0"/>
                        <a:t>Cada archivo puede estar definido por su </a:t>
                      </a:r>
                      <a:r>
                        <a:rPr lang="es-CR" sz="1600" u="none" strike="noStrike" cap="none" baseline="0">
                          <a:solidFill>
                            <a:srgbClr val="00B0F0"/>
                          </a:solidFill>
                        </a:rPr>
                        <a:t>longitud de registros</a:t>
                      </a:r>
                      <a:r>
                        <a:rPr lang="es-CR" sz="1600" u="none" strike="noStrike" cap="none" baseline="0"/>
                        <a:t> (# de bytes por registro) y cada campo puede ser especificado por su byte de comienzo dentro de un registro y su longitud en byte.</a:t>
                      </a:r>
                    </a:p>
                  </a:txBody>
                  <a:tcPr marL="91450" marR="91450" marT="45725" marB="45725"/>
                </a:tc>
              </a:tr>
            </a:tbl>
          </a:graphicData>
        </a:graphic>
      </p:graphicFrame>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Sistema de base de datos vs. Sistema de archivos</a:t>
            </a:r>
          </a:p>
        </p:txBody>
      </p:sp>
      <p:graphicFrame>
        <p:nvGraphicFramePr>
          <p:cNvPr id="260" name="Shape 260"/>
          <p:cNvGraphicFramePr/>
          <p:nvPr/>
        </p:nvGraphicFramePr>
        <p:xfrm>
          <a:off x="107504" y="1600200"/>
          <a:ext cx="8857000" cy="4699030"/>
        </p:xfrm>
        <a:graphic>
          <a:graphicData uri="http://schemas.openxmlformats.org/drawingml/2006/table">
            <a:tbl>
              <a:tblPr firstRow="1" bandRow="1">
                <a:noFill/>
                <a:tableStyleId>{F61D19B6-F8F9-4157-801C-8F5DC9EC2C4F}</a:tableStyleId>
              </a:tblPr>
              <a:tblGrid>
                <a:gridCol w="4428500"/>
                <a:gridCol w="4428500"/>
              </a:tblGrid>
              <a:tr h="370850">
                <a:tc>
                  <a:txBody>
                    <a:bodyPr/>
                    <a:lstStyle/>
                    <a:p>
                      <a:pPr marL="0" marR="0" lvl="0" indent="0" algn="just" rtl="0">
                        <a:spcBef>
                          <a:spcPts val="0"/>
                        </a:spcBef>
                        <a:buSzPct val="25000"/>
                        <a:buNone/>
                      </a:pPr>
                      <a:r>
                        <a:rPr lang="es-CR" sz="1600" i="1" u="none" strike="noStrike" cap="none" baseline="0"/>
                        <a:t>Sistema de base de datos</a:t>
                      </a:r>
                    </a:p>
                  </a:txBody>
                  <a:tcPr marL="91450" marR="91450" marT="45725" marB="45725"/>
                </a:tc>
                <a:tc>
                  <a:txBody>
                    <a:bodyPr/>
                    <a:lstStyle/>
                    <a:p>
                      <a:pPr marL="0" marR="0" lvl="0" indent="0" algn="just" rtl="0">
                        <a:spcBef>
                          <a:spcPts val="0"/>
                        </a:spcBef>
                        <a:buSzPct val="25000"/>
                        <a:buNone/>
                      </a:pPr>
                      <a:r>
                        <a:rPr lang="es-CR" sz="1600" i="1" u="none" strike="noStrike" cap="none" baseline="0"/>
                        <a:t>Sistema de archivos</a:t>
                      </a:r>
                    </a:p>
                  </a:txBody>
                  <a:tcPr marL="91450" marR="91450" marT="45725" marB="45725"/>
                </a:tc>
              </a:tr>
              <a:tr h="370850">
                <a:tc>
                  <a:txBody>
                    <a:bodyPr/>
                    <a:lstStyle/>
                    <a:p>
                      <a:pPr marL="0" marR="0" lvl="0" indent="0" algn="just" rtl="0">
                        <a:spcBef>
                          <a:spcPts val="0"/>
                        </a:spcBef>
                        <a:buSzPct val="25000"/>
                        <a:buNone/>
                      </a:pPr>
                      <a:r>
                        <a:rPr lang="es-CR" sz="1600" u="none" strike="noStrike" cap="none" baseline="0"/>
                        <a:t>Comportamiento de datos y procesamiento de transacciones multiusuarios: los SGBD deben permitir el </a:t>
                      </a:r>
                      <a:r>
                        <a:rPr lang="es-CR" sz="1600" u="none" strike="noStrike" cap="none" baseline="0">
                          <a:solidFill>
                            <a:srgbClr val="7030A0"/>
                          </a:solidFill>
                        </a:rPr>
                        <a:t>acceso simultáneo a varios usuarios</a:t>
                      </a:r>
                      <a:r>
                        <a:rPr lang="es-CR" sz="1600" u="none" strike="noStrike" cap="none" baseline="0"/>
                        <a:t>. El SGBD debe incluir software de </a:t>
                      </a:r>
                      <a:r>
                        <a:rPr lang="es-CR" sz="1600" u="none" strike="noStrike" cap="none" baseline="0">
                          <a:solidFill>
                            <a:srgbClr val="7030A0"/>
                          </a:solidFill>
                        </a:rPr>
                        <a:t>control de concurrencia para asegurarse de que las actualizaciones de un dato sean las correctas</a:t>
                      </a:r>
                      <a:r>
                        <a:rPr lang="es-CR" sz="1600" u="none" strike="noStrike" cap="none" baseline="0"/>
                        <a:t>, además de asegurarse de que estas actualizaciones estén disponibles para todos lo Usuarios</a:t>
                      </a:r>
                    </a:p>
                  </a:txBody>
                  <a:tcPr marL="91450" marR="91450" marT="45725" marB="45725"/>
                </a:tc>
                <a:tc>
                  <a:txBody>
                    <a:bodyPr/>
                    <a:lstStyle/>
                    <a:p>
                      <a:pPr marL="0" marR="0" lvl="0" indent="0" algn="just" rtl="0">
                        <a:spcBef>
                          <a:spcPts val="0"/>
                        </a:spcBef>
                        <a:buSzPct val="25000"/>
                        <a:buNone/>
                      </a:pPr>
                      <a:r>
                        <a:rPr lang="es-CR" sz="1600" u="none" strike="noStrike" cap="none" baseline="0"/>
                        <a:t>En los sistemas de archivos existen muchas </a:t>
                      </a:r>
                      <a:r>
                        <a:rPr lang="es-CR" sz="1600" u="none" strike="noStrike" cap="none" baseline="0">
                          <a:solidFill>
                            <a:srgbClr val="7030A0"/>
                          </a:solidFill>
                        </a:rPr>
                        <a:t>incoherencias en los datos</a:t>
                      </a:r>
                      <a:r>
                        <a:rPr lang="es-CR" sz="1600" u="none" strike="noStrike" cap="none" baseline="0"/>
                        <a:t>, debido a la falla en las actualizaciones.</a:t>
                      </a:r>
                    </a:p>
                  </a:txBody>
                  <a:tcPr marL="91450" marR="91450" marT="45725" marB="45725"/>
                </a:tc>
              </a:tr>
              <a:tr h="370850">
                <a:tc>
                  <a:txBody>
                    <a:bodyPr/>
                    <a:lstStyle/>
                    <a:p>
                      <a:pPr marL="0" marR="0" lvl="0" indent="0" algn="just" rtl="0">
                        <a:spcBef>
                          <a:spcPts val="0"/>
                        </a:spcBef>
                        <a:buSzPct val="25000"/>
                        <a:buNone/>
                      </a:pPr>
                      <a:r>
                        <a:rPr lang="es-CR" sz="1600" u="none" strike="noStrike" cap="none" baseline="0"/>
                        <a:t>Manejo de múltiples vistas de los datos: </a:t>
                      </a:r>
                      <a:r>
                        <a:rPr lang="es-CR" sz="1600" u="none" strike="noStrike" cap="none" baseline="0">
                          <a:solidFill>
                            <a:srgbClr val="ACA73B"/>
                          </a:solidFill>
                        </a:rPr>
                        <a:t>cada uno de los usuarios de la base de datos puede </a:t>
                      </a:r>
                    </a:p>
                    <a:p>
                      <a:pPr marL="0" marR="0" lvl="0" indent="0" algn="just" rtl="0">
                        <a:spcBef>
                          <a:spcPts val="0"/>
                        </a:spcBef>
                        <a:buSzPct val="25000"/>
                        <a:buNone/>
                      </a:pPr>
                      <a:r>
                        <a:rPr lang="es-CR" sz="1600" u="none" strike="noStrike" cap="none" baseline="0">
                          <a:solidFill>
                            <a:srgbClr val="ACA73B"/>
                          </a:solidFill>
                        </a:rPr>
                        <a:t>requerir una perspectiva o vista diferente de la </a:t>
                      </a:r>
                    </a:p>
                    <a:p>
                      <a:pPr marL="0" marR="0" lvl="0" indent="0" algn="just" rtl="0">
                        <a:spcBef>
                          <a:spcPts val="0"/>
                        </a:spcBef>
                        <a:buSzPct val="25000"/>
                        <a:buNone/>
                      </a:pPr>
                      <a:r>
                        <a:rPr lang="es-CR" sz="1600" u="none" strike="noStrike" cap="none" baseline="0">
                          <a:solidFill>
                            <a:srgbClr val="ACA73B"/>
                          </a:solidFill>
                        </a:rPr>
                        <a:t>misma.</a:t>
                      </a:r>
                      <a:r>
                        <a:rPr lang="es-CR" sz="1600" u="none" strike="noStrike" cap="none" baseline="0"/>
                        <a:t> Una vista puede ser un subconjunto de </a:t>
                      </a:r>
                    </a:p>
                    <a:p>
                      <a:pPr marL="0" marR="0" lvl="0" indent="0" algn="just" rtl="0">
                        <a:spcBef>
                          <a:spcPts val="0"/>
                        </a:spcBef>
                        <a:buSzPct val="25000"/>
                        <a:buNone/>
                      </a:pPr>
                      <a:r>
                        <a:rPr lang="es-CR" sz="1600" u="none" strike="noStrike" cap="none" baseline="0"/>
                        <a:t>la base de datos o contener datos virtuales que se deriven de los archivos de la base de datos, pero que no estén almacenados explícitamente.</a:t>
                      </a:r>
                    </a:p>
                  </a:txBody>
                  <a:tcPr marL="91450" marR="91450" marT="45725" marB="45725"/>
                </a:tc>
                <a:tc>
                  <a:txBody>
                    <a:bodyPr/>
                    <a:lstStyle/>
                    <a:p>
                      <a:pPr marL="0" marR="0" lvl="0" indent="0" algn="just" rtl="0">
                        <a:spcBef>
                          <a:spcPts val="0"/>
                        </a:spcBef>
                        <a:buSzPct val="25000"/>
                        <a:buNone/>
                      </a:pPr>
                      <a:r>
                        <a:rPr lang="es-CR" sz="1600" u="none" strike="noStrike" cap="none" baseline="0"/>
                        <a:t>En los sistemas de archivos </a:t>
                      </a:r>
                      <a:r>
                        <a:rPr lang="es-CR" sz="1600" u="none" strike="noStrike" cap="none" baseline="0">
                          <a:solidFill>
                            <a:srgbClr val="ACA73B"/>
                          </a:solidFill>
                        </a:rPr>
                        <a:t>no existen diferentes vistas de datos</a:t>
                      </a:r>
                    </a:p>
                  </a:txBody>
                  <a:tcPr marL="91450" marR="91450" marT="45725" marB="45725"/>
                </a:tc>
              </a:tr>
            </a:tbl>
          </a:graphicData>
        </a:graphic>
      </p:graphicFrame>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722312" y="2362200"/>
            <a:ext cx="77724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s-CR" sz="4800" b="0" i="0" u="none" strike="noStrike" cap="none" baseline="0">
                <a:solidFill>
                  <a:schemeClr val="lt2"/>
                </a:solidFill>
                <a:latin typeface="Arial"/>
                <a:ea typeface="Arial"/>
                <a:cs typeface="Arial"/>
                <a:sym typeface="Arial"/>
              </a:rPr>
              <a:t>SISTEMA GESTOR DE BASE DE DATOS</a:t>
            </a:r>
          </a:p>
        </p:txBody>
      </p:sp>
      <p:sp>
        <p:nvSpPr>
          <p:cNvPr id="266" name="Shape 266"/>
          <p:cNvSpPr txBox="1">
            <a:spLocks noGrp="1"/>
          </p:cNvSpPr>
          <p:nvPr>
            <p:ph type="body" idx="1"/>
          </p:nvPr>
        </p:nvSpPr>
        <p:spPr>
          <a:xfrm>
            <a:off x="722312" y="4626864"/>
            <a:ext cx="77724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Font typeface="Arial"/>
              <a:buNone/>
            </a:pPr>
            <a:endParaRPr sz="2400" b="0" i="0" u="none" strike="noStrike" cap="none" baseline="0">
              <a:solidFill>
                <a:schemeClr val="lt2"/>
              </a:solidFill>
              <a:latin typeface="Arial"/>
              <a:ea typeface="Arial"/>
              <a:cs typeface="Arial"/>
              <a:sym typeface="Arial"/>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Definición</a:t>
            </a:r>
          </a:p>
        </p:txBody>
      </p:sp>
      <p:sp>
        <p:nvSpPr>
          <p:cNvPr id="272" name="Shape 27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rgbClr val="ACA73B"/>
                </a:solidFill>
                <a:latin typeface="Arial"/>
                <a:ea typeface="Arial"/>
                <a:cs typeface="Arial"/>
                <a:sym typeface="Arial"/>
              </a:rPr>
              <a:t>Colección de datos</a:t>
            </a:r>
            <a:r>
              <a:rPr lang="es-CR" sz="2400" b="0" i="0" u="none" strike="noStrike" cap="none" baseline="0">
                <a:solidFill>
                  <a:schemeClr val="dk1"/>
                </a:solidFill>
                <a:latin typeface="Arial"/>
                <a:ea typeface="Arial"/>
                <a:cs typeface="Arial"/>
                <a:sym typeface="Arial"/>
              </a:rPr>
              <a:t> </a:t>
            </a:r>
            <a:r>
              <a:rPr lang="es-CR" sz="2400" b="0" i="0" u="none" strike="noStrike" cap="none" baseline="0">
                <a:solidFill>
                  <a:srgbClr val="0070C0"/>
                </a:solidFill>
                <a:latin typeface="Arial"/>
                <a:ea typeface="Arial"/>
                <a:cs typeface="Arial"/>
                <a:sym typeface="Arial"/>
              </a:rPr>
              <a:t>relacionados entre sí, estructurados y organizados</a:t>
            </a:r>
            <a:r>
              <a:rPr lang="es-CR" sz="2400" b="0" i="0" u="none" strike="noStrike" cap="none" baseline="0">
                <a:solidFill>
                  <a:schemeClr val="dk1"/>
                </a:solidFill>
                <a:latin typeface="Arial"/>
                <a:ea typeface="Arial"/>
                <a:cs typeface="Arial"/>
                <a:sym typeface="Arial"/>
              </a:rPr>
              <a:t>, y un </a:t>
            </a:r>
            <a:r>
              <a:rPr lang="es-CR" sz="2400" b="0" i="0" u="none" strike="noStrike" cap="none" baseline="0">
                <a:solidFill>
                  <a:srgbClr val="ACA73B"/>
                </a:solidFill>
                <a:latin typeface="Arial"/>
                <a:ea typeface="Arial"/>
                <a:cs typeface="Arial"/>
                <a:sym typeface="Arial"/>
              </a:rPr>
              <a:t>conjunto de programas</a:t>
            </a:r>
            <a:r>
              <a:rPr lang="es-CR" sz="2400" b="0" i="0" u="none" strike="noStrike" cap="none" baseline="0">
                <a:solidFill>
                  <a:schemeClr val="dk1"/>
                </a:solidFill>
                <a:latin typeface="Arial"/>
                <a:ea typeface="Arial"/>
                <a:cs typeface="Arial"/>
                <a:sym typeface="Arial"/>
              </a:rPr>
              <a:t> que </a:t>
            </a:r>
            <a:r>
              <a:rPr lang="es-CR" sz="2400" b="0" i="0" u="none" strike="noStrike" cap="none" baseline="0">
                <a:solidFill>
                  <a:srgbClr val="0070C0"/>
                </a:solidFill>
                <a:latin typeface="Arial"/>
                <a:ea typeface="Arial"/>
                <a:cs typeface="Arial"/>
                <a:sym typeface="Arial"/>
              </a:rPr>
              <a:t>acceden y gestionan esos datos</a:t>
            </a:r>
            <a:r>
              <a:rPr lang="es-CR" sz="2400" b="0" i="0" u="none" strike="noStrike" cap="none" baseline="0">
                <a:solidFill>
                  <a:schemeClr val="dk1"/>
                </a:solidFill>
                <a:latin typeface="Arial"/>
                <a:ea typeface="Arial"/>
                <a:cs typeface="Arial"/>
                <a:sym typeface="Arial"/>
              </a:rPr>
              <a:t>.</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Es un </a:t>
            </a:r>
            <a:r>
              <a:rPr lang="es-CR" sz="2400" b="0" i="0" u="none" strike="noStrike" cap="none" baseline="0">
                <a:solidFill>
                  <a:srgbClr val="ACA73B"/>
                </a:solidFill>
                <a:latin typeface="Arial"/>
                <a:ea typeface="Arial"/>
                <a:cs typeface="Arial"/>
                <a:sym typeface="Arial"/>
              </a:rPr>
              <a:t>software específico</a:t>
            </a:r>
            <a:r>
              <a:rPr lang="es-CR" sz="2400" b="0" i="0" u="none" strike="noStrike" cap="none" baseline="0">
                <a:solidFill>
                  <a:schemeClr val="dk1"/>
                </a:solidFill>
                <a:latin typeface="Arial"/>
                <a:ea typeface="Arial"/>
                <a:cs typeface="Arial"/>
                <a:sym typeface="Arial"/>
              </a:rPr>
              <a:t> que permite a los usuarios </a:t>
            </a:r>
            <a:r>
              <a:rPr lang="es-CR" sz="2400" b="0" i="0" u="none" strike="noStrike" cap="none" baseline="0">
                <a:solidFill>
                  <a:srgbClr val="0070C0"/>
                </a:solidFill>
                <a:latin typeface="Arial"/>
                <a:ea typeface="Arial"/>
                <a:cs typeface="Arial"/>
                <a:sym typeface="Arial"/>
              </a:rPr>
              <a:t>crear, mantener y manipular</a:t>
            </a:r>
            <a:r>
              <a:rPr lang="es-CR" sz="2400" b="0" i="0" u="none" strike="noStrike" cap="none" baseline="0">
                <a:solidFill>
                  <a:schemeClr val="dk1"/>
                </a:solidFill>
                <a:latin typeface="Arial"/>
                <a:ea typeface="Arial"/>
                <a:cs typeface="Arial"/>
                <a:sym typeface="Arial"/>
              </a:rPr>
              <a:t> la BD (incorporando transparente e internamente los  mecanismos necesarios para su funcionamiento correcto) .</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Objetivo principal:</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Proporcionar una forma de </a:t>
            </a:r>
            <a:r>
              <a:rPr lang="es-CR" sz="2000" b="0" i="0" u="none" strike="noStrike" cap="none" baseline="0">
                <a:solidFill>
                  <a:srgbClr val="ACA73B"/>
                </a:solidFill>
                <a:latin typeface="Arial"/>
                <a:ea typeface="Arial"/>
                <a:cs typeface="Arial"/>
                <a:sym typeface="Arial"/>
              </a:rPr>
              <a:t>almacenar y recuperar la información</a:t>
            </a:r>
            <a:r>
              <a:rPr lang="es-CR" sz="2000" b="0" i="0" u="none" strike="noStrike" cap="none" baseline="0">
                <a:solidFill>
                  <a:schemeClr val="dk1"/>
                </a:solidFill>
                <a:latin typeface="Arial"/>
                <a:ea typeface="Arial"/>
                <a:cs typeface="Arial"/>
                <a:sym typeface="Arial"/>
              </a:rPr>
              <a:t> de una base de datos de manera que sea tanto práctica como eficiente.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Agenda</a:t>
            </a:r>
          </a:p>
        </p:txBody>
      </p:sp>
      <p:sp>
        <p:nvSpPr>
          <p:cNvPr id="97" name="Shape 97"/>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Contacto</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Lineamientos, programa y evaluación</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Bases de datos</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Sistemas gestores de bases de datos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Características</a:t>
            </a:r>
          </a:p>
        </p:txBody>
      </p:sp>
      <p:grpSp>
        <p:nvGrpSpPr>
          <p:cNvPr id="278" name="Shape 278"/>
          <p:cNvGrpSpPr/>
          <p:nvPr/>
        </p:nvGrpSpPr>
        <p:grpSpPr>
          <a:xfrm>
            <a:off x="184589" y="2091288"/>
            <a:ext cx="8702811" cy="3894622"/>
            <a:chOff x="5077" y="491088"/>
            <a:chExt cx="8702811" cy="3894622"/>
          </a:xfrm>
        </p:grpSpPr>
        <p:sp>
          <p:nvSpPr>
            <p:cNvPr id="279" name="Shape 279"/>
            <p:cNvSpPr/>
            <p:nvPr/>
          </p:nvSpPr>
          <p:spPr>
            <a:xfrm rot="5400000">
              <a:off x="545586" y="1432384"/>
              <a:ext cx="1628093" cy="2709109"/>
            </a:xfrm>
            <a:prstGeom prst="corner">
              <a:avLst>
                <a:gd name="adj1" fmla="val 16120"/>
                <a:gd name="adj2" fmla="val 16110"/>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280" name="Shape 280"/>
            <p:cNvSpPr/>
            <p:nvPr/>
          </p:nvSpPr>
          <p:spPr>
            <a:xfrm>
              <a:off x="273815" y="2241824"/>
              <a:ext cx="2445798" cy="2143886"/>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1" name="Shape 281"/>
            <p:cNvSpPr txBox="1"/>
            <p:nvPr/>
          </p:nvSpPr>
          <p:spPr>
            <a:xfrm>
              <a:off x="273815" y="2241824"/>
              <a:ext cx="2445798" cy="2143886"/>
            </a:xfrm>
            <a:prstGeom prst="rect">
              <a:avLst/>
            </a:prstGeom>
            <a:noFill/>
            <a:ln>
              <a:noFill/>
            </a:ln>
          </p:spPr>
          <p:txBody>
            <a:bodyPr lIns="110475" tIns="110475" rIns="110475" bIns="110475" anchor="t" anchorCtr="0">
              <a:noAutofit/>
            </a:bodyPr>
            <a:lstStyle/>
            <a:p>
              <a:pPr marL="0" marR="0" lvl="0" indent="0" algn="l" rtl="0">
                <a:lnSpc>
                  <a:spcPct val="90000"/>
                </a:lnSpc>
                <a:spcBef>
                  <a:spcPts val="0"/>
                </a:spcBef>
                <a:spcAft>
                  <a:spcPts val="1015"/>
                </a:spcAft>
                <a:buSzPct val="25000"/>
                <a:buNone/>
              </a:pPr>
              <a:r>
                <a:rPr lang="es-CR" sz="2900" b="0" i="0" u="none" strike="noStrike" cap="none" baseline="0">
                  <a:solidFill>
                    <a:schemeClr val="dk1"/>
                  </a:solidFill>
                  <a:latin typeface="Arial"/>
                  <a:ea typeface="Arial"/>
                  <a:cs typeface="Arial"/>
                  <a:sym typeface="Arial"/>
                </a:rPr>
                <a:t>Integridad</a:t>
              </a:r>
            </a:p>
          </p:txBody>
        </p:sp>
        <p:sp>
          <p:nvSpPr>
            <p:cNvPr id="282" name="Shape 282"/>
            <p:cNvSpPr/>
            <p:nvPr/>
          </p:nvSpPr>
          <p:spPr>
            <a:xfrm>
              <a:off x="2258144" y="1232936"/>
              <a:ext cx="461471" cy="461471"/>
            </a:xfrm>
            <a:prstGeom prst="triangle">
              <a:avLst>
                <a:gd name="adj" fmla="val 100000"/>
              </a:avLst>
            </a:prstGeom>
            <a:solidFill>
              <a:srgbClr val="6A9A8C"/>
            </a:solidFill>
            <a:ln>
              <a:noFill/>
            </a:ln>
          </p:spPr>
          <p:txBody>
            <a:bodyPr lIns="91425" tIns="91425" rIns="91425" bIns="91425" anchor="ctr" anchorCtr="0">
              <a:noAutofit/>
            </a:bodyPr>
            <a:lstStyle/>
            <a:p>
              <a:pPr>
                <a:spcBef>
                  <a:spcPts val="0"/>
                </a:spcBef>
                <a:buNone/>
              </a:pPr>
              <a:endParaRPr/>
            </a:p>
          </p:txBody>
        </p:sp>
        <p:sp>
          <p:nvSpPr>
            <p:cNvPr id="283" name="Shape 283"/>
            <p:cNvSpPr/>
            <p:nvPr/>
          </p:nvSpPr>
          <p:spPr>
            <a:xfrm rot="5400000">
              <a:off x="3539721" y="691482"/>
              <a:ext cx="1628093" cy="2709109"/>
            </a:xfrm>
            <a:prstGeom prst="corner">
              <a:avLst>
                <a:gd name="adj1" fmla="val 16120"/>
                <a:gd name="adj2" fmla="val 16110"/>
              </a:avLst>
            </a:prstGeom>
            <a:solidFill>
              <a:srgbClr val="609059"/>
            </a:solidFill>
            <a:ln>
              <a:noFill/>
            </a:ln>
          </p:spPr>
          <p:txBody>
            <a:bodyPr lIns="91425" tIns="91425" rIns="91425" bIns="91425" anchor="ctr" anchorCtr="0">
              <a:noAutofit/>
            </a:bodyPr>
            <a:lstStyle/>
            <a:p>
              <a:pPr>
                <a:spcBef>
                  <a:spcPts val="0"/>
                </a:spcBef>
                <a:buNone/>
              </a:pPr>
              <a:endParaRPr/>
            </a:p>
          </p:txBody>
        </p:sp>
        <p:sp>
          <p:nvSpPr>
            <p:cNvPr id="284" name="Shape 284"/>
            <p:cNvSpPr/>
            <p:nvPr/>
          </p:nvSpPr>
          <p:spPr>
            <a:xfrm>
              <a:off x="3267952" y="1500921"/>
              <a:ext cx="2445798" cy="2143886"/>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5" name="Shape 285"/>
            <p:cNvSpPr txBox="1"/>
            <p:nvPr/>
          </p:nvSpPr>
          <p:spPr>
            <a:xfrm>
              <a:off x="3267952" y="1500921"/>
              <a:ext cx="2445798" cy="2143886"/>
            </a:xfrm>
            <a:prstGeom prst="rect">
              <a:avLst/>
            </a:prstGeom>
            <a:noFill/>
            <a:ln>
              <a:noFill/>
            </a:ln>
          </p:spPr>
          <p:txBody>
            <a:bodyPr lIns="110475" tIns="110475" rIns="110475" bIns="110475" anchor="t" anchorCtr="0">
              <a:noAutofit/>
            </a:bodyPr>
            <a:lstStyle/>
            <a:p>
              <a:pPr marL="0" marR="0" lvl="0" indent="0" algn="l" rtl="0">
                <a:lnSpc>
                  <a:spcPct val="90000"/>
                </a:lnSpc>
                <a:spcBef>
                  <a:spcPts val="0"/>
                </a:spcBef>
                <a:spcAft>
                  <a:spcPts val="1015"/>
                </a:spcAft>
                <a:buSzPct val="25000"/>
                <a:buNone/>
              </a:pPr>
              <a:r>
                <a:rPr lang="es-CR" sz="2900" b="0" i="0" u="none" strike="noStrike" cap="none" baseline="0">
                  <a:solidFill>
                    <a:schemeClr val="dk1"/>
                  </a:solidFill>
                  <a:latin typeface="Arial"/>
                  <a:ea typeface="Arial"/>
                  <a:cs typeface="Arial"/>
                  <a:sym typeface="Arial"/>
                </a:rPr>
                <a:t>Seguridad</a:t>
              </a:r>
            </a:p>
          </p:txBody>
        </p:sp>
        <p:sp>
          <p:nvSpPr>
            <p:cNvPr id="286" name="Shape 286"/>
            <p:cNvSpPr/>
            <p:nvPr/>
          </p:nvSpPr>
          <p:spPr>
            <a:xfrm>
              <a:off x="5252280" y="492033"/>
              <a:ext cx="461471" cy="461471"/>
            </a:xfrm>
            <a:prstGeom prst="triangle">
              <a:avLst>
                <a:gd name="adj" fmla="val 100000"/>
              </a:avLst>
            </a:prstGeom>
            <a:solidFill>
              <a:srgbClr val="83854A"/>
            </a:solidFill>
            <a:ln>
              <a:noFill/>
            </a:ln>
          </p:spPr>
          <p:txBody>
            <a:bodyPr lIns="91425" tIns="91425" rIns="91425" bIns="91425" anchor="ctr" anchorCtr="0">
              <a:noAutofit/>
            </a:bodyPr>
            <a:lstStyle/>
            <a:p>
              <a:pPr>
                <a:spcBef>
                  <a:spcPts val="0"/>
                </a:spcBef>
                <a:buNone/>
              </a:pPr>
              <a:endParaRPr/>
            </a:p>
          </p:txBody>
        </p:sp>
        <p:sp>
          <p:nvSpPr>
            <p:cNvPr id="287" name="Shape 287"/>
            <p:cNvSpPr/>
            <p:nvPr/>
          </p:nvSpPr>
          <p:spPr>
            <a:xfrm rot="5400000">
              <a:off x="6533858" y="-49420"/>
              <a:ext cx="1628093" cy="2709109"/>
            </a:xfrm>
            <a:prstGeom prst="corner">
              <a:avLst>
                <a:gd name="adj1" fmla="val 16120"/>
                <a:gd name="adj2" fmla="val 16110"/>
              </a:avLst>
            </a:prstGeom>
            <a:solidFill>
              <a:srgbClr val="78443C"/>
            </a:solidFill>
            <a:ln>
              <a:noFill/>
            </a:ln>
          </p:spPr>
          <p:txBody>
            <a:bodyPr lIns="91425" tIns="91425" rIns="91425" bIns="91425" anchor="ctr" anchorCtr="0">
              <a:noAutofit/>
            </a:bodyPr>
            <a:lstStyle/>
            <a:p>
              <a:pPr>
                <a:spcBef>
                  <a:spcPts val="0"/>
                </a:spcBef>
                <a:buNone/>
              </a:pPr>
              <a:endParaRPr/>
            </a:p>
          </p:txBody>
        </p:sp>
        <p:sp>
          <p:nvSpPr>
            <p:cNvPr id="288" name="Shape 288"/>
            <p:cNvSpPr/>
            <p:nvPr/>
          </p:nvSpPr>
          <p:spPr>
            <a:xfrm>
              <a:off x="6262089" y="760020"/>
              <a:ext cx="2445798" cy="2143886"/>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9" name="Shape 289"/>
            <p:cNvSpPr txBox="1"/>
            <p:nvPr/>
          </p:nvSpPr>
          <p:spPr>
            <a:xfrm>
              <a:off x="6262089" y="760020"/>
              <a:ext cx="2445798" cy="2143886"/>
            </a:xfrm>
            <a:prstGeom prst="rect">
              <a:avLst/>
            </a:prstGeom>
            <a:noFill/>
            <a:ln>
              <a:noFill/>
            </a:ln>
          </p:spPr>
          <p:txBody>
            <a:bodyPr lIns="110475" tIns="110475" rIns="110475" bIns="110475" anchor="t" anchorCtr="0">
              <a:noAutofit/>
            </a:bodyPr>
            <a:lstStyle/>
            <a:p>
              <a:pPr marL="0" marR="0" lvl="0" indent="0" algn="l" rtl="0">
                <a:lnSpc>
                  <a:spcPct val="90000"/>
                </a:lnSpc>
                <a:spcBef>
                  <a:spcPts val="0"/>
                </a:spcBef>
                <a:spcAft>
                  <a:spcPts val="1015"/>
                </a:spcAft>
                <a:buSzPct val="25000"/>
                <a:buNone/>
              </a:pPr>
              <a:r>
                <a:rPr lang="es-CR" sz="2900" b="0" i="0" u="none" strike="noStrike" cap="none" baseline="0">
                  <a:solidFill>
                    <a:schemeClr val="dk1"/>
                  </a:solidFill>
                  <a:latin typeface="Arial"/>
                  <a:ea typeface="Arial"/>
                  <a:cs typeface="Arial"/>
                  <a:sym typeface="Arial"/>
                </a:rPr>
                <a:t>Redundancia</a:t>
              </a:r>
            </a:p>
          </p:txBody>
        </p:sp>
      </p:gr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Características</a:t>
            </a:r>
          </a:p>
        </p:txBody>
      </p:sp>
      <p:grpSp>
        <p:nvGrpSpPr>
          <p:cNvPr id="295" name="Shape 295"/>
          <p:cNvGrpSpPr/>
          <p:nvPr/>
        </p:nvGrpSpPr>
        <p:grpSpPr>
          <a:xfrm>
            <a:off x="184589" y="2091288"/>
            <a:ext cx="8702811" cy="3894622"/>
            <a:chOff x="5077" y="491088"/>
            <a:chExt cx="8702811" cy="3894622"/>
          </a:xfrm>
        </p:grpSpPr>
        <p:sp>
          <p:nvSpPr>
            <p:cNvPr id="296" name="Shape 296"/>
            <p:cNvSpPr/>
            <p:nvPr/>
          </p:nvSpPr>
          <p:spPr>
            <a:xfrm rot="5400000">
              <a:off x="545586" y="1432384"/>
              <a:ext cx="1628093" cy="2709109"/>
            </a:xfrm>
            <a:prstGeom prst="corner">
              <a:avLst>
                <a:gd name="adj1" fmla="val 16120"/>
                <a:gd name="adj2" fmla="val 16110"/>
              </a:avLst>
            </a:prstGeom>
            <a:solidFill>
              <a:srgbClr val="C00000"/>
            </a:solidFill>
            <a:ln>
              <a:noFill/>
            </a:ln>
          </p:spPr>
          <p:txBody>
            <a:bodyPr lIns="91425" tIns="91425" rIns="91425" bIns="91425" anchor="ctr" anchorCtr="0">
              <a:noAutofit/>
            </a:bodyPr>
            <a:lstStyle/>
            <a:p>
              <a:pPr>
                <a:spcBef>
                  <a:spcPts val="0"/>
                </a:spcBef>
                <a:buNone/>
              </a:pPr>
              <a:endParaRPr/>
            </a:p>
          </p:txBody>
        </p:sp>
        <p:sp>
          <p:nvSpPr>
            <p:cNvPr id="297" name="Shape 297"/>
            <p:cNvSpPr/>
            <p:nvPr/>
          </p:nvSpPr>
          <p:spPr>
            <a:xfrm>
              <a:off x="273815" y="2241824"/>
              <a:ext cx="2445798" cy="2143886"/>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98" name="Shape 298"/>
            <p:cNvSpPr txBox="1"/>
            <p:nvPr/>
          </p:nvSpPr>
          <p:spPr>
            <a:xfrm>
              <a:off x="273815" y="2241824"/>
              <a:ext cx="2445798" cy="2143886"/>
            </a:xfrm>
            <a:prstGeom prst="rect">
              <a:avLst/>
            </a:prstGeom>
            <a:noFill/>
            <a:ln>
              <a:noFill/>
            </a:ln>
          </p:spPr>
          <p:txBody>
            <a:bodyPr lIns="110475" tIns="110475" rIns="110475" bIns="110475" anchor="t" anchorCtr="0">
              <a:noAutofit/>
            </a:bodyPr>
            <a:lstStyle/>
            <a:p>
              <a:pPr marL="0" marR="0" lvl="0" indent="0" algn="l" rtl="0">
                <a:lnSpc>
                  <a:spcPct val="90000"/>
                </a:lnSpc>
                <a:spcBef>
                  <a:spcPts val="0"/>
                </a:spcBef>
                <a:spcAft>
                  <a:spcPts val="1015"/>
                </a:spcAft>
                <a:buSzPct val="25000"/>
                <a:buNone/>
              </a:pPr>
              <a:r>
                <a:rPr lang="es-CR" sz="2900" b="0" i="0" u="none" strike="noStrike" cap="none" baseline="0">
                  <a:solidFill>
                    <a:schemeClr val="dk1"/>
                  </a:solidFill>
                  <a:latin typeface="Arial"/>
                  <a:ea typeface="Arial"/>
                  <a:cs typeface="Arial"/>
                  <a:sym typeface="Arial"/>
                </a:rPr>
                <a:t>Integridad</a:t>
              </a:r>
            </a:p>
          </p:txBody>
        </p:sp>
        <p:sp>
          <p:nvSpPr>
            <p:cNvPr id="299" name="Shape 299"/>
            <p:cNvSpPr/>
            <p:nvPr/>
          </p:nvSpPr>
          <p:spPr>
            <a:xfrm>
              <a:off x="2258144" y="1232936"/>
              <a:ext cx="461471" cy="461471"/>
            </a:xfrm>
            <a:prstGeom prst="triangle">
              <a:avLst>
                <a:gd name="adj" fmla="val 100000"/>
              </a:avLst>
            </a:prstGeom>
            <a:solidFill>
              <a:srgbClr val="6A9A8C"/>
            </a:solidFill>
            <a:ln>
              <a:noFill/>
            </a:ln>
          </p:spPr>
          <p:txBody>
            <a:bodyPr lIns="91425" tIns="91425" rIns="91425" bIns="91425" anchor="ctr" anchorCtr="0">
              <a:noAutofit/>
            </a:bodyPr>
            <a:lstStyle/>
            <a:p>
              <a:pPr>
                <a:spcBef>
                  <a:spcPts val="0"/>
                </a:spcBef>
                <a:buNone/>
              </a:pPr>
              <a:endParaRPr/>
            </a:p>
          </p:txBody>
        </p:sp>
        <p:sp>
          <p:nvSpPr>
            <p:cNvPr id="300" name="Shape 300"/>
            <p:cNvSpPr/>
            <p:nvPr/>
          </p:nvSpPr>
          <p:spPr>
            <a:xfrm rot="5400000">
              <a:off x="3539721" y="691482"/>
              <a:ext cx="1628093" cy="2709109"/>
            </a:xfrm>
            <a:prstGeom prst="corner">
              <a:avLst>
                <a:gd name="adj1" fmla="val 16120"/>
                <a:gd name="adj2" fmla="val 16110"/>
              </a:avLst>
            </a:prstGeom>
            <a:solidFill>
              <a:srgbClr val="609059"/>
            </a:solidFill>
            <a:ln>
              <a:noFill/>
            </a:ln>
          </p:spPr>
          <p:txBody>
            <a:bodyPr lIns="91425" tIns="91425" rIns="91425" bIns="91425" anchor="ctr" anchorCtr="0">
              <a:noAutofit/>
            </a:bodyPr>
            <a:lstStyle/>
            <a:p>
              <a:pPr>
                <a:spcBef>
                  <a:spcPts val="0"/>
                </a:spcBef>
                <a:buNone/>
              </a:pPr>
              <a:endParaRPr/>
            </a:p>
          </p:txBody>
        </p:sp>
        <p:sp>
          <p:nvSpPr>
            <p:cNvPr id="301" name="Shape 301"/>
            <p:cNvSpPr/>
            <p:nvPr/>
          </p:nvSpPr>
          <p:spPr>
            <a:xfrm>
              <a:off x="3267952" y="1500921"/>
              <a:ext cx="2445798" cy="2143886"/>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02" name="Shape 302"/>
            <p:cNvSpPr txBox="1"/>
            <p:nvPr/>
          </p:nvSpPr>
          <p:spPr>
            <a:xfrm>
              <a:off x="3267952" y="1500921"/>
              <a:ext cx="2445798" cy="2143886"/>
            </a:xfrm>
            <a:prstGeom prst="rect">
              <a:avLst/>
            </a:prstGeom>
            <a:noFill/>
            <a:ln>
              <a:noFill/>
            </a:ln>
          </p:spPr>
          <p:txBody>
            <a:bodyPr lIns="110475" tIns="110475" rIns="110475" bIns="110475" anchor="t" anchorCtr="0">
              <a:noAutofit/>
            </a:bodyPr>
            <a:lstStyle/>
            <a:p>
              <a:pPr marL="0" marR="0" lvl="0" indent="0" algn="l" rtl="0">
                <a:lnSpc>
                  <a:spcPct val="90000"/>
                </a:lnSpc>
                <a:spcBef>
                  <a:spcPts val="0"/>
                </a:spcBef>
                <a:spcAft>
                  <a:spcPts val="1015"/>
                </a:spcAft>
                <a:buSzPct val="25000"/>
                <a:buNone/>
              </a:pPr>
              <a:r>
                <a:rPr lang="es-CR" sz="2900" b="0" i="0" u="none" strike="noStrike" cap="none" baseline="0">
                  <a:solidFill>
                    <a:schemeClr val="dk1"/>
                  </a:solidFill>
                  <a:latin typeface="Arial"/>
                  <a:ea typeface="Arial"/>
                  <a:cs typeface="Arial"/>
                  <a:sym typeface="Arial"/>
                </a:rPr>
                <a:t>Seguridad</a:t>
              </a:r>
            </a:p>
          </p:txBody>
        </p:sp>
        <p:sp>
          <p:nvSpPr>
            <p:cNvPr id="303" name="Shape 303"/>
            <p:cNvSpPr/>
            <p:nvPr/>
          </p:nvSpPr>
          <p:spPr>
            <a:xfrm>
              <a:off x="5252280" y="492033"/>
              <a:ext cx="461471" cy="461471"/>
            </a:xfrm>
            <a:prstGeom prst="triangle">
              <a:avLst>
                <a:gd name="adj" fmla="val 100000"/>
              </a:avLst>
            </a:prstGeom>
            <a:solidFill>
              <a:srgbClr val="83854A"/>
            </a:solidFill>
            <a:ln>
              <a:noFill/>
            </a:ln>
          </p:spPr>
          <p:txBody>
            <a:bodyPr lIns="91425" tIns="91425" rIns="91425" bIns="91425" anchor="ctr" anchorCtr="0">
              <a:noAutofit/>
            </a:bodyPr>
            <a:lstStyle/>
            <a:p>
              <a:pPr>
                <a:spcBef>
                  <a:spcPts val="0"/>
                </a:spcBef>
                <a:buNone/>
              </a:pPr>
              <a:endParaRPr/>
            </a:p>
          </p:txBody>
        </p:sp>
        <p:sp>
          <p:nvSpPr>
            <p:cNvPr id="304" name="Shape 304"/>
            <p:cNvSpPr/>
            <p:nvPr/>
          </p:nvSpPr>
          <p:spPr>
            <a:xfrm rot="5400000">
              <a:off x="6533858" y="-49420"/>
              <a:ext cx="1628093" cy="2709109"/>
            </a:xfrm>
            <a:prstGeom prst="corner">
              <a:avLst>
                <a:gd name="adj1" fmla="val 16120"/>
                <a:gd name="adj2" fmla="val 16110"/>
              </a:avLst>
            </a:prstGeom>
            <a:solidFill>
              <a:srgbClr val="78443C"/>
            </a:solidFill>
            <a:ln>
              <a:noFill/>
            </a:ln>
          </p:spPr>
          <p:txBody>
            <a:bodyPr lIns="91425" tIns="91425" rIns="91425" bIns="91425" anchor="ctr" anchorCtr="0">
              <a:noAutofit/>
            </a:bodyPr>
            <a:lstStyle/>
            <a:p>
              <a:pPr>
                <a:spcBef>
                  <a:spcPts val="0"/>
                </a:spcBef>
                <a:buNone/>
              </a:pPr>
              <a:endParaRPr/>
            </a:p>
          </p:txBody>
        </p:sp>
        <p:sp>
          <p:nvSpPr>
            <p:cNvPr id="305" name="Shape 305"/>
            <p:cNvSpPr/>
            <p:nvPr/>
          </p:nvSpPr>
          <p:spPr>
            <a:xfrm>
              <a:off x="6262089" y="760020"/>
              <a:ext cx="2445798" cy="2143886"/>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06" name="Shape 306"/>
            <p:cNvSpPr txBox="1"/>
            <p:nvPr/>
          </p:nvSpPr>
          <p:spPr>
            <a:xfrm>
              <a:off x="6262089" y="760020"/>
              <a:ext cx="2445798" cy="2143886"/>
            </a:xfrm>
            <a:prstGeom prst="rect">
              <a:avLst/>
            </a:prstGeom>
            <a:noFill/>
            <a:ln>
              <a:noFill/>
            </a:ln>
          </p:spPr>
          <p:txBody>
            <a:bodyPr lIns="110475" tIns="110475" rIns="110475" bIns="110475" anchor="t" anchorCtr="0">
              <a:noAutofit/>
            </a:bodyPr>
            <a:lstStyle/>
            <a:p>
              <a:pPr marL="0" marR="0" lvl="0" indent="0" algn="l" rtl="0">
                <a:lnSpc>
                  <a:spcPct val="90000"/>
                </a:lnSpc>
                <a:spcBef>
                  <a:spcPts val="0"/>
                </a:spcBef>
                <a:spcAft>
                  <a:spcPts val="1015"/>
                </a:spcAft>
                <a:buSzPct val="25000"/>
                <a:buNone/>
              </a:pPr>
              <a:r>
                <a:rPr lang="es-CR" sz="2900" b="0" i="0" u="none" strike="noStrike" cap="none" baseline="0">
                  <a:solidFill>
                    <a:schemeClr val="dk1"/>
                  </a:solidFill>
                  <a:latin typeface="Arial"/>
                  <a:ea typeface="Arial"/>
                  <a:cs typeface="Arial"/>
                  <a:sym typeface="Arial"/>
                </a:rPr>
                <a:t>Redundancia</a:t>
              </a:r>
            </a:p>
          </p:txBody>
        </p:sp>
      </p:gr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Características</a:t>
            </a:r>
          </a:p>
        </p:txBody>
      </p:sp>
      <p:sp>
        <p:nvSpPr>
          <p:cNvPr id="312" name="Shape 31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Integridad</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Calidad de la información: “</a:t>
            </a:r>
            <a:r>
              <a:rPr lang="es-CR" sz="2000" b="0" i="1" u="none" strike="noStrike" cap="none" baseline="0">
                <a:solidFill>
                  <a:schemeClr val="dk1"/>
                </a:solidFill>
                <a:latin typeface="Arial"/>
                <a:ea typeface="Arial"/>
                <a:cs typeface="Arial"/>
                <a:sym typeface="Arial"/>
              </a:rPr>
              <a:t>los datos deben estar estructurados reflejando adecuadamente los objetos, relaciones y las restricciones existentes del mundo real que modela la base de datos”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SGBD debe asegurar que los datos se almacenan correctamente</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SGBD debe asegurar que las actualizaciones de los usuarios sobre la base de datos se ejecutan correctamente y que se hacen permanentes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Ejemplo</a:t>
            </a:r>
          </a:p>
          <a:p>
            <a:pPr marL="731520" marR="0" lvl="2" indent="-185419" algn="just" rtl="0">
              <a:spcBef>
                <a:spcPts val="360"/>
              </a:spcBef>
              <a:buClr>
                <a:schemeClr val="accent1"/>
              </a:buClr>
              <a:buSzPct val="90000"/>
              <a:buFont typeface="Noto Symbol"/>
              <a:buChar char="▪"/>
            </a:pPr>
            <a:r>
              <a:rPr lang="es-CR" sz="1800" b="0" i="0" u="none" strike="noStrike" cap="none" baseline="0">
                <a:solidFill>
                  <a:schemeClr val="dk1"/>
                </a:solidFill>
                <a:latin typeface="Arial"/>
                <a:ea typeface="Arial"/>
                <a:cs typeface="Arial"/>
                <a:sym typeface="Arial"/>
              </a:rPr>
              <a:t>El saldo de una cuenta bancaria  no puede nunca ser más bajo de una cantidad predeterminada (por ejemplo 25 US).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Características</a:t>
            </a:r>
          </a:p>
        </p:txBody>
      </p:sp>
      <p:grpSp>
        <p:nvGrpSpPr>
          <p:cNvPr id="318" name="Shape 318"/>
          <p:cNvGrpSpPr/>
          <p:nvPr/>
        </p:nvGrpSpPr>
        <p:grpSpPr>
          <a:xfrm>
            <a:off x="184589" y="2091288"/>
            <a:ext cx="8702811" cy="3894622"/>
            <a:chOff x="5077" y="491088"/>
            <a:chExt cx="8702811" cy="3894622"/>
          </a:xfrm>
        </p:grpSpPr>
        <p:sp>
          <p:nvSpPr>
            <p:cNvPr id="319" name="Shape 319"/>
            <p:cNvSpPr/>
            <p:nvPr/>
          </p:nvSpPr>
          <p:spPr>
            <a:xfrm rot="5400000">
              <a:off x="545586" y="1432384"/>
              <a:ext cx="1628093" cy="2709109"/>
            </a:xfrm>
            <a:prstGeom prst="corner">
              <a:avLst>
                <a:gd name="adj1" fmla="val 16120"/>
                <a:gd name="adj2" fmla="val 16110"/>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320" name="Shape 320"/>
            <p:cNvSpPr/>
            <p:nvPr/>
          </p:nvSpPr>
          <p:spPr>
            <a:xfrm>
              <a:off x="273815" y="2241824"/>
              <a:ext cx="2445798" cy="2143886"/>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1" name="Shape 321"/>
            <p:cNvSpPr txBox="1"/>
            <p:nvPr/>
          </p:nvSpPr>
          <p:spPr>
            <a:xfrm>
              <a:off x="273815" y="2241824"/>
              <a:ext cx="2445798" cy="2143886"/>
            </a:xfrm>
            <a:prstGeom prst="rect">
              <a:avLst/>
            </a:prstGeom>
            <a:noFill/>
            <a:ln>
              <a:noFill/>
            </a:ln>
          </p:spPr>
          <p:txBody>
            <a:bodyPr lIns="110475" tIns="110475" rIns="110475" bIns="110475" anchor="t" anchorCtr="0">
              <a:noAutofit/>
            </a:bodyPr>
            <a:lstStyle/>
            <a:p>
              <a:pPr marL="0" marR="0" lvl="0" indent="0" algn="l" rtl="0">
                <a:lnSpc>
                  <a:spcPct val="90000"/>
                </a:lnSpc>
                <a:spcBef>
                  <a:spcPts val="0"/>
                </a:spcBef>
                <a:spcAft>
                  <a:spcPts val="1015"/>
                </a:spcAft>
                <a:buSzPct val="25000"/>
                <a:buNone/>
              </a:pPr>
              <a:r>
                <a:rPr lang="es-CR" sz="2900" b="0" i="0" u="none" strike="noStrike" cap="none" baseline="0">
                  <a:solidFill>
                    <a:schemeClr val="dk1"/>
                  </a:solidFill>
                  <a:latin typeface="Arial"/>
                  <a:ea typeface="Arial"/>
                  <a:cs typeface="Arial"/>
                  <a:sym typeface="Arial"/>
                </a:rPr>
                <a:t>Integridad</a:t>
              </a:r>
            </a:p>
          </p:txBody>
        </p:sp>
        <p:sp>
          <p:nvSpPr>
            <p:cNvPr id="322" name="Shape 322"/>
            <p:cNvSpPr/>
            <p:nvPr/>
          </p:nvSpPr>
          <p:spPr>
            <a:xfrm>
              <a:off x="2258144" y="1232936"/>
              <a:ext cx="461471" cy="461471"/>
            </a:xfrm>
            <a:prstGeom prst="triangle">
              <a:avLst>
                <a:gd name="adj" fmla="val 100000"/>
              </a:avLst>
            </a:prstGeom>
            <a:solidFill>
              <a:srgbClr val="6A9A8C"/>
            </a:solidFill>
            <a:ln>
              <a:noFill/>
            </a:ln>
          </p:spPr>
          <p:txBody>
            <a:bodyPr lIns="91425" tIns="91425" rIns="91425" bIns="91425" anchor="ctr" anchorCtr="0">
              <a:noAutofit/>
            </a:bodyPr>
            <a:lstStyle/>
            <a:p>
              <a:pPr>
                <a:spcBef>
                  <a:spcPts val="0"/>
                </a:spcBef>
                <a:buNone/>
              </a:pPr>
              <a:endParaRPr/>
            </a:p>
          </p:txBody>
        </p:sp>
        <p:sp>
          <p:nvSpPr>
            <p:cNvPr id="323" name="Shape 323"/>
            <p:cNvSpPr/>
            <p:nvPr/>
          </p:nvSpPr>
          <p:spPr>
            <a:xfrm rot="5400000">
              <a:off x="3539721" y="691482"/>
              <a:ext cx="1628093" cy="2709109"/>
            </a:xfrm>
            <a:prstGeom prst="corner">
              <a:avLst>
                <a:gd name="adj1" fmla="val 16120"/>
                <a:gd name="adj2" fmla="val 16110"/>
              </a:avLst>
            </a:prstGeom>
            <a:solidFill>
              <a:srgbClr val="C00000"/>
            </a:solidFill>
            <a:ln>
              <a:noFill/>
            </a:ln>
          </p:spPr>
          <p:txBody>
            <a:bodyPr lIns="91425" tIns="91425" rIns="91425" bIns="91425" anchor="ctr" anchorCtr="0">
              <a:noAutofit/>
            </a:bodyPr>
            <a:lstStyle/>
            <a:p>
              <a:pPr>
                <a:spcBef>
                  <a:spcPts val="0"/>
                </a:spcBef>
                <a:buNone/>
              </a:pPr>
              <a:endParaRPr/>
            </a:p>
          </p:txBody>
        </p:sp>
        <p:sp>
          <p:nvSpPr>
            <p:cNvPr id="324" name="Shape 324"/>
            <p:cNvSpPr/>
            <p:nvPr/>
          </p:nvSpPr>
          <p:spPr>
            <a:xfrm>
              <a:off x="3267952" y="1500921"/>
              <a:ext cx="2445798" cy="2143886"/>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5" name="Shape 325"/>
            <p:cNvSpPr txBox="1"/>
            <p:nvPr/>
          </p:nvSpPr>
          <p:spPr>
            <a:xfrm>
              <a:off x="3267952" y="1500921"/>
              <a:ext cx="2445798" cy="2143886"/>
            </a:xfrm>
            <a:prstGeom prst="rect">
              <a:avLst/>
            </a:prstGeom>
            <a:noFill/>
            <a:ln>
              <a:noFill/>
            </a:ln>
          </p:spPr>
          <p:txBody>
            <a:bodyPr lIns="110475" tIns="110475" rIns="110475" bIns="110475" anchor="t" anchorCtr="0">
              <a:noAutofit/>
            </a:bodyPr>
            <a:lstStyle/>
            <a:p>
              <a:pPr marL="0" marR="0" lvl="0" indent="0" algn="l" rtl="0">
                <a:lnSpc>
                  <a:spcPct val="90000"/>
                </a:lnSpc>
                <a:spcBef>
                  <a:spcPts val="0"/>
                </a:spcBef>
                <a:spcAft>
                  <a:spcPts val="1015"/>
                </a:spcAft>
                <a:buSzPct val="25000"/>
                <a:buNone/>
              </a:pPr>
              <a:r>
                <a:rPr lang="es-CR" sz="2900" b="0" i="0" u="none" strike="noStrike" cap="none" baseline="0">
                  <a:solidFill>
                    <a:schemeClr val="dk1"/>
                  </a:solidFill>
                  <a:latin typeface="Arial"/>
                  <a:ea typeface="Arial"/>
                  <a:cs typeface="Arial"/>
                  <a:sym typeface="Arial"/>
                </a:rPr>
                <a:t>Seguridad</a:t>
              </a:r>
            </a:p>
          </p:txBody>
        </p:sp>
        <p:sp>
          <p:nvSpPr>
            <p:cNvPr id="326" name="Shape 326"/>
            <p:cNvSpPr/>
            <p:nvPr/>
          </p:nvSpPr>
          <p:spPr>
            <a:xfrm>
              <a:off x="5252280" y="492033"/>
              <a:ext cx="461471" cy="461471"/>
            </a:xfrm>
            <a:prstGeom prst="triangle">
              <a:avLst>
                <a:gd name="adj" fmla="val 100000"/>
              </a:avLst>
            </a:prstGeom>
            <a:solidFill>
              <a:srgbClr val="83854A"/>
            </a:solidFill>
            <a:ln>
              <a:noFill/>
            </a:ln>
          </p:spPr>
          <p:txBody>
            <a:bodyPr lIns="91425" tIns="91425" rIns="91425" bIns="91425" anchor="ctr" anchorCtr="0">
              <a:noAutofit/>
            </a:bodyPr>
            <a:lstStyle/>
            <a:p>
              <a:pPr>
                <a:spcBef>
                  <a:spcPts val="0"/>
                </a:spcBef>
                <a:buNone/>
              </a:pPr>
              <a:endParaRPr/>
            </a:p>
          </p:txBody>
        </p:sp>
        <p:sp>
          <p:nvSpPr>
            <p:cNvPr id="327" name="Shape 327"/>
            <p:cNvSpPr/>
            <p:nvPr/>
          </p:nvSpPr>
          <p:spPr>
            <a:xfrm rot="5400000">
              <a:off x="6533858" y="-49420"/>
              <a:ext cx="1628093" cy="2709109"/>
            </a:xfrm>
            <a:prstGeom prst="corner">
              <a:avLst>
                <a:gd name="adj1" fmla="val 16120"/>
                <a:gd name="adj2" fmla="val 16110"/>
              </a:avLst>
            </a:prstGeom>
            <a:solidFill>
              <a:srgbClr val="78443C"/>
            </a:solidFill>
            <a:ln>
              <a:noFill/>
            </a:ln>
          </p:spPr>
          <p:txBody>
            <a:bodyPr lIns="91425" tIns="91425" rIns="91425" bIns="91425" anchor="ctr" anchorCtr="0">
              <a:noAutofit/>
            </a:bodyPr>
            <a:lstStyle/>
            <a:p>
              <a:pPr>
                <a:spcBef>
                  <a:spcPts val="0"/>
                </a:spcBef>
                <a:buNone/>
              </a:pPr>
              <a:endParaRPr/>
            </a:p>
          </p:txBody>
        </p:sp>
        <p:sp>
          <p:nvSpPr>
            <p:cNvPr id="328" name="Shape 328"/>
            <p:cNvSpPr/>
            <p:nvPr/>
          </p:nvSpPr>
          <p:spPr>
            <a:xfrm>
              <a:off x="6262089" y="760020"/>
              <a:ext cx="2445798" cy="2143886"/>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9" name="Shape 329"/>
            <p:cNvSpPr txBox="1"/>
            <p:nvPr/>
          </p:nvSpPr>
          <p:spPr>
            <a:xfrm>
              <a:off x="6262089" y="760020"/>
              <a:ext cx="2445798" cy="2143886"/>
            </a:xfrm>
            <a:prstGeom prst="rect">
              <a:avLst/>
            </a:prstGeom>
            <a:noFill/>
            <a:ln>
              <a:noFill/>
            </a:ln>
          </p:spPr>
          <p:txBody>
            <a:bodyPr lIns="110475" tIns="110475" rIns="110475" bIns="110475" anchor="t" anchorCtr="0">
              <a:noAutofit/>
            </a:bodyPr>
            <a:lstStyle/>
            <a:p>
              <a:pPr marL="0" marR="0" lvl="0" indent="0" algn="l" rtl="0">
                <a:lnSpc>
                  <a:spcPct val="90000"/>
                </a:lnSpc>
                <a:spcBef>
                  <a:spcPts val="0"/>
                </a:spcBef>
                <a:spcAft>
                  <a:spcPts val="1015"/>
                </a:spcAft>
                <a:buSzPct val="25000"/>
                <a:buNone/>
              </a:pPr>
              <a:r>
                <a:rPr lang="es-CR" sz="2900" b="0" i="0" u="none" strike="noStrike" cap="none" baseline="0">
                  <a:solidFill>
                    <a:schemeClr val="dk1"/>
                  </a:solidFill>
                  <a:latin typeface="Arial"/>
                  <a:ea typeface="Arial"/>
                  <a:cs typeface="Arial"/>
                  <a:sym typeface="Arial"/>
                </a:rPr>
                <a:t>Redundancia</a:t>
              </a:r>
            </a:p>
          </p:txBody>
        </p:sp>
      </p:gr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Características</a:t>
            </a:r>
          </a:p>
        </p:txBody>
      </p:sp>
      <p:sp>
        <p:nvSpPr>
          <p:cNvPr id="335" name="Shape 33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Seguridad</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Objetivo: </a:t>
            </a:r>
            <a:r>
              <a:rPr lang="es-CR" sz="2000" b="0" i="1" u="none" strike="noStrike" cap="none" baseline="0">
                <a:solidFill>
                  <a:schemeClr val="dk1"/>
                </a:solidFill>
                <a:latin typeface="Arial"/>
                <a:ea typeface="Arial"/>
                <a:cs typeface="Arial"/>
                <a:sym typeface="Arial"/>
              </a:rPr>
              <a:t>Sólo pueden acceder a la información las personas y procesos autorizados y en la forma autorizada.</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
        <p:nvSpPr>
          <p:cNvPr id="336" name="Shape 336"/>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pic>
        <p:nvPicPr>
          <p:cNvPr id="337" name="Shape 337"/>
          <p:cNvPicPr preferRelativeResize="0"/>
          <p:nvPr/>
        </p:nvPicPr>
        <p:blipFill rotWithShape="1">
          <a:blip r:embed="rId3">
            <a:alphaModFix/>
          </a:blip>
          <a:srcRect/>
          <a:stretch/>
        </p:blipFill>
        <p:spPr>
          <a:xfrm>
            <a:off x="395936" y="2996951"/>
            <a:ext cx="3600000" cy="3600000"/>
          </a:xfrm>
          <a:prstGeom prst="rect">
            <a:avLst/>
          </a:prstGeom>
          <a:solidFill>
            <a:srgbClr val="EEEEEE"/>
          </a:solidFill>
          <a:ln w="9525" cap="flat" cmpd="sng">
            <a:solidFill>
              <a:schemeClr val="dk1"/>
            </a:solidFill>
            <a:prstDash val="solid"/>
            <a:miter/>
            <a:headEnd type="none" w="med" len="med"/>
            <a:tailEnd type="none" w="med" len="med"/>
          </a:ln>
        </p:spPr>
      </p:pic>
      <p:sp>
        <p:nvSpPr>
          <p:cNvPr id="338" name="Shape 338"/>
          <p:cNvSpPr/>
          <p:nvPr/>
        </p:nvSpPr>
        <p:spPr>
          <a:xfrm>
            <a:off x="4427983" y="2996951"/>
            <a:ext cx="4248472" cy="3354765"/>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a:p>
            <a:pPr marL="640080" marR="0" lvl="1" indent="-18288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En un sistema Bancario, el personal de planillas necesita ver sólo esa parte de la DB que tiene información acerca de varios empleados del banco. </a:t>
            </a:r>
          </a:p>
          <a:p>
            <a:pPr marL="640080" marR="0" lvl="1" indent="-18288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No necesita acceder a la información acerca de las cuentas de los clientes.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Características</a:t>
            </a:r>
          </a:p>
        </p:txBody>
      </p:sp>
      <p:grpSp>
        <p:nvGrpSpPr>
          <p:cNvPr id="344" name="Shape 344"/>
          <p:cNvGrpSpPr/>
          <p:nvPr/>
        </p:nvGrpSpPr>
        <p:grpSpPr>
          <a:xfrm>
            <a:off x="184589" y="2091288"/>
            <a:ext cx="8702811" cy="3894622"/>
            <a:chOff x="5077" y="491088"/>
            <a:chExt cx="8702811" cy="3894622"/>
          </a:xfrm>
        </p:grpSpPr>
        <p:sp>
          <p:nvSpPr>
            <p:cNvPr id="345" name="Shape 345"/>
            <p:cNvSpPr/>
            <p:nvPr/>
          </p:nvSpPr>
          <p:spPr>
            <a:xfrm rot="5400000">
              <a:off x="545586" y="1432384"/>
              <a:ext cx="1628093" cy="2709109"/>
            </a:xfrm>
            <a:prstGeom prst="corner">
              <a:avLst>
                <a:gd name="adj1" fmla="val 16120"/>
                <a:gd name="adj2" fmla="val 16110"/>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346" name="Shape 346"/>
            <p:cNvSpPr/>
            <p:nvPr/>
          </p:nvSpPr>
          <p:spPr>
            <a:xfrm>
              <a:off x="273815" y="2241824"/>
              <a:ext cx="2445798" cy="2143886"/>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47" name="Shape 347"/>
            <p:cNvSpPr txBox="1"/>
            <p:nvPr/>
          </p:nvSpPr>
          <p:spPr>
            <a:xfrm>
              <a:off x="273815" y="2241824"/>
              <a:ext cx="2445798" cy="2143886"/>
            </a:xfrm>
            <a:prstGeom prst="rect">
              <a:avLst/>
            </a:prstGeom>
            <a:noFill/>
            <a:ln>
              <a:noFill/>
            </a:ln>
          </p:spPr>
          <p:txBody>
            <a:bodyPr lIns="110475" tIns="110475" rIns="110475" bIns="110475" anchor="t" anchorCtr="0">
              <a:noAutofit/>
            </a:bodyPr>
            <a:lstStyle/>
            <a:p>
              <a:pPr marL="0" marR="0" lvl="0" indent="0" algn="l" rtl="0">
                <a:lnSpc>
                  <a:spcPct val="90000"/>
                </a:lnSpc>
                <a:spcBef>
                  <a:spcPts val="0"/>
                </a:spcBef>
                <a:spcAft>
                  <a:spcPts val="1015"/>
                </a:spcAft>
                <a:buSzPct val="25000"/>
                <a:buNone/>
              </a:pPr>
              <a:r>
                <a:rPr lang="es-CR" sz="2900" b="0" i="0" u="none" strike="noStrike" cap="none" baseline="0">
                  <a:solidFill>
                    <a:schemeClr val="dk1"/>
                  </a:solidFill>
                  <a:latin typeface="Arial"/>
                  <a:ea typeface="Arial"/>
                  <a:cs typeface="Arial"/>
                  <a:sym typeface="Arial"/>
                </a:rPr>
                <a:t>Integridad</a:t>
              </a:r>
            </a:p>
          </p:txBody>
        </p:sp>
        <p:sp>
          <p:nvSpPr>
            <p:cNvPr id="348" name="Shape 348"/>
            <p:cNvSpPr/>
            <p:nvPr/>
          </p:nvSpPr>
          <p:spPr>
            <a:xfrm>
              <a:off x="2258144" y="1232936"/>
              <a:ext cx="461471" cy="461471"/>
            </a:xfrm>
            <a:prstGeom prst="triangle">
              <a:avLst>
                <a:gd name="adj" fmla="val 100000"/>
              </a:avLst>
            </a:prstGeom>
            <a:solidFill>
              <a:srgbClr val="6A9A8C"/>
            </a:solidFill>
            <a:ln>
              <a:noFill/>
            </a:ln>
          </p:spPr>
          <p:txBody>
            <a:bodyPr lIns="91425" tIns="91425" rIns="91425" bIns="91425" anchor="ctr" anchorCtr="0">
              <a:noAutofit/>
            </a:bodyPr>
            <a:lstStyle/>
            <a:p>
              <a:pPr>
                <a:spcBef>
                  <a:spcPts val="0"/>
                </a:spcBef>
                <a:buNone/>
              </a:pPr>
              <a:endParaRPr/>
            </a:p>
          </p:txBody>
        </p:sp>
        <p:sp>
          <p:nvSpPr>
            <p:cNvPr id="349" name="Shape 349"/>
            <p:cNvSpPr/>
            <p:nvPr/>
          </p:nvSpPr>
          <p:spPr>
            <a:xfrm rot="5400000">
              <a:off x="3539721" y="691482"/>
              <a:ext cx="1628093" cy="2709109"/>
            </a:xfrm>
            <a:prstGeom prst="corner">
              <a:avLst>
                <a:gd name="adj1" fmla="val 16120"/>
                <a:gd name="adj2" fmla="val 16110"/>
              </a:avLst>
            </a:prstGeom>
            <a:solidFill>
              <a:srgbClr val="609059"/>
            </a:solidFill>
            <a:ln>
              <a:noFill/>
            </a:ln>
          </p:spPr>
          <p:txBody>
            <a:bodyPr lIns="91425" tIns="91425" rIns="91425" bIns="91425" anchor="ctr" anchorCtr="0">
              <a:noAutofit/>
            </a:bodyPr>
            <a:lstStyle/>
            <a:p>
              <a:pPr>
                <a:spcBef>
                  <a:spcPts val="0"/>
                </a:spcBef>
                <a:buNone/>
              </a:pPr>
              <a:endParaRPr/>
            </a:p>
          </p:txBody>
        </p:sp>
        <p:sp>
          <p:nvSpPr>
            <p:cNvPr id="350" name="Shape 350"/>
            <p:cNvSpPr/>
            <p:nvPr/>
          </p:nvSpPr>
          <p:spPr>
            <a:xfrm>
              <a:off x="3267952" y="1500921"/>
              <a:ext cx="2445798" cy="2143886"/>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51" name="Shape 351"/>
            <p:cNvSpPr txBox="1"/>
            <p:nvPr/>
          </p:nvSpPr>
          <p:spPr>
            <a:xfrm>
              <a:off x="3267952" y="1500921"/>
              <a:ext cx="2445798" cy="2143886"/>
            </a:xfrm>
            <a:prstGeom prst="rect">
              <a:avLst/>
            </a:prstGeom>
            <a:noFill/>
            <a:ln>
              <a:noFill/>
            </a:ln>
          </p:spPr>
          <p:txBody>
            <a:bodyPr lIns="110475" tIns="110475" rIns="110475" bIns="110475" anchor="t" anchorCtr="0">
              <a:noAutofit/>
            </a:bodyPr>
            <a:lstStyle/>
            <a:p>
              <a:pPr marL="0" marR="0" lvl="0" indent="0" algn="l" rtl="0">
                <a:lnSpc>
                  <a:spcPct val="90000"/>
                </a:lnSpc>
                <a:spcBef>
                  <a:spcPts val="0"/>
                </a:spcBef>
                <a:spcAft>
                  <a:spcPts val="1015"/>
                </a:spcAft>
                <a:buSzPct val="25000"/>
                <a:buNone/>
              </a:pPr>
              <a:r>
                <a:rPr lang="es-CR" sz="2900" b="0" i="0" u="none" strike="noStrike" cap="none" baseline="0">
                  <a:solidFill>
                    <a:schemeClr val="dk1"/>
                  </a:solidFill>
                  <a:latin typeface="Arial"/>
                  <a:ea typeface="Arial"/>
                  <a:cs typeface="Arial"/>
                  <a:sym typeface="Arial"/>
                </a:rPr>
                <a:t>Seguridad</a:t>
              </a:r>
            </a:p>
          </p:txBody>
        </p:sp>
        <p:sp>
          <p:nvSpPr>
            <p:cNvPr id="352" name="Shape 352"/>
            <p:cNvSpPr/>
            <p:nvPr/>
          </p:nvSpPr>
          <p:spPr>
            <a:xfrm>
              <a:off x="5252280" y="492033"/>
              <a:ext cx="461471" cy="461471"/>
            </a:xfrm>
            <a:prstGeom prst="triangle">
              <a:avLst>
                <a:gd name="adj" fmla="val 100000"/>
              </a:avLst>
            </a:prstGeom>
            <a:solidFill>
              <a:srgbClr val="83854A"/>
            </a:solidFill>
            <a:ln>
              <a:noFill/>
            </a:ln>
          </p:spPr>
          <p:txBody>
            <a:bodyPr lIns="91425" tIns="91425" rIns="91425" bIns="91425" anchor="ctr" anchorCtr="0">
              <a:noAutofit/>
            </a:bodyPr>
            <a:lstStyle/>
            <a:p>
              <a:pPr>
                <a:spcBef>
                  <a:spcPts val="0"/>
                </a:spcBef>
                <a:buNone/>
              </a:pPr>
              <a:endParaRPr/>
            </a:p>
          </p:txBody>
        </p:sp>
        <p:sp>
          <p:nvSpPr>
            <p:cNvPr id="353" name="Shape 353"/>
            <p:cNvSpPr/>
            <p:nvPr/>
          </p:nvSpPr>
          <p:spPr>
            <a:xfrm rot="5400000">
              <a:off x="6533858" y="-49420"/>
              <a:ext cx="1628093" cy="2709109"/>
            </a:xfrm>
            <a:prstGeom prst="corner">
              <a:avLst>
                <a:gd name="adj1" fmla="val 16120"/>
                <a:gd name="adj2" fmla="val 16110"/>
              </a:avLst>
            </a:prstGeom>
            <a:solidFill>
              <a:srgbClr val="C00000"/>
            </a:solidFill>
            <a:ln>
              <a:noFill/>
            </a:ln>
          </p:spPr>
          <p:txBody>
            <a:bodyPr lIns="91425" tIns="91425" rIns="91425" bIns="91425" anchor="ctr" anchorCtr="0">
              <a:noAutofit/>
            </a:bodyPr>
            <a:lstStyle/>
            <a:p>
              <a:pPr>
                <a:spcBef>
                  <a:spcPts val="0"/>
                </a:spcBef>
                <a:buNone/>
              </a:pPr>
              <a:endParaRPr/>
            </a:p>
          </p:txBody>
        </p:sp>
        <p:sp>
          <p:nvSpPr>
            <p:cNvPr id="354" name="Shape 354"/>
            <p:cNvSpPr/>
            <p:nvPr/>
          </p:nvSpPr>
          <p:spPr>
            <a:xfrm>
              <a:off x="6262089" y="760020"/>
              <a:ext cx="2445798" cy="2143886"/>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55" name="Shape 355"/>
            <p:cNvSpPr txBox="1"/>
            <p:nvPr/>
          </p:nvSpPr>
          <p:spPr>
            <a:xfrm>
              <a:off x="6262089" y="760020"/>
              <a:ext cx="2445798" cy="2143886"/>
            </a:xfrm>
            <a:prstGeom prst="rect">
              <a:avLst/>
            </a:prstGeom>
            <a:noFill/>
            <a:ln>
              <a:noFill/>
            </a:ln>
          </p:spPr>
          <p:txBody>
            <a:bodyPr lIns="110475" tIns="110475" rIns="110475" bIns="110475" anchor="t" anchorCtr="0">
              <a:noAutofit/>
            </a:bodyPr>
            <a:lstStyle/>
            <a:p>
              <a:pPr marL="0" marR="0" lvl="0" indent="0" algn="l" rtl="0">
                <a:lnSpc>
                  <a:spcPct val="90000"/>
                </a:lnSpc>
                <a:spcBef>
                  <a:spcPts val="0"/>
                </a:spcBef>
                <a:spcAft>
                  <a:spcPts val="1015"/>
                </a:spcAft>
                <a:buSzPct val="25000"/>
                <a:buNone/>
              </a:pPr>
              <a:r>
                <a:rPr lang="es-CR" sz="2900" b="0" i="0" u="none" strike="noStrike" cap="none" baseline="0">
                  <a:solidFill>
                    <a:schemeClr val="dk1"/>
                  </a:solidFill>
                  <a:latin typeface="Arial"/>
                  <a:ea typeface="Arial"/>
                  <a:cs typeface="Arial"/>
                  <a:sym typeface="Arial"/>
                </a:rPr>
                <a:t>Redundancia</a:t>
              </a:r>
            </a:p>
          </p:txBody>
        </p:sp>
      </p:gr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Características</a:t>
            </a:r>
          </a:p>
        </p:txBody>
      </p:sp>
      <p:pic>
        <p:nvPicPr>
          <p:cNvPr id="361" name="Shape 361"/>
          <p:cNvPicPr preferRelativeResize="0"/>
          <p:nvPr/>
        </p:nvPicPr>
        <p:blipFill rotWithShape="1">
          <a:blip r:embed="rId3">
            <a:alphaModFix/>
          </a:blip>
          <a:srcRect/>
          <a:stretch/>
        </p:blipFill>
        <p:spPr>
          <a:xfrm>
            <a:off x="6395019" y="3219400"/>
            <a:ext cx="2857499" cy="3809999"/>
          </a:xfrm>
          <a:prstGeom prst="rect">
            <a:avLst/>
          </a:prstGeom>
          <a:noFill/>
          <a:ln>
            <a:noFill/>
          </a:ln>
        </p:spPr>
      </p:pic>
      <p:sp>
        <p:nvSpPr>
          <p:cNvPr id="362" name="Shape 362"/>
          <p:cNvSpPr txBox="1">
            <a:spLocks noGrp="1"/>
          </p:cNvSpPr>
          <p:nvPr>
            <p:ph type="body" idx="1"/>
          </p:nvPr>
        </p:nvSpPr>
        <p:spPr>
          <a:xfrm>
            <a:off x="457200" y="1600200"/>
            <a:ext cx="8229600" cy="2260847"/>
          </a:xfrm>
          <a:prstGeom prst="rect">
            <a:avLst/>
          </a:prstGeom>
          <a:noFill/>
          <a:ln>
            <a:noFill/>
          </a:ln>
        </p:spPr>
        <p:txBody>
          <a:bodyPr lIns="91425" tIns="45700" rIns="91425" bIns="45700" anchor="t" anchorCtr="0">
            <a:noAutofit/>
          </a:bodyPr>
          <a:lstStyle/>
          <a:p>
            <a:pPr marL="182880" marR="0" lvl="0" indent="-182880" algn="just" rtl="0">
              <a:lnSpc>
                <a:spcPct val="80000"/>
              </a:lnSpc>
              <a:spcBef>
                <a:spcPts val="0"/>
              </a:spcBef>
              <a:buClr>
                <a:schemeClr val="accent1"/>
              </a:buClr>
              <a:buSzPct val="85000"/>
              <a:buFont typeface="Arial"/>
              <a:buChar char="•"/>
            </a:pPr>
            <a:r>
              <a:rPr lang="es-CR" sz="2200" b="0" i="0" u="none" strike="noStrike" cap="none" baseline="0">
                <a:solidFill>
                  <a:schemeClr val="dk1"/>
                </a:solidFill>
                <a:latin typeface="Arial"/>
                <a:ea typeface="Arial"/>
                <a:cs typeface="Arial"/>
                <a:sym typeface="Arial"/>
              </a:rPr>
              <a:t>Redundancia</a:t>
            </a:r>
          </a:p>
          <a:p>
            <a:pPr marL="457200" marR="0" lvl="1" indent="-190500" algn="just" rtl="0">
              <a:lnSpc>
                <a:spcPct val="80000"/>
              </a:lnSpc>
              <a:spcBef>
                <a:spcPts val="370"/>
              </a:spcBef>
              <a:buClr>
                <a:schemeClr val="accent1"/>
              </a:buClr>
              <a:buSzPct val="82763"/>
              <a:buFont typeface="Arial"/>
              <a:buChar char="–"/>
            </a:pPr>
            <a:r>
              <a:rPr lang="es-CR" sz="1850" b="0" i="0" u="none" strike="noStrike" cap="none" baseline="0">
                <a:solidFill>
                  <a:schemeClr val="dk1"/>
                </a:solidFill>
                <a:latin typeface="Verdana"/>
                <a:ea typeface="Verdana"/>
                <a:cs typeface="Verdana"/>
                <a:sym typeface="Verdana"/>
              </a:rPr>
              <a:t>En las bases de datos se almacenan grandes cantidades de datos, que son definidos una sola vez y que pueden ser accedidas por varios usuarios a la vez, teniendo todos los datos integrados y creando una dependencia de datos a la organización y no a los departamentos o núcleos de la misma, eliminando la redundancia de datos y estableciendo una mínima duplicidad de los datos.</a:t>
            </a:r>
          </a:p>
        </p:txBody>
      </p:sp>
      <p:sp>
        <p:nvSpPr>
          <p:cNvPr id="363" name="Shape 363"/>
          <p:cNvSpPr/>
          <p:nvPr/>
        </p:nvSpPr>
        <p:spPr>
          <a:xfrm>
            <a:off x="467543" y="3724576"/>
            <a:ext cx="5927475" cy="2800766"/>
          </a:xfrm>
          <a:prstGeom prst="rect">
            <a:avLst/>
          </a:prstGeom>
          <a:noFill/>
          <a:ln>
            <a:noFill/>
          </a:ln>
        </p:spPr>
        <p:txBody>
          <a:bodyPr lIns="91425" tIns="45700" rIns="91425" bIns="45700" anchor="t" anchorCtr="0">
            <a:noAutofit/>
          </a:bodyPr>
          <a:lstStyle/>
          <a:p>
            <a:pPr marL="457200" marR="0" lvl="1" indent="0" algn="just" rtl="0">
              <a:spcBef>
                <a:spcPts val="0"/>
              </a:spcBef>
              <a:buSzPct val="25000"/>
              <a:buNone/>
            </a:pPr>
            <a:r>
              <a:rPr lang="es-CR" sz="1600" b="0" i="0" u="none" strike="noStrike" cap="none" baseline="0">
                <a:solidFill>
                  <a:schemeClr val="dk1"/>
                </a:solidFill>
                <a:latin typeface="Verdana"/>
                <a:ea typeface="Verdana"/>
                <a:cs typeface="Verdana"/>
                <a:sym typeface="Verdana"/>
              </a:rPr>
              <a:t>Ejemplo</a:t>
            </a:r>
          </a:p>
          <a:p>
            <a:pPr marL="914400" marR="0" lvl="2" indent="0" algn="just" rtl="0">
              <a:spcBef>
                <a:spcPts val="0"/>
              </a:spcBef>
              <a:buSzPct val="25000"/>
              <a:buNone/>
            </a:pPr>
            <a:r>
              <a:rPr lang="es-CR" sz="1600" b="0" i="0" u="none" strike="noStrike" cap="none" baseline="0">
                <a:solidFill>
                  <a:schemeClr val="dk1"/>
                </a:solidFill>
                <a:latin typeface="Verdana"/>
                <a:ea typeface="Verdana"/>
                <a:cs typeface="Verdana"/>
                <a:sym typeface="Verdana"/>
              </a:rPr>
              <a:t>La dirección y número de teléfono de un cliente particular puede aparecer en un archivo que contenga </a:t>
            </a:r>
            <a:r>
              <a:rPr lang="es-CR" sz="1600" b="0" i="0" u="none" strike="noStrike" cap="none" baseline="0">
                <a:solidFill>
                  <a:srgbClr val="ACA73B"/>
                </a:solidFill>
                <a:latin typeface="Verdana"/>
                <a:ea typeface="Verdana"/>
                <a:cs typeface="Verdana"/>
                <a:sym typeface="Verdana"/>
              </a:rPr>
              <a:t>cuentas de ahorros </a:t>
            </a:r>
            <a:r>
              <a:rPr lang="es-CR" sz="1600" b="0" i="0" u="none" strike="noStrike" cap="none" baseline="0">
                <a:solidFill>
                  <a:schemeClr val="dk1"/>
                </a:solidFill>
                <a:latin typeface="Verdana"/>
                <a:ea typeface="Verdana"/>
                <a:cs typeface="Verdana"/>
                <a:sym typeface="Verdana"/>
              </a:rPr>
              <a:t>y en un archivo que contenga registros de una </a:t>
            </a:r>
            <a:r>
              <a:rPr lang="es-CR" sz="1600" b="0" i="0" u="none" strike="noStrike" cap="none" baseline="0">
                <a:solidFill>
                  <a:srgbClr val="0070C0"/>
                </a:solidFill>
                <a:latin typeface="Verdana"/>
                <a:ea typeface="Verdana"/>
                <a:cs typeface="Verdana"/>
                <a:sym typeface="Verdana"/>
              </a:rPr>
              <a:t>cuenta corriente</a:t>
            </a:r>
            <a:r>
              <a:rPr lang="es-CR" sz="1600" b="0" i="0" u="none" strike="noStrike" cap="none" baseline="0">
                <a:solidFill>
                  <a:schemeClr val="dk1"/>
                </a:solidFill>
                <a:latin typeface="Verdana"/>
                <a:ea typeface="Verdana"/>
                <a:cs typeface="Verdana"/>
                <a:sym typeface="Verdana"/>
              </a:rPr>
              <a:t>. </a:t>
            </a:r>
          </a:p>
          <a:p>
            <a:pPr marL="914400" marR="0" lvl="2" indent="0" algn="just" rtl="0">
              <a:spcBef>
                <a:spcPts val="0"/>
              </a:spcBef>
              <a:buSzPct val="25000"/>
              <a:buNone/>
            </a:pPr>
            <a:r>
              <a:rPr lang="es-CR" sz="1600" b="0" i="0" u="none" strike="noStrike" cap="none" baseline="0">
                <a:solidFill>
                  <a:schemeClr val="dk1"/>
                </a:solidFill>
                <a:latin typeface="Verdana"/>
                <a:ea typeface="Verdana"/>
                <a:cs typeface="Verdana"/>
                <a:sym typeface="Verdana"/>
              </a:rPr>
              <a:t>Esta redundancia conduce a un </a:t>
            </a:r>
            <a:r>
              <a:rPr lang="es-CR" sz="1600" b="0" i="0" u="none" strike="noStrike" cap="none" baseline="0">
                <a:solidFill>
                  <a:srgbClr val="FFC000"/>
                </a:solidFill>
                <a:latin typeface="Verdana"/>
                <a:ea typeface="Verdana"/>
                <a:cs typeface="Verdana"/>
                <a:sym typeface="Verdana"/>
              </a:rPr>
              <a:t>almacenamiento y coste de acceso más alto</a:t>
            </a:r>
            <a:r>
              <a:rPr lang="es-CR" sz="1600" b="0" i="0" u="none" strike="noStrike" cap="none" baseline="0">
                <a:solidFill>
                  <a:schemeClr val="dk1"/>
                </a:solidFill>
                <a:latin typeface="Verdana"/>
                <a:ea typeface="Verdana"/>
                <a:cs typeface="Verdana"/>
                <a:sym typeface="Verdana"/>
              </a:rPr>
              <a:t>. Además, puede conducir a la </a:t>
            </a:r>
            <a:r>
              <a:rPr lang="es-CR" sz="1600" b="0" i="0" u="none" strike="noStrike" cap="none" baseline="0">
                <a:solidFill>
                  <a:srgbClr val="FFC000"/>
                </a:solidFill>
                <a:latin typeface="Verdana"/>
                <a:ea typeface="Verdana"/>
                <a:cs typeface="Verdana"/>
                <a:sym typeface="Verdana"/>
              </a:rPr>
              <a:t>inconsistencia de los datos</a:t>
            </a:r>
            <a:r>
              <a:rPr lang="es-CR" sz="1600" b="0" i="0" u="none" strike="noStrike" cap="none" baseline="0">
                <a:solidFill>
                  <a:schemeClr val="dk1"/>
                </a:solidFill>
                <a:latin typeface="Verdana"/>
                <a:ea typeface="Verdana"/>
                <a:cs typeface="Verdana"/>
                <a:sym typeface="Verdana"/>
              </a:rPr>
              <a:t>. “Es decir, las diversas copias de los mismos datos  pueden NO coincidir”</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Servicios</a:t>
            </a:r>
          </a:p>
        </p:txBody>
      </p:sp>
      <p:grpSp>
        <p:nvGrpSpPr>
          <p:cNvPr id="369" name="Shape 369"/>
          <p:cNvGrpSpPr/>
          <p:nvPr/>
        </p:nvGrpSpPr>
        <p:grpSpPr>
          <a:xfrm>
            <a:off x="251519" y="1458539"/>
            <a:ext cx="8640960" cy="5165054"/>
            <a:chOff x="0" y="45764"/>
            <a:chExt cx="8640960" cy="5165054"/>
          </a:xfrm>
        </p:grpSpPr>
        <p:sp>
          <p:nvSpPr>
            <p:cNvPr id="370" name="Shape 370"/>
            <p:cNvSpPr/>
            <p:nvPr/>
          </p:nvSpPr>
          <p:spPr>
            <a:xfrm>
              <a:off x="0" y="45764"/>
              <a:ext cx="8640960" cy="444600"/>
            </a:xfrm>
            <a:prstGeom prst="roundRect">
              <a:avLst>
                <a:gd name="adj" fmla="val 16667"/>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371" name="Shape 371"/>
            <p:cNvSpPr txBox="1"/>
            <p:nvPr/>
          </p:nvSpPr>
          <p:spPr>
            <a:xfrm>
              <a:off x="21703" y="67467"/>
              <a:ext cx="8597552" cy="401191"/>
            </a:xfrm>
            <a:prstGeom prst="rect">
              <a:avLst/>
            </a:prstGeom>
            <a:noFill/>
            <a:ln>
              <a:noFill/>
            </a:ln>
          </p:spPr>
          <p:txBody>
            <a:bodyPr lIns="72375" tIns="72375" rIns="72375" bIns="72375" anchor="ctr" anchorCtr="0">
              <a:noAutofit/>
            </a:bodyPr>
            <a:lstStyle/>
            <a:p>
              <a:pPr marL="0" marR="0" lvl="0" indent="0" algn="l" rtl="0">
                <a:lnSpc>
                  <a:spcPct val="90000"/>
                </a:lnSpc>
                <a:spcBef>
                  <a:spcPts val="0"/>
                </a:spcBef>
                <a:spcAft>
                  <a:spcPts val="665"/>
                </a:spcAft>
                <a:buSzPct val="25000"/>
                <a:buNone/>
              </a:pPr>
              <a:r>
                <a:rPr lang="es-CR" sz="1900" b="0" i="0" u="none" strike="noStrike" cap="none" baseline="0">
                  <a:solidFill>
                    <a:schemeClr val="lt1"/>
                  </a:solidFill>
                  <a:latin typeface="Arial"/>
                  <a:ea typeface="Arial"/>
                  <a:cs typeface="Arial"/>
                  <a:sym typeface="Arial"/>
                </a:rPr>
                <a:t>Creación y definición de la BD</a:t>
              </a:r>
            </a:p>
          </p:txBody>
        </p:sp>
        <p:sp>
          <p:nvSpPr>
            <p:cNvPr id="372" name="Shape 372"/>
            <p:cNvSpPr/>
            <p:nvPr/>
          </p:nvSpPr>
          <p:spPr>
            <a:xfrm>
              <a:off x="0" y="490364"/>
              <a:ext cx="8640960" cy="648944"/>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73" name="Shape 373"/>
            <p:cNvSpPr txBox="1"/>
            <p:nvPr/>
          </p:nvSpPr>
          <p:spPr>
            <a:xfrm>
              <a:off x="0" y="490364"/>
              <a:ext cx="8640960" cy="648944"/>
            </a:xfrm>
            <a:prstGeom prst="rect">
              <a:avLst/>
            </a:prstGeom>
            <a:noFill/>
            <a:ln>
              <a:noFill/>
            </a:ln>
          </p:spPr>
          <p:txBody>
            <a:bodyPr lIns="274350" tIns="24125" rIns="135125" bIns="24125" anchor="t" anchorCtr="0">
              <a:noAutofit/>
            </a:bodyPr>
            <a:lstStyle/>
            <a:p>
              <a:pPr marL="114300" marR="0" lvl="1" indent="-114300" algn="l" rtl="0">
                <a:lnSpc>
                  <a:spcPct val="90000"/>
                </a:lnSpc>
                <a:spcBef>
                  <a:spcPts val="0"/>
                </a:spcBef>
                <a:spcAft>
                  <a:spcPts val="300"/>
                </a:spcAft>
                <a:buClr>
                  <a:schemeClr val="dk1"/>
                </a:buClr>
                <a:buSzPct val="100000"/>
                <a:buFont typeface="Arial"/>
                <a:buChar char="•"/>
              </a:pPr>
              <a:r>
                <a:rPr lang="es-CR" sz="1500" b="0" i="0" u="none" strike="noStrike" cap="none" baseline="0">
                  <a:solidFill>
                    <a:schemeClr val="dk1"/>
                  </a:solidFill>
                  <a:latin typeface="Arial"/>
                  <a:ea typeface="Arial"/>
                  <a:cs typeface="Arial"/>
                  <a:sym typeface="Arial"/>
                </a:rPr>
                <a:t>Especificación de la estructura, el tipo de los datos, las restricciones y relaciones entre ellos mediante lenguajes de definición de datos. Toda esta información se almacena en el diccionario de datos, el SGBD proporcionará mecanismos para la gestión del diccionario de datos.</a:t>
              </a:r>
            </a:p>
          </p:txBody>
        </p:sp>
        <p:sp>
          <p:nvSpPr>
            <p:cNvPr id="374" name="Shape 374"/>
            <p:cNvSpPr/>
            <p:nvPr/>
          </p:nvSpPr>
          <p:spPr>
            <a:xfrm>
              <a:off x="0" y="1139308"/>
              <a:ext cx="8640960" cy="444600"/>
            </a:xfrm>
            <a:prstGeom prst="roundRect">
              <a:avLst>
                <a:gd name="adj" fmla="val 16667"/>
              </a:avLst>
            </a:prstGeom>
            <a:solidFill>
              <a:srgbClr val="6E9B95"/>
            </a:solidFill>
            <a:ln>
              <a:noFill/>
            </a:ln>
          </p:spPr>
          <p:txBody>
            <a:bodyPr lIns="91425" tIns="91425" rIns="91425" bIns="91425" anchor="ctr" anchorCtr="0">
              <a:noAutofit/>
            </a:bodyPr>
            <a:lstStyle/>
            <a:p>
              <a:pPr>
                <a:spcBef>
                  <a:spcPts val="0"/>
                </a:spcBef>
                <a:buNone/>
              </a:pPr>
              <a:endParaRPr/>
            </a:p>
          </p:txBody>
        </p:sp>
        <p:sp>
          <p:nvSpPr>
            <p:cNvPr id="375" name="Shape 375"/>
            <p:cNvSpPr txBox="1"/>
            <p:nvPr/>
          </p:nvSpPr>
          <p:spPr>
            <a:xfrm>
              <a:off x="21703" y="1161012"/>
              <a:ext cx="8597552" cy="401191"/>
            </a:xfrm>
            <a:prstGeom prst="rect">
              <a:avLst/>
            </a:prstGeom>
            <a:noFill/>
            <a:ln>
              <a:noFill/>
            </a:ln>
          </p:spPr>
          <p:txBody>
            <a:bodyPr lIns="72375" tIns="72375" rIns="72375" bIns="72375" anchor="ctr" anchorCtr="0">
              <a:noAutofit/>
            </a:bodyPr>
            <a:lstStyle/>
            <a:p>
              <a:pPr marL="0" marR="0" lvl="0" indent="0" algn="l" rtl="0">
                <a:lnSpc>
                  <a:spcPct val="90000"/>
                </a:lnSpc>
                <a:spcBef>
                  <a:spcPts val="0"/>
                </a:spcBef>
                <a:spcAft>
                  <a:spcPts val="665"/>
                </a:spcAft>
                <a:buSzPct val="25000"/>
                <a:buNone/>
              </a:pPr>
              <a:r>
                <a:rPr lang="es-CR" sz="1900" b="0" i="0" u="none" strike="noStrike" cap="none" baseline="0">
                  <a:solidFill>
                    <a:schemeClr val="lt1"/>
                  </a:solidFill>
                  <a:latin typeface="Arial"/>
                  <a:ea typeface="Arial"/>
                  <a:cs typeface="Arial"/>
                  <a:sym typeface="Arial"/>
                </a:rPr>
                <a:t>Manipulación de los datos </a:t>
              </a:r>
            </a:p>
          </p:txBody>
        </p:sp>
        <p:sp>
          <p:nvSpPr>
            <p:cNvPr id="376" name="Shape 376"/>
            <p:cNvSpPr/>
            <p:nvPr/>
          </p:nvSpPr>
          <p:spPr>
            <a:xfrm>
              <a:off x="0" y="1583908"/>
              <a:ext cx="8640960" cy="452295"/>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77" name="Shape 377"/>
            <p:cNvSpPr txBox="1"/>
            <p:nvPr/>
          </p:nvSpPr>
          <p:spPr>
            <a:xfrm>
              <a:off x="0" y="1583908"/>
              <a:ext cx="8640960" cy="452295"/>
            </a:xfrm>
            <a:prstGeom prst="rect">
              <a:avLst/>
            </a:prstGeom>
            <a:noFill/>
            <a:ln>
              <a:noFill/>
            </a:ln>
          </p:spPr>
          <p:txBody>
            <a:bodyPr lIns="274350" tIns="24125" rIns="135125" bIns="24125" anchor="t" anchorCtr="0">
              <a:noAutofit/>
            </a:bodyPr>
            <a:lstStyle/>
            <a:p>
              <a:pPr marL="114300" marR="0" lvl="1" indent="-114300" algn="l" rtl="0">
                <a:lnSpc>
                  <a:spcPct val="90000"/>
                </a:lnSpc>
                <a:spcBef>
                  <a:spcPts val="0"/>
                </a:spcBef>
                <a:spcAft>
                  <a:spcPts val="300"/>
                </a:spcAft>
                <a:buClr>
                  <a:schemeClr val="dk1"/>
                </a:buClr>
                <a:buSzPct val="100000"/>
                <a:buFont typeface="Arial"/>
                <a:buChar char="•"/>
              </a:pPr>
              <a:r>
                <a:rPr lang="es-CR" sz="1500" b="0" i="0" u="none" strike="noStrike" cap="none" baseline="0">
                  <a:solidFill>
                    <a:schemeClr val="dk1"/>
                  </a:solidFill>
                  <a:latin typeface="Arial"/>
                  <a:ea typeface="Arial"/>
                  <a:cs typeface="Arial"/>
                  <a:sym typeface="Arial"/>
                </a:rPr>
                <a:t>Realizando consultas, inserciones y actualizaciones de los mismos utilizando lenguajes de manipulación de datos.</a:t>
              </a:r>
            </a:p>
          </p:txBody>
        </p:sp>
        <p:sp>
          <p:nvSpPr>
            <p:cNvPr id="378" name="Shape 378"/>
            <p:cNvSpPr/>
            <p:nvPr/>
          </p:nvSpPr>
          <p:spPr>
            <a:xfrm>
              <a:off x="0" y="2036203"/>
              <a:ext cx="8640960" cy="444600"/>
            </a:xfrm>
            <a:prstGeom prst="roundRect">
              <a:avLst>
                <a:gd name="adj" fmla="val 16667"/>
              </a:avLst>
            </a:prstGeom>
            <a:solidFill>
              <a:srgbClr val="5F9569"/>
            </a:solidFill>
            <a:ln>
              <a:noFill/>
            </a:ln>
          </p:spPr>
          <p:txBody>
            <a:bodyPr lIns="91425" tIns="91425" rIns="91425" bIns="91425" anchor="ctr" anchorCtr="0">
              <a:noAutofit/>
            </a:bodyPr>
            <a:lstStyle/>
            <a:p>
              <a:pPr>
                <a:spcBef>
                  <a:spcPts val="0"/>
                </a:spcBef>
                <a:buNone/>
              </a:pPr>
              <a:endParaRPr/>
            </a:p>
          </p:txBody>
        </p:sp>
        <p:sp>
          <p:nvSpPr>
            <p:cNvPr id="379" name="Shape 379"/>
            <p:cNvSpPr txBox="1"/>
            <p:nvPr/>
          </p:nvSpPr>
          <p:spPr>
            <a:xfrm>
              <a:off x="21703" y="2057908"/>
              <a:ext cx="8597552" cy="401191"/>
            </a:xfrm>
            <a:prstGeom prst="rect">
              <a:avLst/>
            </a:prstGeom>
            <a:noFill/>
            <a:ln>
              <a:noFill/>
            </a:ln>
          </p:spPr>
          <p:txBody>
            <a:bodyPr lIns="72375" tIns="72375" rIns="72375" bIns="72375" anchor="ctr" anchorCtr="0">
              <a:noAutofit/>
            </a:bodyPr>
            <a:lstStyle/>
            <a:p>
              <a:pPr marL="0" marR="0" lvl="0" indent="0" algn="l" rtl="0">
                <a:lnSpc>
                  <a:spcPct val="90000"/>
                </a:lnSpc>
                <a:spcBef>
                  <a:spcPts val="0"/>
                </a:spcBef>
                <a:spcAft>
                  <a:spcPts val="665"/>
                </a:spcAft>
                <a:buSzPct val="25000"/>
                <a:buNone/>
              </a:pPr>
              <a:r>
                <a:rPr lang="es-CR" sz="1900" b="0" i="0" u="none" strike="noStrike" cap="none" baseline="0">
                  <a:solidFill>
                    <a:schemeClr val="lt1"/>
                  </a:solidFill>
                  <a:latin typeface="Arial"/>
                  <a:ea typeface="Arial"/>
                  <a:cs typeface="Arial"/>
                  <a:sym typeface="Arial"/>
                </a:rPr>
                <a:t>Acceso controlado a los datos de la BD</a:t>
              </a:r>
            </a:p>
          </p:txBody>
        </p:sp>
        <p:sp>
          <p:nvSpPr>
            <p:cNvPr id="380" name="Shape 380"/>
            <p:cNvSpPr/>
            <p:nvPr/>
          </p:nvSpPr>
          <p:spPr>
            <a:xfrm>
              <a:off x="0" y="2480803"/>
              <a:ext cx="8640960" cy="314639"/>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81" name="Shape 381"/>
            <p:cNvSpPr txBox="1"/>
            <p:nvPr/>
          </p:nvSpPr>
          <p:spPr>
            <a:xfrm>
              <a:off x="0" y="2480803"/>
              <a:ext cx="8640960" cy="314639"/>
            </a:xfrm>
            <a:prstGeom prst="rect">
              <a:avLst/>
            </a:prstGeom>
            <a:noFill/>
            <a:ln>
              <a:noFill/>
            </a:ln>
          </p:spPr>
          <p:txBody>
            <a:bodyPr lIns="274350" tIns="24125" rIns="135125" bIns="24125" anchor="t" anchorCtr="0">
              <a:noAutofit/>
            </a:bodyPr>
            <a:lstStyle/>
            <a:p>
              <a:pPr marL="114300" marR="0" lvl="1" indent="-114300" algn="l" rtl="0">
                <a:lnSpc>
                  <a:spcPct val="90000"/>
                </a:lnSpc>
                <a:spcBef>
                  <a:spcPts val="0"/>
                </a:spcBef>
                <a:spcAft>
                  <a:spcPts val="300"/>
                </a:spcAft>
                <a:buClr>
                  <a:schemeClr val="dk1"/>
                </a:buClr>
                <a:buSzPct val="100000"/>
                <a:buFont typeface="Arial"/>
                <a:buChar char="•"/>
              </a:pPr>
              <a:r>
                <a:rPr lang="es-CR" sz="1500" b="0" i="0" u="none" strike="noStrike" cap="none" baseline="0">
                  <a:solidFill>
                    <a:schemeClr val="dk1"/>
                  </a:solidFill>
                  <a:latin typeface="Arial"/>
                  <a:ea typeface="Arial"/>
                  <a:cs typeface="Arial"/>
                  <a:sym typeface="Arial"/>
                </a:rPr>
                <a:t>Mediante mecanismos de seguridad de acceso a los usuarios.</a:t>
              </a:r>
            </a:p>
          </p:txBody>
        </p:sp>
        <p:sp>
          <p:nvSpPr>
            <p:cNvPr id="382" name="Shape 382"/>
            <p:cNvSpPr/>
            <p:nvPr/>
          </p:nvSpPr>
          <p:spPr>
            <a:xfrm>
              <a:off x="0" y="2795443"/>
              <a:ext cx="8640960" cy="444600"/>
            </a:xfrm>
            <a:prstGeom prst="roundRect">
              <a:avLst>
                <a:gd name="adj" fmla="val 16667"/>
              </a:avLst>
            </a:prstGeom>
            <a:solidFill>
              <a:srgbClr val="6E8C53"/>
            </a:solidFill>
            <a:ln>
              <a:noFill/>
            </a:ln>
          </p:spPr>
          <p:txBody>
            <a:bodyPr lIns="91425" tIns="91425" rIns="91425" bIns="91425" anchor="ctr" anchorCtr="0">
              <a:noAutofit/>
            </a:bodyPr>
            <a:lstStyle/>
            <a:p>
              <a:pPr>
                <a:spcBef>
                  <a:spcPts val="0"/>
                </a:spcBef>
                <a:buNone/>
              </a:pPr>
              <a:endParaRPr/>
            </a:p>
          </p:txBody>
        </p:sp>
        <p:sp>
          <p:nvSpPr>
            <p:cNvPr id="383" name="Shape 383"/>
            <p:cNvSpPr txBox="1"/>
            <p:nvPr/>
          </p:nvSpPr>
          <p:spPr>
            <a:xfrm>
              <a:off x="21703" y="2817148"/>
              <a:ext cx="8597552" cy="401191"/>
            </a:xfrm>
            <a:prstGeom prst="rect">
              <a:avLst/>
            </a:prstGeom>
            <a:noFill/>
            <a:ln>
              <a:noFill/>
            </a:ln>
          </p:spPr>
          <p:txBody>
            <a:bodyPr lIns="72375" tIns="72375" rIns="72375" bIns="72375" anchor="ctr" anchorCtr="0">
              <a:noAutofit/>
            </a:bodyPr>
            <a:lstStyle/>
            <a:p>
              <a:pPr marL="0" marR="0" lvl="0" indent="0" algn="l" rtl="0">
                <a:lnSpc>
                  <a:spcPct val="90000"/>
                </a:lnSpc>
                <a:spcBef>
                  <a:spcPts val="0"/>
                </a:spcBef>
                <a:spcAft>
                  <a:spcPts val="665"/>
                </a:spcAft>
                <a:buSzPct val="25000"/>
                <a:buNone/>
              </a:pPr>
              <a:r>
                <a:rPr lang="es-CR" sz="1900" b="0" i="0" u="none" strike="noStrike" cap="none" baseline="0">
                  <a:solidFill>
                    <a:schemeClr val="lt1"/>
                  </a:solidFill>
                  <a:latin typeface="Arial"/>
                  <a:ea typeface="Arial"/>
                  <a:cs typeface="Arial"/>
                  <a:sym typeface="Arial"/>
                </a:rPr>
                <a:t>Mantener la integridad y consistencia de los datos </a:t>
              </a:r>
            </a:p>
          </p:txBody>
        </p:sp>
        <p:sp>
          <p:nvSpPr>
            <p:cNvPr id="384" name="Shape 384"/>
            <p:cNvSpPr/>
            <p:nvPr/>
          </p:nvSpPr>
          <p:spPr>
            <a:xfrm>
              <a:off x="0" y="3240043"/>
              <a:ext cx="8640960" cy="452295"/>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85" name="Shape 385"/>
            <p:cNvSpPr txBox="1"/>
            <p:nvPr/>
          </p:nvSpPr>
          <p:spPr>
            <a:xfrm>
              <a:off x="0" y="3240043"/>
              <a:ext cx="8640960" cy="452295"/>
            </a:xfrm>
            <a:prstGeom prst="rect">
              <a:avLst/>
            </a:prstGeom>
            <a:noFill/>
            <a:ln>
              <a:noFill/>
            </a:ln>
          </p:spPr>
          <p:txBody>
            <a:bodyPr lIns="274350" tIns="24125" rIns="135125" bIns="24125" anchor="t" anchorCtr="0">
              <a:noAutofit/>
            </a:bodyPr>
            <a:lstStyle/>
            <a:p>
              <a:pPr marL="114300" marR="0" lvl="1" indent="-114300" algn="l" rtl="0">
                <a:lnSpc>
                  <a:spcPct val="90000"/>
                </a:lnSpc>
                <a:spcBef>
                  <a:spcPts val="0"/>
                </a:spcBef>
                <a:spcAft>
                  <a:spcPts val="300"/>
                </a:spcAft>
                <a:buClr>
                  <a:schemeClr val="dk1"/>
                </a:buClr>
                <a:buSzPct val="100000"/>
                <a:buFont typeface="Arial"/>
                <a:buChar char="•"/>
              </a:pPr>
              <a:r>
                <a:rPr lang="es-CR" sz="1500" b="0" i="0" u="none" strike="noStrike" cap="none" baseline="0">
                  <a:solidFill>
                    <a:schemeClr val="dk1"/>
                  </a:solidFill>
                  <a:latin typeface="Arial"/>
                  <a:ea typeface="Arial"/>
                  <a:cs typeface="Arial"/>
                  <a:sym typeface="Arial"/>
                </a:rPr>
                <a:t>Utilizando mecanismos para evitar que los datos sean perjudicados por cambios no autorizados.</a:t>
              </a:r>
            </a:p>
          </p:txBody>
        </p:sp>
        <p:sp>
          <p:nvSpPr>
            <p:cNvPr id="386" name="Shape 386"/>
            <p:cNvSpPr/>
            <p:nvPr/>
          </p:nvSpPr>
          <p:spPr>
            <a:xfrm>
              <a:off x="0" y="3692339"/>
              <a:ext cx="8640960" cy="444600"/>
            </a:xfrm>
            <a:prstGeom prst="roundRect">
              <a:avLst>
                <a:gd name="adj" fmla="val 16667"/>
              </a:avLst>
            </a:prstGeom>
            <a:solidFill>
              <a:srgbClr val="827747"/>
            </a:solidFill>
            <a:ln>
              <a:noFill/>
            </a:ln>
          </p:spPr>
          <p:txBody>
            <a:bodyPr lIns="91425" tIns="91425" rIns="91425" bIns="91425" anchor="ctr" anchorCtr="0">
              <a:noAutofit/>
            </a:bodyPr>
            <a:lstStyle/>
            <a:p>
              <a:pPr>
                <a:spcBef>
                  <a:spcPts val="0"/>
                </a:spcBef>
                <a:buNone/>
              </a:pPr>
              <a:endParaRPr/>
            </a:p>
          </p:txBody>
        </p:sp>
        <p:sp>
          <p:nvSpPr>
            <p:cNvPr id="387" name="Shape 387"/>
            <p:cNvSpPr txBox="1"/>
            <p:nvPr/>
          </p:nvSpPr>
          <p:spPr>
            <a:xfrm>
              <a:off x="21703" y="3714042"/>
              <a:ext cx="8597552" cy="401191"/>
            </a:xfrm>
            <a:prstGeom prst="rect">
              <a:avLst/>
            </a:prstGeom>
            <a:noFill/>
            <a:ln>
              <a:noFill/>
            </a:ln>
          </p:spPr>
          <p:txBody>
            <a:bodyPr lIns="72375" tIns="72375" rIns="72375" bIns="72375" anchor="ctr" anchorCtr="0">
              <a:noAutofit/>
            </a:bodyPr>
            <a:lstStyle/>
            <a:p>
              <a:pPr marL="0" marR="0" lvl="0" indent="0" algn="l" rtl="0">
                <a:lnSpc>
                  <a:spcPct val="90000"/>
                </a:lnSpc>
                <a:spcBef>
                  <a:spcPts val="0"/>
                </a:spcBef>
                <a:spcAft>
                  <a:spcPts val="665"/>
                </a:spcAft>
                <a:buSzPct val="25000"/>
                <a:buNone/>
              </a:pPr>
              <a:r>
                <a:rPr lang="es-CR" sz="1900" b="0" i="0" u="none" strike="noStrike" cap="none" baseline="0">
                  <a:solidFill>
                    <a:schemeClr val="lt1"/>
                  </a:solidFill>
                  <a:latin typeface="Arial"/>
                  <a:ea typeface="Arial"/>
                  <a:cs typeface="Arial"/>
                  <a:sym typeface="Arial"/>
                </a:rPr>
                <a:t>Acceso compartido a la BD</a:t>
              </a:r>
            </a:p>
          </p:txBody>
        </p:sp>
        <p:sp>
          <p:nvSpPr>
            <p:cNvPr id="388" name="Shape 388"/>
            <p:cNvSpPr/>
            <p:nvPr/>
          </p:nvSpPr>
          <p:spPr>
            <a:xfrm>
              <a:off x="0" y="4136939"/>
              <a:ext cx="8640960" cy="314639"/>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89" name="Shape 389"/>
            <p:cNvSpPr txBox="1"/>
            <p:nvPr/>
          </p:nvSpPr>
          <p:spPr>
            <a:xfrm>
              <a:off x="0" y="4136939"/>
              <a:ext cx="8640960" cy="314639"/>
            </a:xfrm>
            <a:prstGeom prst="rect">
              <a:avLst/>
            </a:prstGeom>
            <a:noFill/>
            <a:ln>
              <a:noFill/>
            </a:ln>
          </p:spPr>
          <p:txBody>
            <a:bodyPr lIns="274350" tIns="24125" rIns="135125" bIns="24125" anchor="t" anchorCtr="0">
              <a:noAutofit/>
            </a:bodyPr>
            <a:lstStyle/>
            <a:p>
              <a:pPr marL="114300" marR="0" lvl="1" indent="-114300" algn="l" rtl="0">
                <a:lnSpc>
                  <a:spcPct val="90000"/>
                </a:lnSpc>
                <a:spcBef>
                  <a:spcPts val="0"/>
                </a:spcBef>
                <a:spcAft>
                  <a:spcPts val="300"/>
                </a:spcAft>
                <a:buClr>
                  <a:schemeClr val="dk1"/>
                </a:buClr>
                <a:buSzPct val="100000"/>
                <a:buFont typeface="Arial"/>
                <a:buChar char="•"/>
              </a:pPr>
              <a:r>
                <a:rPr lang="es-CR" sz="1500" b="0" i="0" u="none" strike="noStrike" cap="none" baseline="0">
                  <a:solidFill>
                    <a:schemeClr val="dk1"/>
                  </a:solidFill>
                  <a:latin typeface="Arial"/>
                  <a:ea typeface="Arial"/>
                  <a:cs typeface="Arial"/>
                  <a:sym typeface="Arial"/>
                </a:rPr>
                <a:t>Controlando la interacción entre usuarios concurrentes.</a:t>
              </a:r>
            </a:p>
          </p:txBody>
        </p:sp>
        <p:sp>
          <p:nvSpPr>
            <p:cNvPr id="390" name="Shape 390"/>
            <p:cNvSpPr/>
            <p:nvPr/>
          </p:nvSpPr>
          <p:spPr>
            <a:xfrm>
              <a:off x="0" y="4451578"/>
              <a:ext cx="8640960" cy="444600"/>
            </a:xfrm>
            <a:prstGeom prst="roundRect">
              <a:avLst>
                <a:gd name="adj" fmla="val 16667"/>
              </a:avLst>
            </a:prstGeom>
            <a:solidFill>
              <a:srgbClr val="78443C"/>
            </a:solidFill>
            <a:ln>
              <a:noFill/>
            </a:ln>
          </p:spPr>
          <p:txBody>
            <a:bodyPr lIns="91425" tIns="91425" rIns="91425" bIns="91425" anchor="ctr" anchorCtr="0">
              <a:noAutofit/>
            </a:bodyPr>
            <a:lstStyle/>
            <a:p>
              <a:pPr>
                <a:spcBef>
                  <a:spcPts val="0"/>
                </a:spcBef>
                <a:buNone/>
              </a:pPr>
              <a:endParaRPr/>
            </a:p>
          </p:txBody>
        </p:sp>
        <p:sp>
          <p:nvSpPr>
            <p:cNvPr id="391" name="Shape 391"/>
            <p:cNvSpPr txBox="1"/>
            <p:nvPr/>
          </p:nvSpPr>
          <p:spPr>
            <a:xfrm>
              <a:off x="21703" y="4473282"/>
              <a:ext cx="8597552" cy="401191"/>
            </a:xfrm>
            <a:prstGeom prst="rect">
              <a:avLst/>
            </a:prstGeom>
            <a:noFill/>
            <a:ln>
              <a:noFill/>
            </a:ln>
          </p:spPr>
          <p:txBody>
            <a:bodyPr lIns="72375" tIns="72375" rIns="72375" bIns="72375" anchor="ctr" anchorCtr="0">
              <a:noAutofit/>
            </a:bodyPr>
            <a:lstStyle/>
            <a:p>
              <a:pPr marL="0" marR="0" lvl="0" indent="0" algn="l" rtl="0">
                <a:lnSpc>
                  <a:spcPct val="90000"/>
                </a:lnSpc>
                <a:spcBef>
                  <a:spcPts val="0"/>
                </a:spcBef>
                <a:spcAft>
                  <a:spcPts val="665"/>
                </a:spcAft>
                <a:buSzPct val="25000"/>
                <a:buNone/>
              </a:pPr>
              <a:r>
                <a:rPr lang="es-CR" sz="1900" b="0" i="0" u="none" strike="noStrike" cap="none" baseline="0">
                  <a:solidFill>
                    <a:schemeClr val="lt1"/>
                  </a:solidFill>
                  <a:latin typeface="Arial"/>
                  <a:ea typeface="Arial"/>
                  <a:cs typeface="Arial"/>
                  <a:sym typeface="Arial"/>
                </a:rPr>
                <a:t>Mecanismos de respaldo y recuperación</a:t>
              </a:r>
            </a:p>
          </p:txBody>
        </p:sp>
        <p:sp>
          <p:nvSpPr>
            <p:cNvPr id="392" name="Shape 392"/>
            <p:cNvSpPr/>
            <p:nvPr/>
          </p:nvSpPr>
          <p:spPr>
            <a:xfrm>
              <a:off x="0" y="4896178"/>
              <a:ext cx="8640960" cy="314639"/>
            </a:xfrm>
            <a:prstGeom prst="rect">
              <a:avLst/>
            </a:prstGeom>
            <a:noFill/>
            <a:ln w="9525" cap="flat" cmpd="sng">
              <a:solidFill>
                <a:schemeClr val="dk1">
                  <a:alpha val="0"/>
                </a:schemeClr>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93" name="Shape 393"/>
            <p:cNvSpPr txBox="1"/>
            <p:nvPr/>
          </p:nvSpPr>
          <p:spPr>
            <a:xfrm>
              <a:off x="0" y="4896178"/>
              <a:ext cx="8640960" cy="314639"/>
            </a:xfrm>
            <a:prstGeom prst="rect">
              <a:avLst/>
            </a:prstGeom>
            <a:noFill/>
            <a:ln>
              <a:noFill/>
            </a:ln>
          </p:spPr>
          <p:txBody>
            <a:bodyPr lIns="274350" tIns="24125" rIns="135125" bIns="24125" anchor="t" anchorCtr="0">
              <a:noAutofit/>
            </a:bodyPr>
            <a:lstStyle/>
            <a:p>
              <a:pPr marL="114300" marR="0" lvl="1" indent="-114300" algn="l" rtl="0">
                <a:lnSpc>
                  <a:spcPct val="90000"/>
                </a:lnSpc>
                <a:spcBef>
                  <a:spcPts val="0"/>
                </a:spcBef>
                <a:spcAft>
                  <a:spcPts val="300"/>
                </a:spcAft>
                <a:buClr>
                  <a:schemeClr val="dk1"/>
                </a:buClr>
                <a:buSzPct val="100000"/>
                <a:buFont typeface="Arial"/>
                <a:buChar char="•"/>
              </a:pPr>
              <a:r>
                <a:rPr lang="es-CR" sz="1500" b="0" i="0" u="none" strike="noStrike" cap="none" baseline="0">
                  <a:solidFill>
                    <a:schemeClr val="dk1"/>
                  </a:solidFill>
                  <a:latin typeface="Arial"/>
                  <a:ea typeface="Arial"/>
                  <a:cs typeface="Arial"/>
                  <a:sym typeface="Arial"/>
                </a:rPr>
                <a:t>Para restablecer la información en caso de fallos en el sistema.</a:t>
              </a:r>
            </a:p>
          </p:txBody>
        </p:sp>
      </p:gr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Actores</a:t>
            </a:r>
          </a:p>
        </p:txBody>
      </p:sp>
      <p:grpSp>
        <p:nvGrpSpPr>
          <p:cNvPr id="399" name="Shape 399"/>
          <p:cNvGrpSpPr/>
          <p:nvPr/>
        </p:nvGrpSpPr>
        <p:grpSpPr>
          <a:xfrm>
            <a:off x="457200" y="1993798"/>
            <a:ext cx="8229600" cy="4089601"/>
            <a:chOff x="0" y="393598"/>
            <a:chExt cx="8229600" cy="4089601"/>
          </a:xfrm>
        </p:grpSpPr>
        <p:sp>
          <p:nvSpPr>
            <p:cNvPr id="400" name="Shape 400"/>
            <p:cNvSpPr/>
            <p:nvPr/>
          </p:nvSpPr>
          <p:spPr>
            <a:xfrm>
              <a:off x="0" y="393598"/>
              <a:ext cx="8229600" cy="936000"/>
            </a:xfrm>
            <a:prstGeom prst="roundRect">
              <a:avLst>
                <a:gd name="adj" fmla="val 16667"/>
              </a:avLst>
            </a:prstGeom>
            <a:solidFill>
              <a:schemeClr val="accent5"/>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1" name="Shape 401"/>
            <p:cNvSpPr txBox="1"/>
            <p:nvPr/>
          </p:nvSpPr>
          <p:spPr>
            <a:xfrm>
              <a:off x="45692" y="439291"/>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Administrador de la base de datos</a:t>
              </a:r>
            </a:p>
          </p:txBody>
        </p:sp>
        <p:sp>
          <p:nvSpPr>
            <p:cNvPr id="402" name="Shape 402"/>
            <p:cNvSpPr/>
            <p:nvPr/>
          </p:nvSpPr>
          <p:spPr>
            <a:xfrm>
              <a:off x="0" y="1444800"/>
              <a:ext cx="8229600" cy="936000"/>
            </a:xfrm>
            <a:prstGeom prst="roundRect">
              <a:avLst>
                <a:gd name="adj" fmla="val 16667"/>
              </a:avLst>
            </a:prstGeom>
            <a:solidFill>
              <a:srgbClr val="64977B"/>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3" name="Shape 403"/>
            <p:cNvSpPr txBox="1"/>
            <p:nvPr/>
          </p:nvSpPr>
          <p:spPr>
            <a:xfrm>
              <a:off x="45692" y="1490491"/>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Diseñador de la base de datos</a:t>
              </a:r>
            </a:p>
          </p:txBody>
        </p:sp>
        <p:sp>
          <p:nvSpPr>
            <p:cNvPr id="404" name="Shape 404"/>
            <p:cNvSpPr/>
            <p:nvPr/>
          </p:nvSpPr>
          <p:spPr>
            <a:xfrm>
              <a:off x="0" y="2496000"/>
              <a:ext cx="8229600" cy="936000"/>
            </a:xfrm>
            <a:prstGeom prst="roundRect">
              <a:avLst>
                <a:gd name="adj" fmla="val 16667"/>
              </a:avLst>
            </a:prstGeom>
            <a:solidFill>
              <a:srgbClr val="77884F"/>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5" name="Shape 405"/>
            <p:cNvSpPr txBox="1"/>
            <p:nvPr/>
          </p:nvSpPr>
          <p:spPr>
            <a:xfrm>
              <a:off x="45692" y="2541691"/>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Usuarios finales</a:t>
              </a:r>
            </a:p>
          </p:txBody>
        </p:sp>
        <p:sp>
          <p:nvSpPr>
            <p:cNvPr id="406" name="Shape 406"/>
            <p:cNvSpPr/>
            <p:nvPr/>
          </p:nvSpPr>
          <p:spPr>
            <a:xfrm>
              <a:off x="0" y="3547200"/>
              <a:ext cx="8229600" cy="936000"/>
            </a:xfrm>
            <a:prstGeom prst="roundRect">
              <a:avLst>
                <a:gd name="adj" fmla="val 16667"/>
              </a:avLst>
            </a:prstGeom>
            <a:solidFill>
              <a:srgbClr val="78443C"/>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7" name="Shape 407"/>
            <p:cNvSpPr txBox="1"/>
            <p:nvPr/>
          </p:nvSpPr>
          <p:spPr>
            <a:xfrm>
              <a:off x="45692" y="3592892"/>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Desarrolladores de herramientas</a:t>
              </a:r>
            </a:p>
          </p:txBody>
        </p:sp>
      </p:gr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Actores</a:t>
            </a:r>
          </a:p>
        </p:txBody>
      </p:sp>
      <p:grpSp>
        <p:nvGrpSpPr>
          <p:cNvPr id="413" name="Shape 413"/>
          <p:cNvGrpSpPr/>
          <p:nvPr/>
        </p:nvGrpSpPr>
        <p:grpSpPr>
          <a:xfrm>
            <a:off x="457200" y="1993798"/>
            <a:ext cx="8229600" cy="4089601"/>
            <a:chOff x="0" y="393598"/>
            <a:chExt cx="8229600" cy="4089601"/>
          </a:xfrm>
        </p:grpSpPr>
        <p:sp>
          <p:nvSpPr>
            <p:cNvPr id="414" name="Shape 414"/>
            <p:cNvSpPr/>
            <p:nvPr/>
          </p:nvSpPr>
          <p:spPr>
            <a:xfrm>
              <a:off x="0" y="393598"/>
              <a:ext cx="8229600" cy="936000"/>
            </a:xfrm>
            <a:prstGeom prst="roundRect">
              <a:avLst>
                <a:gd name="adj" fmla="val 16667"/>
              </a:avLst>
            </a:prstGeom>
            <a:solidFill>
              <a:srgbClr val="C00000"/>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15" name="Shape 415"/>
            <p:cNvSpPr txBox="1"/>
            <p:nvPr/>
          </p:nvSpPr>
          <p:spPr>
            <a:xfrm>
              <a:off x="45692" y="439291"/>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Administrador de la base de datos</a:t>
              </a:r>
            </a:p>
          </p:txBody>
        </p:sp>
        <p:sp>
          <p:nvSpPr>
            <p:cNvPr id="416" name="Shape 416"/>
            <p:cNvSpPr/>
            <p:nvPr/>
          </p:nvSpPr>
          <p:spPr>
            <a:xfrm>
              <a:off x="0" y="1444800"/>
              <a:ext cx="8229600" cy="936000"/>
            </a:xfrm>
            <a:prstGeom prst="roundRect">
              <a:avLst>
                <a:gd name="adj" fmla="val 16667"/>
              </a:avLst>
            </a:prstGeom>
            <a:solidFill>
              <a:srgbClr val="64977B"/>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17" name="Shape 417"/>
            <p:cNvSpPr txBox="1"/>
            <p:nvPr/>
          </p:nvSpPr>
          <p:spPr>
            <a:xfrm>
              <a:off x="45692" y="1490491"/>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Diseñador de la base de datos</a:t>
              </a:r>
            </a:p>
          </p:txBody>
        </p:sp>
        <p:sp>
          <p:nvSpPr>
            <p:cNvPr id="418" name="Shape 418"/>
            <p:cNvSpPr/>
            <p:nvPr/>
          </p:nvSpPr>
          <p:spPr>
            <a:xfrm>
              <a:off x="0" y="2496000"/>
              <a:ext cx="8229600" cy="936000"/>
            </a:xfrm>
            <a:prstGeom prst="roundRect">
              <a:avLst>
                <a:gd name="adj" fmla="val 16667"/>
              </a:avLst>
            </a:prstGeom>
            <a:solidFill>
              <a:srgbClr val="77884F"/>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19" name="Shape 419"/>
            <p:cNvSpPr txBox="1"/>
            <p:nvPr/>
          </p:nvSpPr>
          <p:spPr>
            <a:xfrm>
              <a:off x="45692" y="2541691"/>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Usuarios finales</a:t>
              </a:r>
            </a:p>
          </p:txBody>
        </p:sp>
        <p:sp>
          <p:nvSpPr>
            <p:cNvPr id="420" name="Shape 420"/>
            <p:cNvSpPr/>
            <p:nvPr/>
          </p:nvSpPr>
          <p:spPr>
            <a:xfrm>
              <a:off x="0" y="3547200"/>
              <a:ext cx="8229600" cy="936000"/>
            </a:xfrm>
            <a:prstGeom prst="roundRect">
              <a:avLst>
                <a:gd name="adj" fmla="val 16667"/>
              </a:avLst>
            </a:prstGeom>
            <a:solidFill>
              <a:srgbClr val="78443C"/>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21" name="Shape 421"/>
            <p:cNvSpPr txBox="1"/>
            <p:nvPr/>
          </p:nvSpPr>
          <p:spPr>
            <a:xfrm>
              <a:off x="45692" y="3592892"/>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Desarrolladores de herramientas</a:t>
              </a:r>
            </a:p>
          </p:txBody>
        </p:sp>
      </p:gr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Quien soy yo …</a:t>
            </a:r>
          </a:p>
        </p:txBody>
      </p:sp>
      <p:sp>
        <p:nvSpPr>
          <p:cNvPr id="103" name="Shape 103"/>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lnSpc>
                <a:spcPct val="90000"/>
              </a:lnSpc>
              <a:spcBef>
                <a:spcPts val="0"/>
              </a:spcBef>
              <a:buClr>
                <a:schemeClr val="accent1"/>
              </a:buClr>
              <a:buSzPct val="25000"/>
              <a:buFont typeface="Arial"/>
              <a:buNone/>
            </a:pPr>
            <a:r>
              <a:rPr lang="es-CR" sz="2400" b="0" i="0" u="none" strike="noStrike" cap="none" baseline="0" dirty="0">
                <a:solidFill>
                  <a:schemeClr val="dk1"/>
                </a:solidFill>
                <a:latin typeface="Arial"/>
                <a:ea typeface="Arial"/>
                <a:cs typeface="Arial"/>
                <a:sym typeface="Arial"/>
              </a:rPr>
              <a:t>Ing. </a:t>
            </a:r>
            <a:r>
              <a:rPr lang="es-CR" sz="2400" b="0" i="0" u="none" strike="noStrike" cap="none" baseline="0" dirty="0" smtClean="0">
                <a:solidFill>
                  <a:schemeClr val="dk1"/>
                </a:solidFill>
                <a:latin typeface="Arial"/>
                <a:ea typeface="Arial"/>
                <a:cs typeface="Arial"/>
                <a:sym typeface="Arial"/>
              </a:rPr>
              <a:t>Efrén</a:t>
            </a:r>
            <a:r>
              <a:rPr lang="es-CR" sz="2400" b="0" i="0" u="none" strike="noStrike" cap="none" dirty="0" smtClean="0">
                <a:solidFill>
                  <a:schemeClr val="dk1"/>
                </a:solidFill>
                <a:latin typeface="Arial"/>
                <a:ea typeface="Arial"/>
                <a:cs typeface="Arial"/>
                <a:sym typeface="Arial"/>
              </a:rPr>
              <a:t> Jiménez Delgado</a:t>
            </a:r>
          </a:p>
          <a:p>
            <a:pPr marL="182880" marR="0" lvl="0" indent="-182880" algn="just" rtl="0">
              <a:lnSpc>
                <a:spcPct val="90000"/>
              </a:lnSpc>
              <a:spcBef>
                <a:spcPts val="0"/>
              </a:spcBef>
              <a:buClr>
                <a:schemeClr val="accent1"/>
              </a:buClr>
              <a:buSzPct val="25000"/>
              <a:buFont typeface="Arial"/>
              <a:buNone/>
            </a:pPr>
            <a:endParaRPr sz="2400" b="0" i="0" u="none" strike="noStrike" cap="none" baseline="0" dirty="0">
              <a:solidFill>
                <a:schemeClr val="dk1"/>
              </a:solidFill>
              <a:latin typeface="Arial"/>
              <a:ea typeface="Arial"/>
              <a:cs typeface="Arial"/>
              <a:sym typeface="Arial"/>
            </a:endParaRPr>
          </a:p>
          <a:p>
            <a:pPr marL="182880" marR="0" lvl="0" indent="-182880" algn="just" rtl="0">
              <a:lnSpc>
                <a:spcPct val="90000"/>
              </a:lnSpc>
              <a:spcBef>
                <a:spcPts val="480"/>
              </a:spcBef>
              <a:buClr>
                <a:schemeClr val="accent1"/>
              </a:buClr>
              <a:buSzPct val="85000"/>
              <a:buFont typeface="Arial"/>
              <a:buChar char="•"/>
            </a:pPr>
            <a:r>
              <a:rPr lang="es-CR" sz="2400" b="0" i="0" u="none" strike="noStrike" cap="none" baseline="0" dirty="0">
                <a:solidFill>
                  <a:schemeClr val="dk1"/>
                </a:solidFill>
                <a:latin typeface="Arial"/>
                <a:ea typeface="Arial"/>
                <a:cs typeface="Arial"/>
                <a:sym typeface="Arial"/>
              </a:rPr>
              <a:t>Correo: </a:t>
            </a:r>
            <a:r>
              <a:rPr lang="es-CR" sz="2400" dirty="0" smtClean="0">
                <a:solidFill>
                  <a:schemeClr val="dk1"/>
                </a:solidFill>
              </a:rPr>
              <a:t>ejimenez</a:t>
            </a:r>
            <a:r>
              <a:rPr lang="es-CR" sz="2400" b="0" i="0" u="none" strike="noStrike" cap="none" baseline="0" dirty="0" smtClean="0">
                <a:solidFill>
                  <a:schemeClr val="dk1"/>
                </a:solidFill>
                <a:latin typeface="Arial"/>
                <a:ea typeface="Arial"/>
                <a:cs typeface="Arial"/>
                <a:sym typeface="Arial"/>
              </a:rPr>
              <a:t>@utn.ac.cr</a:t>
            </a:r>
            <a:endParaRPr lang="es-CR" sz="2400" b="0" i="0" u="none" strike="noStrike" cap="none" baseline="0" dirty="0">
              <a:solidFill>
                <a:schemeClr val="dk1"/>
              </a:solidFill>
              <a:latin typeface="Arial"/>
              <a:ea typeface="Arial"/>
              <a:cs typeface="Arial"/>
              <a:sym typeface="Arial"/>
            </a:endParaRPr>
          </a:p>
          <a:p>
            <a:pPr marL="182880" marR="0" lvl="0" indent="-53339" algn="just" rtl="0">
              <a:lnSpc>
                <a:spcPct val="90000"/>
              </a:lnSpc>
              <a:spcBef>
                <a:spcPts val="480"/>
              </a:spcBef>
              <a:buClr>
                <a:schemeClr val="accent1"/>
              </a:buClr>
              <a:buFont typeface="Arial"/>
              <a:buNone/>
            </a:pPr>
            <a:endParaRPr sz="2400" b="0" i="0" u="none" strike="noStrike" cap="none" baseline="0" dirty="0">
              <a:solidFill>
                <a:schemeClr val="dk1"/>
              </a:solidFill>
              <a:latin typeface="Arial"/>
              <a:ea typeface="Arial"/>
              <a:cs typeface="Arial"/>
              <a:sym typeface="Arial"/>
            </a:endParaRPr>
          </a:p>
          <a:p>
            <a:pPr marL="182880" marR="0" lvl="0" indent="-182880" algn="just" rtl="0">
              <a:lnSpc>
                <a:spcPct val="90000"/>
              </a:lnSpc>
              <a:spcBef>
                <a:spcPts val="480"/>
              </a:spcBef>
              <a:buClr>
                <a:schemeClr val="accent1"/>
              </a:buClr>
              <a:buSzPct val="85000"/>
              <a:buFont typeface="Arial"/>
              <a:buChar char="•"/>
            </a:pPr>
            <a:r>
              <a:rPr lang="es-CR" sz="2400" b="0" i="0" u="none" strike="noStrike" cap="none" baseline="0" dirty="0">
                <a:solidFill>
                  <a:schemeClr val="dk1"/>
                </a:solidFill>
                <a:latin typeface="Arial"/>
                <a:ea typeface="Arial"/>
                <a:cs typeface="Arial"/>
                <a:sym typeface="Arial"/>
              </a:rPr>
              <a:t>Skype: </a:t>
            </a:r>
            <a:r>
              <a:rPr lang="es-CR" sz="2400" b="0" i="0" u="none" strike="noStrike" cap="none" baseline="0" dirty="0" err="1" smtClean="0">
                <a:solidFill>
                  <a:schemeClr val="dk1"/>
                </a:solidFill>
                <a:latin typeface="Arial"/>
                <a:ea typeface="Arial"/>
                <a:cs typeface="Arial"/>
                <a:sym typeface="Arial"/>
              </a:rPr>
              <a:t>ejimenezdelgado</a:t>
            </a:r>
            <a:endParaRPr lang="es-CR" sz="2400" b="0" i="0" u="none" strike="noStrike" cap="none" baseline="0" dirty="0">
              <a:solidFill>
                <a:schemeClr val="dk1"/>
              </a:solidFill>
              <a:latin typeface="Arial"/>
              <a:ea typeface="Arial"/>
              <a:cs typeface="Arial"/>
              <a:sym typeface="Arial"/>
            </a:endParaRPr>
          </a:p>
          <a:p>
            <a:pPr marL="182880" marR="0" lvl="0" indent="-53339" algn="just" rtl="0">
              <a:lnSpc>
                <a:spcPct val="90000"/>
              </a:lnSpc>
              <a:spcBef>
                <a:spcPts val="480"/>
              </a:spcBef>
              <a:buClr>
                <a:schemeClr val="accent1"/>
              </a:buClr>
              <a:buFont typeface="Arial"/>
              <a:buNone/>
            </a:pPr>
            <a:endParaRPr sz="2400" b="0" i="0" u="none" strike="noStrike" cap="none" baseline="0" dirty="0">
              <a:solidFill>
                <a:schemeClr val="dk1"/>
              </a:solidFill>
              <a:latin typeface="Arial"/>
              <a:ea typeface="Arial"/>
              <a:cs typeface="Arial"/>
              <a:sym typeface="Arial"/>
            </a:endParaRPr>
          </a:p>
          <a:p>
            <a:pPr marL="182880" marR="0" lvl="0" indent="-53339" algn="just" rtl="0">
              <a:lnSpc>
                <a:spcPct val="90000"/>
              </a:lnSpc>
              <a:spcBef>
                <a:spcPts val="480"/>
              </a:spcBef>
              <a:buClr>
                <a:schemeClr val="accent1"/>
              </a:buClr>
              <a:buFont typeface="Arial"/>
              <a:buNone/>
            </a:pPr>
            <a:endParaRPr sz="2400" b="0" i="0" u="none" strike="noStrike" cap="none" baseline="0" dirty="0">
              <a:solidFill>
                <a:schemeClr val="dk1"/>
              </a:solidFill>
              <a:latin typeface="Arial"/>
              <a:ea typeface="Arial"/>
              <a:cs typeface="Arial"/>
              <a:sym typeface="Arial"/>
            </a:endParaRPr>
          </a:p>
          <a:p>
            <a:pPr marL="182880" marR="0" lvl="0" indent="-182880" algn="just" rtl="0">
              <a:lnSpc>
                <a:spcPct val="90000"/>
              </a:lnSpc>
              <a:spcBef>
                <a:spcPts val="480"/>
              </a:spcBef>
              <a:buClr>
                <a:schemeClr val="accent1"/>
              </a:buClr>
              <a:buSzPct val="85000"/>
              <a:buFont typeface="Arial"/>
              <a:buChar char="•"/>
            </a:pPr>
            <a:r>
              <a:rPr lang="es-CR" sz="2400" b="0" i="0" u="none" strike="noStrike" cap="none" baseline="0" dirty="0">
                <a:solidFill>
                  <a:schemeClr val="dk1"/>
                </a:solidFill>
                <a:latin typeface="Arial"/>
                <a:ea typeface="Arial"/>
                <a:cs typeface="Arial"/>
                <a:sym typeface="Arial"/>
              </a:rPr>
              <a:t>Sobre mí:</a:t>
            </a:r>
          </a:p>
          <a:p>
            <a:pPr marL="182880" marR="0" lvl="0" indent="-53339" algn="just" rtl="0">
              <a:lnSpc>
                <a:spcPct val="90000"/>
              </a:lnSpc>
              <a:spcBef>
                <a:spcPts val="480"/>
              </a:spcBef>
              <a:buClr>
                <a:schemeClr val="accent1"/>
              </a:buClr>
              <a:buFont typeface="Arial"/>
              <a:buNone/>
            </a:pPr>
            <a:endParaRPr sz="2400" b="0" i="0" u="none" strike="noStrike" cap="none" baseline="0" dirty="0">
              <a:solidFill>
                <a:schemeClr val="dk1"/>
              </a:solidFill>
              <a:latin typeface="Arial"/>
              <a:ea typeface="Arial"/>
              <a:cs typeface="Arial"/>
              <a:sym typeface="Arial"/>
            </a:endParaRPr>
          </a:p>
          <a:p>
            <a:pPr lvl="1" indent="-190500">
              <a:lnSpc>
                <a:spcPct val="90000"/>
              </a:lnSpc>
              <a:spcBef>
                <a:spcPts val="400"/>
              </a:spcBef>
              <a:buSzPct val="85000"/>
            </a:pPr>
            <a:r>
              <a:rPr lang="es-CR" sz="2000" dirty="0" err="1">
                <a:solidFill>
                  <a:schemeClr val="dk1"/>
                </a:solidFill>
              </a:rPr>
              <a:t>Innovation</a:t>
            </a:r>
            <a:r>
              <a:rPr lang="es-CR" sz="2000" dirty="0">
                <a:solidFill>
                  <a:schemeClr val="dk1"/>
                </a:solidFill>
              </a:rPr>
              <a:t> </a:t>
            </a:r>
            <a:r>
              <a:rPr lang="es-CR" sz="2000" dirty="0" smtClean="0">
                <a:solidFill>
                  <a:schemeClr val="dk1"/>
                </a:solidFill>
              </a:rPr>
              <a:t>Manager </a:t>
            </a:r>
            <a:r>
              <a:rPr lang="es-CR" sz="2000" dirty="0" err="1" smtClean="0">
                <a:solidFill>
                  <a:schemeClr val="dk1"/>
                </a:solidFill>
              </a:rPr>
              <a:t>Go-Labs</a:t>
            </a:r>
            <a:endParaRPr lang="es-CR" sz="2000" b="0" i="0" u="none" strike="noStrike" cap="none" baseline="0" dirty="0">
              <a:solidFill>
                <a:schemeClr val="dk1"/>
              </a:solidFill>
              <a:latin typeface="Arial"/>
              <a:ea typeface="Arial"/>
              <a:cs typeface="Arial"/>
              <a:sym typeface="Arial"/>
            </a:endParaRPr>
          </a:p>
          <a:p>
            <a:pPr marL="182880" marR="0" lvl="0" indent="-53339" algn="just" rtl="0">
              <a:lnSpc>
                <a:spcPct val="90000"/>
              </a:lnSpc>
              <a:spcBef>
                <a:spcPts val="480"/>
              </a:spcBef>
              <a:buClr>
                <a:schemeClr val="accent1"/>
              </a:buClr>
              <a:buFont typeface="Arial"/>
              <a:buNone/>
            </a:pPr>
            <a:endParaRPr sz="2400" b="0" i="0" u="none" strike="noStrike" cap="none" baseline="0" dirty="0">
              <a:solidFill>
                <a:schemeClr val="dk1"/>
              </a:solidFill>
              <a:latin typeface="Arial"/>
              <a:ea typeface="Arial"/>
              <a:cs typeface="Arial"/>
              <a:sym typeface="Arial"/>
            </a:endParaRPr>
          </a:p>
          <a:p>
            <a:pPr marL="457200" marR="0" lvl="1" indent="-190500" algn="just" rtl="0">
              <a:lnSpc>
                <a:spcPct val="90000"/>
              </a:lnSpc>
              <a:spcBef>
                <a:spcPts val="400"/>
              </a:spcBef>
              <a:buClr>
                <a:schemeClr val="accent1"/>
              </a:buClr>
              <a:buSzPct val="85000"/>
              <a:buFont typeface="Arial"/>
              <a:buChar char="–"/>
            </a:pPr>
            <a:r>
              <a:rPr lang="es-CR" sz="2000" b="0" i="0" u="none" strike="noStrike" cap="none" baseline="0" dirty="0" smtClean="0">
                <a:solidFill>
                  <a:schemeClr val="dk1"/>
                </a:solidFill>
                <a:latin typeface="Arial"/>
                <a:ea typeface="Arial"/>
                <a:cs typeface="Arial"/>
                <a:sym typeface="Arial"/>
              </a:rPr>
              <a:t>Profesor</a:t>
            </a:r>
            <a:r>
              <a:rPr lang="es-CR" sz="2000" b="0" i="0" u="none" strike="noStrike" cap="none" dirty="0" smtClean="0">
                <a:solidFill>
                  <a:schemeClr val="dk1"/>
                </a:solidFill>
                <a:latin typeface="Arial"/>
                <a:ea typeface="Arial"/>
                <a:cs typeface="Arial"/>
                <a:sym typeface="Arial"/>
              </a:rPr>
              <a:t> ISW</a:t>
            </a:r>
            <a:endParaRPr lang="es-CR" sz="2000" b="0" i="0" u="none" strike="noStrike" cap="none" baseline="0" dirty="0">
              <a:solidFill>
                <a:schemeClr val="dk1"/>
              </a:solidFill>
              <a:latin typeface="Arial"/>
              <a:ea typeface="Arial"/>
              <a:cs typeface="Arial"/>
              <a:sym typeface="Arial"/>
            </a:endParaRPr>
          </a:p>
        </p:txBody>
      </p:sp>
      <p:pic>
        <p:nvPicPr>
          <p:cNvPr id="104" name="Shape 104"/>
          <p:cNvPicPr preferRelativeResize="0"/>
          <p:nvPr/>
        </p:nvPicPr>
        <p:blipFill rotWithShape="1">
          <a:blip r:embed="rId3">
            <a:alphaModFix/>
          </a:blip>
          <a:srcRect/>
          <a:stretch/>
        </p:blipFill>
        <p:spPr>
          <a:xfrm>
            <a:off x="6477000" y="1143000"/>
            <a:ext cx="3352799" cy="3352799"/>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Actores</a:t>
            </a:r>
          </a:p>
        </p:txBody>
      </p:sp>
      <p:sp>
        <p:nvSpPr>
          <p:cNvPr id="427" name="Shape 427"/>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502919" marR="0" lvl="0" indent="-185419" algn="just" rtl="0">
              <a:lnSpc>
                <a:spcPct val="90000"/>
              </a:lnSpc>
              <a:spcBef>
                <a:spcPts val="0"/>
              </a:spcBef>
              <a:buClr>
                <a:schemeClr val="accent1"/>
              </a:buClr>
              <a:buSzPct val="85000"/>
              <a:buFont typeface="Arial"/>
              <a:buChar char="•"/>
            </a:pPr>
            <a:r>
              <a:rPr lang="es-CR" sz="2400" b="0" i="0" u="none" strike="noStrike" cap="none" baseline="0">
                <a:solidFill>
                  <a:srgbClr val="ACA73B"/>
                </a:solidFill>
                <a:latin typeface="Arial"/>
                <a:ea typeface="Arial"/>
                <a:cs typeface="Arial"/>
                <a:sym typeface="Arial"/>
              </a:rPr>
              <a:t>Administrador</a:t>
            </a:r>
            <a:r>
              <a:rPr lang="es-CR" sz="1800" b="0" i="0" u="none" strike="noStrike" cap="none" baseline="0">
                <a:solidFill>
                  <a:schemeClr val="dk1"/>
                </a:solidFill>
                <a:latin typeface="Arial"/>
                <a:ea typeface="Arial"/>
                <a:cs typeface="Arial"/>
                <a:sym typeface="Arial"/>
              </a:rPr>
              <a:t> </a:t>
            </a:r>
            <a:r>
              <a:rPr lang="es-CR" sz="2400" b="0" i="0" u="none" strike="noStrike" cap="none" baseline="0">
                <a:solidFill>
                  <a:schemeClr val="dk1"/>
                </a:solidFill>
                <a:latin typeface="Arial"/>
                <a:ea typeface="Arial"/>
                <a:cs typeface="Arial"/>
                <a:sym typeface="Arial"/>
              </a:rPr>
              <a:t>de la base de datos (DBA)</a:t>
            </a:r>
          </a:p>
          <a:p>
            <a:pPr marL="902970" marR="0" lvl="1" indent="-191769" algn="just" rtl="0">
              <a:lnSpc>
                <a:spcPct val="90000"/>
              </a:lnSpc>
              <a:spcBef>
                <a:spcPts val="360"/>
              </a:spcBef>
              <a:buClr>
                <a:schemeClr val="accent1"/>
              </a:buClr>
              <a:buSzPct val="85000"/>
              <a:buFont typeface="Arial"/>
              <a:buChar char="–"/>
            </a:pPr>
            <a:r>
              <a:rPr lang="es-CR" sz="1800" b="0" i="0" u="none" strike="noStrike" cap="none" baseline="0">
                <a:solidFill>
                  <a:schemeClr val="dk1"/>
                </a:solidFill>
                <a:latin typeface="Arial"/>
                <a:ea typeface="Arial"/>
                <a:cs typeface="Arial"/>
                <a:sym typeface="Arial"/>
              </a:rPr>
              <a:t>Responsable de administrar los recursos del SGBD (nivel técnico):</a:t>
            </a:r>
          </a:p>
          <a:p>
            <a:pPr marL="1245870" marR="0" lvl="2" indent="-191769" algn="just" rtl="0">
              <a:lnSpc>
                <a:spcPct val="90000"/>
              </a:lnSpc>
              <a:spcBef>
                <a:spcPts val="360"/>
              </a:spcBef>
              <a:buClr>
                <a:schemeClr val="accent1"/>
              </a:buClr>
              <a:buSzPct val="85000"/>
              <a:buFont typeface="Noto Symbol"/>
              <a:buChar char="▪"/>
            </a:pPr>
            <a:r>
              <a:rPr lang="es-CR" sz="1800" b="0" i="0" u="none" strike="noStrike" cap="none" baseline="0">
                <a:solidFill>
                  <a:schemeClr val="dk1"/>
                </a:solidFill>
                <a:latin typeface="Arial"/>
                <a:ea typeface="Arial"/>
                <a:cs typeface="Arial"/>
                <a:sym typeface="Arial"/>
              </a:rPr>
              <a:t>BD + SGBD + Otro Software (aplicaciones/programas de acceso)</a:t>
            </a:r>
          </a:p>
          <a:p>
            <a:pPr marL="902970" marR="0" lvl="1" indent="-191769" algn="just" rtl="0">
              <a:lnSpc>
                <a:spcPct val="90000"/>
              </a:lnSpc>
              <a:spcBef>
                <a:spcPts val="360"/>
              </a:spcBef>
              <a:buClr>
                <a:schemeClr val="accent1"/>
              </a:buClr>
              <a:buSzPct val="85000"/>
              <a:buFont typeface="Arial"/>
              <a:buChar char="–"/>
            </a:pPr>
            <a:r>
              <a:rPr lang="es-CR" sz="1800" b="0" i="0" u="none" strike="noStrike" cap="none" baseline="0">
                <a:solidFill>
                  <a:schemeClr val="dk1"/>
                </a:solidFill>
                <a:latin typeface="Arial"/>
                <a:ea typeface="Arial"/>
                <a:cs typeface="Arial"/>
                <a:sym typeface="Arial"/>
              </a:rPr>
              <a:t>Las funciones del DBA incluyen:</a:t>
            </a:r>
          </a:p>
          <a:p>
            <a:pPr marL="1245870" marR="0" lvl="2" indent="-191769" algn="just" rtl="0">
              <a:lnSpc>
                <a:spcPct val="80000"/>
              </a:lnSpc>
              <a:spcBef>
                <a:spcPts val="360"/>
              </a:spcBef>
              <a:buClr>
                <a:schemeClr val="accent1"/>
              </a:buClr>
              <a:buSzPct val="85000"/>
              <a:buFont typeface="Noto Symbol"/>
              <a:buChar char="▪"/>
            </a:pPr>
            <a:r>
              <a:rPr lang="es-CR" sz="1800" b="0" i="0" u="none" strike="noStrike" cap="none" baseline="0">
                <a:solidFill>
                  <a:schemeClr val="dk1"/>
                </a:solidFill>
                <a:latin typeface="Arial"/>
                <a:ea typeface="Arial"/>
                <a:cs typeface="Arial"/>
                <a:sym typeface="Arial"/>
              </a:rPr>
              <a:t>Definir/Modificar la </a:t>
            </a:r>
            <a:r>
              <a:rPr lang="es-CR" sz="1800" b="0" i="0" u="none" strike="noStrike" cap="none" baseline="0">
                <a:solidFill>
                  <a:srgbClr val="0070C0"/>
                </a:solidFill>
                <a:latin typeface="Arial"/>
                <a:ea typeface="Arial"/>
                <a:cs typeface="Arial"/>
                <a:sym typeface="Arial"/>
              </a:rPr>
              <a:t>estructura</a:t>
            </a:r>
            <a:r>
              <a:rPr lang="es-CR" sz="1800" b="0" i="0" u="none" strike="noStrike" cap="none" baseline="0">
                <a:solidFill>
                  <a:schemeClr val="dk1"/>
                </a:solidFill>
                <a:latin typeface="Arial"/>
                <a:ea typeface="Arial"/>
                <a:cs typeface="Arial"/>
                <a:sym typeface="Arial"/>
              </a:rPr>
              <a:t> de la BD y </a:t>
            </a:r>
            <a:r>
              <a:rPr lang="es-CR" sz="1800" b="0" i="0" u="none" strike="noStrike" cap="none" baseline="0">
                <a:solidFill>
                  <a:srgbClr val="0070C0"/>
                </a:solidFill>
                <a:latin typeface="Arial"/>
                <a:ea typeface="Arial"/>
                <a:cs typeface="Arial"/>
                <a:sym typeface="Arial"/>
              </a:rPr>
              <a:t>restricciones</a:t>
            </a:r>
            <a:r>
              <a:rPr lang="es-CR" sz="1800" b="0" i="0" u="none" strike="noStrike" cap="none" baseline="0">
                <a:solidFill>
                  <a:schemeClr val="dk1"/>
                </a:solidFill>
                <a:latin typeface="Arial"/>
                <a:ea typeface="Arial"/>
                <a:cs typeface="Arial"/>
                <a:sym typeface="Arial"/>
              </a:rPr>
              <a:t> de los datos</a:t>
            </a:r>
          </a:p>
          <a:p>
            <a:pPr marL="1245870" marR="0" lvl="2" indent="-191769" algn="just" rtl="0">
              <a:lnSpc>
                <a:spcPct val="80000"/>
              </a:lnSpc>
              <a:spcBef>
                <a:spcPts val="360"/>
              </a:spcBef>
              <a:buClr>
                <a:schemeClr val="accent1"/>
              </a:buClr>
              <a:buSzPct val="85000"/>
              <a:buFont typeface="Noto Symbol"/>
              <a:buChar char="▪"/>
            </a:pPr>
            <a:r>
              <a:rPr lang="es-CR" sz="1800" b="0" i="0" u="none" strike="noStrike" cap="none" baseline="0">
                <a:solidFill>
                  <a:schemeClr val="dk1"/>
                </a:solidFill>
                <a:latin typeface="Arial"/>
                <a:ea typeface="Arial"/>
                <a:cs typeface="Arial"/>
                <a:sym typeface="Arial"/>
              </a:rPr>
              <a:t>Crear/Modificar </a:t>
            </a:r>
            <a:r>
              <a:rPr lang="es-CR" sz="1800" b="0" i="0" u="none" strike="noStrike" cap="none" baseline="0">
                <a:solidFill>
                  <a:srgbClr val="0070C0"/>
                </a:solidFill>
                <a:latin typeface="Arial"/>
                <a:ea typeface="Arial"/>
                <a:cs typeface="Arial"/>
                <a:sym typeface="Arial"/>
              </a:rPr>
              <a:t>estructuras de almacenamiento </a:t>
            </a:r>
            <a:r>
              <a:rPr lang="es-CR" sz="1800" b="0" i="0" u="none" strike="noStrike" cap="none" baseline="0">
                <a:solidFill>
                  <a:schemeClr val="dk1"/>
                </a:solidFill>
                <a:latin typeface="Arial"/>
                <a:ea typeface="Arial"/>
                <a:cs typeface="Arial"/>
                <a:sym typeface="Arial"/>
              </a:rPr>
              <a:t>y </a:t>
            </a:r>
            <a:r>
              <a:rPr lang="es-CR" sz="1800" b="0" i="0" u="none" strike="noStrike" cap="none" baseline="0">
                <a:solidFill>
                  <a:srgbClr val="0070C0"/>
                </a:solidFill>
                <a:latin typeface="Arial"/>
                <a:ea typeface="Arial"/>
                <a:cs typeface="Arial"/>
                <a:sym typeface="Arial"/>
              </a:rPr>
              <a:t>métodos de acceso</a:t>
            </a:r>
          </a:p>
          <a:p>
            <a:pPr marL="1245870" marR="0" lvl="2" indent="-191769" algn="just" rtl="0">
              <a:lnSpc>
                <a:spcPct val="80000"/>
              </a:lnSpc>
              <a:spcBef>
                <a:spcPts val="360"/>
              </a:spcBef>
              <a:buClr>
                <a:schemeClr val="accent1"/>
              </a:buClr>
              <a:buSzPct val="85000"/>
              <a:buFont typeface="Noto Symbol"/>
              <a:buChar char="▪"/>
            </a:pPr>
            <a:r>
              <a:rPr lang="es-CR" sz="1800" b="0" i="0" u="none" strike="noStrike" cap="none" baseline="0">
                <a:solidFill>
                  <a:schemeClr val="dk1"/>
                </a:solidFill>
                <a:latin typeface="Arial"/>
                <a:ea typeface="Arial"/>
                <a:cs typeface="Arial"/>
                <a:sym typeface="Arial"/>
              </a:rPr>
              <a:t>Conceder/Denegar </a:t>
            </a:r>
            <a:r>
              <a:rPr lang="es-CR" sz="1800" b="0" i="0" u="none" strike="noStrike" cap="none" baseline="0">
                <a:solidFill>
                  <a:srgbClr val="0070C0"/>
                </a:solidFill>
                <a:latin typeface="Arial"/>
                <a:ea typeface="Arial"/>
                <a:cs typeface="Arial"/>
                <a:sym typeface="Arial"/>
              </a:rPr>
              <a:t>permisos de acceso </a:t>
            </a:r>
            <a:r>
              <a:rPr lang="es-CR" sz="1800" b="0" i="0" u="none" strike="noStrike" cap="none" baseline="0">
                <a:solidFill>
                  <a:schemeClr val="dk1"/>
                </a:solidFill>
                <a:latin typeface="Arial"/>
                <a:ea typeface="Arial"/>
                <a:cs typeface="Arial"/>
                <a:sym typeface="Arial"/>
              </a:rPr>
              <a:t>y controlar dicho acceso a datos (seguridad de la BD)</a:t>
            </a:r>
          </a:p>
          <a:p>
            <a:pPr marL="1245870" marR="0" lvl="2" indent="-191769" algn="just" rtl="0">
              <a:lnSpc>
                <a:spcPct val="80000"/>
              </a:lnSpc>
              <a:spcBef>
                <a:spcPts val="360"/>
              </a:spcBef>
              <a:buClr>
                <a:schemeClr val="accent1"/>
              </a:buClr>
              <a:buSzPct val="85000"/>
              <a:buFont typeface="Noto Symbol"/>
              <a:buChar char="▪"/>
            </a:pPr>
            <a:r>
              <a:rPr lang="es-CR" sz="1800" b="0" i="0" u="none" strike="noStrike" cap="none" baseline="0">
                <a:solidFill>
                  <a:schemeClr val="dk1"/>
                </a:solidFill>
                <a:latin typeface="Arial"/>
                <a:ea typeface="Arial"/>
                <a:cs typeface="Arial"/>
                <a:sym typeface="Arial"/>
              </a:rPr>
              <a:t>Definir </a:t>
            </a:r>
            <a:r>
              <a:rPr lang="es-CR" sz="1800" b="0" i="0" u="none" strike="noStrike" cap="none" baseline="0">
                <a:solidFill>
                  <a:srgbClr val="0070C0"/>
                </a:solidFill>
                <a:latin typeface="Arial"/>
                <a:ea typeface="Arial"/>
                <a:cs typeface="Arial"/>
                <a:sym typeface="Arial"/>
              </a:rPr>
              <a:t>planes de copias de seguridad </a:t>
            </a:r>
            <a:r>
              <a:rPr lang="es-CR" sz="1800" b="0" i="0" u="none" strike="noStrike" cap="none" baseline="0">
                <a:solidFill>
                  <a:schemeClr val="dk1"/>
                </a:solidFill>
                <a:latin typeface="Arial"/>
                <a:ea typeface="Arial"/>
                <a:cs typeface="Arial"/>
                <a:sym typeface="Arial"/>
              </a:rPr>
              <a:t>de los datos de la BD</a:t>
            </a:r>
          </a:p>
          <a:p>
            <a:pPr marL="1245870" marR="0" lvl="2" indent="-191769" algn="just" rtl="0">
              <a:lnSpc>
                <a:spcPct val="80000"/>
              </a:lnSpc>
              <a:spcBef>
                <a:spcPts val="360"/>
              </a:spcBef>
              <a:buClr>
                <a:schemeClr val="accent1"/>
              </a:buClr>
              <a:buSzPct val="85000"/>
              <a:buFont typeface="Noto Symbol"/>
              <a:buChar char="▪"/>
            </a:pPr>
            <a:r>
              <a:rPr lang="es-CR" sz="1800" b="0" i="0" u="none" strike="noStrike" cap="none" baseline="0">
                <a:solidFill>
                  <a:schemeClr val="dk1"/>
                </a:solidFill>
                <a:latin typeface="Arial"/>
                <a:ea typeface="Arial"/>
                <a:cs typeface="Arial"/>
                <a:sym typeface="Arial"/>
              </a:rPr>
              <a:t>Garantizar el funcionamiento correcto del sistema y proporcionar servicio técnico al usuario (respuesta lenta del sistema)</a:t>
            </a:r>
          </a:p>
          <a:p>
            <a:pPr marL="1245870" marR="0" lvl="2" indent="-191769" algn="just" rtl="0">
              <a:lnSpc>
                <a:spcPct val="80000"/>
              </a:lnSpc>
              <a:spcBef>
                <a:spcPts val="360"/>
              </a:spcBef>
              <a:buClr>
                <a:schemeClr val="accent1"/>
              </a:buClr>
              <a:buSzPct val="85000"/>
              <a:buFont typeface="Noto Symbol"/>
              <a:buChar char="▪"/>
            </a:pPr>
            <a:r>
              <a:rPr lang="es-CR" sz="1800" b="0" i="0" u="none" strike="noStrike" cap="none" baseline="0">
                <a:solidFill>
                  <a:schemeClr val="dk1"/>
                </a:solidFill>
                <a:latin typeface="Arial"/>
                <a:ea typeface="Arial"/>
                <a:cs typeface="Arial"/>
                <a:sym typeface="Arial"/>
              </a:rPr>
              <a:t>Adquirir los recursos software y hardware necesarios</a:t>
            </a:r>
          </a:p>
          <a:p>
            <a:pPr marL="182880" marR="0" lvl="0" indent="-92202" algn="just" rtl="0">
              <a:lnSpc>
                <a:spcPct val="80000"/>
              </a:lnSpc>
              <a:spcBef>
                <a:spcPts val="336"/>
              </a:spcBef>
              <a:buClr>
                <a:schemeClr val="accent1"/>
              </a:buClr>
              <a:buFont typeface="Arial"/>
              <a:buNone/>
            </a:pPr>
            <a:endParaRPr sz="17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Actores</a:t>
            </a:r>
          </a:p>
        </p:txBody>
      </p:sp>
      <p:grpSp>
        <p:nvGrpSpPr>
          <p:cNvPr id="434" name="Shape 434"/>
          <p:cNvGrpSpPr/>
          <p:nvPr/>
        </p:nvGrpSpPr>
        <p:grpSpPr>
          <a:xfrm>
            <a:off x="457200" y="1993798"/>
            <a:ext cx="8229600" cy="4089601"/>
            <a:chOff x="0" y="393598"/>
            <a:chExt cx="8229600" cy="4089601"/>
          </a:xfrm>
        </p:grpSpPr>
        <p:sp>
          <p:nvSpPr>
            <p:cNvPr id="435" name="Shape 435"/>
            <p:cNvSpPr/>
            <p:nvPr/>
          </p:nvSpPr>
          <p:spPr>
            <a:xfrm>
              <a:off x="0" y="393598"/>
              <a:ext cx="8229600" cy="936000"/>
            </a:xfrm>
            <a:prstGeom prst="roundRect">
              <a:avLst>
                <a:gd name="adj" fmla="val 16667"/>
              </a:avLst>
            </a:prstGeom>
            <a:solidFill>
              <a:schemeClr val="accent5"/>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36" name="Shape 436"/>
            <p:cNvSpPr txBox="1"/>
            <p:nvPr/>
          </p:nvSpPr>
          <p:spPr>
            <a:xfrm>
              <a:off x="45692" y="439291"/>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Administrador de la base de datos</a:t>
              </a:r>
            </a:p>
          </p:txBody>
        </p:sp>
        <p:sp>
          <p:nvSpPr>
            <p:cNvPr id="437" name="Shape 437"/>
            <p:cNvSpPr/>
            <p:nvPr/>
          </p:nvSpPr>
          <p:spPr>
            <a:xfrm>
              <a:off x="0" y="1444800"/>
              <a:ext cx="8229600" cy="936000"/>
            </a:xfrm>
            <a:prstGeom prst="roundRect">
              <a:avLst>
                <a:gd name="adj" fmla="val 16667"/>
              </a:avLst>
            </a:prstGeom>
            <a:solidFill>
              <a:srgbClr val="C00000"/>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38" name="Shape 438"/>
            <p:cNvSpPr txBox="1"/>
            <p:nvPr/>
          </p:nvSpPr>
          <p:spPr>
            <a:xfrm>
              <a:off x="45692" y="1490491"/>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Diseñador de la base de datos</a:t>
              </a:r>
            </a:p>
          </p:txBody>
        </p:sp>
        <p:sp>
          <p:nvSpPr>
            <p:cNvPr id="439" name="Shape 439"/>
            <p:cNvSpPr/>
            <p:nvPr/>
          </p:nvSpPr>
          <p:spPr>
            <a:xfrm>
              <a:off x="0" y="2496000"/>
              <a:ext cx="8229600" cy="936000"/>
            </a:xfrm>
            <a:prstGeom prst="roundRect">
              <a:avLst>
                <a:gd name="adj" fmla="val 16667"/>
              </a:avLst>
            </a:prstGeom>
            <a:solidFill>
              <a:srgbClr val="77884F"/>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40" name="Shape 440"/>
            <p:cNvSpPr txBox="1"/>
            <p:nvPr/>
          </p:nvSpPr>
          <p:spPr>
            <a:xfrm>
              <a:off x="45692" y="2541691"/>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Usuarios finales</a:t>
              </a:r>
            </a:p>
          </p:txBody>
        </p:sp>
        <p:sp>
          <p:nvSpPr>
            <p:cNvPr id="441" name="Shape 441"/>
            <p:cNvSpPr/>
            <p:nvPr/>
          </p:nvSpPr>
          <p:spPr>
            <a:xfrm>
              <a:off x="0" y="3547200"/>
              <a:ext cx="8229600" cy="936000"/>
            </a:xfrm>
            <a:prstGeom prst="roundRect">
              <a:avLst>
                <a:gd name="adj" fmla="val 16667"/>
              </a:avLst>
            </a:prstGeom>
            <a:solidFill>
              <a:srgbClr val="78443C"/>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42" name="Shape 442"/>
            <p:cNvSpPr txBox="1"/>
            <p:nvPr/>
          </p:nvSpPr>
          <p:spPr>
            <a:xfrm>
              <a:off x="45692" y="3592892"/>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Desarrolladores de herramientas</a:t>
              </a:r>
            </a:p>
          </p:txBody>
        </p:sp>
      </p:gr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Actores</a:t>
            </a:r>
          </a:p>
        </p:txBody>
      </p:sp>
      <p:sp>
        <p:nvSpPr>
          <p:cNvPr id="448" name="Shape 448"/>
          <p:cNvSpPr txBox="1">
            <a:spLocks noGrp="1"/>
          </p:cNvSpPr>
          <p:nvPr>
            <p:ph type="body" idx="1"/>
          </p:nvPr>
        </p:nvSpPr>
        <p:spPr>
          <a:xfrm>
            <a:off x="457200" y="1600200"/>
            <a:ext cx="8229600" cy="5069160"/>
          </a:xfrm>
          <a:prstGeom prst="rect">
            <a:avLst/>
          </a:prstGeom>
          <a:noFill/>
          <a:ln>
            <a:noFill/>
          </a:ln>
        </p:spPr>
        <p:txBody>
          <a:bodyPr lIns="91425" tIns="45700" rIns="91425" bIns="45700" anchor="t" anchorCtr="0">
            <a:noAutofit/>
          </a:bodyPr>
          <a:lstStyle/>
          <a:p>
            <a:pPr marL="502919" marR="0" lvl="0" indent="-185419" algn="just" rtl="0">
              <a:spcBef>
                <a:spcPts val="0"/>
              </a:spcBef>
              <a:buClr>
                <a:schemeClr val="accent1"/>
              </a:buClr>
              <a:buSzPct val="85000"/>
              <a:buFont typeface="Arial"/>
              <a:buChar char="•"/>
            </a:pPr>
            <a:r>
              <a:rPr lang="es-CR" sz="2600" b="0" i="0" u="none" strike="noStrike" cap="none" baseline="0">
                <a:solidFill>
                  <a:srgbClr val="ACA73B"/>
                </a:solidFill>
                <a:latin typeface="Arial"/>
                <a:ea typeface="Arial"/>
                <a:cs typeface="Arial"/>
                <a:sym typeface="Arial"/>
              </a:rPr>
              <a:t>Diseñadores</a:t>
            </a:r>
            <a:r>
              <a:rPr lang="es-CR" sz="2400" b="0" i="0" u="none" strike="noStrike" cap="none" baseline="0">
                <a:solidFill>
                  <a:schemeClr val="dk1"/>
                </a:solidFill>
                <a:latin typeface="Arial"/>
                <a:ea typeface="Arial"/>
                <a:cs typeface="Arial"/>
                <a:sym typeface="Arial"/>
              </a:rPr>
              <a:t> de la base de datos</a:t>
            </a:r>
          </a:p>
          <a:p>
            <a:pPr marL="902970" marR="0" lvl="1" indent="-191769" algn="just" rtl="0">
              <a:lnSpc>
                <a:spcPct val="90000"/>
              </a:lnSpc>
              <a:spcBef>
                <a:spcPts val="360"/>
              </a:spcBef>
              <a:buClr>
                <a:schemeClr val="accent1"/>
              </a:buClr>
              <a:buSzPct val="85000"/>
              <a:buFont typeface="Arial"/>
              <a:buChar char="–"/>
            </a:pPr>
            <a:r>
              <a:rPr lang="es-CR" sz="1800" b="0" i="0" u="none" strike="noStrike" cap="none" baseline="0">
                <a:solidFill>
                  <a:schemeClr val="dk1"/>
                </a:solidFill>
                <a:latin typeface="Arial"/>
                <a:ea typeface="Arial"/>
                <a:cs typeface="Arial"/>
                <a:sym typeface="Arial"/>
              </a:rPr>
              <a:t>Antes de implementar la BD, interactúan con sus futuros usuarios</a:t>
            </a:r>
          </a:p>
          <a:p>
            <a:pPr marL="902970" marR="0" lvl="1" indent="-191769" algn="just" rtl="0">
              <a:lnSpc>
                <a:spcPct val="90000"/>
              </a:lnSpc>
              <a:spcBef>
                <a:spcPts val="360"/>
              </a:spcBef>
              <a:buClr>
                <a:schemeClr val="accent1"/>
              </a:buClr>
              <a:buSzPct val="85000"/>
              <a:buFont typeface="Arial"/>
              <a:buChar char="–"/>
            </a:pPr>
            <a:r>
              <a:rPr lang="es-CR" sz="1800" b="0" i="0" u="none" strike="noStrike" cap="none" baseline="0">
                <a:solidFill>
                  <a:schemeClr val="dk1"/>
                </a:solidFill>
                <a:latin typeface="Arial"/>
                <a:ea typeface="Arial"/>
                <a:cs typeface="Arial"/>
                <a:sym typeface="Arial"/>
              </a:rPr>
              <a:t>Recogen y comprenden sus necesidades y objetivos --- Requisitos</a:t>
            </a:r>
          </a:p>
          <a:p>
            <a:pPr marL="902970" marR="0" lvl="1" indent="-191769" algn="just" rtl="0">
              <a:lnSpc>
                <a:spcPct val="90000"/>
              </a:lnSpc>
              <a:spcBef>
                <a:spcPts val="360"/>
              </a:spcBef>
              <a:buClr>
                <a:schemeClr val="accent1"/>
              </a:buClr>
              <a:buSzPct val="85000"/>
              <a:buFont typeface="Arial"/>
              <a:buChar char="–"/>
            </a:pPr>
            <a:r>
              <a:rPr lang="es-CR" sz="1800" b="0" i="0" u="none" strike="noStrike" cap="none" baseline="0">
                <a:solidFill>
                  <a:srgbClr val="0070C0"/>
                </a:solidFill>
                <a:latin typeface="Arial"/>
                <a:ea typeface="Arial"/>
                <a:cs typeface="Arial"/>
                <a:sym typeface="Arial"/>
              </a:rPr>
              <a:t>Identifican datos </a:t>
            </a:r>
            <a:r>
              <a:rPr lang="es-CR" sz="1800" b="0" i="0" u="none" strike="noStrike" cap="none" baseline="0">
                <a:solidFill>
                  <a:schemeClr val="dk1"/>
                </a:solidFill>
                <a:latin typeface="Arial"/>
                <a:ea typeface="Arial"/>
                <a:cs typeface="Arial"/>
                <a:sym typeface="Arial"/>
              </a:rPr>
              <a:t>que almacenar en la base de datos</a:t>
            </a:r>
          </a:p>
          <a:p>
            <a:pPr marL="902970" marR="0" lvl="1" indent="-191769" algn="just" rtl="0">
              <a:lnSpc>
                <a:spcPct val="90000"/>
              </a:lnSpc>
              <a:spcBef>
                <a:spcPts val="360"/>
              </a:spcBef>
              <a:buClr>
                <a:schemeClr val="accent1"/>
              </a:buClr>
              <a:buSzPct val="85000"/>
              <a:buFont typeface="Arial"/>
              <a:buChar char="–"/>
            </a:pPr>
            <a:r>
              <a:rPr lang="es-CR" sz="1800" b="0" i="0" u="none" strike="noStrike" cap="none" baseline="0">
                <a:solidFill>
                  <a:schemeClr val="dk1"/>
                </a:solidFill>
                <a:latin typeface="Arial"/>
                <a:ea typeface="Arial"/>
                <a:cs typeface="Arial"/>
                <a:sym typeface="Arial"/>
              </a:rPr>
              <a:t>Eligen estructuras para representar y almacenar los datos</a:t>
            </a:r>
          </a:p>
          <a:p>
            <a:pPr marL="902970" marR="0" lvl="1" indent="-191769" algn="just" rtl="0">
              <a:lnSpc>
                <a:spcPct val="90000"/>
              </a:lnSpc>
              <a:spcBef>
                <a:spcPts val="360"/>
              </a:spcBef>
              <a:buClr>
                <a:schemeClr val="accent1"/>
              </a:buClr>
              <a:buSzPct val="85000"/>
              <a:buFont typeface="Arial"/>
              <a:buChar char="–"/>
            </a:pPr>
            <a:r>
              <a:rPr lang="es-CR" sz="1800" b="0" i="0" u="none" strike="noStrike" cap="none" baseline="0">
                <a:solidFill>
                  <a:schemeClr val="dk1"/>
                </a:solidFill>
                <a:latin typeface="Arial"/>
                <a:ea typeface="Arial"/>
                <a:cs typeface="Arial"/>
                <a:sym typeface="Arial"/>
              </a:rPr>
              <a:t>Construyen...</a:t>
            </a:r>
          </a:p>
          <a:p>
            <a:pPr marL="1245870" marR="0" lvl="2" indent="-191769" algn="just" rtl="0">
              <a:lnSpc>
                <a:spcPct val="80000"/>
              </a:lnSpc>
              <a:spcBef>
                <a:spcPts val="360"/>
              </a:spcBef>
              <a:buClr>
                <a:schemeClr val="accent1"/>
              </a:buClr>
              <a:buSzPct val="85000"/>
              <a:buFont typeface="Noto Symbol"/>
              <a:buChar char="▪"/>
            </a:pPr>
            <a:r>
              <a:rPr lang="es-CR" sz="1800" b="0" i="0" u="none" strike="noStrike" cap="none" baseline="0">
                <a:solidFill>
                  <a:srgbClr val="0070C0"/>
                </a:solidFill>
                <a:latin typeface="Arial"/>
                <a:ea typeface="Arial"/>
                <a:cs typeface="Arial"/>
                <a:sym typeface="Arial"/>
              </a:rPr>
              <a:t>Vistas</a:t>
            </a:r>
            <a:r>
              <a:rPr lang="es-CR" sz="1800" b="0" i="0" u="none" strike="noStrike" cap="none" baseline="0">
                <a:solidFill>
                  <a:schemeClr val="dk1"/>
                </a:solidFill>
                <a:latin typeface="Arial"/>
                <a:ea typeface="Arial"/>
                <a:cs typeface="Arial"/>
                <a:sym typeface="Arial"/>
              </a:rPr>
              <a:t> que satisface requisitos de cada grupo de usuarios</a:t>
            </a:r>
          </a:p>
          <a:p>
            <a:pPr marL="1245870" marR="0" lvl="2" indent="-191769" algn="just" rtl="0">
              <a:lnSpc>
                <a:spcPct val="80000"/>
              </a:lnSpc>
              <a:spcBef>
                <a:spcPts val="360"/>
              </a:spcBef>
              <a:buClr>
                <a:schemeClr val="accent1"/>
              </a:buClr>
              <a:buSzPct val="85000"/>
              <a:buFont typeface="Noto Symbol"/>
              <a:buChar char="▪"/>
            </a:pPr>
            <a:r>
              <a:rPr lang="es-CR" sz="1800" b="0" i="0" u="none" strike="noStrike" cap="none" baseline="0">
                <a:solidFill>
                  <a:srgbClr val="0070C0"/>
                </a:solidFill>
                <a:latin typeface="Arial"/>
                <a:ea typeface="Arial"/>
                <a:cs typeface="Arial"/>
                <a:sym typeface="Arial"/>
              </a:rPr>
              <a:t>Diseño final de BD </a:t>
            </a:r>
            <a:r>
              <a:rPr lang="es-CR" sz="1800" b="0" i="0" u="none" strike="noStrike" cap="none" baseline="0">
                <a:solidFill>
                  <a:schemeClr val="dk1"/>
                </a:solidFill>
                <a:latin typeface="Arial"/>
                <a:ea typeface="Arial"/>
                <a:cs typeface="Arial"/>
                <a:sym typeface="Arial"/>
              </a:rPr>
              <a:t>que satisface necesidades de todos los usuarios (resultado de la integración de las diferentes vistas)</a:t>
            </a:r>
          </a:p>
          <a:p>
            <a:pPr marL="182880" marR="0" lvl="0" indent="-53339" algn="just" rtl="0">
              <a:spcBef>
                <a:spcPts val="480"/>
              </a:spcBef>
              <a:buClr>
                <a:schemeClr val="accent1"/>
              </a:buClr>
              <a:buFont typeface="Arial"/>
              <a:buNone/>
            </a:pPr>
            <a:endParaRPr sz="24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Actores</a:t>
            </a:r>
          </a:p>
        </p:txBody>
      </p:sp>
      <p:grpSp>
        <p:nvGrpSpPr>
          <p:cNvPr id="455" name="Shape 455"/>
          <p:cNvGrpSpPr/>
          <p:nvPr/>
        </p:nvGrpSpPr>
        <p:grpSpPr>
          <a:xfrm>
            <a:off x="457200" y="1993798"/>
            <a:ext cx="8229600" cy="4089601"/>
            <a:chOff x="0" y="393598"/>
            <a:chExt cx="8229600" cy="4089601"/>
          </a:xfrm>
        </p:grpSpPr>
        <p:sp>
          <p:nvSpPr>
            <p:cNvPr id="456" name="Shape 456"/>
            <p:cNvSpPr/>
            <p:nvPr/>
          </p:nvSpPr>
          <p:spPr>
            <a:xfrm>
              <a:off x="0" y="393598"/>
              <a:ext cx="8229600" cy="936000"/>
            </a:xfrm>
            <a:prstGeom prst="roundRect">
              <a:avLst>
                <a:gd name="adj" fmla="val 16667"/>
              </a:avLst>
            </a:prstGeom>
            <a:solidFill>
              <a:schemeClr val="accent5"/>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57" name="Shape 457"/>
            <p:cNvSpPr txBox="1"/>
            <p:nvPr/>
          </p:nvSpPr>
          <p:spPr>
            <a:xfrm>
              <a:off x="45692" y="439291"/>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Administrador de la base de datos</a:t>
              </a:r>
            </a:p>
          </p:txBody>
        </p:sp>
        <p:sp>
          <p:nvSpPr>
            <p:cNvPr id="458" name="Shape 458"/>
            <p:cNvSpPr/>
            <p:nvPr/>
          </p:nvSpPr>
          <p:spPr>
            <a:xfrm>
              <a:off x="0" y="1444800"/>
              <a:ext cx="8229600" cy="936000"/>
            </a:xfrm>
            <a:prstGeom prst="roundRect">
              <a:avLst>
                <a:gd name="adj" fmla="val 16667"/>
              </a:avLst>
            </a:prstGeom>
            <a:solidFill>
              <a:srgbClr val="64977B"/>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59" name="Shape 459"/>
            <p:cNvSpPr txBox="1"/>
            <p:nvPr/>
          </p:nvSpPr>
          <p:spPr>
            <a:xfrm>
              <a:off x="45692" y="1490491"/>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Diseñador de la base de datos</a:t>
              </a:r>
            </a:p>
          </p:txBody>
        </p:sp>
        <p:sp>
          <p:nvSpPr>
            <p:cNvPr id="460" name="Shape 460"/>
            <p:cNvSpPr/>
            <p:nvPr/>
          </p:nvSpPr>
          <p:spPr>
            <a:xfrm>
              <a:off x="0" y="2496000"/>
              <a:ext cx="8229600" cy="936000"/>
            </a:xfrm>
            <a:prstGeom prst="roundRect">
              <a:avLst>
                <a:gd name="adj" fmla="val 16667"/>
              </a:avLst>
            </a:prstGeom>
            <a:solidFill>
              <a:srgbClr val="C00000"/>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61" name="Shape 461"/>
            <p:cNvSpPr txBox="1"/>
            <p:nvPr/>
          </p:nvSpPr>
          <p:spPr>
            <a:xfrm>
              <a:off x="45692" y="2541691"/>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Usuarios finales</a:t>
              </a:r>
            </a:p>
          </p:txBody>
        </p:sp>
        <p:sp>
          <p:nvSpPr>
            <p:cNvPr id="462" name="Shape 462"/>
            <p:cNvSpPr/>
            <p:nvPr/>
          </p:nvSpPr>
          <p:spPr>
            <a:xfrm>
              <a:off x="0" y="3547200"/>
              <a:ext cx="8229600" cy="936000"/>
            </a:xfrm>
            <a:prstGeom prst="roundRect">
              <a:avLst>
                <a:gd name="adj" fmla="val 16667"/>
              </a:avLst>
            </a:prstGeom>
            <a:solidFill>
              <a:srgbClr val="78443C"/>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63" name="Shape 463"/>
            <p:cNvSpPr txBox="1"/>
            <p:nvPr/>
          </p:nvSpPr>
          <p:spPr>
            <a:xfrm>
              <a:off x="45692" y="3592892"/>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Desarrolladores de herramientas</a:t>
              </a:r>
            </a:p>
          </p:txBody>
        </p:sp>
      </p:gr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Actores</a:t>
            </a:r>
          </a:p>
        </p:txBody>
      </p:sp>
      <p:sp>
        <p:nvSpPr>
          <p:cNvPr id="469" name="Shape 469"/>
          <p:cNvSpPr txBox="1">
            <a:spLocks noGrp="1"/>
          </p:cNvSpPr>
          <p:nvPr>
            <p:ph type="body" idx="1"/>
          </p:nvPr>
        </p:nvSpPr>
        <p:spPr>
          <a:xfrm>
            <a:off x="457200" y="1600200"/>
            <a:ext cx="8229600" cy="5069160"/>
          </a:xfrm>
          <a:prstGeom prst="rect">
            <a:avLst/>
          </a:prstGeom>
          <a:noFill/>
          <a:ln>
            <a:noFill/>
          </a:ln>
        </p:spPr>
        <p:txBody>
          <a:bodyPr lIns="91425" tIns="45700" rIns="91425" bIns="45700" anchor="t" anchorCtr="0">
            <a:noAutofit/>
          </a:bodyPr>
          <a:lstStyle/>
          <a:p>
            <a:pPr marL="502919" marR="0" lvl="0" indent="-185419" algn="just" rtl="0">
              <a:lnSpc>
                <a:spcPct val="110000"/>
              </a:lnSpc>
              <a:spcBef>
                <a:spcPts val="0"/>
              </a:spcBef>
              <a:buClr>
                <a:schemeClr val="accent1"/>
              </a:buClr>
              <a:buSzPct val="85000"/>
              <a:buFont typeface="Arial"/>
              <a:buChar char="•"/>
            </a:pPr>
            <a:r>
              <a:rPr lang="es-CR" sz="2600" b="0" i="0" u="none" strike="noStrike" cap="none" baseline="0">
                <a:solidFill>
                  <a:srgbClr val="ACA73B"/>
                </a:solidFill>
                <a:latin typeface="Arial"/>
                <a:ea typeface="Arial"/>
                <a:cs typeface="Arial"/>
                <a:sym typeface="Arial"/>
              </a:rPr>
              <a:t>Usuarios finales</a:t>
            </a:r>
          </a:p>
          <a:p>
            <a:pPr marL="742950" marR="0" lvl="1" indent="-285750" algn="just" rtl="0">
              <a:lnSpc>
                <a:spcPct val="110000"/>
              </a:lnSpc>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Ocasionales o Sofisticados</a:t>
            </a:r>
          </a:p>
          <a:p>
            <a:pPr marL="1143000" marR="0" lvl="2" indent="-228600" algn="just" rtl="0">
              <a:lnSpc>
                <a:spcPct val="110000"/>
              </a:lnSpc>
              <a:spcBef>
                <a:spcPts val="360"/>
              </a:spcBef>
              <a:buClr>
                <a:schemeClr val="accent1"/>
              </a:buClr>
              <a:buSzPct val="90000"/>
              <a:buFont typeface="Noto Symbol"/>
              <a:buChar char="●"/>
            </a:pPr>
            <a:r>
              <a:rPr lang="es-CR" sz="1800" b="0" i="0" u="none" strike="noStrike" cap="none" baseline="0">
                <a:solidFill>
                  <a:schemeClr val="dk1"/>
                </a:solidFill>
                <a:latin typeface="Arial"/>
                <a:ea typeface="Arial"/>
                <a:cs typeface="Arial"/>
                <a:sym typeface="Arial"/>
              </a:rPr>
              <a:t>Acceso esporádico y distinto cada vez; usan lenguaje de consulta</a:t>
            </a:r>
          </a:p>
          <a:p>
            <a:pPr marL="742950" marR="0" lvl="1" indent="-285750" algn="just" rtl="0">
              <a:lnSpc>
                <a:spcPct val="110000"/>
              </a:lnSpc>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Paramétricos o Normales</a:t>
            </a:r>
          </a:p>
          <a:p>
            <a:pPr marL="1143000" marR="0" lvl="2" indent="-228600" algn="just" rtl="0">
              <a:lnSpc>
                <a:spcPct val="110000"/>
              </a:lnSpc>
              <a:spcBef>
                <a:spcPts val="360"/>
              </a:spcBef>
              <a:buClr>
                <a:schemeClr val="accent1"/>
              </a:buClr>
              <a:buSzPct val="90000"/>
              <a:buFont typeface="Noto Symbol"/>
              <a:buChar char="●"/>
            </a:pPr>
            <a:r>
              <a:rPr lang="es-CR" sz="1800" b="0" i="0" u="none" strike="noStrike" cap="none" baseline="0">
                <a:solidFill>
                  <a:schemeClr val="dk1"/>
                </a:solidFill>
                <a:latin typeface="Arial"/>
                <a:ea typeface="Arial"/>
                <a:cs typeface="Arial"/>
                <a:sym typeface="Arial"/>
              </a:rPr>
              <a:t>Accesos constantes, repetitivos</a:t>
            </a:r>
          </a:p>
          <a:p>
            <a:pPr marL="1143000" marR="0" lvl="2" indent="-228600" algn="just" rtl="0">
              <a:lnSpc>
                <a:spcPct val="110000"/>
              </a:lnSpc>
              <a:spcBef>
                <a:spcPts val="360"/>
              </a:spcBef>
              <a:buClr>
                <a:schemeClr val="accent1"/>
              </a:buClr>
              <a:buSzPct val="90000"/>
              <a:buFont typeface="Noto Symbol"/>
              <a:buChar char="●"/>
            </a:pPr>
            <a:r>
              <a:rPr lang="es-CR" sz="1800" b="0" i="0" u="none" strike="noStrike" cap="none" baseline="0">
                <a:solidFill>
                  <a:schemeClr val="dk1"/>
                </a:solidFill>
                <a:latin typeface="Arial"/>
                <a:ea typeface="Arial"/>
                <a:cs typeface="Arial"/>
                <a:sym typeface="Arial"/>
              </a:rPr>
              <a:t>Usan “transacciones programadas” para ellos</a:t>
            </a:r>
          </a:p>
          <a:p>
            <a:pPr marL="742950" marR="0" lvl="1" indent="-285750" algn="just" rtl="0">
              <a:lnSpc>
                <a:spcPct val="110000"/>
              </a:lnSpc>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Avanzados o Especializados</a:t>
            </a:r>
          </a:p>
          <a:p>
            <a:pPr marL="1143000" marR="0" lvl="2" indent="-228600" algn="just" rtl="0">
              <a:lnSpc>
                <a:spcPct val="110000"/>
              </a:lnSpc>
              <a:spcBef>
                <a:spcPts val="360"/>
              </a:spcBef>
              <a:buClr>
                <a:schemeClr val="accent1"/>
              </a:buClr>
              <a:buSzPct val="90000"/>
              <a:buFont typeface="Noto Symbol"/>
              <a:buChar char="●"/>
            </a:pPr>
            <a:r>
              <a:rPr lang="es-CR" sz="1800" b="0" i="0" u="none" strike="noStrike" cap="none" baseline="0">
                <a:solidFill>
                  <a:schemeClr val="dk1"/>
                </a:solidFill>
                <a:latin typeface="Arial"/>
                <a:ea typeface="Arial"/>
                <a:cs typeface="Arial"/>
                <a:sym typeface="Arial"/>
              </a:rPr>
              <a:t>Implementan sus propias aplicaciones especializadas para cumplir sus complejos requisitos</a:t>
            </a:r>
          </a:p>
          <a:p>
            <a:pPr marL="1143000" marR="0" lvl="2" indent="-228600" algn="just" rtl="0">
              <a:lnSpc>
                <a:spcPct val="110000"/>
              </a:lnSpc>
              <a:spcBef>
                <a:spcPts val="360"/>
              </a:spcBef>
              <a:buClr>
                <a:schemeClr val="accent1"/>
              </a:buClr>
              <a:buSzPct val="90000"/>
              <a:buFont typeface="Noto Symbol"/>
              <a:buChar char="●"/>
            </a:pPr>
            <a:r>
              <a:rPr lang="es-CR" sz="1800" b="0" i="0" u="none" strike="noStrike" cap="none" baseline="0">
                <a:solidFill>
                  <a:schemeClr val="dk1"/>
                </a:solidFill>
                <a:latin typeface="Arial"/>
                <a:ea typeface="Arial"/>
                <a:cs typeface="Arial"/>
                <a:sym typeface="Arial"/>
              </a:rPr>
              <a:t>Ingenieros, científicos, analistas de empresa, ...</a:t>
            </a:r>
          </a:p>
          <a:p>
            <a:pPr marL="742950" marR="0" lvl="1" indent="-285750" algn="just" rtl="0">
              <a:lnSpc>
                <a:spcPct val="110000"/>
              </a:lnSpc>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Autónomos </a:t>
            </a:r>
          </a:p>
          <a:p>
            <a:pPr marL="1143000" marR="0" lvl="2" indent="-228600" algn="just" rtl="0">
              <a:lnSpc>
                <a:spcPct val="110000"/>
              </a:lnSpc>
              <a:spcBef>
                <a:spcPts val="360"/>
              </a:spcBef>
              <a:buClr>
                <a:schemeClr val="accent1"/>
              </a:buClr>
              <a:buSzPct val="90000"/>
              <a:buFont typeface="Noto Symbol"/>
              <a:buChar char="●"/>
            </a:pPr>
            <a:r>
              <a:rPr lang="es-CR" sz="1800" b="0" i="0" u="none" strike="noStrike" cap="none" baseline="0">
                <a:solidFill>
                  <a:schemeClr val="dk1"/>
                </a:solidFill>
                <a:latin typeface="Arial"/>
                <a:ea typeface="Arial"/>
                <a:cs typeface="Arial"/>
                <a:sym typeface="Arial"/>
              </a:rPr>
              <a:t>Usan BD personales, a través de aplicación/paquete comercial específico</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Actores</a:t>
            </a:r>
          </a:p>
        </p:txBody>
      </p:sp>
      <p:grpSp>
        <p:nvGrpSpPr>
          <p:cNvPr id="476" name="Shape 476"/>
          <p:cNvGrpSpPr/>
          <p:nvPr/>
        </p:nvGrpSpPr>
        <p:grpSpPr>
          <a:xfrm>
            <a:off x="457200" y="1993798"/>
            <a:ext cx="8229600" cy="4089601"/>
            <a:chOff x="0" y="393598"/>
            <a:chExt cx="8229600" cy="4089601"/>
          </a:xfrm>
        </p:grpSpPr>
        <p:sp>
          <p:nvSpPr>
            <p:cNvPr id="477" name="Shape 477"/>
            <p:cNvSpPr/>
            <p:nvPr/>
          </p:nvSpPr>
          <p:spPr>
            <a:xfrm>
              <a:off x="0" y="393598"/>
              <a:ext cx="8229600" cy="936000"/>
            </a:xfrm>
            <a:prstGeom prst="roundRect">
              <a:avLst>
                <a:gd name="adj" fmla="val 16667"/>
              </a:avLst>
            </a:prstGeom>
            <a:solidFill>
              <a:schemeClr val="accent5"/>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78" name="Shape 478"/>
            <p:cNvSpPr txBox="1"/>
            <p:nvPr/>
          </p:nvSpPr>
          <p:spPr>
            <a:xfrm>
              <a:off x="45692" y="439291"/>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Administrador de la base de datos</a:t>
              </a:r>
            </a:p>
          </p:txBody>
        </p:sp>
        <p:sp>
          <p:nvSpPr>
            <p:cNvPr id="479" name="Shape 479"/>
            <p:cNvSpPr/>
            <p:nvPr/>
          </p:nvSpPr>
          <p:spPr>
            <a:xfrm>
              <a:off x="0" y="1444800"/>
              <a:ext cx="8229600" cy="936000"/>
            </a:xfrm>
            <a:prstGeom prst="roundRect">
              <a:avLst>
                <a:gd name="adj" fmla="val 16667"/>
              </a:avLst>
            </a:prstGeom>
            <a:solidFill>
              <a:srgbClr val="64977B"/>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80" name="Shape 480"/>
            <p:cNvSpPr txBox="1"/>
            <p:nvPr/>
          </p:nvSpPr>
          <p:spPr>
            <a:xfrm>
              <a:off x="45692" y="1490491"/>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Diseñador de la base de datos</a:t>
              </a:r>
            </a:p>
          </p:txBody>
        </p:sp>
        <p:sp>
          <p:nvSpPr>
            <p:cNvPr id="481" name="Shape 481"/>
            <p:cNvSpPr/>
            <p:nvPr/>
          </p:nvSpPr>
          <p:spPr>
            <a:xfrm>
              <a:off x="0" y="2496000"/>
              <a:ext cx="8229600" cy="936000"/>
            </a:xfrm>
            <a:prstGeom prst="roundRect">
              <a:avLst>
                <a:gd name="adj" fmla="val 16667"/>
              </a:avLst>
            </a:prstGeom>
            <a:solidFill>
              <a:srgbClr val="77884F"/>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82" name="Shape 482"/>
            <p:cNvSpPr txBox="1"/>
            <p:nvPr/>
          </p:nvSpPr>
          <p:spPr>
            <a:xfrm>
              <a:off x="45692" y="2541691"/>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Usuarios finales</a:t>
              </a:r>
            </a:p>
          </p:txBody>
        </p:sp>
        <p:sp>
          <p:nvSpPr>
            <p:cNvPr id="483" name="Shape 483"/>
            <p:cNvSpPr/>
            <p:nvPr/>
          </p:nvSpPr>
          <p:spPr>
            <a:xfrm>
              <a:off x="0" y="3547200"/>
              <a:ext cx="8229600" cy="936000"/>
            </a:xfrm>
            <a:prstGeom prst="roundRect">
              <a:avLst>
                <a:gd name="adj" fmla="val 16667"/>
              </a:avLst>
            </a:prstGeom>
            <a:solidFill>
              <a:srgbClr val="C00000"/>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84" name="Shape 484"/>
            <p:cNvSpPr txBox="1"/>
            <p:nvPr/>
          </p:nvSpPr>
          <p:spPr>
            <a:xfrm>
              <a:off x="45692" y="3592892"/>
              <a:ext cx="8138216" cy="844615"/>
            </a:xfrm>
            <a:prstGeom prst="rect">
              <a:avLst/>
            </a:prstGeom>
            <a:noFill/>
            <a:ln>
              <a:noFill/>
            </a:ln>
          </p:spPr>
          <p:txBody>
            <a:bodyPr lIns="152400" tIns="152400" rIns="152400" bIns="152400" anchor="ctr" anchorCtr="0">
              <a:noAutofit/>
            </a:bodyPr>
            <a:lstStyle/>
            <a:p>
              <a:pPr marL="0" marR="0" lvl="0" indent="0" algn="l" rtl="0">
                <a:lnSpc>
                  <a:spcPct val="90000"/>
                </a:lnSpc>
                <a:spcBef>
                  <a:spcPts val="0"/>
                </a:spcBef>
                <a:spcAft>
                  <a:spcPts val="1400"/>
                </a:spcAft>
                <a:buSzPct val="25000"/>
                <a:buNone/>
              </a:pPr>
              <a:r>
                <a:rPr lang="es-CR" sz="4000" b="0" i="0" u="none" strike="noStrike" cap="none" baseline="0">
                  <a:solidFill>
                    <a:schemeClr val="lt1"/>
                  </a:solidFill>
                  <a:latin typeface="Arial"/>
                  <a:ea typeface="Arial"/>
                  <a:cs typeface="Arial"/>
                  <a:sym typeface="Arial"/>
                </a:rPr>
                <a:t>Desarrolladores de herramientas</a:t>
              </a:r>
            </a:p>
          </p:txBody>
        </p:sp>
      </p:gr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Actores</a:t>
            </a:r>
          </a:p>
        </p:txBody>
      </p:sp>
      <p:sp>
        <p:nvSpPr>
          <p:cNvPr id="490" name="Shape 490"/>
          <p:cNvSpPr txBox="1">
            <a:spLocks noGrp="1"/>
          </p:cNvSpPr>
          <p:nvPr>
            <p:ph type="body" idx="1"/>
          </p:nvPr>
        </p:nvSpPr>
        <p:spPr>
          <a:xfrm>
            <a:off x="457200" y="1600200"/>
            <a:ext cx="8229600" cy="5069160"/>
          </a:xfrm>
          <a:prstGeom prst="rect">
            <a:avLst/>
          </a:prstGeom>
          <a:noFill/>
          <a:ln>
            <a:noFill/>
          </a:ln>
        </p:spPr>
        <p:txBody>
          <a:bodyPr lIns="91425" tIns="45700" rIns="91425" bIns="45700" anchor="t" anchorCtr="0">
            <a:noAutofit/>
          </a:bodyPr>
          <a:lstStyle/>
          <a:p>
            <a:pPr marL="502919" marR="0" lvl="0" indent="-185419" algn="just" rtl="0">
              <a:lnSpc>
                <a:spcPct val="110000"/>
              </a:lnSpc>
              <a:spcBef>
                <a:spcPts val="0"/>
              </a:spcBef>
              <a:buClr>
                <a:schemeClr val="accent1"/>
              </a:buClr>
              <a:buSzPct val="85000"/>
              <a:buFont typeface="Arial"/>
              <a:buChar char="•"/>
            </a:pPr>
            <a:r>
              <a:rPr lang="es-CR" sz="2600" b="0" i="0" u="none" strike="noStrike" cap="none" baseline="0">
                <a:solidFill>
                  <a:srgbClr val="ACA73B"/>
                </a:solidFill>
                <a:latin typeface="Arial"/>
                <a:ea typeface="Arial"/>
                <a:cs typeface="Arial"/>
                <a:sym typeface="Arial"/>
              </a:rPr>
              <a:t>Desarrolladores de herramientas</a:t>
            </a:r>
          </a:p>
          <a:p>
            <a:pPr marL="742950" marR="0" lvl="1" indent="-285750" algn="just" rtl="0">
              <a:lnSpc>
                <a:spcPct val="110000"/>
              </a:lnSpc>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Diseñan e Implementan paquetes software que:</a:t>
            </a:r>
          </a:p>
          <a:p>
            <a:pPr marL="1143000" marR="0" lvl="2" indent="-228600" algn="just" rtl="0">
              <a:lnSpc>
                <a:spcPct val="110000"/>
              </a:lnSpc>
              <a:spcBef>
                <a:spcPts val="360"/>
              </a:spcBef>
              <a:buClr>
                <a:schemeClr val="accent1"/>
              </a:buClr>
              <a:buSzPct val="90000"/>
              <a:buFont typeface="Noto Symbol"/>
              <a:buChar char="●"/>
            </a:pPr>
            <a:r>
              <a:rPr lang="es-CR" sz="1800" b="0" i="0" u="none" strike="noStrike" cap="none" baseline="0">
                <a:solidFill>
                  <a:schemeClr val="dk1"/>
                </a:solidFill>
                <a:latin typeface="Arial"/>
                <a:ea typeface="Arial"/>
                <a:cs typeface="Arial"/>
                <a:sym typeface="Arial"/>
              </a:rPr>
              <a:t>Facilitan diseño y uso de los SGBD, y</a:t>
            </a:r>
          </a:p>
          <a:p>
            <a:pPr marL="1143000" marR="0" lvl="2" indent="-228600" algn="just" rtl="0">
              <a:lnSpc>
                <a:spcPct val="110000"/>
              </a:lnSpc>
              <a:spcBef>
                <a:spcPts val="360"/>
              </a:spcBef>
              <a:buClr>
                <a:schemeClr val="accent1"/>
              </a:buClr>
              <a:buSzPct val="90000"/>
              <a:buFont typeface="Noto Symbol"/>
              <a:buChar char="●"/>
            </a:pPr>
            <a:r>
              <a:rPr lang="es-CR" sz="1800" b="0" i="0" u="none" strike="noStrike" cap="none" baseline="0">
                <a:solidFill>
                  <a:schemeClr val="dk1"/>
                </a:solidFill>
                <a:latin typeface="Arial"/>
                <a:ea typeface="Arial"/>
                <a:cs typeface="Arial"/>
                <a:sym typeface="Arial"/>
              </a:rPr>
              <a:t>Permiten aumentar el rendimiento de los SGBD</a:t>
            </a:r>
          </a:p>
          <a:p>
            <a:pPr marL="742950" marR="0" lvl="1" indent="-285750" algn="just" rtl="0">
              <a:lnSpc>
                <a:spcPct val="110000"/>
              </a:lnSpc>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Herramientas para</a:t>
            </a:r>
          </a:p>
          <a:p>
            <a:pPr marL="1143000" marR="0" lvl="2" indent="-228600" algn="just" rtl="0">
              <a:lnSpc>
                <a:spcPct val="110000"/>
              </a:lnSpc>
              <a:spcBef>
                <a:spcPts val="360"/>
              </a:spcBef>
              <a:buClr>
                <a:schemeClr val="accent1"/>
              </a:buClr>
              <a:buSzPct val="90000"/>
              <a:buFont typeface="Noto Symbol"/>
              <a:buChar char="●"/>
            </a:pPr>
            <a:r>
              <a:rPr lang="es-CR" sz="1800" b="0" i="0" u="none" strike="noStrike" cap="none" baseline="0">
                <a:solidFill>
                  <a:schemeClr val="dk1"/>
                </a:solidFill>
                <a:latin typeface="Arial"/>
                <a:ea typeface="Arial"/>
                <a:cs typeface="Arial"/>
                <a:sym typeface="Arial"/>
              </a:rPr>
              <a:t>Diseño de BD, de aplicaciones de BD, de interfaces de usuario...</a:t>
            </a:r>
          </a:p>
          <a:p>
            <a:pPr marL="1143000" marR="0" lvl="2" indent="-228600" algn="just" rtl="0">
              <a:lnSpc>
                <a:spcPct val="110000"/>
              </a:lnSpc>
              <a:spcBef>
                <a:spcPts val="360"/>
              </a:spcBef>
              <a:buClr>
                <a:schemeClr val="accent1"/>
              </a:buClr>
              <a:buSzPct val="90000"/>
              <a:buFont typeface="Noto Symbol"/>
              <a:buChar char="●"/>
            </a:pPr>
            <a:r>
              <a:rPr lang="es-CR" sz="1800" b="0" i="0" u="none" strike="noStrike" cap="none" baseline="0">
                <a:solidFill>
                  <a:schemeClr val="dk1"/>
                </a:solidFill>
                <a:latin typeface="Arial"/>
                <a:ea typeface="Arial"/>
                <a:cs typeface="Arial"/>
                <a:sym typeface="Arial"/>
              </a:rPr>
              <a:t>Creación de prototipos de aplicaciones de BD</a:t>
            </a:r>
          </a:p>
          <a:p>
            <a:pPr marL="1143000" marR="0" lvl="2" indent="-228600" algn="just" rtl="0">
              <a:lnSpc>
                <a:spcPct val="110000"/>
              </a:lnSpc>
              <a:spcBef>
                <a:spcPts val="360"/>
              </a:spcBef>
              <a:buClr>
                <a:schemeClr val="accent1"/>
              </a:buClr>
              <a:buSzPct val="90000"/>
              <a:buFont typeface="Noto Symbol"/>
              <a:buChar char="●"/>
            </a:pPr>
            <a:r>
              <a:rPr lang="es-CR" sz="1800" b="0" i="0" u="none" strike="noStrike" cap="none" baseline="0">
                <a:solidFill>
                  <a:schemeClr val="dk1"/>
                </a:solidFill>
                <a:latin typeface="Arial"/>
                <a:ea typeface="Arial"/>
                <a:cs typeface="Arial"/>
                <a:sym typeface="Arial"/>
              </a:rPr>
              <a:t>Realizar simulaciones y generar datos de prueba</a:t>
            </a:r>
          </a:p>
          <a:p>
            <a:pPr marL="1143000" marR="0" lvl="2" indent="-228600" algn="just" rtl="0">
              <a:lnSpc>
                <a:spcPct val="110000"/>
              </a:lnSpc>
              <a:spcBef>
                <a:spcPts val="360"/>
              </a:spcBef>
              <a:buClr>
                <a:schemeClr val="accent1"/>
              </a:buClr>
              <a:buSzPct val="90000"/>
              <a:buFont typeface="Noto Symbol"/>
              <a:buChar char="●"/>
            </a:pPr>
            <a:r>
              <a:rPr lang="es-CR" sz="1800" b="0" i="0" u="none" strike="noStrike" cap="none" baseline="0">
                <a:solidFill>
                  <a:schemeClr val="dk1"/>
                </a:solidFill>
                <a:latin typeface="Arial"/>
                <a:ea typeface="Arial"/>
                <a:cs typeface="Arial"/>
                <a:sym typeface="Arial"/>
              </a:rPr>
              <a:t>Supervisión de rendimiento del sistema</a:t>
            </a:r>
          </a:p>
          <a:p>
            <a:pPr marL="1143000" marR="0" lvl="2" indent="-228600" algn="just" rtl="0">
              <a:lnSpc>
                <a:spcPct val="110000"/>
              </a:lnSpc>
              <a:spcBef>
                <a:spcPts val="360"/>
              </a:spcBef>
              <a:buClr>
                <a:schemeClr val="accent1"/>
              </a:buClr>
              <a:buSzPct val="90000"/>
              <a:buFont typeface="Noto Symbol"/>
              <a:buChar char="●"/>
            </a:pPr>
            <a:r>
              <a:rPr lang="es-CR" sz="1800" b="0" i="0" u="none" strike="noStrike" cap="none" baseline="0">
                <a:solidFill>
                  <a:schemeClr val="dk1"/>
                </a:solidFill>
                <a:latin typeface="Arial"/>
                <a:ea typeface="Arial"/>
                <a:cs typeface="Arial"/>
                <a:sym typeface="Arial"/>
              </a:rPr>
              <a:t>...</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Aplicaciones</a:t>
            </a:r>
          </a:p>
        </p:txBody>
      </p:sp>
      <p:grpSp>
        <p:nvGrpSpPr>
          <p:cNvPr id="497" name="Shape 497"/>
          <p:cNvGrpSpPr/>
          <p:nvPr/>
        </p:nvGrpSpPr>
        <p:grpSpPr>
          <a:xfrm>
            <a:off x="-5705519" y="710520"/>
            <a:ext cx="14525798" cy="6920529"/>
            <a:chOff x="-5813023" y="-889679"/>
            <a:chExt cx="14525798" cy="6920529"/>
          </a:xfrm>
        </p:grpSpPr>
        <p:sp>
          <p:nvSpPr>
            <p:cNvPr id="498" name="Shape 498"/>
            <p:cNvSpPr/>
            <p:nvPr/>
          </p:nvSpPr>
          <p:spPr>
            <a:xfrm>
              <a:off x="-5813023" y="-889679"/>
              <a:ext cx="6920529" cy="6920529"/>
            </a:xfrm>
            <a:prstGeom prst="blockArc">
              <a:avLst>
                <a:gd name="adj1" fmla="val 18900000"/>
                <a:gd name="adj2" fmla="val 2700000"/>
                <a:gd name="adj3" fmla="val 312"/>
              </a:avLst>
            </a:prstGeom>
            <a:noFill/>
            <a:ln w="26425" cap="flat" cmpd="sng">
              <a:solidFill>
                <a:schemeClr val="accent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99" name="Shape 499"/>
            <p:cNvSpPr/>
            <p:nvPr/>
          </p:nvSpPr>
          <p:spPr>
            <a:xfrm>
              <a:off x="579700" y="395252"/>
              <a:ext cx="8133074" cy="790917"/>
            </a:xfrm>
            <a:prstGeom prst="rect">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500" name="Shape 500"/>
            <p:cNvSpPr txBox="1"/>
            <p:nvPr/>
          </p:nvSpPr>
          <p:spPr>
            <a:xfrm>
              <a:off x="579700" y="395252"/>
              <a:ext cx="8133074" cy="790917"/>
            </a:xfrm>
            <a:prstGeom prst="rect">
              <a:avLst/>
            </a:prstGeom>
            <a:noFill/>
            <a:ln>
              <a:noFill/>
            </a:ln>
          </p:spPr>
          <p:txBody>
            <a:bodyPr lIns="627775" tIns="45700" rIns="45700" bIns="45700" anchor="t" anchorCtr="0">
              <a:noAutofit/>
            </a:bodyPr>
            <a:lstStyle/>
            <a:p>
              <a:pPr marL="0" marR="0" lvl="0" indent="0" algn="l" rtl="0">
                <a:lnSpc>
                  <a:spcPct val="90000"/>
                </a:lnSpc>
                <a:spcBef>
                  <a:spcPts val="0"/>
                </a:spcBef>
                <a:spcAft>
                  <a:spcPts val="0"/>
                </a:spcAft>
                <a:buSzPct val="25000"/>
                <a:buNone/>
              </a:pPr>
              <a:r>
                <a:rPr lang="es-CR" sz="1800" b="0" i="0" u="none" strike="noStrike" cap="none" baseline="0">
                  <a:solidFill>
                    <a:schemeClr val="lt1"/>
                  </a:solidFill>
                  <a:latin typeface="Arial"/>
                  <a:ea typeface="Arial"/>
                  <a:cs typeface="Arial"/>
                  <a:sym typeface="Arial"/>
                </a:rPr>
                <a:t>BANCA</a:t>
              </a:r>
            </a:p>
            <a:p>
              <a:pPr marL="114300" marR="0" lvl="1" indent="-114300" algn="l" rtl="0">
                <a:lnSpc>
                  <a:spcPct val="90000"/>
                </a:lnSpc>
                <a:spcBef>
                  <a:spcPts val="630"/>
                </a:spcBef>
                <a:spcAft>
                  <a:spcPts val="210"/>
                </a:spcAft>
                <a:buClr>
                  <a:schemeClr val="lt1"/>
                </a:buClr>
                <a:buSzPct val="100000"/>
                <a:buFont typeface="Arial"/>
                <a:buChar char="•"/>
              </a:pPr>
              <a:r>
                <a:rPr lang="es-CR" sz="1400" b="0" i="0" u="none" strike="noStrike" cap="none" baseline="0">
                  <a:solidFill>
                    <a:schemeClr val="lt1"/>
                  </a:solidFill>
                  <a:latin typeface="Arial"/>
                  <a:ea typeface="Arial"/>
                  <a:cs typeface="Arial"/>
                  <a:sym typeface="Arial"/>
                </a:rPr>
                <a:t>Para información de los clientes, cuentas y préstamos, y transacciones.</a:t>
              </a:r>
            </a:p>
          </p:txBody>
        </p:sp>
        <p:sp>
          <p:nvSpPr>
            <p:cNvPr id="501" name="Shape 501"/>
            <p:cNvSpPr/>
            <p:nvPr/>
          </p:nvSpPr>
          <p:spPr>
            <a:xfrm>
              <a:off x="85377" y="296387"/>
              <a:ext cx="988645" cy="988645"/>
            </a:xfrm>
            <a:prstGeom prst="ellipse">
              <a:avLst/>
            </a:prstGeom>
            <a:blipFill rotWithShape="1">
              <a:blip r:embed="rId3">
                <a:alphaModFix/>
              </a:blip>
              <a:stretch>
                <a:fillRect/>
              </a:stretch>
            </a:blipFill>
            <a:ln>
              <a:noFill/>
            </a:ln>
          </p:spPr>
          <p:txBody>
            <a:bodyPr lIns="91425" tIns="91425" rIns="91425" bIns="91425" anchor="ctr" anchorCtr="0">
              <a:noAutofit/>
            </a:bodyPr>
            <a:lstStyle/>
            <a:p>
              <a:pPr>
                <a:spcBef>
                  <a:spcPts val="0"/>
                </a:spcBef>
                <a:buNone/>
              </a:pPr>
              <a:endParaRPr/>
            </a:p>
          </p:txBody>
        </p:sp>
        <p:sp>
          <p:nvSpPr>
            <p:cNvPr id="502" name="Shape 502"/>
            <p:cNvSpPr/>
            <p:nvPr/>
          </p:nvSpPr>
          <p:spPr>
            <a:xfrm>
              <a:off x="1033150" y="1581833"/>
              <a:ext cx="7679624" cy="790917"/>
            </a:xfrm>
            <a:prstGeom prst="rect">
              <a:avLst/>
            </a:prstGeom>
            <a:solidFill>
              <a:srgbClr val="64977B"/>
            </a:solidFill>
            <a:ln>
              <a:noFill/>
            </a:ln>
          </p:spPr>
          <p:txBody>
            <a:bodyPr lIns="91425" tIns="91425" rIns="91425" bIns="91425" anchor="ctr" anchorCtr="0">
              <a:noAutofit/>
            </a:bodyPr>
            <a:lstStyle/>
            <a:p>
              <a:pPr>
                <a:spcBef>
                  <a:spcPts val="0"/>
                </a:spcBef>
                <a:buNone/>
              </a:pPr>
              <a:endParaRPr/>
            </a:p>
          </p:txBody>
        </p:sp>
        <p:sp>
          <p:nvSpPr>
            <p:cNvPr id="503" name="Shape 503"/>
            <p:cNvSpPr txBox="1"/>
            <p:nvPr/>
          </p:nvSpPr>
          <p:spPr>
            <a:xfrm>
              <a:off x="1033150" y="1581833"/>
              <a:ext cx="7679624" cy="790917"/>
            </a:xfrm>
            <a:prstGeom prst="rect">
              <a:avLst/>
            </a:prstGeom>
            <a:noFill/>
            <a:ln>
              <a:noFill/>
            </a:ln>
          </p:spPr>
          <p:txBody>
            <a:bodyPr lIns="627775" tIns="45700" rIns="45700" bIns="45700" anchor="t" anchorCtr="0">
              <a:noAutofit/>
            </a:bodyPr>
            <a:lstStyle/>
            <a:p>
              <a:pPr marL="0" marR="0" lvl="0" indent="0" algn="l" rtl="0">
                <a:lnSpc>
                  <a:spcPct val="90000"/>
                </a:lnSpc>
                <a:spcBef>
                  <a:spcPts val="0"/>
                </a:spcBef>
                <a:spcAft>
                  <a:spcPts val="0"/>
                </a:spcAft>
                <a:buSzPct val="25000"/>
                <a:buNone/>
              </a:pPr>
              <a:r>
                <a:rPr lang="es-CR" sz="1800" b="0" i="0" u="none" strike="noStrike" cap="none" baseline="0">
                  <a:solidFill>
                    <a:schemeClr val="lt1"/>
                  </a:solidFill>
                  <a:latin typeface="Arial"/>
                  <a:ea typeface="Arial"/>
                  <a:cs typeface="Arial"/>
                  <a:sym typeface="Arial"/>
                </a:rPr>
                <a:t>LÍNEAS AÉREAS</a:t>
              </a:r>
            </a:p>
            <a:p>
              <a:pPr marL="114300" marR="0" lvl="1" indent="-114300" algn="l" rtl="0">
                <a:lnSpc>
                  <a:spcPct val="90000"/>
                </a:lnSpc>
                <a:spcBef>
                  <a:spcPts val="630"/>
                </a:spcBef>
                <a:spcAft>
                  <a:spcPts val="210"/>
                </a:spcAft>
                <a:buClr>
                  <a:schemeClr val="lt1"/>
                </a:buClr>
                <a:buSzPct val="100000"/>
                <a:buFont typeface="Arial"/>
                <a:buChar char="•"/>
              </a:pPr>
              <a:r>
                <a:rPr lang="es-CR" sz="1400" b="0" i="0" u="none" strike="noStrike" cap="none" baseline="0">
                  <a:solidFill>
                    <a:schemeClr val="lt1"/>
                  </a:solidFill>
                  <a:latin typeface="Arial"/>
                  <a:ea typeface="Arial"/>
                  <a:cs typeface="Arial"/>
                  <a:sym typeface="Arial"/>
                </a:rPr>
                <a:t>Para reservas e información de planificación.</a:t>
              </a:r>
            </a:p>
          </p:txBody>
        </p:sp>
        <p:sp>
          <p:nvSpPr>
            <p:cNvPr id="504" name="Shape 504"/>
            <p:cNvSpPr/>
            <p:nvPr/>
          </p:nvSpPr>
          <p:spPr>
            <a:xfrm>
              <a:off x="538827" y="1482969"/>
              <a:ext cx="988645" cy="988645"/>
            </a:xfrm>
            <a:prstGeom prst="ellipse">
              <a:avLst/>
            </a:prstGeom>
            <a:blipFill rotWithShape="1">
              <a:blip r:embed="rId4">
                <a:alphaModFix/>
              </a:blip>
              <a:stretch>
                <a:fillRect/>
              </a:stretch>
            </a:blipFill>
            <a:ln>
              <a:noFill/>
            </a:ln>
          </p:spPr>
          <p:txBody>
            <a:bodyPr lIns="91425" tIns="91425" rIns="91425" bIns="91425" anchor="ctr" anchorCtr="0">
              <a:noAutofit/>
            </a:bodyPr>
            <a:lstStyle/>
            <a:p>
              <a:pPr>
                <a:spcBef>
                  <a:spcPts val="0"/>
                </a:spcBef>
                <a:buNone/>
              </a:pPr>
              <a:endParaRPr/>
            </a:p>
          </p:txBody>
        </p:sp>
        <p:sp>
          <p:nvSpPr>
            <p:cNvPr id="505" name="Shape 505"/>
            <p:cNvSpPr/>
            <p:nvPr/>
          </p:nvSpPr>
          <p:spPr>
            <a:xfrm>
              <a:off x="1033150" y="2768416"/>
              <a:ext cx="7679624" cy="790917"/>
            </a:xfrm>
            <a:prstGeom prst="rect">
              <a:avLst/>
            </a:prstGeom>
            <a:solidFill>
              <a:srgbClr val="77884F"/>
            </a:solidFill>
            <a:ln>
              <a:noFill/>
            </a:ln>
          </p:spPr>
          <p:txBody>
            <a:bodyPr lIns="91425" tIns="91425" rIns="91425" bIns="91425" anchor="ctr" anchorCtr="0">
              <a:noAutofit/>
            </a:bodyPr>
            <a:lstStyle/>
            <a:p>
              <a:pPr>
                <a:spcBef>
                  <a:spcPts val="0"/>
                </a:spcBef>
                <a:buNone/>
              </a:pPr>
              <a:endParaRPr/>
            </a:p>
          </p:txBody>
        </p:sp>
        <p:sp>
          <p:nvSpPr>
            <p:cNvPr id="506" name="Shape 506"/>
            <p:cNvSpPr txBox="1"/>
            <p:nvPr/>
          </p:nvSpPr>
          <p:spPr>
            <a:xfrm>
              <a:off x="1033150" y="2768416"/>
              <a:ext cx="7679624" cy="790917"/>
            </a:xfrm>
            <a:prstGeom prst="rect">
              <a:avLst/>
            </a:prstGeom>
            <a:noFill/>
            <a:ln>
              <a:noFill/>
            </a:ln>
          </p:spPr>
          <p:txBody>
            <a:bodyPr lIns="627775" tIns="45700" rIns="45700" bIns="45700" anchor="t" anchorCtr="0">
              <a:noAutofit/>
            </a:bodyPr>
            <a:lstStyle/>
            <a:p>
              <a:pPr marL="0" marR="0" lvl="0" indent="0" algn="l" rtl="0">
                <a:lnSpc>
                  <a:spcPct val="90000"/>
                </a:lnSpc>
                <a:spcBef>
                  <a:spcPts val="0"/>
                </a:spcBef>
                <a:spcAft>
                  <a:spcPts val="0"/>
                </a:spcAft>
                <a:buSzPct val="25000"/>
                <a:buNone/>
              </a:pPr>
              <a:r>
                <a:rPr lang="es-CR" sz="1800" b="0" i="0" u="none" strike="noStrike" cap="none" baseline="0">
                  <a:solidFill>
                    <a:schemeClr val="lt1"/>
                  </a:solidFill>
                  <a:latin typeface="Arial"/>
                  <a:ea typeface="Arial"/>
                  <a:cs typeface="Arial"/>
                  <a:sym typeface="Arial"/>
                </a:rPr>
                <a:t>UNIVERSIDADES</a:t>
              </a:r>
            </a:p>
            <a:p>
              <a:pPr marL="114300" marR="0" lvl="1" indent="-114300" algn="l" rtl="0">
                <a:lnSpc>
                  <a:spcPct val="90000"/>
                </a:lnSpc>
                <a:spcBef>
                  <a:spcPts val="630"/>
                </a:spcBef>
                <a:spcAft>
                  <a:spcPts val="210"/>
                </a:spcAft>
                <a:buClr>
                  <a:schemeClr val="lt1"/>
                </a:buClr>
                <a:buSzPct val="100000"/>
                <a:buFont typeface="Arial"/>
                <a:buChar char="•"/>
              </a:pPr>
              <a:r>
                <a:rPr lang="es-CR" sz="1400" b="0" i="0" u="none" strike="noStrike" cap="none" baseline="0">
                  <a:solidFill>
                    <a:schemeClr val="lt1"/>
                  </a:solidFill>
                  <a:latin typeface="Arial"/>
                  <a:ea typeface="Arial"/>
                  <a:cs typeface="Arial"/>
                  <a:sym typeface="Arial"/>
                </a:rPr>
                <a:t>Para información de los estudiantes, matriculas de las asignaturas y cursos.</a:t>
              </a:r>
            </a:p>
          </p:txBody>
        </p:sp>
        <p:sp>
          <p:nvSpPr>
            <p:cNvPr id="507" name="Shape 507"/>
            <p:cNvSpPr/>
            <p:nvPr/>
          </p:nvSpPr>
          <p:spPr>
            <a:xfrm>
              <a:off x="538827" y="2669550"/>
              <a:ext cx="988645" cy="988645"/>
            </a:xfrm>
            <a:prstGeom prst="ellipse">
              <a:avLst/>
            </a:prstGeom>
            <a:blipFill rotWithShape="1">
              <a:blip r:embed="rId5">
                <a:alphaModFix/>
              </a:blip>
              <a:stretch>
                <a:fillRect/>
              </a:stretch>
            </a:blipFill>
            <a:ln>
              <a:noFill/>
            </a:ln>
          </p:spPr>
          <p:txBody>
            <a:bodyPr lIns="91425" tIns="91425" rIns="91425" bIns="91425" anchor="ctr" anchorCtr="0">
              <a:noAutofit/>
            </a:bodyPr>
            <a:lstStyle/>
            <a:p>
              <a:pPr>
                <a:spcBef>
                  <a:spcPts val="0"/>
                </a:spcBef>
                <a:buNone/>
              </a:pPr>
              <a:endParaRPr/>
            </a:p>
          </p:txBody>
        </p:sp>
        <p:sp>
          <p:nvSpPr>
            <p:cNvPr id="508" name="Shape 508"/>
            <p:cNvSpPr/>
            <p:nvPr/>
          </p:nvSpPr>
          <p:spPr>
            <a:xfrm>
              <a:off x="579700" y="3954996"/>
              <a:ext cx="8133074" cy="790917"/>
            </a:xfrm>
            <a:prstGeom prst="rect">
              <a:avLst/>
            </a:prstGeom>
            <a:solidFill>
              <a:srgbClr val="78443C"/>
            </a:solidFill>
            <a:ln>
              <a:noFill/>
            </a:ln>
          </p:spPr>
          <p:txBody>
            <a:bodyPr lIns="91425" tIns="91425" rIns="91425" bIns="91425" anchor="ctr" anchorCtr="0">
              <a:noAutofit/>
            </a:bodyPr>
            <a:lstStyle/>
            <a:p>
              <a:pPr>
                <a:spcBef>
                  <a:spcPts val="0"/>
                </a:spcBef>
                <a:buNone/>
              </a:pPr>
              <a:endParaRPr/>
            </a:p>
          </p:txBody>
        </p:sp>
        <p:sp>
          <p:nvSpPr>
            <p:cNvPr id="509" name="Shape 509"/>
            <p:cNvSpPr txBox="1"/>
            <p:nvPr/>
          </p:nvSpPr>
          <p:spPr>
            <a:xfrm>
              <a:off x="579700" y="3954996"/>
              <a:ext cx="8133074" cy="790917"/>
            </a:xfrm>
            <a:prstGeom prst="rect">
              <a:avLst/>
            </a:prstGeom>
            <a:noFill/>
            <a:ln>
              <a:noFill/>
            </a:ln>
          </p:spPr>
          <p:txBody>
            <a:bodyPr lIns="627775" tIns="45700" rIns="45700" bIns="45700" anchor="t" anchorCtr="0">
              <a:noAutofit/>
            </a:bodyPr>
            <a:lstStyle/>
            <a:p>
              <a:pPr marL="0" marR="0" lvl="0" indent="0" algn="l" rtl="0">
                <a:lnSpc>
                  <a:spcPct val="90000"/>
                </a:lnSpc>
                <a:spcBef>
                  <a:spcPts val="0"/>
                </a:spcBef>
                <a:spcAft>
                  <a:spcPts val="0"/>
                </a:spcAft>
                <a:buSzPct val="25000"/>
                <a:buNone/>
              </a:pPr>
              <a:r>
                <a:rPr lang="es-CR" sz="1800" b="0" i="0" u="none" strike="noStrike" cap="none" baseline="0">
                  <a:solidFill>
                    <a:schemeClr val="lt1"/>
                  </a:solidFill>
                  <a:latin typeface="Arial"/>
                  <a:ea typeface="Arial"/>
                  <a:cs typeface="Arial"/>
                  <a:sym typeface="Arial"/>
                </a:rPr>
                <a:t>RECURSOS HUMANOS</a:t>
              </a:r>
            </a:p>
            <a:p>
              <a:pPr marL="114300" marR="0" lvl="1" indent="-114300" algn="l" rtl="0">
                <a:lnSpc>
                  <a:spcPct val="90000"/>
                </a:lnSpc>
                <a:spcBef>
                  <a:spcPts val="630"/>
                </a:spcBef>
                <a:spcAft>
                  <a:spcPts val="210"/>
                </a:spcAft>
                <a:buClr>
                  <a:schemeClr val="lt1"/>
                </a:buClr>
                <a:buSzPct val="100000"/>
                <a:buFont typeface="Arial"/>
                <a:buChar char="•"/>
              </a:pPr>
              <a:r>
                <a:rPr lang="es-CR" sz="1400" b="0" i="0" u="none" strike="noStrike" cap="none" baseline="0">
                  <a:solidFill>
                    <a:schemeClr val="lt1"/>
                  </a:solidFill>
                  <a:latin typeface="Arial"/>
                  <a:ea typeface="Arial"/>
                  <a:cs typeface="Arial"/>
                  <a:sym typeface="Arial"/>
                </a:rPr>
                <a:t>Para información sobre los empleados, salarios, impuestos y beneficios, y para la generación de nominas.</a:t>
              </a:r>
            </a:p>
          </p:txBody>
        </p:sp>
        <p:sp>
          <p:nvSpPr>
            <p:cNvPr id="510" name="Shape 510"/>
            <p:cNvSpPr/>
            <p:nvPr/>
          </p:nvSpPr>
          <p:spPr>
            <a:xfrm>
              <a:off x="85377" y="3856132"/>
              <a:ext cx="988645" cy="988645"/>
            </a:xfrm>
            <a:prstGeom prst="ellipse">
              <a:avLst/>
            </a:prstGeom>
            <a:blipFill rotWithShape="1">
              <a:blip r:embed="rId6">
                <a:alphaModFix/>
              </a:blip>
              <a:stretch>
                <a:fillRect/>
              </a:stretch>
            </a:blipFill>
            <a:ln>
              <a:noFill/>
            </a:ln>
          </p:spPr>
          <p:txBody>
            <a:bodyPr lIns="91425" tIns="91425" rIns="91425" bIns="91425" anchor="ctr" anchorCtr="0">
              <a:noAutofit/>
            </a:bodyPr>
            <a:lstStyle/>
            <a:p>
              <a:pPr>
                <a:spcBef>
                  <a:spcPts val="0"/>
                </a:spcBef>
                <a:buNone/>
              </a:pPr>
              <a:endParaRPr/>
            </a:p>
          </p:txBody>
        </p:sp>
      </p:gr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Aplicaciones</a:t>
            </a:r>
          </a:p>
        </p:txBody>
      </p:sp>
      <p:grpSp>
        <p:nvGrpSpPr>
          <p:cNvPr id="516" name="Shape 516"/>
          <p:cNvGrpSpPr/>
          <p:nvPr/>
        </p:nvGrpSpPr>
        <p:grpSpPr>
          <a:xfrm>
            <a:off x="-5705519" y="710520"/>
            <a:ext cx="14525798" cy="6920529"/>
            <a:chOff x="-5813023" y="-889679"/>
            <a:chExt cx="14525798" cy="6920529"/>
          </a:xfrm>
        </p:grpSpPr>
        <p:sp>
          <p:nvSpPr>
            <p:cNvPr id="517" name="Shape 517"/>
            <p:cNvSpPr/>
            <p:nvPr/>
          </p:nvSpPr>
          <p:spPr>
            <a:xfrm>
              <a:off x="-5813023" y="-889679"/>
              <a:ext cx="6920529" cy="6920529"/>
            </a:xfrm>
            <a:prstGeom prst="blockArc">
              <a:avLst>
                <a:gd name="adj1" fmla="val 18900000"/>
                <a:gd name="adj2" fmla="val 2700000"/>
                <a:gd name="adj3" fmla="val 312"/>
              </a:avLst>
            </a:prstGeom>
            <a:noFill/>
            <a:ln w="26425" cap="flat" cmpd="sng">
              <a:solidFill>
                <a:schemeClr val="accent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18" name="Shape 518"/>
            <p:cNvSpPr/>
            <p:nvPr/>
          </p:nvSpPr>
          <p:spPr>
            <a:xfrm>
              <a:off x="579700" y="395252"/>
              <a:ext cx="8133074" cy="790917"/>
            </a:xfrm>
            <a:prstGeom prst="rect">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519" name="Shape 519"/>
            <p:cNvSpPr txBox="1"/>
            <p:nvPr/>
          </p:nvSpPr>
          <p:spPr>
            <a:xfrm>
              <a:off x="579700" y="395252"/>
              <a:ext cx="8133074" cy="790917"/>
            </a:xfrm>
            <a:prstGeom prst="rect">
              <a:avLst/>
            </a:prstGeom>
            <a:noFill/>
            <a:ln>
              <a:noFill/>
            </a:ln>
          </p:spPr>
          <p:txBody>
            <a:bodyPr lIns="627775" tIns="40625" rIns="40625" bIns="40625" anchor="t" anchorCtr="0">
              <a:noAutofit/>
            </a:bodyPr>
            <a:lstStyle/>
            <a:p>
              <a:pPr marL="0" marR="0" lvl="0" indent="0" algn="l" rtl="0">
                <a:lnSpc>
                  <a:spcPct val="90000"/>
                </a:lnSpc>
                <a:spcBef>
                  <a:spcPts val="0"/>
                </a:spcBef>
                <a:spcAft>
                  <a:spcPts val="0"/>
                </a:spcAft>
                <a:buSzPct val="25000"/>
                <a:buNone/>
              </a:pPr>
              <a:r>
                <a:rPr lang="es-CR" sz="1600" b="0" i="0" u="none" strike="noStrike" cap="none" baseline="0">
                  <a:solidFill>
                    <a:schemeClr val="lt1"/>
                  </a:solidFill>
                  <a:latin typeface="Arial"/>
                  <a:ea typeface="Arial"/>
                  <a:cs typeface="Arial"/>
                  <a:sym typeface="Arial"/>
                </a:rPr>
                <a:t>TELECOMUNICACIONES</a:t>
              </a:r>
            </a:p>
            <a:p>
              <a:pPr marL="114300" marR="0" lvl="1" indent="-114300" algn="l" rtl="0">
                <a:lnSpc>
                  <a:spcPct val="90000"/>
                </a:lnSpc>
                <a:spcBef>
                  <a:spcPts val="560"/>
                </a:spcBef>
                <a:spcAft>
                  <a:spcPts val="180"/>
                </a:spcAft>
                <a:buClr>
                  <a:schemeClr val="lt1"/>
                </a:buClr>
                <a:buSzPct val="100000"/>
                <a:buFont typeface="Arial"/>
                <a:buChar char="•"/>
              </a:pPr>
              <a:r>
                <a:rPr lang="es-CR" sz="1200" b="0" i="0" u="none" strike="noStrike" cap="none" baseline="0">
                  <a:solidFill>
                    <a:schemeClr val="lt1"/>
                  </a:solidFill>
                  <a:latin typeface="Arial"/>
                  <a:ea typeface="Arial"/>
                  <a:cs typeface="Arial"/>
                  <a:sym typeface="Arial"/>
                </a:rPr>
                <a:t>Para guardar un registro de las llamadas realizadas, generación mensual de facturas, manteniendo el saldo de las tarjetas telefónicas prepago y para almacenar información sobre redes de comunicaciones.</a:t>
              </a:r>
            </a:p>
          </p:txBody>
        </p:sp>
        <p:sp>
          <p:nvSpPr>
            <p:cNvPr id="520" name="Shape 520"/>
            <p:cNvSpPr/>
            <p:nvPr/>
          </p:nvSpPr>
          <p:spPr>
            <a:xfrm>
              <a:off x="85377" y="296387"/>
              <a:ext cx="988645" cy="988645"/>
            </a:xfrm>
            <a:prstGeom prst="ellipse">
              <a:avLst/>
            </a:prstGeom>
            <a:blipFill rotWithShape="1">
              <a:blip r:embed="rId3">
                <a:alphaModFix/>
              </a:blip>
              <a:stretch>
                <a:fillRect/>
              </a:stretch>
            </a:blipFill>
            <a:ln>
              <a:noFill/>
            </a:ln>
          </p:spPr>
          <p:txBody>
            <a:bodyPr lIns="91425" tIns="91425" rIns="91425" bIns="91425" anchor="ctr" anchorCtr="0">
              <a:noAutofit/>
            </a:bodyPr>
            <a:lstStyle/>
            <a:p>
              <a:pPr>
                <a:spcBef>
                  <a:spcPts val="0"/>
                </a:spcBef>
                <a:buNone/>
              </a:pPr>
              <a:endParaRPr/>
            </a:p>
          </p:txBody>
        </p:sp>
        <p:sp>
          <p:nvSpPr>
            <p:cNvPr id="521" name="Shape 521"/>
            <p:cNvSpPr/>
            <p:nvPr/>
          </p:nvSpPr>
          <p:spPr>
            <a:xfrm>
              <a:off x="1033150" y="1581833"/>
              <a:ext cx="7679624" cy="790917"/>
            </a:xfrm>
            <a:prstGeom prst="rect">
              <a:avLst/>
            </a:prstGeom>
            <a:solidFill>
              <a:srgbClr val="64977B"/>
            </a:solidFill>
            <a:ln>
              <a:noFill/>
            </a:ln>
          </p:spPr>
          <p:txBody>
            <a:bodyPr lIns="91425" tIns="91425" rIns="91425" bIns="91425" anchor="ctr" anchorCtr="0">
              <a:noAutofit/>
            </a:bodyPr>
            <a:lstStyle/>
            <a:p>
              <a:pPr>
                <a:spcBef>
                  <a:spcPts val="0"/>
                </a:spcBef>
                <a:buNone/>
              </a:pPr>
              <a:endParaRPr/>
            </a:p>
          </p:txBody>
        </p:sp>
        <p:sp>
          <p:nvSpPr>
            <p:cNvPr id="522" name="Shape 522"/>
            <p:cNvSpPr txBox="1"/>
            <p:nvPr/>
          </p:nvSpPr>
          <p:spPr>
            <a:xfrm>
              <a:off x="1033150" y="1581833"/>
              <a:ext cx="7679624" cy="790917"/>
            </a:xfrm>
            <a:prstGeom prst="rect">
              <a:avLst/>
            </a:prstGeom>
            <a:noFill/>
            <a:ln>
              <a:noFill/>
            </a:ln>
          </p:spPr>
          <p:txBody>
            <a:bodyPr lIns="627775" tIns="40625" rIns="40625" bIns="40625" anchor="t" anchorCtr="0">
              <a:noAutofit/>
            </a:bodyPr>
            <a:lstStyle/>
            <a:p>
              <a:pPr marL="0" marR="0" lvl="0" indent="0" algn="l" rtl="0">
                <a:lnSpc>
                  <a:spcPct val="90000"/>
                </a:lnSpc>
                <a:spcBef>
                  <a:spcPts val="0"/>
                </a:spcBef>
                <a:spcAft>
                  <a:spcPts val="0"/>
                </a:spcAft>
                <a:buSzPct val="25000"/>
                <a:buNone/>
              </a:pPr>
              <a:r>
                <a:rPr lang="es-CR" sz="1600" b="0" i="0" u="none" strike="noStrike" cap="none" baseline="0">
                  <a:solidFill>
                    <a:schemeClr val="lt1"/>
                  </a:solidFill>
                  <a:latin typeface="Arial"/>
                  <a:ea typeface="Arial"/>
                  <a:cs typeface="Arial"/>
                  <a:sym typeface="Arial"/>
                </a:rPr>
                <a:t>FINANZAS</a:t>
              </a:r>
            </a:p>
            <a:p>
              <a:pPr marL="114300" marR="0" lvl="1" indent="-114300" algn="l" rtl="0">
                <a:lnSpc>
                  <a:spcPct val="90000"/>
                </a:lnSpc>
                <a:spcBef>
                  <a:spcPts val="560"/>
                </a:spcBef>
                <a:spcAft>
                  <a:spcPts val="180"/>
                </a:spcAft>
                <a:buClr>
                  <a:schemeClr val="lt1"/>
                </a:buClr>
                <a:buSzPct val="100000"/>
                <a:buFont typeface="Arial"/>
                <a:buChar char="•"/>
              </a:pPr>
              <a:r>
                <a:rPr lang="es-CR" sz="1200" b="0" i="0" u="none" strike="noStrike" cap="none" baseline="0">
                  <a:solidFill>
                    <a:schemeClr val="lt1"/>
                  </a:solidFill>
                  <a:latin typeface="Arial"/>
                  <a:ea typeface="Arial"/>
                  <a:cs typeface="Arial"/>
                  <a:sym typeface="Arial"/>
                </a:rPr>
                <a:t>Para almacenar información sobre grandes empresas, ventas y compras de documentos formales financieros, como bolsa y bonos.</a:t>
              </a:r>
            </a:p>
          </p:txBody>
        </p:sp>
        <p:sp>
          <p:nvSpPr>
            <p:cNvPr id="523" name="Shape 523"/>
            <p:cNvSpPr/>
            <p:nvPr/>
          </p:nvSpPr>
          <p:spPr>
            <a:xfrm>
              <a:off x="538827" y="1482969"/>
              <a:ext cx="988645" cy="988645"/>
            </a:xfrm>
            <a:prstGeom prst="ellipse">
              <a:avLst/>
            </a:prstGeom>
            <a:blipFill rotWithShape="1">
              <a:blip r:embed="rId4">
                <a:alphaModFix/>
              </a:blip>
              <a:stretch>
                <a:fillRect/>
              </a:stretch>
            </a:blipFill>
            <a:ln>
              <a:noFill/>
            </a:ln>
          </p:spPr>
          <p:txBody>
            <a:bodyPr lIns="91425" tIns="91425" rIns="91425" bIns="91425" anchor="ctr" anchorCtr="0">
              <a:noAutofit/>
            </a:bodyPr>
            <a:lstStyle/>
            <a:p>
              <a:pPr>
                <a:spcBef>
                  <a:spcPts val="0"/>
                </a:spcBef>
                <a:buNone/>
              </a:pPr>
              <a:endParaRPr/>
            </a:p>
          </p:txBody>
        </p:sp>
        <p:sp>
          <p:nvSpPr>
            <p:cNvPr id="524" name="Shape 524"/>
            <p:cNvSpPr/>
            <p:nvPr/>
          </p:nvSpPr>
          <p:spPr>
            <a:xfrm>
              <a:off x="1033150" y="2768416"/>
              <a:ext cx="7679624" cy="790917"/>
            </a:xfrm>
            <a:prstGeom prst="rect">
              <a:avLst/>
            </a:prstGeom>
            <a:solidFill>
              <a:srgbClr val="77884F"/>
            </a:solidFill>
            <a:ln>
              <a:noFill/>
            </a:ln>
          </p:spPr>
          <p:txBody>
            <a:bodyPr lIns="91425" tIns="91425" rIns="91425" bIns="91425" anchor="ctr" anchorCtr="0">
              <a:noAutofit/>
            </a:bodyPr>
            <a:lstStyle/>
            <a:p>
              <a:pPr>
                <a:spcBef>
                  <a:spcPts val="0"/>
                </a:spcBef>
                <a:buNone/>
              </a:pPr>
              <a:endParaRPr/>
            </a:p>
          </p:txBody>
        </p:sp>
        <p:sp>
          <p:nvSpPr>
            <p:cNvPr id="525" name="Shape 525"/>
            <p:cNvSpPr txBox="1"/>
            <p:nvPr/>
          </p:nvSpPr>
          <p:spPr>
            <a:xfrm>
              <a:off x="1033150" y="2768416"/>
              <a:ext cx="7679624" cy="790917"/>
            </a:xfrm>
            <a:prstGeom prst="rect">
              <a:avLst/>
            </a:prstGeom>
            <a:noFill/>
            <a:ln>
              <a:noFill/>
            </a:ln>
          </p:spPr>
          <p:txBody>
            <a:bodyPr lIns="627775" tIns="40625" rIns="40625" bIns="40625" anchor="t" anchorCtr="0">
              <a:noAutofit/>
            </a:bodyPr>
            <a:lstStyle/>
            <a:p>
              <a:pPr marL="0" marR="0" lvl="0" indent="0" algn="l" rtl="0">
                <a:lnSpc>
                  <a:spcPct val="90000"/>
                </a:lnSpc>
                <a:spcBef>
                  <a:spcPts val="0"/>
                </a:spcBef>
                <a:spcAft>
                  <a:spcPts val="0"/>
                </a:spcAft>
                <a:buSzPct val="25000"/>
                <a:buNone/>
              </a:pPr>
              <a:r>
                <a:rPr lang="es-CR" sz="1600" b="0" i="0" u="none" strike="noStrike" cap="none" baseline="0">
                  <a:solidFill>
                    <a:schemeClr val="lt1"/>
                  </a:solidFill>
                  <a:latin typeface="Arial"/>
                  <a:ea typeface="Arial"/>
                  <a:cs typeface="Arial"/>
                  <a:sym typeface="Arial"/>
                </a:rPr>
                <a:t>VENTAS</a:t>
              </a:r>
            </a:p>
            <a:p>
              <a:pPr marL="114300" marR="0" lvl="1" indent="-114300" algn="l" rtl="0">
                <a:lnSpc>
                  <a:spcPct val="90000"/>
                </a:lnSpc>
                <a:spcBef>
                  <a:spcPts val="560"/>
                </a:spcBef>
                <a:spcAft>
                  <a:spcPts val="180"/>
                </a:spcAft>
                <a:buClr>
                  <a:schemeClr val="lt1"/>
                </a:buClr>
                <a:buSzPct val="100000"/>
                <a:buFont typeface="Arial"/>
                <a:buChar char="•"/>
              </a:pPr>
              <a:r>
                <a:rPr lang="es-CR" sz="1200" b="0" i="0" u="none" strike="noStrike" cap="none" baseline="0">
                  <a:solidFill>
                    <a:schemeClr val="lt1"/>
                  </a:solidFill>
                  <a:latin typeface="Arial"/>
                  <a:ea typeface="Arial"/>
                  <a:cs typeface="Arial"/>
                  <a:sym typeface="Arial"/>
                </a:rPr>
                <a:t>Para información de clientes productos y compras.</a:t>
              </a:r>
            </a:p>
          </p:txBody>
        </p:sp>
        <p:sp>
          <p:nvSpPr>
            <p:cNvPr id="526" name="Shape 526"/>
            <p:cNvSpPr/>
            <p:nvPr/>
          </p:nvSpPr>
          <p:spPr>
            <a:xfrm>
              <a:off x="538827" y="2669550"/>
              <a:ext cx="988645" cy="988645"/>
            </a:xfrm>
            <a:prstGeom prst="ellipse">
              <a:avLst/>
            </a:prstGeom>
            <a:blipFill rotWithShape="1">
              <a:blip r:embed="rId5">
                <a:alphaModFix/>
              </a:blip>
              <a:stretch>
                <a:fillRect/>
              </a:stretch>
            </a:blipFill>
            <a:ln>
              <a:noFill/>
            </a:ln>
          </p:spPr>
          <p:txBody>
            <a:bodyPr lIns="91425" tIns="91425" rIns="91425" bIns="91425" anchor="ctr" anchorCtr="0">
              <a:noAutofit/>
            </a:bodyPr>
            <a:lstStyle/>
            <a:p>
              <a:pPr>
                <a:spcBef>
                  <a:spcPts val="0"/>
                </a:spcBef>
                <a:buNone/>
              </a:pPr>
              <a:endParaRPr/>
            </a:p>
          </p:txBody>
        </p:sp>
        <p:sp>
          <p:nvSpPr>
            <p:cNvPr id="527" name="Shape 527"/>
            <p:cNvSpPr/>
            <p:nvPr/>
          </p:nvSpPr>
          <p:spPr>
            <a:xfrm>
              <a:off x="579700" y="3954996"/>
              <a:ext cx="8133074" cy="790917"/>
            </a:xfrm>
            <a:prstGeom prst="rect">
              <a:avLst/>
            </a:prstGeom>
            <a:solidFill>
              <a:srgbClr val="78443C"/>
            </a:solidFill>
            <a:ln>
              <a:noFill/>
            </a:ln>
          </p:spPr>
          <p:txBody>
            <a:bodyPr lIns="91425" tIns="91425" rIns="91425" bIns="91425" anchor="ctr" anchorCtr="0">
              <a:noAutofit/>
            </a:bodyPr>
            <a:lstStyle/>
            <a:p>
              <a:pPr>
                <a:spcBef>
                  <a:spcPts val="0"/>
                </a:spcBef>
                <a:buNone/>
              </a:pPr>
              <a:endParaRPr/>
            </a:p>
          </p:txBody>
        </p:sp>
        <p:sp>
          <p:nvSpPr>
            <p:cNvPr id="528" name="Shape 528"/>
            <p:cNvSpPr txBox="1"/>
            <p:nvPr/>
          </p:nvSpPr>
          <p:spPr>
            <a:xfrm>
              <a:off x="579700" y="3954996"/>
              <a:ext cx="8133074" cy="790917"/>
            </a:xfrm>
            <a:prstGeom prst="rect">
              <a:avLst/>
            </a:prstGeom>
            <a:noFill/>
            <a:ln>
              <a:noFill/>
            </a:ln>
          </p:spPr>
          <p:txBody>
            <a:bodyPr lIns="627775" tIns="40625" rIns="40625" bIns="40625" anchor="t" anchorCtr="0">
              <a:noAutofit/>
            </a:bodyPr>
            <a:lstStyle/>
            <a:p>
              <a:pPr marL="0" marR="0" lvl="0" indent="0" algn="l" rtl="0">
                <a:lnSpc>
                  <a:spcPct val="90000"/>
                </a:lnSpc>
                <a:spcBef>
                  <a:spcPts val="0"/>
                </a:spcBef>
                <a:spcAft>
                  <a:spcPts val="0"/>
                </a:spcAft>
                <a:buSzPct val="25000"/>
                <a:buNone/>
              </a:pPr>
              <a:r>
                <a:rPr lang="es-CR" sz="1600" b="0" i="0" u="none" strike="noStrike" cap="none" baseline="0">
                  <a:solidFill>
                    <a:schemeClr val="lt1"/>
                  </a:solidFill>
                  <a:latin typeface="Arial"/>
                  <a:ea typeface="Arial"/>
                  <a:cs typeface="Arial"/>
                  <a:sym typeface="Arial"/>
                </a:rPr>
                <a:t>PRODUCCIÓN</a:t>
              </a:r>
            </a:p>
            <a:p>
              <a:pPr marL="114300" marR="0" lvl="1" indent="-114300" algn="l" rtl="0">
                <a:lnSpc>
                  <a:spcPct val="90000"/>
                </a:lnSpc>
                <a:spcBef>
                  <a:spcPts val="560"/>
                </a:spcBef>
                <a:spcAft>
                  <a:spcPts val="180"/>
                </a:spcAft>
                <a:buClr>
                  <a:schemeClr val="lt1"/>
                </a:buClr>
                <a:buSzPct val="100000"/>
                <a:buFont typeface="Arial"/>
                <a:buChar char="•"/>
              </a:pPr>
              <a:r>
                <a:rPr lang="es-CR" sz="1200" b="0" i="0" u="none" strike="noStrike" cap="none" baseline="0">
                  <a:solidFill>
                    <a:schemeClr val="lt1"/>
                  </a:solidFill>
                  <a:latin typeface="Arial"/>
                  <a:ea typeface="Arial"/>
                  <a:cs typeface="Arial"/>
                  <a:sym typeface="Arial"/>
                </a:rPr>
                <a:t>Para la gestión de la cadena de producción y para el seguimiento de la producción de elementos  en las factorías, inventarios de elementos en almacenes y pedidos de elementos.</a:t>
              </a:r>
            </a:p>
          </p:txBody>
        </p:sp>
        <p:sp>
          <p:nvSpPr>
            <p:cNvPr id="529" name="Shape 529"/>
            <p:cNvSpPr/>
            <p:nvPr/>
          </p:nvSpPr>
          <p:spPr>
            <a:xfrm>
              <a:off x="85377" y="3856132"/>
              <a:ext cx="988645" cy="988645"/>
            </a:xfrm>
            <a:prstGeom prst="ellipse">
              <a:avLst/>
            </a:prstGeom>
            <a:blipFill rotWithShape="1">
              <a:blip r:embed="rId6">
                <a:alphaModFix/>
              </a:blip>
              <a:stretch>
                <a:fillRect/>
              </a:stretch>
            </a:blipFill>
            <a:ln>
              <a:noFill/>
            </a:ln>
          </p:spPr>
          <p:txBody>
            <a:bodyPr lIns="91425" tIns="91425" rIns="91425" bIns="91425" anchor="ctr" anchorCtr="0">
              <a:noAutofit/>
            </a:bodyPr>
            <a:lstStyle/>
            <a:p>
              <a:pPr>
                <a:spcBef>
                  <a:spcPts val="0"/>
                </a:spcBef>
                <a:buNone/>
              </a:pPr>
              <a:endParaRPr/>
            </a:p>
          </p:txBody>
        </p:sp>
      </p:gr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Aplicaciones</a:t>
            </a:r>
          </a:p>
        </p:txBody>
      </p:sp>
      <p:sp>
        <p:nvSpPr>
          <p:cNvPr id="535" name="Shape 53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Ver el video</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The usefulness of DBMS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Shape 109"/>
          <p:cNvPicPr preferRelativeResize="0"/>
          <p:nvPr/>
        </p:nvPicPr>
        <p:blipFill rotWithShape="1">
          <a:blip r:embed="rId3">
            <a:alphaModFix/>
          </a:blip>
          <a:srcRect/>
          <a:stretch/>
        </p:blipFill>
        <p:spPr>
          <a:xfrm rot="958655">
            <a:off x="3620114" y="3351583"/>
            <a:ext cx="4787274" cy="2614105"/>
          </a:xfrm>
          <a:prstGeom prst="rect">
            <a:avLst/>
          </a:prstGeom>
          <a:noFill/>
          <a:ln>
            <a:noFill/>
          </a:ln>
        </p:spPr>
      </p:pic>
      <p:sp>
        <p:nvSpPr>
          <p:cNvPr id="110" name="Shape 110"/>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Quienes son ustedes…</a:t>
            </a:r>
          </a:p>
        </p:txBody>
      </p:sp>
      <p:sp>
        <p:nvSpPr>
          <p:cNvPr id="111" name="Shape 111"/>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Nombre</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Ocupación</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Que sabe de Base de datos?</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Que espera del curso?</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Niveles de arquitectura</a:t>
            </a:r>
          </a:p>
        </p:txBody>
      </p:sp>
      <p:sp>
        <p:nvSpPr>
          <p:cNvPr id="541" name="Shape 541"/>
          <p:cNvSpPr/>
          <p:nvPr/>
        </p:nvSpPr>
        <p:spPr>
          <a:xfrm>
            <a:off x="5796135" y="2348880"/>
            <a:ext cx="1733549" cy="609599"/>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s-CR" sz="2000" b="0" i="0" u="none" strike="noStrike" cap="none" baseline="0">
                <a:solidFill>
                  <a:srgbClr val="000000"/>
                </a:solidFill>
                <a:latin typeface="Questrial"/>
                <a:ea typeface="Questrial"/>
                <a:cs typeface="Questrial"/>
                <a:sym typeface="Questrial"/>
              </a:rPr>
              <a:t>Nivel </a:t>
            </a:r>
            <a:r>
              <a:rPr lang="es-CR" sz="2000" b="1" i="0" u="none" strike="noStrike" cap="none" baseline="0">
                <a:solidFill>
                  <a:srgbClr val="000000"/>
                </a:solidFill>
                <a:latin typeface="Questrial"/>
                <a:ea typeface="Questrial"/>
                <a:cs typeface="Questrial"/>
                <a:sym typeface="Questrial"/>
              </a:rPr>
              <a:t>Externo</a:t>
            </a:r>
          </a:p>
          <a:p>
            <a:pPr marL="0" marR="0" lvl="0" indent="0" algn="ctr" rtl="0">
              <a:spcBef>
                <a:spcPts val="0"/>
              </a:spcBef>
              <a:buSzPct val="25000"/>
              <a:buNone/>
            </a:pPr>
            <a:r>
              <a:rPr lang="es-CR" sz="2000" b="0" i="0" u="none" strike="noStrike" cap="none" baseline="0">
                <a:solidFill>
                  <a:srgbClr val="000000"/>
                </a:solidFill>
                <a:latin typeface="Questrial"/>
                <a:ea typeface="Questrial"/>
                <a:cs typeface="Questrial"/>
                <a:sym typeface="Questrial"/>
              </a:rPr>
              <a:t>(</a:t>
            </a:r>
            <a:r>
              <a:rPr lang="es-CR" sz="1800" b="0" i="0" u="none" strike="noStrike" cap="none" baseline="0">
                <a:solidFill>
                  <a:srgbClr val="000000"/>
                </a:solidFill>
                <a:latin typeface="Questrial"/>
                <a:ea typeface="Questrial"/>
                <a:cs typeface="Questrial"/>
                <a:sym typeface="Questrial"/>
              </a:rPr>
              <a:t>vistas</a:t>
            </a:r>
            <a:r>
              <a:rPr lang="es-CR" sz="2000" b="0" i="0" u="none" strike="noStrike" cap="none" baseline="0">
                <a:solidFill>
                  <a:srgbClr val="000000"/>
                </a:solidFill>
                <a:latin typeface="Questrial"/>
                <a:ea typeface="Questrial"/>
                <a:cs typeface="Questrial"/>
                <a:sym typeface="Questrial"/>
              </a:rPr>
              <a:t>)</a:t>
            </a:r>
          </a:p>
        </p:txBody>
      </p:sp>
      <p:sp>
        <p:nvSpPr>
          <p:cNvPr id="542" name="Shape 542"/>
          <p:cNvSpPr/>
          <p:nvPr/>
        </p:nvSpPr>
        <p:spPr>
          <a:xfrm>
            <a:off x="1869652" y="2446338"/>
            <a:ext cx="871538" cy="512762"/>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543" name="Shape 543"/>
          <p:cNvSpPr/>
          <p:nvPr/>
        </p:nvSpPr>
        <p:spPr>
          <a:xfrm>
            <a:off x="4436641" y="2446338"/>
            <a:ext cx="868362" cy="512762"/>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544" name="Shape 544"/>
          <p:cNvSpPr/>
          <p:nvPr/>
        </p:nvSpPr>
        <p:spPr>
          <a:xfrm>
            <a:off x="2838027" y="3597276"/>
            <a:ext cx="1289049" cy="5080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545" name="Shape 545"/>
          <p:cNvSpPr/>
          <p:nvPr/>
        </p:nvSpPr>
        <p:spPr>
          <a:xfrm>
            <a:off x="2644352" y="4605337"/>
            <a:ext cx="1644649" cy="5080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546" name="Shape 546"/>
          <p:cNvSpPr/>
          <p:nvPr/>
        </p:nvSpPr>
        <p:spPr>
          <a:xfrm>
            <a:off x="3126952" y="2446338"/>
            <a:ext cx="871538" cy="512762"/>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cxnSp>
        <p:nvCxnSpPr>
          <p:cNvPr id="547" name="Shape 547"/>
          <p:cNvCxnSpPr/>
          <p:nvPr/>
        </p:nvCxnSpPr>
        <p:spPr>
          <a:xfrm rot="10800000" flipH="1">
            <a:off x="3514303" y="4140201"/>
            <a:ext cx="3174" cy="374649"/>
          </a:xfrm>
          <a:prstGeom prst="straightConnector1">
            <a:avLst/>
          </a:prstGeom>
          <a:noFill/>
          <a:ln w="9525" cap="flat" cmpd="sng">
            <a:solidFill>
              <a:srgbClr val="000000"/>
            </a:solidFill>
            <a:prstDash val="solid"/>
            <a:round/>
            <a:headEnd type="none" w="med" len="med"/>
            <a:tailEnd type="none" w="med" len="med"/>
          </a:ln>
        </p:spPr>
      </p:cxnSp>
      <p:cxnSp>
        <p:nvCxnSpPr>
          <p:cNvPr id="548" name="Shape 548"/>
          <p:cNvCxnSpPr/>
          <p:nvPr/>
        </p:nvCxnSpPr>
        <p:spPr>
          <a:xfrm rot="10800000" flipH="1">
            <a:off x="3801641" y="2979738"/>
            <a:ext cx="735011" cy="534988"/>
          </a:xfrm>
          <a:prstGeom prst="straightConnector1">
            <a:avLst/>
          </a:prstGeom>
          <a:noFill/>
          <a:ln w="9525" cap="flat" cmpd="sng">
            <a:solidFill>
              <a:srgbClr val="000000"/>
            </a:solidFill>
            <a:prstDash val="solid"/>
            <a:round/>
            <a:headEnd type="none" w="med" len="med"/>
            <a:tailEnd type="none" w="med" len="med"/>
          </a:ln>
        </p:spPr>
      </p:cxnSp>
      <p:cxnSp>
        <p:nvCxnSpPr>
          <p:cNvPr id="549" name="Shape 549"/>
          <p:cNvCxnSpPr/>
          <p:nvPr/>
        </p:nvCxnSpPr>
        <p:spPr>
          <a:xfrm rot="10800000">
            <a:off x="3546053" y="2979738"/>
            <a:ext cx="4763" cy="534988"/>
          </a:xfrm>
          <a:prstGeom prst="straightConnector1">
            <a:avLst/>
          </a:prstGeom>
          <a:noFill/>
          <a:ln w="9525" cap="flat" cmpd="sng">
            <a:solidFill>
              <a:srgbClr val="000000"/>
            </a:solidFill>
            <a:prstDash val="solid"/>
            <a:round/>
            <a:headEnd type="none" w="med" len="med"/>
            <a:tailEnd type="none" w="med" len="med"/>
          </a:ln>
        </p:spPr>
      </p:cxnSp>
      <p:cxnSp>
        <p:nvCxnSpPr>
          <p:cNvPr id="550" name="Shape 550"/>
          <p:cNvCxnSpPr/>
          <p:nvPr/>
        </p:nvCxnSpPr>
        <p:spPr>
          <a:xfrm rot="10800000">
            <a:off x="2631652" y="2979738"/>
            <a:ext cx="671513" cy="534988"/>
          </a:xfrm>
          <a:prstGeom prst="straightConnector1">
            <a:avLst/>
          </a:prstGeom>
          <a:noFill/>
          <a:ln w="9525" cap="flat" cmpd="sng">
            <a:solidFill>
              <a:srgbClr val="000000"/>
            </a:solidFill>
            <a:prstDash val="solid"/>
            <a:round/>
            <a:headEnd type="none" w="med" len="med"/>
            <a:tailEnd type="none" w="med" len="med"/>
          </a:ln>
        </p:spPr>
      </p:cxnSp>
      <p:sp>
        <p:nvSpPr>
          <p:cNvPr id="551" name="Shape 551"/>
          <p:cNvSpPr/>
          <p:nvPr/>
        </p:nvSpPr>
        <p:spPr>
          <a:xfrm>
            <a:off x="4050878" y="2584450"/>
            <a:ext cx="496887" cy="37941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552" name="Shape 552"/>
          <p:cNvSpPr/>
          <p:nvPr/>
        </p:nvSpPr>
        <p:spPr>
          <a:xfrm>
            <a:off x="4081041" y="2686050"/>
            <a:ext cx="190500" cy="274636"/>
          </a:xfrm>
          <a:prstGeom prst="rect">
            <a:avLst/>
          </a:prstGeom>
          <a:noFill/>
          <a:ln>
            <a:noFill/>
          </a:ln>
        </p:spPr>
        <p:txBody>
          <a:bodyPr lIns="0" tIns="0" rIns="0" bIns="0" anchor="t" anchorCtr="0">
            <a:noAutofit/>
          </a:bodyPr>
          <a:lstStyle/>
          <a:p>
            <a:pPr marL="0" marR="0" lvl="0" indent="0" algn="l" rtl="0">
              <a:spcBef>
                <a:spcPts val="0"/>
              </a:spcBef>
              <a:buSzPct val="25000"/>
              <a:buNone/>
            </a:pPr>
            <a:r>
              <a:rPr lang="es-CR" sz="1800" b="1" i="0" u="none" strike="noStrike" cap="none" baseline="0">
                <a:solidFill>
                  <a:srgbClr val="000000"/>
                </a:solidFill>
                <a:latin typeface="Arial"/>
                <a:ea typeface="Arial"/>
                <a:cs typeface="Arial"/>
                <a:sym typeface="Arial"/>
              </a:rPr>
              <a:t>...</a:t>
            </a:r>
          </a:p>
        </p:txBody>
      </p:sp>
      <p:sp>
        <p:nvSpPr>
          <p:cNvPr id="553" name="Shape 553"/>
          <p:cNvSpPr/>
          <p:nvPr/>
        </p:nvSpPr>
        <p:spPr>
          <a:xfrm>
            <a:off x="5834335" y="4511676"/>
            <a:ext cx="1604963" cy="304799"/>
          </a:xfrm>
          <a:prstGeom prst="rect">
            <a:avLst/>
          </a:prstGeom>
          <a:noFill/>
          <a:ln>
            <a:noFill/>
          </a:ln>
        </p:spPr>
        <p:txBody>
          <a:bodyPr lIns="0" tIns="0" rIns="0" bIns="0" anchor="t" anchorCtr="0">
            <a:noAutofit/>
          </a:bodyPr>
          <a:lstStyle/>
          <a:p>
            <a:pPr marL="0" marR="0" lvl="0" indent="0" algn="l" rtl="0">
              <a:spcBef>
                <a:spcPts val="0"/>
              </a:spcBef>
              <a:buSzPct val="25000"/>
              <a:buNone/>
            </a:pPr>
            <a:r>
              <a:rPr lang="es-CR" sz="2000" b="0" i="0" u="none" strike="noStrike" cap="none" baseline="0">
                <a:solidFill>
                  <a:srgbClr val="000000"/>
                </a:solidFill>
                <a:latin typeface="Questrial"/>
                <a:ea typeface="Questrial"/>
                <a:cs typeface="Questrial"/>
                <a:sym typeface="Questrial"/>
              </a:rPr>
              <a:t>Nivel </a:t>
            </a:r>
            <a:r>
              <a:rPr lang="es-CR" sz="2000" b="1" i="0" u="none" strike="noStrike" cap="none" baseline="0">
                <a:solidFill>
                  <a:srgbClr val="000000"/>
                </a:solidFill>
                <a:latin typeface="Questrial"/>
                <a:ea typeface="Questrial"/>
                <a:cs typeface="Questrial"/>
                <a:sym typeface="Questrial"/>
              </a:rPr>
              <a:t>Interno</a:t>
            </a:r>
          </a:p>
        </p:txBody>
      </p:sp>
      <p:sp>
        <p:nvSpPr>
          <p:cNvPr id="554" name="Shape 554"/>
          <p:cNvSpPr/>
          <p:nvPr/>
        </p:nvSpPr>
        <p:spPr>
          <a:xfrm>
            <a:off x="5834335" y="3597276"/>
            <a:ext cx="1978025" cy="304799"/>
          </a:xfrm>
          <a:prstGeom prst="rect">
            <a:avLst/>
          </a:prstGeom>
          <a:noFill/>
          <a:ln>
            <a:noFill/>
          </a:ln>
        </p:spPr>
        <p:txBody>
          <a:bodyPr lIns="0" tIns="0" rIns="0" bIns="0" anchor="t" anchorCtr="0">
            <a:noAutofit/>
          </a:bodyPr>
          <a:lstStyle/>
          <a:p>
            <a:pPr marL="0" marR="0" lvl="0" indent="0" algn="l" rtl="0">
              <a:spcBef>
                <a:spcPts val="0"/>
              </a:spcBef>
              <a:buSzPct val="25000"/>
              <a:buNone/>
            </a:pPr>
            <a:r>
              <a:rPr lang="es-CR" sz="2000" b="0" i="0" u="none" strike="noStrike" cap="none" baseline="0">
                <a:solidFill>
                  <a:srgbClr val="000000"/>
                </a:solidFill>
                <a:latin typeface="Questrial"/>
                <a:ea typeface="Questrial"/>
                <a:cs typeface="Questrial"/>
                <a:sym typeface="Questrial"/>
              </a:rPr>
              <a:t>Nivel </a:t>
            </a:r>
            <a:r>
              <a:rPr lang="es-CR" sz="2000" b="1" i="0" u="none" strike="noStrike" cap="none" baseline="0">
                <a:solidFill>
                  <a:srgbClr val="000000"/>
                </a:solidFill>
                <a:latin typeface="Questrial"/>
                <a:ea typeface="Questrial"/>
                <a:cs typeface="Questrial"/>
                <a:sym typeface="Questrial"/>
              </a:rPr>
              <a:t>Conceptual</a:t>
            </a:r>
          </a:p>
        </p:txBody>
      </p:sp>
      <p:sp>
        <p:nvSpPr>
          <p:cNvPr id="555" name="Shape 555"/>
          <p:cNvSpPr/>
          <p:nvPr/>
        </p:nvSpPr>
        <p:spPr>
          <a:xfrm>
            <a:off x="7483053" y="2201863"/>
            <a:ext cx="0" cy="365125"/>
          </a:xfrm>
          <a:prstGeom prst="rect">
            <a:avLst/>
          </a:prstGeom>
          <a:noFill/>
          <a:ln>
            <a:noFill/>
          </a:ln>
        </p:spPr>
        <p:txBody>
          <a:bodyPr lIns="0" tIns="0" rIns="0" bIns="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556" name="Shape 556"/>
          <p:cNvSpPr/>
          <p:nvPr/>
        </p:nvSpPr>
        <p:spPr>
          <a:xfrm>
            <a:off x="3611141" y="2976563"/>
            <a:ext cx="498475" cy="376238"/>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557" name="Shape 557"/>
          <p:cNvSpPr/>
          <p:nvPr/>
        </p:nvSpPr>
        <p:spPr>
          <a:xfrm>
            <a:off x="3776241" y="3071813"/>
            <a:ext cx="190500" cy="274637"/>
          </a:xfrm>
          <a:prstGeom prst="rect">
            <a:avLst/>
          </a:prstGeom>
          <a:noFill/>
          <a:ln>
            <a:noFill/>
          </a:ln>
        </p:spPr>
        <p:txBody>
          <a:bodyPr lIns="0" tIns="0" rIns="0" bIns="0" anchor="t" anchorCtr="0">
            <a:noAutofit/>
          </a:bodyPr>
          <a:lstStyle/>
          <a:p>
            <a:pPr marL="0" marR="0" lvl="0" indent="0" algn="l" rtl="0">
              <a:spcBef>
                <a:spcPts val="0"/>
              </a:spcBef>
              <a:buSzPct val="25000"/>
              <a:buNone/>
            </a:pPr>
            <a:r>
              <a:rPr lang="es-CR" sz="1800" b="1" i="0" u="none" strike="noStrike" cap="none" baseline="0">
                <a:solidFill>
                  <a:srgbClr val="000000"/>
                </a:solidFill>
                <a:latin typeface="Arial"/>
                <a:ea typeface="Arial"/>
                <a:cs typeface="Arial"/>
                <a:sym typeface="Arial"/>
              </a:rPr>
              <a:t>...</a:t>
            </a:r>
          </a:p>
        </p:txBody>
      </p:sp>
      <p:sp>
        <p:nvSpPr>
          <p:cNvPr id="558" name="Shape 558"/>
          <p:cNvSpPr/>
          <p:nvPr/>
        </p:nvSpPr>
        <p:spPr>
          <a:xfrm>
            <a:off x="3126977" y="3571100"/>
            <a:ext cx="871499" cy="512700"/>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559" name="Shape 559"/>
          <p:cNvSpPr/>
          <p:nvPr/>
        </p:nvSpPr>
        <p:spPr>
          <a:xfrm>
            <a:off x="3080140" y="4549762"/>
            <a:ext cx="871499" cy="512700"/>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Niveles de arquitectura</a:t>
            </a:r>
          </a:p>
        </p:txBody>
      </p:sp>
      <p:sp>
        <p:nvSpPr>
          <p:cNvPr id="565" name="Shape 56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lnSpc>
                <a:spcPct val="80000"/>
              </a:lnSpc>
              <a:spcBef>
                <a:spcPts val="0"/>
              </a:spcBef>
              <a:buClr>
                <a:schemeClr val="accent1"/>
              </a:buClr>
              <a:buSzPct val="82976"/>
              <a:buFont typeface="Arial"/>
              <a:buChar char="•"/>
            </a:pPr>
            <a:r>
              <a:rPr lang="es-CR" sz="2050" b="0" i="0" u="none" strike="noStrike" cap="none" baseline="0">
                <a:solidFill>
                  <a:schemeClr val="dk1"/>
                </a:solidFill>
                <a:latin typeface="Arial"/>
                <a:ea typeface="Arial"/>
                <a:cs typeface="Arial"/>
                <a:sym typeface="Arial"/>
              </a:rPr>
              <a:t>Nivel interno o físico</a:t>
            </a:r>
          </a:p>
          <a:p>
            <a:pPr marL="457200" marR="0" lvl="1" indent="-190500" algn="just" rtl="0">
              <a:lnSpc>
                <a:spcPct val="8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El más cercano al </a:t>
            </a:r>
            <a:r>
              <a:rPr lang="es-CR" sz="1700" b="0" i="0" u="none" strike="noStrike" cap="none" baseline="0">
                <a:solidFill>
                  <a:srgbClr val="ACA73B"/>
                </a:solidFill>
                <a:latin typeface="Arial"/>
                <a:ea typeface="Arial"/>
                <a:cs typeface="Arial"/>
                <a:sym typeface="Arial"/>
              </a:rPr>
              <a:t>almacenamiento físico</a:t>
            </a:r>
            <a:r>
              <a:rPr lang="es-CR" sz="1700" b="0" i="0" u="none" strike="noStrike" cap="none" baseline="0">
                <a:solidFill>
                  <a:schemeClr val="dk1"/>
                </a:solidFill>
                <a:latin typeface="Arial"/>
                <a:ea typeface="Arial"/>
                <a:cs typeface="Arial"/>
                <a:sym typeface="Arial"/>
              </a:rPr>
              <a:t>, es decir, tal y como están almacenados en el ordenador. Describe la estructura física de la BD mediante un esquema interno. Este esquema se especifica con un modelo físico y describe los detalles de cómo se almacenan físicamente los datos: los archivos que contienen la información, su organización, los métodos de acceso a los registros, los tipos de registros, la longitud, los campos que los componen, etcétera. </a:t>
            </a:r>
          </a:p>
          <a:p>
            <a:pPr marL="182880" marR="0" lvl="0" indent="-182880" algn="just" rtl="0">
              <a:lnSpc>
                <a:spcPct val="80000"/>
              </a:lnSpc>
              <a:spcBef>
                <a:spcPts val="410"/>
              </a:spcBef>
              <a:buClr>
                <a:schemeClr val="accent1"/>
              </a:buClr>
              <a:buSzPct val="82976"/>
              <a:buFont typeface="Arial"/>
              <a:buChar char="•"/>
            </a:pPr>
            <a:r>
              <a:rPr lang="es-CR" sz="2050" b="0" i="0" u="none" strike="noStrike" cap="none" baseline="0">
                <a:solidFill>
                  <a:schemeClr val="dk1"/>
                </a:solidFill>
                <a:latin typeface="Arial"/>
                <a:ea typeface="Arial"/>
                <a:cs typeface="Arial"/>
                <a:sym typeface="Arial"/>
              </a:rPr>
              <a:t>Nivel externo o de visión</a:t>
            </a:r>
          </a:p>
          <a:p>
            <a:pPr marL="457200" marR="0" lvl="1" indent="-190500" algn="just" rtl="0">
              <a:lnSpc>
                <a:spcPct val="8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Es el más cercano a los usuarios, es decir, es donde se describen varios </a:t>
            </a:r>
            <a:r>
              <a:rPr lang="es-CR" sz="1700" b="0" i="0" u="none" strike="noStrike" cap="none" baseline="0">
                <a:solidFill>
                  <a:srgbClr val="ACA73B"/>
                </a:solidFill>
                <a:latin typeface="Arial"/>
                <a:ea typeface="Arial"/>
                <a:cs typeface="Arial"/>
                <a:sym typeface="Arial"/>
              </a:rPr>
              <a:t>esquemas externos o vistas de usuarios</a:t>
            </a:r>
            <a:r>
              <a:rPr lang="es-CR" sz="1700" b="0" i="0" u="none" strike="noStrike" cap="none" baseline="0">
                <a:solidFill>
                  <a:schemeClr val="dk1"/>
                </a:solidFill>
                <a:latin typeface="Arial"/>
                <a:ea typeface="Arial"/>
                <a:cs typeface="Arial"/>
                <a:sym typeface="Arial"/>
              </a:rPr>
              <a:t>. Cada esquema describe la parte de la BD que interesa a un grupo de usuarios en este nivel se representa la visión individual de un usuario o de un grupo de usuarios. </a:t>
            </a:r>
          </a:p>
          <a:p>
            <a:pPr marL="182880" marR="0" lvl="0" indent="-182880" algn="just" rtl="0">
              <a:lnSpc>
                <a:spcPct val="80000"/>
              </a:lnSpc>
              <a:spcBef>
                <a:spcPts val="410"/>
              </a:spcBef>
              <a:buClr>
                <a:schemeClr val="accent1"/>
              </a:buClr>
              <a:buSzPct val="82976"/>
              <a:buFont typeface="Arial"/>
              <a:buChar char="•"/>
            </a:pPr>
            <a:r>
              <a:rPr lang="es-CR" sz="2050" b="0" i="0" u="none" strike="noStrike" cap="none" baseline="0">
                <a:solidFill>
                  <a:schemeClr val="dk1"/>
                </a:solidFill>
                <a:latin typeface="Arial"/>
                <a:ea typeface="Arial"/>
                <a:cs typeface="Arial"/>
                <a:sym typeface="Arial"/>
              </a:rPr>
              <a:t>Nivel conceptual</a:t>
            </a:r>
          </a:p>
          <a:p>
            <a:pPr marL="457200" marR="0" lvl="1" indent="-190500" algn="just" rtl="0">
              <a:lnSpc>
                <a:spcPct val="8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Describe la </a:t>
            </a:r>
            <a:r>
              <a:rPr lang="es-CR" sz="1700" b="0" i="0" u="none" strike="noStrike" cap="none" baseline="0">
                <a:solidFill>
                  <a:srgbClr val="ACA73B"/>
                </a:solidFill>
                <a:latin typeface="Arial"/>
                <a:ea typeface="Arial"/>
                <a:cs typeface="Arial"/>
                <a:sym typeface="Arial"/>
              </a:rPr>
              <a:t>estructura de toda la BD </a:t>
            </a:r>
            <a:r>
              <a:rPr lang="es-CR" sz="1700" b="0" i="0" u="none" strike="noStrike" cap="none" baseline="0">
                <a:solidFill>
                  <a:schemeClr val="dk1"/>
                </a:solidFill>
                <a:latin typeface="Arial"/>
                <a:ea typeface="Arial"/>
                <a:cs typeface="Arial"/>
                <a:sym typeface="Arial"/>
              </a:rPr>
              <a:t>para un grupo de usuarios mediante un esquema conceptual. Este esquema </a:t>
            </a:r>
            <a:r>
              <a:rPr lang="es-CR" sz="1700" b="0" i="0" u="none" strike="noStrike" cap="none" baseline="0">
                <a:solidFill>
                  <a:srgbClr val="0070C0"/>
                </a:solidFill>
                <a:latin typeface="Arial"/>
                <a:ea typeface="Arial"/>
                <a:cs typeface="Arial"/>
                <a:sym typeface="Arial"/>
              </a:rPr>
              <a:t>describe las entidades, tributos, relaciones, operaciones de los usuarios y restricciones, ocultando los detalles de las estructuras físicas de almacenamiento</a:t>
            </a:r>
            <a:r>
              <a:rPr lang="es-CR" sz="1700" b="0" i="0" u="none" strike="noStrike" cap="none" baseline="0">
                <a:solidFill>
                  <a:schemeClr val="dk1"/>
                </a:solidFill>
                <a:latin typeface="Arial"/>
                <a:ea typeface="Arial"/>
                <a:cs typeface="Arial"/>
                <a:sym typeface="Arial"/>
              </a:rPr>
              <a:t>. Representa la información contenida en la BD.</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Shape 570"/>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Niveles de arquitectura</a:t>
            </a:r>
          </a:p>
        </p:txBody>
      </p:sp>
      <p:sp>
        <p:nvSpPr>
          <p:cNvPr id="571" name="Shape 571"/>
          <p:cNvSpPr txBox="1">
            <a:spLocks noGrp="1"/>
          </p:cNvSpPr>
          <p:nvPr>
            <p:ph type="body" idx="1"/>
          </p:nvPr>
        </p:nvSpPr>
        <p:spPr>
          <a:xfrm>
            <a:off x="107504" y="1673351"/>
            <a:ext cx="3888432" cy="4718303"/>
          </a:xfrm>
          <a:prstGeom prst="rect">
            <a:avLst/>
          </a:prstGeom>
          <a:noFill/>
          <a:ln>
            <a:noFill/>
          </a:ln>
        </p:spPr>
        <p:txBody>
          <a:bodyPr lIns="91425" tIns="45700" rIns="91425" bIns="45700" anchor="t" anchorCtr="0">
            <a:noAutofit/>
          </a:bodyPr>
          <a:lstStyle/>
          <a:p>
            <a:pPr marL="182880" marR="0" lvl="0" indent="-182880" algn="just" rtl="0">
              <a:lnSpc>
                <a:spcPct val="80000"/>
              </a:lnSpc>
              <a:spcBef>
                <a:spcPts val="0"/>
              </a:spcBef>
              <a:buClr>
                <a:schemeClr val="accent1"/>
              </a:buClr>
              <a:buSzPct val="82875"/>
              <a:buFont typeface="Arial"/>
              <a:buChar char="•"/>
            </a:pPr>
            <a:r>
              <a:rPr lang="es-CR" sz="1950" b="0" i="0" u="none" strike="noStrike" cap="none" baseline="0">
                <a:solidFill>
                  <a:schemeClr val="dk1"/>
                </a:solidFill>
                <a:latin typeface="Arial"/>
                <a:ea typeface="Arial"/>
                <a:cs typeface="Arial"/>
                <a:sym typeface="Arial"/>
              </a:rPr>
              <a:t>El SGBD debe de transformar cualquier petición de usuario (esquema externo) a una petición expresada en términos de esquema conceptual, para finalmente ser una petición expresada en el esquema interno que se procesará sobre la BD almacenada. El proceso de transformar peticiones y resultados de un nivel a otro se denomina </a:t>
            </a:r>
            <a:r>
              <a:rPr lang="es-CR" sz="1950" b="0" i="0" u="none" strike="noStrike" cap="none" baseline="0">
                <a:solidFill>
                  <a:srgbClr val="ACA73B"/>
                </a:solidFill>
                <a:latin typeface="Arial"/>
                <a:ea typeface="Arial"/>
                <a:cs typeface="Arial"/>
                <a:sym typeface="Arial"/>
              </a:rPr>
              <a:t>correspondencia o transformación</a:t>
            </a:r>
            <a:r>
              <a:rPr lang="es-CR" sz="1950" b="0" i="0" u="none" strike="noStrike" cap="none" baseline="0">
                <a:solidFill>
                  <a:schemeClr val="dk1"/>
                </a:solidFill>
                <a:latin typeface="Arial"/>
                <a:ea typeface="Arial"/>
                <a:cs typeface="Arial"/>
                <a:sym typeface="Arial"/>
              </a:rPr>
              <a:t>, el SGBD es capaz de interpretar una solicitud de datos y realiza los siguientes pasos:</a:t>
            </a:r>
          </a:p>
        </p:txBody>
      </p:sp>
      <p:grpSp>
        <p:nvGrpSpPr>
          <p:cNvPr id="572" name="Shape 572"/>
          <p:cNvGrpSpPr/>
          <p:nvPr/>
        </p:nvGrpSpPr>
        <p:grpSpPr>
          <a:xfrm>
            <a:off x="4139951" y="1342711"/>
            <a:ext cx="4932039" cy="5324701"/>
            <a:chOff x="0" y="1944"/>
            <a:chExt cx="4932039" cy="5324701"/>
          </a:xfrm>
        </p:grpSpPr>
        <p:sp>
          <p:nvSpPr>
            <p:cNvPr id="573" name="Shape 573"/>
            <p:cNvSpPr/>
            <p:nvPr/>
          </p:nvSpPr>
          <p:spPr>
            <a:xfrm>
              <a:off x="0" y="4870021"/>
              <a:ext cx="4932039" cy="456624"/>
            </a:xfrm>
            <a:prstGeom prst="rect">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574" name="Shape 574"/>
            <p:cNvSpPr txBox="1"/>
            <p:nvPr/>
          </p:nvSpPr>
          <p:spPr>
            <a:xfrm>
              <a:off x="0" y="4870021"/>
              <a:ext cx="4932039" cy="456624"/>
            </a:xfrm>
            <a:prstGeom prst="rect">
              <a:avLst/>
            </a:prstGeom>
            <a:noFill/>
            <a:ln>
              <a:noFill/>
            </a:ln>
          </p:spPr>
          <p:txBody>
            <a:bodyPr lIns="106675" tIns="106675" rIns="106675" bIns="106675" anchor="ctr" anchorCtr="0">
              <a:noAutofit/>
            </a:bodyPr>
            <a:lstStyle/>
            <a:p>
              <a:pPr marL="0" marR="0" lvl="0" indent="0" algn="ctr" rtl="0">
                <a:lnSpc>
                  <a:spcPct val="90000"/>
                </a:lnSpc>
                <a:spcBef>
                  <a:spcPts val="0"/>
                </a:spcBef>
                <a:spcAft>
                  <a:spcPts val="525"/>
                </a:spcAft>
                <a:buSzPct val="25000"/>
                <a:buNone/>
              </a:pPr>
              <a:r>
                <a:rPr lang="es-CR" sz="1500" b="0" i="0" u="none" strike="noStrike" cap="none" baseline="0">
                  <a:solidFill>
                    <a:schemeClr val="lt1"/>
                  </a:solidFill>
                  <a:latin typeface="Arial"/>
                  <a:ea typeface="Arial"/>
                  <a:cs typeface="Arial"/>
                  <a:sym typeface="Arial"/>
                </a:rPr>
                <a:t>Finalmente, el usuario ve los datos solicitados.</a:t>
              </a:r>
            </a:p>
          </p:txBody>
        </p:sp>
        <p:sp>
          <p:nvSpPr>
            <p:cNvPr id="575" name="Shape 575"/>
            <p:cNvSpPr/>
            <p:nvPr/>
          </p:nvSpPr>
          <p:spPr>
            <a:xfrm rot="10800000">
              <a:off x="0" y="4174582"/>
              <a:ext cx="4932039" cy="702289"/>
            </a:xfrm>
            <a:prstGeom prst="upArrowCallout">
              <a:avLst>
                <a:gd name="adj1" fmla="val 25000"/>
                <a:gd name="adj2" fmla="val 25000"/>
                <a:gd name="adj3" fmla="val 25000"/>
                <a:gd name="adj4" fmla="val 64977"/>
              </a:avLst>
            </a:prstGeom>
            <a:solidFill>
              <a:srgbClr val="74979B"/>
            </a:solidFill>
            <a:ln>
              <a:noFill/>
            </a:ln>
          </p:spPr>
          <p:txBody>
            <a:bodyPr lIns="91425" tIns="91425" rIns="91425" bIns="91425" anchor="ctr" anchorCtr="0">
              <a:noAutofit/>
            </a:bodyPr>
            <a:lstStyle/>
            <a:p>
              <a:pPr>
                <a:spcBef>
                  <a:spcPts val="0"/>
                </a:spcBef>
                <a:buNone/>
              </a:pPr>
              <a:endParaRPr/>
            </a:p>
          </p:txBody>
        </p:sp>
        <p:sp>
          <p:nvSpPr>
            <p:cNvPr id="576" name="Shape 576"/>
            <p:cNvSpPr txBox="1"/>
            <p:nvPr/>
          </p:nvSpPr>
          <p:spPr>
            <a:xfrm>
              <a:off x="0" y="4174582"/>
              <a:ext cx="4932039" cy="456326"/>
            </a:xfrm>
            <a:prstGeom prst="rect">
              <a:avLst/>
            </a:prstGeom>
            <a:noFill/>
            <a:ln>
              <a:noFill/>
            </a:ln>
          </p:spPr>
          <p:txBody>
            <a:bodyPr lIns="106675" tIns="106675" rIns="106675" bIns="106675" anchor="ctr" anchorCtr="0">
              <a:noAutofit/>
            </a:bodyPr>
            <a:lstStyle/>
            <a:p>
              <a:pPr marL="0" marR="0" lvl="0" indent="0" algn="ctr" rtl="0">
                <a:lnSpc>
                  <a:spcPct val="90000"/>
                </a:lnSpc>
                <a:spcBef>
                  <a:spcPts val="0"/>
                </a:spcBef>
                <a:spcAft>
                  <a:spcPts val="525"/>
                </a:spcAft>
                <a:buSzPct val="25000"/>
                <a:buNone/>
              </a:pPr>
              <a:r>
                <a:rPr lang="es-CR" sz="1500" b="0" i="0" u="none" strike="noStrike" cap="none" baseline="0">
                  <a:solidFill>
                    <a:schemeClr val="lt1"/>
                  </a:solidFill>
                  <a:latin typeface="Arial"/>
                  <a:ea typeface="Arial"/>
                  <a:cs typeface="Arial"/>
                  <a:sym typeface="Arial"/>
                </a:rPr>
                <a:t>Transforma del esquema interno al conceptual, y del conceptual al externo.</a:t>
              </a:r>
            </a:p>
          </p:txBody>
        </p:sp>
        <p:sp>
          <p:nvSpPr>
            <p:cNvPr id="577" name="Shape 577"/>
            <p:cNvSpPr/>
            <p:nvPr/>
          </p:nvSpPr>
          <p:spPr>
            <a:xfrm rot="10800000">
              <a:off x="0" y="3479143"/>
              <a:ext cx="4932039" cy="702289"/>
            </a:xfrm>
            <a:prstGeom prst="upArrowCallout">
              <a:avLst>
                <a:gd name="adj1" fmla="val 25000"/>
                <a:gd name="adj2" fmla="val 25000"/>
                <a:gd name="adj3" fmla="val 25000"/>
                <a:gd name="adj4" fmla="val 64977"/>
              </a:avLst>
            </a:prstGeom>
            <a:solidFill>
              <a:srgbClr val="679885"/>
            </a:solidFill>
            <a:ln>
              <a:noFill/>
            </a:ln>
          </p:spPr>
          <p:txBody>
            <a:bodyPr lIns="91425" tIns="91425" rIns="91425" bIns="91425" anchor="ctr" anchorCtr="0">
              <a:noAutofit/>
            </a:bodyPr>
            <a:lstStyle/>
            <a:p>
              <a:pPr>
                <a:spcBef>
                  <a:spcPts val="0"/>
                </a:spcBef>
                <a:buNone/>
              </a:pPr>
              <a:endParaRPr/>
            </a:p>
          </p:txBody>
        </p:sp>
        <p:sp>
          <p:nvSpPr>
            <p:cNvPr id="578" name="Shape 578"/>
            <p:cNvSpPr txBox="1"/>
            <p:nvPr/>
          </p:nvSpPr>
          <p:spPr>
            <a:xfrm>
              <a:off x="0" y="3479142"/>
              <a:ext cx="4932039" cy="456326"/>
            </a:xfrm>
            <a:prstGeom prst="rect">
              <a:avLst/>
            </a:prstGeom>
            <a:noFill/>
            <a:ln>
              <a:noFill/>
            </a:ln>
          </p:spPr>
          <p:txBody>
            <a:bodyPr lIns="106675" tIns="106675" rIns="106675" bIns="106675" anchor="ctr" anchorCtr="0">
              <a:noAutofit/>
            </a:bodyPr>
            <a:lstStyle/>
            <a:p>
              <a:pPr marL="0" marR="0" lvl="0" indent="0" algn="ctr" rtl="0">
                <a:lnSpc>
                  <a:spcPct val="90000"/>
                </a:lnSpc>
                <a:spcBef>
                  <a:spcPts val="0"/>
                </a:spcBef>
                <a:spcAft>
                  <a:spcPts val="525"/>
                </a:spcAft>
                <a:buSzPct val="25000"/>
                <a:buNone/>
              </a:pPr>
              <a:r>
                <a:rPr lang="es-CR" sz="1500" b="0" i="0" u="none" strike="noStrike" cap="none" baseline="0">
                  <a:solidFill>
                    <a:schemeClr val="lt1"/>
                  </a:solidFill>
                  <a:latin typeface="Arial"/>
                  <a:ea typeface="Arial"/>
                  <a:cs typeface="Arial"/>
                  <a:sym typeface="Arial"/>
                </a:rPr>
                <a:t>Selecciona la o las tablas implicadas en la consulta y ejecuta la consulta.</a:t>
              </a:r>
            </a:p>
          </p:txBody>
        </p:sp>
        <p:sp>
          <p:nvSpPr>
            <p:cNvPr id="579" name="Shape 579"/>
            <p:cNvSpPr/>
            <p:nvPr/>
          </p:nvSpPr>
          <p:spPr>
            <a:xfrm rot="10800000">
              <a:off x="0" y="2783703"/>
              <a:ext cx="4932039" cy="702289"/>
            </a:xfrm>
            <a:prstGeom prst="upArrowCallout">
              <a:avLst>
                <a:gd name="adj1" fmla="val 25000"/>
                <a:gd name="adj2" fmla="val 25000"/>
                <a:gd name="adj3" fmla="val 25000"/>
                <a:gd name="adj4" fmla="val 64977"/>
              </a:avLst>
            </a:prstGeom>
            <a:solidFill>
              <a:srgbClr val="5E9362"/>
            </a:solidFill>
            <a:ln>
              <a:noFill/>
            </a:ln>
          </p:spPr>
          <p:txBody>
            <a:bodyPr lIns="91425" tIns="91425" rIns="91425" bIns="91425" anchor="ctr" anchorCtr="0">
              <a:noAutofit/>
            </a:bodyPr>
            <a:lstStyle/>
            <a:p>
              <a:pPr>
                <a:spcBef>
                  <a:spcPts val="0"/>
                </a:spcBef>
                <a:buNone/>
              </a:pPr>
              <a:endParaRPr/>
            </a:p>
          </p:txBody>
        </p:sp>
        <p:sp>
          <p:nvSpPr>
            <p:cNvPr id="580" name="Shape 580"/>
            <p:cNvSpPr txBox="1"/>
            <p:nvPr/>
          </p:nvSpPr>
          <p:spPr>
            <a:xfrm>
              <a:off x="0" y="2783702"/>
              <a:ext cx="4932039" cy="456326"/>
            </a:xfrm>
            <a:prstGeom prst="rect">
              <a:avLst/>
            </a:prstGeom>
            <a:noFill/>
            <a:ln>
              <a:noFill/>
            </a:ln>
          </p:spPr>
          <p:txBody>
            <a:bodyPr lIns="106675" tIns="106675" rIns="106675" bIns="106675" anchor="ctr" anchorCtr="0">
              <a:noAutofit/>
            </a:bodyPr>
            <a:lstStyle/>
            <a:p>
              <a:pPr marL="0" marR="0" lvl="0" indent="0" algn="ctr" rtl="0">
                <a:lnSpc>
                  <a:spcPct val="90000"/>
                </a:lnSpc>
                <a:spcBef>
                  <a:spcPts val="0"/>
                </a:spcBef>
                <a:spcAft>
                  <a:spcPts val="525"/>
                </a:spcAft>
                <a:buSzPct val="25000"/>
                <a:buNone/>
              </a:pPr>
              <a:r>
                <a:rPr lang="es-CR" sz="1500" b="0" i="0" u="none" strike="noStrike" cap="none" baseline="0">
                  <a:solidFill>
                    <a:schemeClr val="lt1"/>
                  </a:solidFill>
                  <a:latin typeface="Arial"/>
                  <a:ea typeface="Arial"/>
                  <a:cs typeface="Arial"/>
                  <a:sym typeface="Arial"/>
                </a:rPr>
                <a:t>Transforma la solicitud al esquema físico o interno.</a:t>
              </a:r>
            </a:p>
          </p:txBody>
        </p:sp>
        <p:sp>
          <p:nvSpPr>
            <p:cNvPr id="581" name="Shape 581"/>
            <p:cNvSpPr/>
            <p:nvPr/>
          </p:nvSpPr>
          <p:spPr>
            <a:xfrm rot="10800000">
              <a:off x="0" y="2088262"/>
              <a:ext cx="4932039" cy="702289"/>
            </a:xfrm>
            <a:prstGeom prst="upArrowCallout">
              <a:avLst>
                <a:gd name="adj1" fmla="val 25000"/>
                <a:gd name="adj2" fmla="val 25000"/>
                <a:gd name="adj3" fmla="val 25000"/>
                <a:gd name="adj4" fmla="val 64977"/>
              </a:avLst>
            </a:prstGeom>
            <a:solidFill>
              <a:srgbClr val="688D55"/>
            </a:solidFill>
            <a:ln>
              <a:noFill/>
            </a:ln>
          </p:spPr>
          <p:txBody>
            <a:bodyPr lIns="91425" tIns="91425" rIns="91425" bIns="91425" anchor="ctr" anchorCtr="0">
              <a:noAutofit/>
            </a:bodyPr>
            <a:lstStyle/>
            <a:p>
              <a:pPr>
                <a:spcBef>
                  <a:spcPts val="0"/>
                </a:spcBef>
                <a:buNone/>
              </a:pPr>
              <a:endParaRPr/>
            </a:p>
          </p:txBody>
        </p:sp>
        <p:sp>
          <p:nvSpPr>
            <p:cNvPr id="582" name="Shape 582"/>
            <p:cNvSpPr txBox="1"/>
            <p:nvPr/>
          </p:nvSpPr>
          <p:spPr>
            <a:xfrm>
              <a:off x="0" y="2088263"/>
              <a:ext cx="4932039" cy="456326"/>
            </a:xfrm>
            <a:prstGeom prst="rect">
              <a:avLst/>
            </a:prstGeom>
            <a:noFill/>
            <a:ln>
              <a:noFill/>
            </a:ln>
          </p:spPr>
          <p:txBody>
            <a:bodyPr lIns="106675" tIns="106675" rIns="106675" bIns="106675" anchor="ctr" anchorCtr="0">
              <a:noAutofit/>
            </a:bodyPr>
            <a:lstStyle/>
            <a:p>
              <a:pPr marL="0" marR="0" lvl="0" indent="0" algn="ctr" rtl="0">
                <a:lnSpc>
                  <a:spcPct val="90000"/>
                </a:lnSpc>
                <a:spcBef>
                  <a:spcPts val="0"/>
                </a:spcBef>
                <a:spcAft>
                  <a:spcPts val="525"/>
                </a:spcAft>
                <a:buSzPct val="25000"/>
                <a:buNone/>
              </a:pPr>
              <a:r>
                <a:rPr lang="es-CR" sz="1500" b="0" i="0" u="none" strike="noStrike" cap="none" baseline="0">
                  <a:solidFill>
                    <a:schemeClr val="lt1"/>
                  </a:solidFill>
                  <a:latin typeface="Arial"/>
                  <a:ea typeface="Arial"/>
                  <a:cs typeface="Arial"/>
                  <a:sym typeface="Arial"/>
                </a:rPr>
                <a:t>Verifica y acepta el esquema conceptual.</a:t>
              </a:r>
            </a:p>
          </p:txBody>
        </p:sp>
        <p:sp>
          <p:nvSpPr>
            <p:cNvPr id="583" name="Shape 583"/>
            <p:cNvSpPr/>
            <p:nvPr/>
          </p:nvSpPr>
          <p:spPr>
            <a:xfrm rot="10800000">
              <a:off x="0" y="1392822"/>
              <a:ext cx="4932039" cy="702289"/>
            </a:xfrm>
            <a:prstGeom prst="upArrowCallout">
              <a:avLst>
                <a:gd name="adj1" fmla="val 25000"/>
                <a:gd name="adj2" fmla="val 25000"/>
                <a:gd name="adj3" fmla="val 25000"/>
                <a:gd name="adj4" fmla="val 64977"/>
              </a:avLst>
            </a:prstGeom>
            <a:solidFill>
              <a:srgbClr val="7E864C"/>
            </a:solidFill>
            <a:ln>
              <a:noFill/>
            </a:ln>
          </p:spPr>
          <p:txBody>
            <a:bodyPr lIns="91425" tIns="91425" rIns="91425" bIns="91425" anchor="ctr" anchorCtr="0">
              <a:noAutofit/>
            </a:bodyPr>
            <a:lstStyle/>
            <a:p>
              <a:pPr>
                <a:spcBef>
                  <a:spcPts val="0"/>
                </a:spcBef>
                <a:buNone/>
              </a:pPr>
              <a:endParaRPr/>
            </a:p>
          </p:txBody>
        </p:sp>
        <p:sp>
          <p:nvSpPr>
            <p:cNvPr id="584" name="Shape 584"/>
            <p:cNvSpPr txBox="1"/>
            <p:nvPr/>
          </p:nvSpPr>
          <p:spPr>
            <a:xfrm>
              <a:off x="0" y="1392823"/>
              <a:ext cx="4932039" cy="456326"/>
            </a:xfrm>
            <a:prstGeom prst="rect">
              <a:avLst/>
            </a:prstGeom>
            <a:noFill/>
            <a:ln>
              <a:noFill/>
            </a:ln>
          </p:spPr>
          <p:txBody>
            <a:bodyPr lIns="106675" tIns="106675" rIns="106675" bIns="106675" anchor="ctr" anchorCtr="0">
              <a:noAutofit/>
            </a:bodyPr>
            <a:lstStyle/>
            <a:p>
              <a:pPr marL="0" marR="0" lvl="0" indent="0" algn="ctr" rtl="0">
                <a:lnSpc>
                  <a:spcPct val="90000"/>
                </a:lnSpc>
                <a:spcBef>
                  <a:spcPts val="0"/>
                </a:spcBef>
                <a:spcAft>
                  <a:spcPts val="525"/>
                </a:spcAft>
                <a:buSzPct val="25000"/>
                <a:buNone/>
              </a:pPr>
              <a:r>
                <a:rPr lang="es-CR" sz="1500" b="0" i="0" u="none" strike="noStrike" cap="none" baseline="0">
                  <a:solidFill>
                    <a:schemeClr val="lt1"/>
                  </a:solidFill>
                  <a:latin typeface="Arial"/>
                  <a:ea typeface="Arial"/>
                  <a:cs typeface="Arial"/>
                  <a:sym typeface="Arial"/>
                </a:rPr>
                <a:t>Transforma la solicitud al esquema conceptual.</a:t>
              </a:r>
            </a:p>
          </p:txBody>
        </p:sp>
        <p:sp>
          <p:nvSpPr>
            <p:cNvPr id="585" name="Shape 585"/>
            <p:cNvSpPr/>
            <p:nvPr/>
          </p:nvSpPr>
          <p:spPr>
            <a:xfrm rot="10800000">
              <a:off x="0" y="697384"/>
              <a:ext cx="4932039" cy="702289"/>
            </a:xfrm>
            <a:prstGeom prst="upArrowCallout">
              <a:avLst>
                <a:gd name="adj1" fmla="val 25000"/>
                <a:gd name="adj2" fmla="val 25000"/>
                <a:gd name="adj3" fmla="val 25000"/>
                <a:gd name="adj4" fmla="val 64977"/>
              </a:avLst>
            </a:prstGeom>
            <a:solidFill>
              <a:srgbClr val="7F6944"/>
            </a:solidFill>
            <a:ln>
              <a:noFill/>
            </a:ln>
          </p:spPr>
          <p:txBody>
            <a:bodyPr lIns="91425" tIns="91425" rIns="91425" bIns="91425" anchor="ctr" anchorCtr="0">
              <a:noAutofit/>
            </a:bodyPr>
            <a:lstStyle/>
            <a:p>
              <a:pPr>
                <a:spcBef>
                  <a:spcPts val="0"/>
                </a:spcBef>
                <a:buNone/>
              </a:pPr>
              <a:endParaRPr/>
            </a:p>
          </p:txBody>
        </p:sp>
        <p:sp>
          <p:nvSpPr>
            <p:cNvPr id="586" name="Shape 586"/>
            <p:cNvSpPr txBox="1"/>
            <p:nvPr/>
          </p:nvSpPr>
          <p:spPr>
            <a:xfrm>
              <a:off x="0" y="697383"/>
              <a:ext cx="4932039" cy="456326"/>
            </a:xfrm>
            <a:prstGeom prst="rect">
              <a:avLst/>
            </a:prstGeom>
            <a:noFill/>
            <a:ln>
              <a:noFill/>
            </a:ln>
          </p:spPr>
          <p:txBody>
            <a:bodyPr lIns="106675" tIns="106675" rIns="106675" bIns="106675" anchor="ctr" anchorCtr="0">
              <a:noAutofit/>
            </a:bodyPr>
            <a:lstStyle/>
            <a:p>
              <a:pPr marL="0" marR="0" lvl="0" indent="0" algn="ctr" rtl="0">
                <a:lnSpc>
                  <a:spcPct val="90000"/>
                </a:lnSpc>
                <a:spcBef>
                  <a:spcPts val="0"/>
                </a:spcBef>
                <a:spcAft>
                  <a:spcPts val="525"/>
                </a:spcAft>
                <a:buSzPct val="25000"/>
                <a:buNone/>
              </a:pPr>
              <a:r>
                <a:rPr lang="es-CR" sz="1500" b="0" i="0" u="none" strike="noStrike" cap="none" baseline="0">
                  <a:solidFill>
                    <a:schemeClr val="lt1"/>
                  </a:solidFill>
                  <a:latin typeface="Arial"/>
                  <a:ea typeface="Arial"/>
                  <a:cs typeface="Arial"/>
                  <a:sym typeface="Arial"/>
                </a:rPr>
                <a:t>El SGBD verifica y acepta el esquema externo para ese usuario.</a:t>
              </a:r>
            </a:p>
          </p:txBody>
        </p:sp>
        <p:sp>
          <p:nvSpPr>
            <p:cNvPr id="587" name="Shape 587"/>
            <p:cNvSpPr/>
            <p:nvPr/>
          </p:nvSpPr>
          <p:spPr>
            <a:xfrm rot="10800000">
              <a:off x="0" y="1944"/>
              <a:ext cx="4932039" cy="702289"/>
            </a:xfrm>
            <a:prstGeom prst="upArrowCallout">
              <a:avLst>
                <a:gd name="adj1" fmla="val 25000"/>
                <a:gd name="adj2" fmla="val 25000"/>
                <a:gd name="adj3" fmla="val 25000"/>
                <a:gd name="adj4" fmla="val 64977"/>
              </a:avLst>
            </a:prstGeom>
            <a:solidFill>
              <a:srgbClr val="78443C"/>
            </a:solidFill>
            <a:ln>
              <a:noFill/>
            </a:ln>
          </p:spPr>
          <p:txBody>
            <a:bodyPr lIns="91425" tIns="91425" rIns="91425" bIns="91425" anchor="ctr" anchorCtr="0">
              <a:noAutofit/>
            </a:bodyPr>
            <a:lstStyle/>
            <a:p>
              <a:pPr>
                <a:spcBef>
                  <a:spcPts val="0"/>
                </a:spcBef>
                <a:buNone/>
              </a:pPr>
              <a:endParaRPr/>
            </a:p>
          </p:txBody>
        </p:sp>
        <p:sp>
          <p:nvSpPr>
            <p:cNvPr id="588" name="Shape 588"/>
            <p:cNvSpPr txBox="1"/>
            <p:nvPr/>
          </p:nvSpPr>
          <p:spPr>
            <a:xfrm>
              <a:off x="0" y="1944"/>
              <a:ext cx="4932039" cy="456326"/>
            </a:xfrm>
            <a:prstGeom prst="rect">
              <a:avLst/>
            </a:prstGeom>
            <a:noFill/>
            <a:ln>
              <a:noFill/>
            </a:ln>
          </p:spPr>
          <p:txBody>
            <a:bodyPr lIns="106675" tIns="106675" rIns="106675" bIns="106675" anchor="ctr" anchorCtr="0">
              <a:noAutofit/>
            </a:bodyPr>
            <a:lstStyle/>
            <a:p>
              <a:pPr marL="0" marR="0" lvl="0" indent="0" algn="ctr" rtl="0">
                <a:lnSpc>
                  <a:spcPct val="90000"/>
                </a:lnSpc>
                <a:spcBef>
                  <a:spcPts val="0"/>
                </a:spcBef>
                <a:spcAft>
                  <a:spcPts val="525"/>
                </a:spcAft>
                <a:buSzPct val="25000"/>
                <a:buNone/>
              </a:pPr>
              <a:r>
                <a:rPr lang="es-CR" sz="1500" b="0" i="0" u="none" strike="noStrike" cap="none" baseline="0">
                  <a:solidFill>
                    <a:schemeClr val="lt1"/>
                  </a:solidFill>
                  <a:latin typeface="Arial"/>
                  <a:ea typeface="Arial"/>
                  <a:cs typeface="Arial"/>
                  <a:sym typeface="Arial"/>
                </a:rPr>
                <a:t>El usuario solicita unos datos y crea una consulta.</a:t>
              </a:r>
            </a:p>
          </p:txBody>
        </p:sp>
      </p:gr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Shape 59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Independencia de datos</a:t>
            </a:r>
          </a:p>
        </p:txBody>
      </p:sp>
      <p:sp>
        <p:nvSpPr>
          <p:cNvPr id="594" name="Shape 594"/>
          <p:cNvSpPr/>
          <p:nvPr/>
        </p:nvSpPr>
        <p:spPr>
          <a:xfrm>
            <a:off x="5796135" y="2348880"/>
            <a:ext cx="1733549" cy="609599"/>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s-CR" sz="2000" b="0" i="0" u="none" strike="noStrike" cap="none" baseline="0">
                <a:solidFill>
                  <a:srgbClr val="000000"/>
                </a:solidFill>
                <a:latin typeface="Questrial"/>
                <a:ea typeface="Questrial"/>
                <a:cs typeface="Questrial"/>
                <a:sym typeface="Questrial"/>
              </a:rPr>
              <a:t>Nivel </a:t>
            </a:r>
            <a:r>
              <a:rPr lang="es-CR" sz="2000" b="1" i="0" u="none" strike="noStrike" cap="none" baseline="0">
                <a:solidFill>
                  <a:srgbClr val="000000"/>
                </a:solidFill>
                <a:latin typeface="Questrial"/>
                <a:ea typeface="Questrial"/>
                <a:cs typeface="Questrial"/>
                <a:sym typeface="Questrial"/>
              </a:rPr>
              <a:t>Externo</a:t>
            </a:r>
          </a:p>
          <a:p>
            <a:pPr marL="0" marR="0" lvl="0" indent="0" algn="ctr" rtl="0">
              <a:spcBef>
                <a:spcPts val="0"/>
              </a:spcBef>
              <a:buSzPct val="25000"/>
              <a:buNone/>
            </a:pPr>
            <a:r>
              <a:rPr lang="es-CR" sz="2000" b="0" i="0" u="none" strike="noStrike" cap="none" baseline="0">
                <a:solidFill>
                  <a:srgbClr val="000000"/>
                </a:solidFill>
                <a:latin typeface="Questrial"/>
                <a:ea typeface="Questrial"/>
                <a:cs typeface="Questrial"/>
                <a:sym typeface="Questrial"/>
              </a:rPr>
              <a:t>(</a:t>
            </a:r>
            <a:r>
              <a:rPr lang="es-CR" sz="1800" b="0" i="0" u="none" strike="noStrike" cap="none" baseline="0">
                <a:solidFill>
                  <a:srgbClr val="000000"/>
                </a:solidFill>
                <a:latin typeface="Questrial"/>
                <a:ea typeface="Questrial"/>
                <a:cs typeface="Questrial"/>
                <a:sym typeface="Questrial"/>
              </a:rPr>
              <a:t>vistas</a:t>
            </a:r>
            <a:r>
              <a:rPr lang="es-CR" sz="2000" b="0" i="0" u="none" strike="noStrike" cap="none" baseline="0">
                <a:solidFill>
                  <a:srgbClr val="000000"/>
                </a:solidFill>
                <a:latin typeface="Questrial"/>
                <a:ea typeface="Questrial"/>
                <a:cs typeface="Questrial"/>
                <a:sym typeface="Questrial"/>
              </a:rPr>
              <a:t>)</a:t>
            </a:r>
          </a:p>
        </p:txBody>
      </p:sp>
      <p:sp>
        <p:nvSpPr>
          <p:cNvPr id="595" name="Shape 595"/>
          <p:cNvSpPr/>
          <p:nvPr/>
        </p:nvSpPr>
        <p:spPr>
          <a:xfrm>
            <a:off x="1869652" y="2446338"/>
            <a:ext cx="871538" cy="512762"/>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596" name="Shape 596"/>
          <p:cNvSpPr/>
          <p:nvPr/>
        </p:nvSpPr>
        <p:spPr>
          <a:xfrm>
            <a:off x="4436641" y="2446338"/>
            <a:ext cx="868362" cy="512762"/>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597" name="Shape 597"/>
          <p:cNvSpPr/>
          <p:nvPr/>
        </p:nvSpPr>
        <p:spPr>
          <a:xfrm>
            <a:off x="2838027" y="3597276"/>
            <a:ext cx="1289049" cy="5080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598" name="Shape 598"/>
          <p:cNvSpPr/>
          <p:nvPr/>
        </p:nvSpPr>
        <p:spPr>
          <a:xfrm>
            <a:off x="2644352" y="4605337"/>
            <a:ext cx="1644649" cy="5080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599" name="Shape 599"/>
          <p:cNvSpPr/>
          <p:nvPr/>
        </p:nvSpPr>
        <p:spPr>
          <a:xfrm>
            <a:off x="3126952" y="2446338"/>
            <a:ext cx="871538" cy="512762"/>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cxnSp>
        <p:nvCxnSpPr>
          <p:cNvPr id="600" name="Shape 600"/>
          <p:cNvCxnSpPr/>
          <p:nvPr/>
        </p:nvCxnSpPr>
        <p:spPr>
          <a:xfrm rot="10800000" flipH="1">
            <a:off x="3514303" y="4140201"/>
            <a:ext cx="3174" cy="374649"/>
          </a:xfrm>
          <a:prstGeom prst="straightConnector1">
            <a:avLst/>
          </a:prstGeom>
          <a:noFill/>
          <a:ln w="9525" cap="flat" cmpd="sng">
            <a:solidFill>
              <a:srgbClr val="000000"/>
            </a:solidFill>
            <a:prstDash val="solid"/>
            <a:round/>
            <a:headEnd type="none" w="med" len="med"/>
            <a:tailEnd type="none" w="med" len="med"/>
          </a:ln>
        </p:spPr>
      </p:cxnSp>
      <p:cxnSp>
        <p:nvCxnSpPr>
          <p:cNvPr id="601" name="Shape 601"/>
          <p:cNvCxnSpPr/>
          <p:nvPr/>
        </p:nvCxnSpPr>
        <p:spPr>
          <a:xfrm rot="10800000" flipH="1">
            <a:off x="3801641" y="2979738"/>
            <a:ext cx="735011" cy="534988"/>
          </a:xfrm>
          <a:prstGeom prst="straightConnector1">
            <a:avLst/>
          </a:prstGeom>
          <a:noFill/>
          <a:ln w="9525" cap="flat" cmpd="sng">
            <a:solidFill>
              <a:srgbClr val="000000"/>
            </a:solidFill>
            <a:prstDash val="solid"/>
            <a:round/>
            <a:headEnd type="none" w="med" len="med"/>
            <a:tailEnd type="none" w="med" len="med"/>
          </a:ln>
        </p:spPr>
      </p:cxnSp>
      <p:cxnSp>
        <p:nvCxnSpPr>
          <p:cNvPr id="602" name="Shape 602"/>
          <p:cNvCxnSpPr/>
          <p:nvPr/>
        </p:nvCxnSpPr>
        <p:spPr>
          <a:xfrm rot="10800000">
            <a:off x="3546053" y="2979738"/>
            <a:ext cx="4763" cy="534988"/>
          </a:xfrm>
          <a:prstGeom prst="straightConnector1">
            <a:avLst/>
          </a:prstGeom>
          <a:noFill/>
          <a:ln w="9525" cap="flat" cmpd="sng">
            <a:solidFill>
              <a:srgbClr val="000000"/>
            </a:solidFill>
            <a:prstDash val="solid"/>
            <a:round/>
            <a:headEnd type="none" w="med" len="med"/>
            <a:tailEnd type="none" w="med" len="med"/>
          </a:ln>
        </p:spPr>
      </p:cxnSp>
      <p:cxnSp>
        <p:nvCxnSpPr>
          <p:cNvPr id="603" name="Shape 603"/>
          <p:cNvCxnSpPr/>
          <p:nvPr/>
        </p:nvCxnSpPr>
        <p:spPr>
          <a:xfrm rot="10800000">
            <a:off x="2631652" y="2979738"/>
            <a:ext cx="671513" cy="534988"/>
          </a:xfrm>
          <a:prstGeom prst="straightConnector1">
            <a:avLst/>
          </a:prstGeom>
          <a:noFill/>
          <a:ln w="9525" cap="flat" cmpd="sng">
            <a:solidFill>
              <a:srgbClr val="000000"/>
            </a:solidFill>
            <a:prstDash val="solid"/>
            <a:round/>
            <a:headEnd type="none" w="med" len="med"/>
            <a:tailEnd type="none" w="med" len="med"/>
          </a:ln>
        </p:spPr>
      </p:cxnSp>
      <p:sp>
        <p:nvSpPr>
          <p:cNvPr id="604" name="Shape 604"/>
          <p:cNvSpPr/>
          <p:nvPr/>
        </p:nvSpPr>
        <p:spPr>
          <a:xfrm>
            <a:off x="4050878" y="2584450"/>
            <a:ext cx="496887" cy="37941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605" name="Shape 605"/>
          <p:cNvSpPr/>
          <p:nvPr/>
        </p:nvSpPr>
        <p:spPr>
          <a:xfrm>
            <a:off x="4081041" y="2686050"/>
            <a:ext cx="190500" cy="274636"/>
          </a:xfrm>
          <a:prstGeom prst="rect">
            <a:avLst/>
          </a:prstGeom>
          <a:noFill/>
          <a:ln>
            <a:noFill/>
          </a:ln>
        </p:spPr>
        <p:txBody>
          <a:bodyPr lIns="0" tIns="0" rIns="0" bIns="0" anchor="t" anchorCtr="0">
            <a:noAutofit/>
          </a:bodyPr>
          <a:lstStyle/>
          <a:p>
            <a:pPr marL="0" marR="0" lvl="0" indent="0" algn="l" rtl="0">
              <a:spcBef>
                <a:spcPts val="0"/>
              </a:spcBef>
              <a:buSzPct val="25000"/>
              <a:buNone/>
            </a:pPr>
            <a:r>
              <a:rPr lang="es-CR" sz="1800" b="1" i="0" u="none" strike="noStrike" cap="none" baseline="0">
                <a:solidFill>
                  <a:srgbClr val="000000"/>
                </a:solidFill>
                <a:latin typeface="Arial"/>
                <a:ea typeface="Arial"/>
                <a:cs typeface="Arial"/>
                <a:sym typeface="Arial"/>
              </a:rPr>
              <a:t>...</a:t>
            </a:r>
          </a:p>
        </p:txBody>
      </p:sp>
      <p:sp>
        <p:nvSpPr>
          <p:cNvPr id="606" name="Shape 606"/>
          <p:cNvSpPr/>
          <p:nvPr/>
        </p:nvSpPr>
        <p:spPr>
          <a:xfrm>
            <a:off x="5834335" y="4511676"/>
            <a:ext cx="1604963" cy="304799"/>
          </a:xfrm>
          <a:prstGeom prst="rect">
            <a:avLst/>
          </a:prstGeom>
          <a:noFill/>
          <a:ln>
            <a:noFill/>
          </a:ln>
        </p:spPr>
        <p:txBody>
          <a:bodyPr lIns="0" tIns="0" rIns="0" bIns="0" anchor="t" anchorCtr="0">
            <a:noAutofit/>
          </a:bodyPr>
          <a:lstStyle/>
          <a:p>
            <a:pPr marL="0" marR="0" lvl="0" indent="0" algn="l" rtl="0">
              <a:spcBef>
                <a:spcPts val="0"/>
              </a:spcBef>
              <a:buSzPct val="25000"/>
              <a:buNone/>
            </a:pPr>
            <a:r>
              <a:rPr lang="es-CR" sz="2000" b="0" i="0" u="none" strike="noStrike" cap="none" baseline="0">
                <a:solidFill>
                  <a:srgbClr val="000000"/>
                </a:solidFill>
                <a:latin typeface="Questrial"/>
                <a:ea typeface="Questrial"/>
                <a:cs typeface="Questrial"/>
                <a:sym typeface="Questrial"/>
              </a:rPr>
              <a:t>Nivel </a:t>
            </a:r>
            <a:r>
              <a:rPr lang="es-CR" sz="2000" b="1" i="0" u="none" strike="noStrike" cap="none" baseline="0">
                <a:solidFill>
                  <a:srgbClr val="000000"/>
                </a:solidFill>
                <a:latin typeface="Questrial"/>
                <a:ea typeface="Questrial"/>
                <a:cs typeface="Questrial"/>
                <a:sym typeface="Questrial"/>
              </a:rPr>
              <a:t>Interno</a:t>
            </a:r>
          </a:p>
        </p:txBody>
      </p:sp>
      <p:sp>
        <p:nvSpPr>
          <p:cNvPr id="607" name="Shape 607"/>
          <p:cNvSpPr/>
          <p:nvPr/>
        </p:nvSpPr>
        <p:spPr>
          <a:xfrm>
            <a:off x="5834335" y="3597276"/>
            <a:ext cx="1978025" cy="304799"/>
          </a:xfrm>
          <a:prstGeom prst="rect">
            <a:avLst/>
          </a:prstGeom>
          <a:noFill/>
          <a:ln>
            <a:noFill/>
          </a:ln>
        </p:spPr>
        <p:txBody>
          <a:bodyPr lIns="0" tIns="0" rIns="0" bIns="0" anchor="t" anchorCtr="0">
            <a:noAutofit/>
          </a:bodyPr>
          <a:lstStyle/>
          <a:p>
            <a:pPr marL="0" marR="0" lvl="0" indent="0" algn="l" rtl="0">
              <a:spcBef>
                <a:spcPts val="0"/>
              </a:spcBef>
              <a:buSzPct val="25000"/>
              <a:buNone/>
            </a:pPr>
            <a:r>
              <a:rPr lang="es-CR" sz="2000" b="0" i="0" u="none" strike="noStrike" cap="none" baseline="0">
                <a:solidFill>
                  <a:srgbClr val="000000"/>
                </a:solidFill>
                <a:latin typeface="Questrial"/>
                <a:ea typeface="Questrial"/>
                <a:cs typeface="Questrial"/>
                <a:sym typeface="Questrial"/>
              </a:rPr>
              <a:t>Nivel </a:t>
            </a:r>
            <a:r>
              <a:rPr lang="es-CR" sz="2000" b="1" i="0" u="none" strike="noStrike" cap="none" baseline="0">
                <a:solidFill>
                  <a:srgbClr val="000000"/>
                </a:solidFill>
                <a:latin typeface="Questrial"/>
                <a:ea typeface="Questrial"/>
                <a:cs typeface="Questrial"/>
                <a:sym typeface="Questrial"/>
              </a:rPr>
              <a:t>Conceptual</a:t>
            </a:r>
          </a:p>
        </p:txBody>
      </p:sp>
      <p:sp>
        <p:nvSpPr>
          <p:cNvPr id="608" name="Shape 608"/>
          <p:cNvSpPr/>
          <p:nvPr/>
        </p:nvSpPr>
        <p:spPr>
          <a:xfrm>
            <a:off x="7483053" y="2201863"/>
            <a:ext cx="0" cy="365125"/>
          </a:xfrm>
          <a:prstGeom prst="rect">
            <a:avLst/>
          </a:prstGeom>
          <a:noFill/>
          <a:ln>
            <a:noFill/>
          </a:ln>
        </p:spPr>
        <p:txBody>
          <a:bodyPr lIns="0" tIns="0" rIns="0" bIns="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609" name="Shape 609"/>
          <p:cNvSpPr/>
          <p:nvPr/>
        </p:nvSpPr>
        <p:spPr>
          <a:xfrm>
            <a:off x="3611141" y="2976563"/>
            <a:ext cx="498475" cy="376238"/>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610" name="Shape 610"/>
          <p:cNvSpPr/>
          <p:nvPr/>
        </p:nvSpPr>
        <p:spPr>
          <a:xfrm>
            <a:off x="3776241" y="3071813"/>
            <a:ext cx="190500" cy="274637"/>
          </a:xfrm>
          <a:prstGeom prst="rect">
            <a:avLst/>
          </a:prstGeom>
          <a:noFill/>
          <a:ln>
            <a:noFill/>
          </a:ln>
        </p:spPr>
        <p:txBody>
          <a:bodyPr lIns="0" tIns="0" rIns="0" bIns="0" anchor="t" anchorCtr="0">
            <a:noAutofit/>
          </a:bodyPr>
          <a:lstStyle/>
          <a:p>
            <a:pPr marL="0" marR="0" lvl="0" indent="0" algn="l" rtl="0">
              <a:spcBef>
                <a:spcPts val="0"/>
              </a:spcBef>
              <a:buSzPct val="25000"/>
              <a:buNone/>
            </a:pPr>
            <a:r>
              <a:rPr lang="es-CR" sz="1800" b="1" i="0" u="none" strike="noStrike" cap="none" baseline="0">
                <a:solidFill>
                  <a:srgbClr val="000000"/>
                </a:solidFill>
                <a:latin typeface="Arial"/>
                <a:ea typeface="Arial"/>
                <a:cs typeface="Arial"/>
                <a:sym typeface="Arial"/>
              </a:rPr>
              <a:t>...</a:t>
            </a:r>
          </a:p>
        </p:txBody>
      </p:sp>
      <p:cxnSp>
        <p:nvCxnSpPr>
          <p:cNvPr id="611" name="Shape 611"/>
          <p:cNvCxnSpPr/>
          <p:nvPr/>
        </p:nvCxnSpPr>
        <p:spPr>
          <a:xfrm>
            <a:off x="1403648" y="3209132"/>
            <a:ext cx="4680520" cy="0"/>
          </a:xfrm>
          <a:prstGeom prst="straightConnector1">
            <a:avLst/>
          </a:prstGeom>
          <a:noFill/>
          <a:ln w="44450" cap="flat" cmpd="sng">
            <a:solidFill>
              <a:schemeClr val="accent6"/>
            </a:solidFill>
            <a:prstDash val="solid"/>
            <a:round/>
            <a:headEnd type="none" w="med" len="med"/>
            <a:tailEnd type="none" w="med" len="med"/>
          </a:ln>
        </p:spPr>
      </p:cxnSp>
      <p:cxnSp>
        <p:nvCxnSpPr>
          <p:cNvPr id="612" name="Shape 612"/>
          <p:cNvCxnSpPr/>
          <p:nvPr/>
        </p:nvCxnSpPr>
        <p:spPr>
          <a:xfrm>
            <a:off x="1403648" y="4293096"/>
            <a:ext cx="4680520" cy="0"/>
          </a:xfrm>
          <a:prstGeom prst="straightConnector1">
            <a:avLst/>
          </a:prstGeom>
          <a:noFill/>
          <a:ln w="44450" cap="flat" cmpd="sng">
            <a:solidFill>
              <a:schemeClr val="accent6"/>
            </a:solidFill>
            <a:prstDash val="solid"/>
            <a:round/>
            <a:headEnd type="none" w="med" len="med"/>
            <a:tailEnd type="none" w="med" len="med"/>
          </a:ln>
        </p:spPr>
      </p:cxnSp>
      <p:sp>
        <p:nvSpPr>
          <p:cNvPr id="613" name="Shape 613"/>
          <p:cNvSpPr txBox="1"/>
          <p:nvPr/>
        </p:nvSpPr>
        <p:spPr>
          <a:xfrm>
            <a:off x="6156176" y="2996951"/>
            <a:ext cx="266429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rgbClr val="0070C0"/>
                </a:solidFill>
                <a:latin typeface="Arial"/>
                <a:ea typeface="Arial"/>
                <a:cs typeface="Arial"/>
                <a:sym typeface="Arial"/>
              </a:rPr>
              <a:t>Independencia lógica</a:t>
            </a:r>
          </a:p>
        </p:txBody>
      </p:sp>
      <p:sp>
        <p:nvSpPr>
          <p:cNvPr id="614" name="Shape 614"/>
          <p:cNvSpPr txBox="1"/>
          <p:nvPr/>
        </p:nvSpPr>
        <p:spPr>
          <a:xfrm>
            <a:off x="6228183" y="4067780"/>
            <a:ext cx="266429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rgbClr val="0070C0"/>
                </a:solidFill>
                <a:latin typeface="Arial"/>
                <a:ea typeface="Arial"/>
                <a:cs typeface="Arial"/>
                <a:sym typeface="Arial"/>
              </a:rPr>
              <a:t>Independencia física</a:t>
            </a:r>
          </a:p>
        </p:txBody>
      </p:sp>
      <p:sp>
        <p:nvSpPr>
          <p:cNvPr id="615" name="Shape 615"/>
          <p:cNvSpPr/>
          <p:nvPr/>
        </p:nvSpPr>
        <p:spPr>
          <a:xfrm>
            <a:off x="3112690" y="3647550"/>
            <a:ext cx="871499" cy="512700"/>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616" name="Shape 616"/>
          <p:cNvSpPr/>
          <p:nvPr/>
        </p:nvSpPr>
        <p:spPr>
          <a:xfrm>
            <a:off x="3112690" y="4549762"/>
            <a:ext cx="871499" cy="512700"/>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Shape 62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Independencia de datos</a:t>
            </a:r>
          </a:p>
        </p:txBody>
      </p:sp>
      <p:sp>
        <p:nvSpPr>
          <p:cNvPr id="622" name="Shape 622"/>
          <p:cNvSpPr txBox="1">
            <a:spLocks noGrp="1"/>
          </p:cNvSpPr>
          <p:nvPr>
            <p:ph type="body" idx="1"/>
          </p:nvPr>
        </p:nvSpPr>
        <p:spPr>
          <a:xfrm>
            <a:off x="156825" y="1600200"/>
            <a:ext cx="8896800" cy="4758900"/>
          </a:xfrm>
          <a:prstGeom prst="rect">
            <a:avLst/>
          </a:prstGeom>
          <a:noFill/>
          <a:ln>
            <a:noFill/>
          </a:ln>
        </p:spPr>
        <p:txBody>
          <a:bodyPr lIns="91425" tIns="45700" rIns="91425" bIns="45700" anchor="t" anchorCtr="0">
            <a:noAutofit/>
          </a:bodyPr>
          <a:lstStyle/>
          <a:p>
            <a:pPr marL="182880" marR="0" lvl="0" indent="-182880" algn="just" rtl="0">
              <a:lnSpc>
                <a:spcPct val="80000"/>
              </a:lnSpc>
              <a:spcBef>
                <a:spcPts val="0"/>
              </a:spcBef>
              <a:buClr>
                <a:schemeClr val="accent1"/>
              </a:buClr>
              <a:buSzPct val="82976"/>
              <a:buFont typeface="Arial"/>
              <a:buChar char="•"/>
            </a:pPr>
            <a:r>
              <a:rPr lang="es-CR" sz="2050" b="0" i="0" u="none" strike="noStrike" cap="none" baseline="0">
                <a:solidFill>
                  <a:schemeClr val="dk1"/>
                </a:solidFill>
                <a:latin typeface="Arial"/>
                <a:ea typeface="Arial"/>
                <a:cs typeface="Arial"/>
                <a:sym typeface="Arial"/>
              </a:rPr>
              <a:t>La independencia de datos es la </a:t>
            </a:r>
            <a:r>
              <a:rPr lang="es-CR" sz="2050" b="0" i="0" u="none" strike="noStrike" cap="none" baseline="0">
                <a:solidFill>
                  <a:srgbClr val="0070C0"/>
                </a:solidFill>
                <a:latin typeface="Arial"/>
                <a:ea typeface="Arial"/>
                <a:cs typeface="Arial"/>
                <a:sym typeface="Arial"/>
              </a:rPr>
              <a:t>capacidad para modificar el esquema en un nivel del sistema sin tener que modificar el esquema del nivel inmediato superior</a:t>
            </a:r>
            <a:r>
              <a:rPr lang="es-CR" sz="2050" b="0" i="0" u="none" strike="noStrike" cap="none" baseline="0">
                <a:solidFill>
                  <a:schemeClr val="dk1"/>
                </a:solidFill>
                <a:latin typeface="Arial"/>
                <a:ea typeface="Arial"/>
                <a:cs typeface="Arial"/>
                <a:sym typeface="Arial"/>
              </a:rPr>
              <a:t>.</a:t>
            </a:r>
          </a:p>
          <a:p>
            <a:pPr marL="182880" marR="0" lvl="0" indent="-182880" algn="just" rtl="0">
              <a:lnSpc>
                <a:spcPct val="80000"/>
              </a:lnSpc>
              <a:spcBef>
                <a:spcPts val="410"/>
              </a:spcBef>
              <a:buClr>
                <a:schemeClr val="accent1"/>
              </a:buClr>
              <a:buSzPct val="82976"/>
              <a:buFont typeface="Arial"/>
              <a:buChar char="•"/>
            </a:pPr>
            <a:r>
              <a:rPr lang="es-CR" sz="2050" b="0" i="0" u="none" strike="noStrike" cap="none" baseline="0">
                <a:solidFill>
                  <a:schemeClr val="dk1"/>
                </a:solidFill>
                <a:latin typeface="Arial"/>
                <a:ea typeface="Arial"/>
                <a:cs typeface="Arial"/>
                <a:sym typeface="Arial"/>
              </a:rPr>
              <a:t>Así, las aplicaciones están “aisladas” (no deben preocuparse) de cómo están los datos estructurados y almacenados.</a:t>
            </a:r>
          </a:p>
          <a:p>
            <a:pPr marL="182880" marR="0" lvl="0" indent="-182880" algn="just" rtl="0">
              <a:lnSpc>
                <a:spcPct val="80000"/>
              </a:lnSpc>
              <a:spcBef>
                <a:spcPts val="410"/>
              </a:spcBef>
              <a:buClr>
                <a:schemeClr val="accent1"/>
              </a:buClr>
              <a:buSzPct val="82976"/>
              <a:buFont typeface="Arial"/>
              <a:buChar char="•"/>
            </a:pPr>
            <a:r>
              <a:rPr lang="es-CR" sz="2050" b="0" i="0" u="none" strike="noStrike" cap="none" baseline="0">
                <a:solidFill>
                  <a:srgbClr val="ACA73B"/>
                </a:solidFill>
                <a:latin typeface="Arial"/>
                <a:ea typeface="Arial"/>
                <a:cs typeface="Arial"/>
                <a:sym typeface="Arial"/>
              </a:rPr>
              <a:t>Independencia lógica de los datos:</a:t>
            </a:r>
          </a:p>
          <a:p>
            <a:pPr marL="457200" marR="0" lvl="1" indent="-190500" algn="just" rtl="0">
              <a:lnSpc>
                <a:spcPct val="80000"/>
              </a:lnSpc>
              <a:spcBef>
                <a:spcPts val="340"/>
              </a:spcBef>
              <a:buClr>
                <a:schemeClr val="accent1"/>
              </a:buClr>
              <a:buSzPct val="85000"/>
              <a:buFont typeface="Arial"/>
              <a:buChar char="–"/>
            </a:pPr>
            <a:r>
              <a:rPr lang="es-CR" sz="1700" b="0" i="0" u="none" strike="noStrike" cap="none" baseline="0">
                <a:solidFill>
                  <a:srgbClr val="0070C0"/>
                </a:solidFill>
                <a:latin typeface="Arial"/>
                <a:ea typeface="Arial"/>
                <a:cs typeface="Arial"/>
                <a:sym typeface="Arial"/>
              </a:rPr>
              <a:t>Protección ante cambios en la estructura lógica de los datos.</a:t>
            </a:r>
          </a:p>
          <a:p>
            <a:pPr marL="457200" marR="0" lvl="1" indent="-190500" algn="just" rtl="0">
              <a:lnSpc>
                <a:spcPct val="8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Se podrá modificar el esquema conceptual para ampliar la BD o para reducirla, por ejemplo, si se elimina una entidad, los esquemas externos que no se refieran a ella no se verán afectados.</a:t>
            </a:r>
          </a:p>
          <a:p>
            <a:pPr marL="182880" marR="0" lvl="0" indent="-182880" algn="just" rtl="0">
              <a:lnSpc>
                <a:spcPct val="80000"/>
              </a:lnSpc>
              <a:spcBef>
                <a:spcPts val="410"/>
              </a:spcBef>
              <a:buClr>
                <a:schemeClr val="accent1"/>
              </a:buClr>
              <a:buSzPct val="82976"/>
              <a:buFont typeface="Arial"/>
              <a:buChar char="•"/>
            </a:pPr>
            <a:r>
              <a:rPr lang="es-CR" sz="2050" b="0" i="0" u="none" strike="noStrike" cap="none" baseline="0">
                <a:solidFill>
                  <a:srgbClr val="ACA73B"/>
                </a:solidFill>
                <a:latin typeface="Arial"/>
                <a:ea typeface="Arial"/>
                <a:cs typeface="Arial"/>
                <a:sym typeface="Arial"/>
              </a:rPr>
              <a:t>Independencia física de los datos:</a:t>
            </a:r>
          </a:p>
          <a:p>
            <a:pPr marL="457200" marR="0" lvl="1" indent="-190500" algn="just" rtl="0">
              <a:lnSpc>
                <a:spcPct val="80000"/>
              </a:lnSpc>
              <a:spcBef>
                <a:spcPts val="340"/>
              </a:spcBef>
              <a:buClr>
                <a:schemeClr val="accent1"/>
              </a:buClr>
              <a:buSzPct val="85000"/>
              <a:buFont typeface="Arial"/>
              <a:buChar char="–"/>
            </a:pPr>
            <a:r>
              <a:rPr lang="es-CR" sz="1700" b="0" i="0" u="none" strike="noStrike" cap="none" baseline="0">
                <a:solidFill>
                  <a:srgbClr val="0070C0"/>
                </a:solidFill>
                <a:latin typeface="Arial"/>
                <a:ea typeface="Arial"/>
                <a:cs typeface="Arial"/>
                <a:sym typeface="Arial"/>
              </a:rPr>
              <a:t>Protección ante cambios en las estructuras físicas de los datos.</a:t>
            </a:r>
          </a:p>
          <a:p>
            <a:pPr marL="457200" marR="0" lvl="1" indent="-190500" algn="just" rtl="0">
              <a:lnSpc>
                <a:spcPct val="8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Por ejemplo, se pueden reorganizar los archivos físicos con el fin de mejorar el rendimiento de las operaciones de consulta o de actualización, o se pueden añadir nuevos archivos de datos porque los que había se han llenado. </a:t>
            </a:r>
          </a:p>
          <a:p>
            <a:pPr marL="457200" marR="0" lvl="1" indent="-190500" algn="just" rtl="0">
              <a:lnSpc>
                <a:spcPct val="8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La independencia física es más fácil de conseguir que la lógica, pues se refiere a la separación entre las aplicaciones y las estructuras físicas de almacenamiento.</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Shape 62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Componentes</a:t>
            </a:r>
          </a:p>
        </p:txBody>
      </p:sp>
      <p:grpSp>
        <p:nvGrpSpPr>
          <p:cNvPr id="628" name="Shape 628"/>
          <p:cNvGrpSpPr/>
          <p:nvPr/>
        </p:nvGrpSpPr>
        <p:grpSpPr>
          <a:xfrm>
            <a:off x="1925550" y="1560905"/>
            <a:ext cx="5292898" cy="5075740"/>
            <a:chOff x="1468350" y="-39294"/>
            <a:chExt cx="5292898" cy="5075740"/>
          </a:xfrm>
        </p:grpSpPr>
        <p:sp>
          <p:nvSpPr>
            <p:cNvPr id="629" name="Shape 629"/>
            <p:cNvSpPr/>
            <p:nvPr/>
          </p:nvSpPr>
          <p:spPr>
            <a:xfrm>
              <a:off x="3361894" y="1774894"/>
              <a:ext cx="1505808" cy="1447361"/>
            </a:xfrm>
            <a:prstGeom prst="ellipse">
              <a:avLst/>
            </a:prstGeom>
            <a:solidFill>
              <a:schemeClr val="accent3"/>
            </a:solidFill>
            <a:ln>
              <a:noFill/>
            </a:ln>
          </p:spPr>
          <p:txBody>
            <a:bodyPr lIns="91425" tIns="91425" rIns="91425" bIns="91425" anchor="ctr" anchorCtr="0">
              <a:noAutofit/>
            </a:bodyPr>
            <a:lstStyle/>
            <a:p>
              <a:pPr>
                <a:spcBef>
                  <a:spcPts val="0"/>
                </a:spcBef>
                <a:buNone/>
              </a:pPr>
              <a:endParaRPr/>
            </a:p>
          </p:txBody>
        </p:sp>
        <p:sp>
          <p:nvSpPr>
            <p:cNvPr id="630" name="Shape 630"/>
            <p:cNvSpPr txBox="1"/>
            <p:nvPr/>
          </p:nvSpPr>
          <p:spPr>
            <a:xfrm>
              <a:off x="3582414" y="1986856"/>
              <a:ext cx="1064767" cy="1023438"/>
            </a:xfrm>
            <a:prstGeom prst="rect">
              <a:avLst/>
            </a:prstGeom>
            <a:noFill/>
            <a:ln>
              <a:noFill/>
            </a:ln>
          </p:spPr>
          <p:txBody>
            <a:bodyPr lIns="66025" tIns="66025" rIns="66025" bIns="66025" anchor="ctr" anchorCtr="0">
              <a:noAutofit/>
            </a:bodyPr>
            <a:lstStyle/>
            <a:p>
              <a:pPr marL="0" marR="0" lvl="0" indent="0" algn="ctr" rtl="0">
                <a:lnSpc>
                  <a:spcPct val="90000"/>
                </a:lnSpc>
                <a:spcBef>
                  <a:spcPts val="0"/>
                </a:spcBef>
                <a:spcAft>
                  <a:spcPts val="1820"/>
                </a:spcAft>
                <a:buSzPct val="25000"/>
                <a:buNone/>
              </a:pPr>
              <a:r>
                <a:rPr lang="es-CR" sz="5200" b="0" i="0" u="none" strike="noStrike" cap="none" baseline="0">
                  <a:solidFill>
                    <a:schemeClr val="lt1"/>
                  </a:solidFill>
                  <a:latin typeface="Arial"/>
                  <a:ea typeface="Arial"/>
                  <a:cs typeface="Arial"/>
                  <a:sym typeface="Arial"/>
                </a:rPr>
                <a:t>BD</a:t>
              </a:r>
            </a:p>
          </p:txBody>
        </p:sp>
        <p:sp>
          <p:nvSpPr>
            <p:cNvPr id="631" name="Shape 631"/>
            <p:cNvSpPr/>
            <p:nvPr/>
          </p:nvSpPr>
          <p:spPr>
            <a:xfrm rot="-5400000">
              <a:off x="4004179" y="1349061"/>
              <a:ext cx="221238" cy="446760"/>
            </a:xfrm>
            <a:prstGeom prst="rightArrow">
              <a:avLst>
                <a:gd name="adj1" fmla="val 60000"/>
                <a:gd name="adj2" fmla="val 50000"/>
              </a:avLst>
            </a:prstGeom>
            <a:solidFill>
              <a:srgbClr val="4B5A6A"/>
            </a:solidFill>
            <a:ln>
              <a:noFill/>
            </a:ln>
          </p:spPr>
          <p:txBody>
            <a:bodyPr lIns="91425" tIns="91425" rIns="91425" bIns="91425" anchor="ctr" anchorCtr="0">
              <a:noAutofit/>
            </a:bodyPr>
            <a:lstStyle/>
            <a:p>
              <a:pPr>
                <a:spcBef>
                  <a:spcPts val="0"/>
                </a:spcBef>
                <a:buNone/>
              </a:pPr>
              <a:endParaRPr/>
            </a:p>
          </p:txBody>
        </p:sp>
        <p:sp>
          <p:nvSpPr>
            <p:cNvPr id="632" name="Shape 632"/>
            <p:cNvSpPr txBox="1"/>
            <p:nvPr/>
          </p:nvSpPr>
          <p:spPr>
            <a:xfrm rot="-5400000">
              <a:off x="4037366" y="1471598"/>
              <a:ext cx="154867"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633" name="Shape 633"/>
            <p:cNvSpPr/>
            <p:nvPr/>
          </p:nvSpPr>
          <p:spPr>
            <a:xfrm>
              <a:off x="3403641" y="-39294"/>
              <a:ext cx="1422315" cy="1396759"/>
            </a:xfrm>
            <a:prstGeom prst="ellipse">
              <a:avLst/>
            </a:prstGeom>
            <a:solidFill>
              <a:srgbClr val="4B5A6A"/>
            </a:solidFill>
            <a:ln>
              <a:noFill/>
            </a:ln>
          </p:spPr>
          <p:txBody>
            <a:bodyPr lIns="91425" tIns="91425" rIns="91425" bIns="91425" anchor="ctr" anchorCtr="0">
              <a:noAutofit/>
            </a:bodyPr>
            <a:lstStyle/>
            <a:p>
              <a:pPr>
                <a:spcBef>
                  <a:spcPts val="0"/>
                </a:spcBef>
                <a:buNone/>
              </a:pPr>
              <a:endParaRPr/>
            </a:p>
          </p:txBody>
        </p:sp>
        <p:sp>
          <p:nvSpPr>
            <p:cNvPr id="634" name="Shape 634"/>
            <p:cNvSpPr txBox="1"/>
            <p:nvPr/>
          </p:nvSpPr>
          <p:spPr>
            <a:xfrm>
              <a:off x="3611933" y="165256"/>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Lenguajes</a:t>
              </a:r>
            </a:p>
          </p:txBody>
        </p:sp>
        <p:sp>
          <p:nvSpPr>
            <p:cNvPr id="635" name="Shape 635"/>
            <p:cNvSpPr/>
            <p:nvPr/>
          </p:nvSpPr>
          <p:spPr>
            <a:xfrm>
              <a:off x="4971373" y="2275194"/>
              <a:ext cx="249751" cy="446760"/>
            </a:xfrm>
            <a:prstGeom prst="rightArrow">
              <a:avLst>
                <a:gd name="adj1" fmla="val 60000"/>
                <a:gd name="adj2" fmla="val 50000"/>
              </a:avLst>
            </a:prstGeom>
            <a:solidFill>
              <a:srgbClr val="596A7D"/>
            </a:solidFill>
            <a:ln>
              <a:noFill/>
            </a:ln>
          </p:spPr>
          <p:txBody>
            <a:bodyPr lIns="91425" tIns="91425" rIns="91425" bIns="91425" anchor="ctr" anchorCtr="0">
              <a:noAutofit/>
            </a:bodyPr>
            <a:lstStyle/>
            <a:p>
              <a:pPr>
                <a:spcBef>
                  <a:spcPts val="0"/>
                </a:spcBef>
                <a:buNone/>
              </a:pPr>
              <a:endParaRPr/>
            </a:p>
          </p:txBody>
        </p:sp>
        <p:sp>
          <p:nvSpPr>
            <p:cNvPr id="636" name="Shape 636"/>
            <p:cNvSpPr txBox="1"/>
            <p:nvPr/>
          </p:nvSpPr>
          <p:spPr>
            <a:xfrm>
              <a:off x="4971373" y="2364547"/>
              <a:ext cx="174826"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637" name="Shape 637"/>
            <p:cNvSpPr/>
            <p:nvPr/>
          </p:nvSpPr>
          <p:spPr>
            <a:xfrm>
              <a:off x="5338932" y="1800196"/>
              <a:ext cx="1422315" cy="1396759"/>
            </a:xfrm>
            <a:prstGeom prst="ellipse">
              <a:avLst/>
            </a:prstGeom>
            <a:solidFill>
              <a:srgbClr val="596A7D"/>
            </a:solidFill>
            <a:ln>
              <a:noFill/>
            </a:ln>
          </p:spPr>
          <p:txBody>
            <a:bodyPr lIns="91425" tIns="91425" rIns="91425" bIns="91425" anchor="ctr" anchorCtr="0">
              <a:noAutofit/>
            </a:bodyPr>
            <a:lstStyle/>
            <a:p>
              <a:pPr>
                <a:spcBef>
                  <a:spcPts val="0"/>
                </a:spcBef>
                <a:buNone/>
              </a:pPr>
              <a:endParaRPr/>
            </a:p>
          </p:txBody>
        </p:sp>
        <p:sp>
          <p:nvSpPr>
            <p:cNvPr id="638" name="Shape 638"/>
            <p:cNvSpPr txBox="1"/>
            <p:nvPr/>
          </p:nvSpPr>
          <p:spPr>
            <a:xfrm>
              <a:off x="5547226" y="2004747"/>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Diccionario de datos</a:t>
              </a:r>
            </a:p>
          </p:txBody>
        </p:sp>
        <p:sp>
          <p:nvSpPr>
            <p:cNvPr id="639" name="Shape 639"/>
            <p:cNvSpPr/>
            <p:nvPr/>
          </p:nvSpPr>
          <p:spPr>
            <a:xfrm rot="5400000">
              <a:off x="4004180" y="3201329"/>
              <a:ext cx="221238" cy="446760"/>
            </a:xfrm>
            <a:prstGeom prst="rightArrow">
              <a:avLst>
                <a:gd name="adj1" fmla="val 60000"/>
                <a:gd name="adj2" fmla="val 50000"/>
              </a:avLst>
            </a:prstGeom>
            <a:solidFill>
              <a:srgbClr val="697A90"/>
            </a:solidFill>
            <a:ln>
              <a:noFill/>
            </a:ln>
          </p:spPr>
          <p:txBody>
            <a:bodyPr lIns="91425" tIns="91425" rIns="91425" bIns="91425" anchor="ctr" anchorCtr="0">
              <a:noAutofit/>
            </a:bodyPr>
            <a:lstStyle/>
            <a:p>
              <a:pPr>
                <a:spcBef>
                  <a:spcPts val="0"/>
                </a:spcBef>
                <a:buNone/>
              </a:pPr>
              <a:endParaRPr/>
            </a:p>
          </p:txBody>
        </p:sp>
        <p:sp>
          <p:nvSpPr>
            <p:cNvPr id="640" name="Shape 640"/>
            <p:cNvSpPr txBox="1"/>
            <p:nvPr/>
          </p:nvSpPr>
          <p:spPr>
            <a:xfrm rot="5400000">
              <a:off x="4037366" y="3257496"/>
              <a:ext cx="154867"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641" name="Shape 641"/>
            <p:cNvSpPr/>
            <p:nvPr/>
          </p:nvSpPr>
          <p:spPr>
            <a:xfrm>
              <a:off x="3403641" y="3639687"/>
              <a:ext cx="1422315" cy="1396759"/>
            </a:xfrm>
            <a:prstGeom prst="ellipse">
              <a:avLst/>
            </a:prstGeom>
            <a:solidFill>
              <a:srgbClr val="697A90"/>
            </a:solidFill>
            <a:ln>
              <a:noFill/>
            </a:ln>
          </p:spPr>
          <p:txBody>
            <a:bodyPr lIns="91425" tIns="91425" rIns="91425" bIns="91425" anchor="ctr" anchorCtr="0">
              <a:noAutofit/>
            </a:bodyPr>
            <a:lstStyle/>
            <a:p>
              <a:pPr>
                <a:spcBef>
                  <a:spcPts val="0"/>
                </a:spcBef>
                <a:buNone/>
              </a:pPr>
              <a:endParaRPr/>
            </a:p>
          </p:txBody>
        </p:sp>
        <p:sp>
          <p:nvSpPr>
            <p:cNvPr id="642" name="Shape 642"/>
            <p:cNvSpPr txBox="1"/>
            <p:nvPr/>
          </p:nvSpPr>
          <p:spPr>
            <a:xfrm>
              <a:off x="3611933" y="3844237"/>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Seguridad e integridad</a:t>
              </a:r>
            </a:p>
          </p:txBody>
        </p:sp>
        <p:sp>
          <p:nvSpPr>
            <p:cNvPr id="643" name="Shape 643"/>
            <p:cNvSpPr/>
            <p:nvPr/>
          </p:nvSpPr>
          <p:spPr>
            <a:xfrm rot="10800000">
              <a:off x="3008473" y="2275195"/>
              <a:ext cx="249751" cy="446760"/>
            </a:xfrm>
            <a:prstGeom prst="rightArrow">
              <a:avLst>
                <a:gd name="adj1" fmla="val 60000"/>
                <a:gd name="adj2" fmla="val 50000"/>
              </a:avLst>
            </a:prstGeom>
            <a:solidFill>
              <a:srgbClr val="7D8CA0"/>
            </a:solidFill>
            <a:ln>
              <a:noFill/>
            </a:ln>
          </p:spPr>
          <p:txBody>
            <a:bodyPr lIns="91425" tIns="91425" rIns="91425" bIns="91425" anchor="ctr" anchorCtr="0">
              <a:noAutofit/>
            </a:bodyPr>
            <a:lstStyle/>
            <a:p>
              <a:pPr>
                <a:spcBef>
                  <a:spcPts val="0"/>
                </a:spcBef>
                <a:buNone/>
              </a:pPr>
              <a:endParaRPr/>
            </a:p>
          </p:txBody>
        </p:sp>
        <p:sp>
          <p:nvSpPr>
            <p:cNvPr id="644" name="Shape 644"/>
            <p:cNvSpPr txBox="1"/>
            <p:nvPr/>
          </p:nvSpPr>
          <p:spPr>
            <a:xfrm>
              <a:off x="3083399" y="2364547"/>
              <a:ext cx="174826"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645" name="Shape 645"/>
            <p:cNvSpPr/>
            <p:nvPr/>
          </p:nvSpPr>
          <p:spPr>
            <a:xfrm>
              <a:off x="1468350" y="1800196"/>
              <a:ext cx="1422315" cy="1396759"/>
            </a:xfrm>
            <a:prstGeom prst="ellipse">
              <a:avLst/>
            </a:prstGeom>
            <a:solidFill>
              <a:srgbClr val="7D8CA0"/>
            </a:solidFill>
            <a:ln>
              <a:noFill/>
            </a:ln>
          </p:spPr>
          <p:txBody>
            <a:bodyPr lIns="91425" tIns="91425" rIns="91425" bIns="91425" anchor="ctr" anchorCtr="0">
              <a:noAutofit/>
            </a:bodyPr>
            <a:lstStyle/>
            <a:p>
              <a:pPr>
                <a:spcBef>
                  <a:spcPts val="0"/>
                </a:spcBef>
                <a:buNone/>
              </a:pPr>
              <a:endParaRPr/>
            </a:p>
          </p:txBody>
        </p:sp>
        <p:sp>
          <p:nvSpPr>
            <p:cNvPr id="646" name="Shape 646"/>
            <p:cNvSpPr txBox="1"/>
            <p:nvPr/>
          </p:nvSpPr>
          <p:spPr>
            <a:xfrm>
              <a:off x="1676642" y="2004747"/>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Administrador de la BD</a:t>
              </a:r>
            </a:p>
          </p:txBody>
        </p:sp>
      </p:gr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Shape 65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Componentes</a:t>
            </a:r>
          </a:p>
        </p:txBody>
      </p:sp>
      <p:grpSp>
        <p:nvGrpSpPr>
          <p:cNvPr id="652" name="Shape 652"/>
          <p:cNvGrpSpPr/>
          <p:nvPr/>
        </p:nvGrpSpPr>
        <p:grpSpPr>
          <a:xfrm>
            <a:off x="1925550" y="1560905"/>
            <a:ext cx="5292898" cy="5075740"/>
            <a:chOff x="1468350" y="-39294"/>
            <a:chExt cx="5292898" cy="5075740"/>
          </a:xfrm>
        </p:grpSpPr>
        <p:sp>
          <p:nvSpPr>
            <p:cNvPr id="653" name="Shape 653"/>
            <p:cNvSpPr/>
            <p:nvPr/>
          </p:nvSpPr>
          <p:spPr>
            <a:xfrm>
              <a:off x="3361894" y="1774894"/>
              <a:ext cx="1505808" cy="1447361"/>
            </a:xfrm>
            <a:prstGeom prst="ellipse">
              <a:avLst/>
            </a:prstGeom>
            <a:solidFill>
              <a:schemeClr val="accent3"/>
            </a:solidFill>
            <a:ln>
              <a:noFill/>
            </a:ln>
          </p:spPr>
          <p:txBody>
            <a:bodyPr lIns="91425" tIns="91425" rIns="91425" bIns="91425" anchor="ctr" anchorCtr="0">
              <a:noAutofit/>
            </a:bodyPr>
            <a:lstStyle/>
            <a:p>
              <a:pPr>
                <a:spcBef>
                  <a:spcPts val="0"/>
                </a:spcBef>
                <a:buNone/>
              </a:pPr>
              <a:endParaRPr/>
            </a:p>
          </p:txBody>
        </p:sp>
        <p:sp>
          <p:nvSpPr>
            <p:cNvPr id="654" name="Shape 654"/>
            <p:cNvSpPr txBox="1"/>
            <p:nvPr/>
          </p:nvSpPr>
          <p:spPr>
            <a:xfrm>
              <a:off x="3582414" y="1986856"/>
              <a:ext cx="1064767" cy="1023438"/>
            </a:xfrm>
            <a:prstGeom prst="rect">
              <a:avLst/>
            </a:prstGeom>
            <a:noFill/>
            <a:ln>
              <a:noFill/>
            </a:ln>
          </p:spPr>
          <p:txBody>
            <a:bodyPr lIns="66025" tIns="66025" rIns="66025" bIns="66025" anchor="ctr" anchorCtr="0">
              <a:noAutofit/>
            </a:bodyPr>
            <a:lstStyle/>
            <a:p>
              <a:pPr marL="0" marR="0" lvl="0" indent="0" algn="ctr" rtl="0">
                <a:lnSpc>
                  <a:spcPct val="90000"/>
                </a:lnSpc>
                <a:spcBef>
                  <a:spcPts val="0"/>
                </a:spcBef>
                <a:spcAft>
                  <a:spcPts val="1820"/>
                </a:spcAft>
                <a:buSzPct val="25000"/>
                <a:buNone/>
              </a:pPr>
              <a:r>
                <a:rPr lang="es-CR" sz="5200" b="0" i="0" u="none" strike="noStrike" cap="none" baseline="0">
                  <a:solidFill>
                    <a:schemeClr val="lt1"/>
                  </a:solidFill>
                  <a:latin typeface="Arial"/>
                  <a:ea typeface="Arial"/>
                  <a:cs typeface="Arial"/>
                  <a:sym typeface="Arial"/>
                </a:rPr>
                <a:t>BD</a:t>
              </a:r>
            </a:p>
          </p:txBody>
        </p:sp>
        <p:sp>
          <p:nvSpPr>
            <p:cNvPr id="655" name="Shape 655"/>
            <p:cNvSpPr/>
            <p:nvPr/>
          </p:nvSpPr>
          <p:spPr>
            <a:xfrm rot="-5400000">
              <a:off x="4004179" y="1349061"/>
              <a:ext cx="221238" cy="446760"/>
            </a:xfrm>
            <a:prstGeom prst="rightArrow">
              <a:avLst>
                <a:gd name="adj1" fmla="val 60000"/>
                <a:gd name="adj2" fmla="val 50000"/>
              </a:avLst>
            </a:prstGeom>
            <a:solidFill>
              <a:srgbClr val="4B5A6A"/>
            </a:solidFill>
            <a:ln>
              <a:noFill/>
            </a:ln>
          </p:spPr>
          <p:txBody>
            <a:bodyPr lIns="91425" tIns="91425" rIns="91425" bIns="91425" anchor="ctr" anchorCtr="0">
              <a:noAutofit/>
            </a:bodyPr>
            <a:lstStyle/>
            <a:p>
              <a:pPr>
                <a:spcBef>
                  <a:spcPts val="0"/>
                </a:spcBef>
                <a:buNone/>
              </a:pPr>
              <a:endParaRPr/>
            </a:p>
          </p:txBody>
        </p:sp>
        <p:sp>
          <p:nvSpPr>
            <p:cNvPr id="656" name="Shape 656"/>
            <p:cNvSpPr txBox="1"/>
            <p:nvPr/>
          </p:nvSpPr>
          <p:spPr>
            <a:xfrm rot="-5400000">
              <a:off x="4037366" y="1471598"/>
              <a:ext cx="154867"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657" name="Shape 657"/>
            <p:cNvSpPr/>
            <p:nvPr/>
          </p:nvSpPr>
          <p:spPr>
            <a:xfrm>
              <a:off x="3403641" y="-39294"/>
              <a:ext cx="1422315" cy="1396759"/>
            </a:xfrm>
            <a:prstGeom prst="ellipse">
              <a:avLst/>
            </a:prstGeom>
            <a:solidFill>
              <a:srgbClr val="C00000"/>
            </a:solidFill>
            <a:ln>
              <a:noFill/>
            </a:ln>
          </p:spPr>
          <p:txBody>
            <a:bodyPr lIns="91425" tIns="91425" rIns="91425" bIns="91425" anchor="ctr" anchorCtr="0">
              <a:noAutofit/>
            </a:bodyPr>
            <a:lstStyle/>
            <a:p>
              <a:pPr>
                <a:spcBef>
                  <a:spcPts val="0"/>
                </a:spcBef>
                <a:buNone/>
              </a:pPr>
              <a:endParaRPr/>
            </a:p>
          </p:txBody>
        </p:sp>
        <p:sp>
          <p:nvSpPr>
            <p:cNvPr id="658" name="Shape 658"/>
            <p:cNvSpPr txBox="1"/>
            <p:nvPr/>
          </p:nvSpPr>
          <p:spPr>
            <a:xfrm>
              <a:off x="3611933" y="165256"/>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Lenguajes</a:t>
              </a:r>
            </a:p>
          </p:txBody>
        </p:sp>
        <p:sp>
          <p:nvSpPr>
            <p:cNvPr id="659" name="Shape 659"/>
            <p:cNvSpPr/>
            <p:nvPr/>
          </p:nvSpPr>
          <p:spPr>
            <a:xfrm>
              <a:off x="4971373" y="2275194"/>
              <a:ext cx="249751" cy="446760"/>
            </a:xfrm>
            <a:prstGeom prst="rightArrow">
              <a:avLst>
                <a:gd name="adj1" fmla="val 60000"/>
                <a:gd name="adj2" fmla="val 50000"/>
              </a:avLst>
            </a:prstGeom>
            <a:solidFill>
              <a:srgbClr val="596A7D"/>
            </a:solidFill>
            <a:ln>
              <a:noFill/>
            </a:ln>
          </p:spPr>
          <p:txBody>
            <a:bodyPr lIns="91425" tIns="91425" rIns="91425" bIns="91425" anchor="ctr" anchorCtr="0">
              <a:noAutofit/>
            </a:bodyPr>
            <a:lstStyle/>
            <a:p>
              <a:pPr>
                <a:spcBef>
                  <a:spcPts val="0"/>
                </a:spcBef>
                <a:buNone/>
              </a:pPr>
              <a:endParaRPr/>
            </a:p>
          </p:txBody>
        </p:sp>
        <p:sp>
          <p:nvSpPr>
            <p:cNvPr id="660" name="Shape 660"/>
            <p:cNvSpPr txBox="1"/>
            <p:nvPr/>
          </p:nvSpPr>
          <p:spPr>
            <a:xfrm>
              <a:off x="4971373" y="2364547"/>
              <a:ext cx="174826"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661" name="Shape 661"/>
            <p:cNvSpPr/>
            <p:nvPr/>
          </p:nvSpPr>
          <p:spPr>
            <a:xfrm>
              <a:off x="5338932" y="1800196"/>
              <a:ext cx="1422315" cy="1396759"/>
            </a:xfrm>
            <a:prstGeom prst="ellipse">
              <a:avLst/>
            </a:prstGeom>
            <a:solidFill>
              <a:srgbClr val="596A7D"/>
            </a:solidFill>
            <a:ln>
              <a:noFill/>
            </a:ln>
          </p:spPr>
          <p:txBody>
            <a:bodyPr lIns="91425" tIns="91425" rIns="91425" bIns="91425" anchor="ctr" anchorCtr="0">
              <a:noAutofit/>
            </a:bodyPr>
            <a:lstStyle/>
            <a:p>
              <a:pPr>
                <a:spcBef>
                  <a:spcPts val="0"/>
                </a:spcBef>
                <a:buNone/>
              </a:pPr>
              <a:endParaRPr/>
            </a:p>
          </p:txBody>
        </p:sp>
        <p:sp>
          <p:nvSpPr>
            <p:cNvPr id="662" name="Shape 662"/>
            <p:cNvSpPr txBox="1"/>
            <p:nvPr/>
          </p:nvSpPr>
          <p:spPr>
            <a:xfrm>
              <a:off x="5547226" y="2004747"/>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Diccionario de datos</a:t>
              </a:r>
            </a:p>
          </p:txBody>
        </p:sp>
        <p:sp>
          <p:nvSpPr>
            <p:cNvPr id="663" name="Shape 663"/>
            <p:cNvSpPr/>
            <p:nvPr/>
          </p:nvSpPr>
          <p:spPr>
            <a:xfrm rot="5400000">
              <a:off x="4004180" y="3201329"/>
              <a:ext cx="221238" cy="446760"/>
            </a:xfrm>
            <a:prstGeom prst="rightArrow">
              <a:avLst>
                <a:gd name="adj1" fmla="val 60000"/>
                <a:gd name="adj2" fmla="val 50000"/>
              </a:avLst>
            </a:prstGeom>
            <a:solidFill>
              <a:srgbClr val="697A90"/>
            </a:solidFill>
            <a:ln>
              <a:noFill/>
            </a:ln>
          </p:spPr>
          <p:txBody>
            <a:bodyPr lIns="91425" tIns="91425" rIns="91425" bIns="91425" anchor="ctr" anchorCtr="0">
              <a:noAutofit/>
            </a:bodyPr>
            <a:lstStyle/>
            <a:p>
              <a:pPr>
                <a:spcBef>
                  <a:spcPts val="0"/>
                </a:spcBef>
                <a:buNone/>
              </a:pPr>
              <a:endParaRPr/>
            </a:p>
          </p:txBody>
        </p:sp>
        <p:sp>
          <p:nvSpPr>
            <p:cNvPr id="664" name="Shape 664"/>
            <p:cNvSpPr txBox="1"/>
            <p:nvPr/>
          </p:nvSpPr>
          <p:spPr>
            <a:xfrm rot="5400000">
              <a:off x="4037366" y="3257496"/>
              <a:ext cx="154867"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665" name="Shape 665"/>
            <p:cNvSpPr/>
            <p:nvPr/>
          </p:nvSpPr>
          <p:spPr>
            <a:xfrm>
              <a:off x="3403641" y="3639687"/>
              <a:ext cx="1422315" cy="1396759"/>
            </a:xfrm>
            <a:prstGeom prst="ellipse">
              <a:avLst/>
            </a:prstGeom>
            <a:solidFill>
              <a:srgbClr val="697A90"/>
            </a:solidFill>
            <a:ln>
              <a:noFill/>
            </a:ln>
          </p:spPr>
          <p:txBody>
            <a:bodyPr lIns="91425" tIns="91425" rIns="91425" bIns="91425" anchor="ctr" anchorCtr="0">
              <a:noAutofit/>
            </a:bodyPr>
            <a:lstStyle/>
            <a:p>
              <a:pPr>
                <a:spcBef>
                  <a:spcPts val="0"/>
                </a:spcBef>
                <a:buNone/>
              </a:pPr>
              <a:endParaRPr/>
            </a:p>
          </p:txBody>
        </p:sp>
        <p:sp>
          <p:nvSpPr>
            <p:cNvPr id="666" name="Shape 666"/>
            <p:cNvSpPr txBox="1"/>
            <p:nvPr/>
          </p:nvSpPr>
          <p:spPr>
            <a:xfrm>
              <a:off x="3611933" y="3844237"/>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Seguridad e integridad</a:t>
              </a:r>
            </a:p>
          </p:txBody>
        </p:sp>
        <p:sp>
          <p:nvSpPr>
            <p:cNvPr id="667" name="Shape 667"/>
            <p:cNvSpPr/>
            <p:nvPr/>
          </p:nvSpPr>
          <p:spPr>
            <a:xfrm rot="10800000">
              <a:off x="3008473" y="2275195"/>
              <a:ext cx="249751" cy="446760"/>
            </a:xfrm>
            <a:prstGeom prst="rightArrow">
              <a:avLst>
                <a:gd name="adj1" fmla="val 60000"/>
                <a:gd name="adj2" fmla="val 50000"/>
              </a:avLst>
            </a:prstGeom>
            <a:solidFill>
              <a:srgbClr val="7D8CA0"/>
            </a:solidFill>
            <a:ln>
              <a:noFill/>
            </a:ln>
          </p:spPr>
          <p:txBody>
            <a:bodyPr lIns="91425" tIns="91425" rIns="91425" bIns="91425" anchor="ctr" anchorCtr="0">
              <a:noAutofit/>
            </a:bodyPr>
            <a:lstStyle/>
            <a:p>
              <a:pPr>
                <a:spcBef>
                  <a:spcPts val="0"/>
                </a:spcBef>
                <a:buNone/>
              </a:pPr>
              <a:endParaRPr/>
            </a:p>
          </p:txBody>
        </p:sp>
        <p:sp>
          <p:nvSpPr>
            <p:cNvPr id="668" name="Shape 668"/>
            <p:cNvSpPr txBox="1"/>
            <p:nvPr/>
          </p:nvSpPr>
          <p:spPr>
            <a:xfrm>
              <a:off x="3083399" y="2364547"/>
              <a:ext cx="174826"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669" name="Shape 669"/>
            <p:cNvSpPr/>
            <p:nvPr/>
          </p:nvSpPr>
          <p:spPr>
            <a:xfrm>
              <a:off x="1468350" y="1800196"/>
              <a:ext cx="1422315" cy="1396759"/>
            </a:xfrm>
            <a:prstGeom prst="ellipse">
              <a:avLst/>
            </a:prstGeom>
            <a:solidFill>
              <a:srgbClr val="7D8CA0"/>
            </a:solidFill>
            <a:ln>
              <a:noFill/>
            </a:ln>
          </p:spPr>
          <p:txBody>
            <a:bodyPr lIns="91425" tIns="91425" rIns="91425" bIns="91425" anchor="ctr" anchorCtr="0">
              <a:noAutofit/>
            </a:bodyPr>
            <a:lstStyle/>
            <a:p>
              <a:pPr>
                <a:spcBef>
                  <a:spcPts val="0"/>
                </a:spcBef>
                <a:buNone/>
              </a:pPr>
              <a:endParaRPr/>
            </a:p>
          </p:txBody>
        </p:sp>
        <p:sp>
          <p:nvSpPr>
            <p:cNvPr id="670" name="Shape 670"/>
            <p:cNvSpPr txBox="1"/>
            <p:nvPr/>
          </p:nvSpPr>
          <p:spPr>
            <a:xfrm>
              <a:off x="1676642" y="2004747"/>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Administrador de la BD</a:t>
              </a:r>
            </a:p>
          </p:txBody>
        </p:sp>
      </p:gr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Shape 67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Componentes</a:t>
            </a:r>
          </a:p>
        </p:txBody>
      </p:sp>
      <p:sp>
        <p:nvSpPr>
          <p:cNvPr id="676" name="Shape 676"/>
          <p:cNvSpPr txBox="1">
            <a:spLocks noGrp="1"/>
          </p:cNvSpPr>
          <p:nvPr>
            <p:ph type="body" idx="1"/>
          </p:nvPr>
        </p:nvSpPr>
        <p:spPr>
          <a:xfrm>
            <a:off x="251519" y="1484783"/>
            <a:ext cx="8640960" cy="5184575"/>
          </a:xfrm>
          <a:prstGeom prst="rect">
            <a:avLst/>
          </a:prstGeom>
          <a:noFill/>
          <a:ln>
            <a:noFill/>
          </a:ln>
        </p:spPr>
        <p:txBody>
          <a:bodyPr lIns="91425" tIns="45700" rIns="91425" bIns="45700" anchor="t" anchorCtr="0">
            <a:noAutofit/>
          </a:bodyPr>
          <a:lstStyle/>
          <a:p>
            <a:pPr marL="182880" marR="0" lvl="0" indent="-182880" algn="just" rtl="0">
              <a:lnSpc>
                <a:spcPct val="80000"/>
              </a:lnSpc>
              <a:spcBef>
                <a:spcPts val="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Todos los SGBD ofrecen lenguajes e interfaces apropiadas para cada tipo de usuario: administradores, diseñadores, programadores de aplicaciones y usuarios finales.</a:t>
            </a:r>
          </a:p>
          <a:p>
            <a:pPr marL="182880" marR="0" lvl="0" indent="-182880" algn="just" rtl="0">
              <a:lnSpc>
                <a:spcPct val="8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Los lenguajes van a permitir al administrador de la BD </a:t>
            </a:r>
            <a:r>
              <a:rPr lang="es-CR" sz="1700" b="0" i="0" u="none" strike="noStrike" cap="none" baseline="0">
                <a:solidFill>
                  <a:srgbClr val="0070C0"/>
                </a:solidFill>
                <a:latin typeface="Arial"/>
                <a:ea typeface="Arial"/>
                <a:cs typeface="Arial"/>
                <a:sym typeface="Arial"/>
              </a:rPr>
              <a:t>especificar los datos que componen la BD, su estructura, las relaciones que existen entre ellos, las reglas de integridad, los controles de acceso, las características de tipo físico y las vistas externas de los usuarios. </a:t>
            </a:r>
          </a:p>
          <a:p>
            <a:pPr marL="182880" marR="0" lvl="0" indent="-182880" algn="just" rtl="0">
              <a:lnSpc>
                <a:spcPct val="8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Los lenguajes del SGBD se clasifican en:</a:t>
            </a:r>
          </a:p>
          <a:p>
            <a:pPr marL="457200" marR="0" lvl="1" indent="-190500" algn="just" rtl="0">
              <a:lnSpc>
                <a:spcPct val="80000"/>
              </a:lnSpc>
              <a:spcBef>
                <a:spcPts val="280"/>
              </a:spcBef>
              <a:buClr>
                <a:schemeClr val="accent1"/>
              </a:buClr>
              <a:buSzPct val="85000"/>
              <a:buFont typeface="Arial"/>
              <a:buChar char="–"/>
            </a:pPr>
            <a:r>
              <a:rPr lang="es-CR" sz="1400" b="0" i="0" u="none" strike="noStrike" cap="none" baseline="0">
                <a:solidFill>
                  <a:srgbClr val="ACA73B"/>
                </a:solidFill>
                <a:latin typeface="Arial"/>
                <a:ea typeface="Arial"/>
                <a:cs typeface="Arial"/>
                <a:sym typeface="Arial"/>
              </a:rPr>
              <a:t>Lenguaje de definición de datos (LDD o DDL)</a:t>
            </a:r>
            <a:r>
              <a:rPr lang="es-CR" sz="1400" b="0" i="0" u="none" strike="noStrike" cap="none" baseline="0">
                <a:solidFill>
                  <a:schemeClr val="dk1"/>
                </a:solidFill>
                <a:latin typeface="Arial"/>
                <a:ea typeface="Arial"/>
                <a:cs typeface="Arial"/>
                <a:sym typeface="Arial"/>
              </a:rPr>
              <a:t>: </a:t>
            </a:r>
            <a:r>
              <a:rPr lang="es-CR" sz="1400" b="0" i="0" u="none" strike="noStrike" cap="none" baseline="0">
                <a:solidFill>
                  <a:srgbClr val="0070C0"/>
                </a:solidFill>
                <a:latin typeface="Arial"/>
                <a:ea typeface="Arial"/>
                <a:cs typeface="Arial"/>
                <a:sym typeface="Arial"/>
              </a:rPr>
              <a:t>se utiliza para especificar el esquema de la BD, las vistas de los usuarios y las estructuras de almacenamiento. </a:t>
            </a:r>
            <a:r>
              <a:rPr lang="es-CR" sz="1400" b="0" i="0" u="none" strike="noStrike" cap="none" baseline="0">
                <a:solidFill>
                  <a:schemeClr val="dk1"/>
                </a:solidFill>
                <a:latin typeface="Arial"/>
                <a:ea typeface="Arial"/>
                <a:cs typeface="Arial"/>
                <a:sym typeface="Arial"/>
              </a:rPr>
              <a:t>Es el que define el esquema conceptual y el esquema interno. Lo utilizan los diseñadores y los administradores de la BD.</a:t>
            </a:r>
          </a:p>
          <a:p>
            <a:pPr marL="457200" marR="0" lvl="1" indent="-190500" algn="just" rtl="0">
              <a:lnSpc>
                <a:spcPct val="80000"/>
              </a:lnSpc>
              <a:spcBef>
                <a:spcPts val="280"/>
              </a:spcBef>
              <a:buClr>
                <a:schemeClr val="accent1"/>
              </a:buClr>
              <a:buSzPct val="85000"/>
              <a:buFont typeface="Arial"/>
              <a:buChar char="–"/>
            </a:pPr>
            <a:r>
              <a:rPr lang="es-CR" sz="1400" b="0" i="0" u="none" strike="noStrike" cap="none" baseline="0">
                <a:solidFill>
                  <a:srgbClr val="ACA73B"/>
                </a:solidFill>
                <a:latin typeface="Arial"/>
                <a:ea typeface="Arial"/>
                <a:cs typeface="Arial"/>
                <a:sym typeface="Arial"/>
              </a:rPr>
              <a:t>Lenguaje de manipulación de datos (LMD o DML)</a:t>
            </a:r>
            <a:r>
              <a:rPr lang="es-CR" sz="1400" b="0" i="0" u="none" strike="noStrike" cap="none" baseline="0">
                <a:solidFill>
                  <a:schemeClr val="dk1"/>
                </a:solidFill>
                <a:latin typeface="Arial"/>
                <a:ea typeface="Arial"/>
                <a:cs typeface="Arial"/>
                <a:sym typeface="Arial"/>
              </a:rPr>
              <a:t>: </a:t>
            </a:r>
            <a:r>
              <a:rPr lang="es-CR" sz="1400" b="0" i="0" u="none" strike="noStrike" cap="none" baseline="0">
                <a:solidFill>
                  <a:srgbClr val="0070C0"/>
                </a:solidFill>
                <a:latin typeface="Arial"/>
                <a:ea typeface="Arial"/>
                <a:cs typeface="Arial"/>
                <a:sym typeface="Arial"/>
              </a:rPr>
              <a:t>se utilizan para leer y actualizar los datos de la BD.</a:t>
            </a:r>
            <a:r>
              <a:rPr lang="es-CR" sz="1400" b="0" i="0" u="none" strike="noStrike" cap="none" baseline="0">
                <a:solidFill>
                  <a:schemeClr val="dk1"/>
                </a:solidFill>
                <a:latin typeface="Arial"/>
                <a:ea typeface="Arial"/>
                <a:cs typeface="Arial"/>
                <a:sym typeface="Arial"/>
              </a:rPr>
              <a:t> Es el utilizado por los usuarios para realizar consultas, inserciones, eliminaciones y modificaciones. </a:t>
            </a:r>
          </a:p>
          <a:p>
            <a:pPr marL="731520" marR="0" lvl="2" indent="-185419" algn="just" rtl="0">
              <a:lnSpc>
                <a:spcPct val="80000"/>
              </a:lnSpc>
              <a:spcBef>
                <a:spcPts val="280"/>
              </a:spcBef>
              <a:buClr>
                <a:schemeClr val="accent1"/>
              </a:buClr>
              <a:buSzPct val="90000"/>
              <a:buFont typeface="Noto Symbol"/>
              <a:buChar char="▪"/>
            </a:pPr>
            <a:r>
              <a:rPr lang="es-CR" sz="1400" b="0" i="0" u="none" strike="noStrike" cap="none" baseline="0">
                <a:solidFill>
                  <a:schemeClr val="dk1"/>
                </a:solidFill>
                <a:latin typeface="Arial"/>
                <a:ea typeface="Arial"/>
                <a:cs typeface="Arial"/>
                <a:sym typeface="Arial"/>
              </a:rPr>
              <a:t>Los hay procedurales, en los que el usuario será normalmente un programador y especifica las operaciones de acceso a los datos llamando a los procedimientos necesarios. Estos lenguajes acceden a un registro y lo procesan. Las sentencias de un LMD procedural están embebidas en un lenguaje de alto nivel llamado anfitrión.</a:t>
            </a:r>
          </a:p>
          <a:p>
            <a:pPr marL="731520" marR="0" lvl="2" indent="-185419" algn="just" rtl="0">
              <a:lnSpc>
                <a:spcPct val="80000"/>
              </a:lnSpc>
              <a:spcBef>
                <a:spcPts val="280"/>
              </a:spcBef>
              <a:buClr>
                <a:schemeClr val="accent1"/>
              </a:buClr>
              <a:buSzPct val="90000"/>
              <a:buFont typeface="Noto Symbol"/>
              <a:buChar char="▪"/>
            </a:pPr>
            <a:r>
              <a:rPr lang="es-CR" sz="1400" b="0" i="0" u="none" strike="noStrike" cap="none" baseline="0">
                <a:solidFill>
                  <a:schemeClr val="dk1"/>
                </a:solidFill>
                <a:latin typeface="Arial"/>
                <a:ea typeface="Arial"/>
                <a:cs typeface="Arial"/>
                <a:sym typeface="Arial"/>
              </a:rPr>
              <a:t>No procedurales son los lenguajes declarativos. En muchos SGBD se pueden introducir interactivamente instrucciones del LMD desde un terminal, también pueden ir embebidas en un lenguaje de programación de alto nivel. Estos lenguajes permiten especificar los datos a obtener en una consulta, o los datos a modificar, mediante sentencias sencillas. Las BD relacionales utilizan lenguajes no procedurales como SQL (Structured Quero Language) o QBE (Query By Example).</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Shape 68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Componentes</a:t>
            </a:r>
          </a:p>
        </p:txBody>
      </p:sp>
      <p:grpSp>
        <p:nvGrpSpPr>
          <p:cNvPr id="682" name="Shape 682"/>
          <p:cNvGrpSpPr/>
          <p:nvPr/>
        </p:nvGrpSpPr>
        <p:grpSpPr>
          <a:xfrm>
            <a:off x="1925550" y="1560905"/>
            <a:ext cx="5292898" cy="5075740"/>
            <a:chOff x="1468350" y="-39294"/>
            <a:chExt cx="5292898" cy="5075740"/>
          </a:xfrm>
        </p:grpSpPr>
        <p:sp>
          <p:nvSpPr>
            <p:cNvPr id="683" name="Shape 683"/>
            <p:cNvSpPr/>
            <p:nvPr/>
          </p:nvSpPr>
          <p:spPr>
            <a:xfrm>
              <a:off x="3361894" y="1774894"/>
              <a:ext cx="1505808" cy="1447361"/>
            </a:xfrm>
            <a:prstGeom prst="ellipse">
              <a:avLst/>
            </a:prstGeom>
            <a:solidFill>
              <a:schemeClr val="accent3"/>
            </a:solidFill>
            <a:ln>
              <a:noFill/>
            </a:ln>
          </p:spPr>
          <p:txBody>
            <a:bodyPr lIns="91425" tIns="91425" rIns="91425" bIns="91425" anchor="ctr" anchorCtr="0">
              <a:noAutofit/>
            </a:bodyPr>
            <a:lstStyle/>
            <a:p>
              <a:pPr>
                <a:spcBef>
                  <a:spcPts val="0"/>
                </a:spcBef>
                <a:buNone/>
              </a:pPr>
              <a:endParaRPr/>
            </a:p>
          </p:txBody>
        </p:sp>
        <p:sp>
          <p:nvSpPr>
            <p:cNvPr id="684" name="Shape 684"/>
            <p:cNvSpPr txBox="1"/>
            <p:nvPr/>
          </p:nvSpPr>
          <p:spPr>
            <a:xfrm>
              <a:off x="3582414" y="1986856"/>
              <a:ext cx="1064767" cy="1023438"/>
            </a:xfrm>
            <a:prstGeom prst="rect">
              <a:avLst/>
            </a:prstGeom>
            <a:noFill/>
            <a:ln>
              <a:noFill/>
            </a:ln>
          </p:spPr>
          <p:txBody>
            <a:bodyPr lIns="66025" tIns="66025" rIns="66025" bIns="66025" anchor="ctr" anchorCtr="0">
              <a:noAutofit/>
            </a:bodyPr>
            <a:lstStyle/>
            <a:p>
              <a:pPr marL="0" marR="0" lvl="0" indent="0" algn="ctr" rtl="0">
                <a:lnSpc>
                  <a:spcPct val="90000"/>
                </a:lnSpc>
                <a:spcBef>
                  <a:spcPts val="0"/>
                </a:spcBef>
                <a:spcAft>
                  <a:spcPts val="1820"/>
                </a:spcAft>
                <a:buSzPct val="25000"/>
                <a:buNone/>
              </a:pPr>
              <a:r>
                <a:rPr lang="es-CR" sz="5200" b="0" i="0" u="none" strike="noStrike" cap="none" baseline="0">
                  <a:solidFill>
                    <a:schemeClr val="lt1"/>
                  </a:solidFill>
                  <a:latin typeface="Arial"/>
                  <a:ea typeface="Arial"/>
                  <a:cs typeface="Arial"/>
                  <a:sym typeface="Arial"/>
                </a:rPr>
                <a:t>BD</a:t>
              </a:r>
            </a:p>
          </p:txBody>
        </p:sp>
        <p:sp>
          <p:nvSpPr>
            <p:cNvPr id="685" name="Shape 685"/>
            <p:cNvSpPr/>
            <p:nvPr/>
          </p:nvSpPr>
          <p:spPr>
            <a:xfrm rot="-5400000">
              <a:off x="4004179" y="1349061"/>
              <a:ext cx="221238" cy="446760"/>
            </a:xfrm>
            <a:prstGeom prst="rightArrow">
              <a:avLst>
                <a:gd name="adj1" fmla="val 60000"/>
                <a:gd name="adj2" fmla="val 50000"/>
              </a:avLst>
            </a:prstGeom>
            <a:solidFill>
              <a:srgbClr val="4B5A6A"/>
            </a:solidFill>
            <a:ln>
              <a:noFill/>
            </a:ln>
          </p:spPr>
          <p:txBody>
            <a:bodyPr lIns="91425" tIns="91425" rIns="91425" bIns="91425" anchor="ctr" anchorCtr="0">
              <a:noAutofit/>
            </a:bodyPr>
            <a:lstStyle/>
            <a:p>
              <a:pPr>
                <a:spcBef>
                  <a:spcPts val="0"/>
                </a:spcBef>
                <a:buNone/>
              </a:pPr>
              <a:endParaRPr/>
            </a:p>
          </p:txBody>
        </p:sp>
        <p:sp>
          <p:nvSpPr>
            <p:cNvPr id="686" name="Shape 686"/>
            <p:cNvSpPr txBox="1"/>
            <p:nvPr/>
          </p:nvSpPr>
          <p:spPr>
            <a:xfrm rot="-5400000">
              <a:off x="4037366" y="1471598"/>
              <a:ext cx="154867"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687" name="Shape 687"/>
            <p:cNvSpPr/>
            <p:nvPr/>
          </p:nvSpPr>
          <p:spPr>
            <a:xfrm>
              <a:off x="3403641" y="-39294"/>
              <a:ext cx="1422315" cy="1396759"/>
            </a:xfrm>
            <a:prstGeom prst="ellipse">
              <a:avLst/>
            </a:prstGeom>
            <a:solidFill>
              <a:srgbClr val="4B5A6A"/>
            </a:solidFill>
            <a:ln>
              <a:noFill/>
            </a:ln>
          </p:spPr>
          <p:txBody>
            <a:bodyPr lIns="91425" tIns="91425" rIns="91425" bIns="91425" anchor="ctr" anchorCtr="0">
              <a:noAutofit/>
            </a:bodyPr>
            <a:lstStyle/>
            <a:p>
              <a:pPr>
                <a:spcBef>
                  <a:spcPts val="0"/>
                </a:spcBef>
                <a:buNone/>
              </a:pPr>
              <a:endParaRPr/>
            </a:p>
          </p:txBody>
        </p:sp>
        <p:sp>
          <p:nvSpPr>
            <p:cNvPr id="688" name="Shape 688"/>
            <p:cNvSpPr txBox="1"/>
            <p:nvPr/>
          </p:nvSpPr>
          <p:spPr>
            <a:xfrm>
              <a:off x="3611933" y="165256"/>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Lenguajes</a:t>
              </a:r>
            </a:p>
          </p:txBody>
        </p:sp>
        <p:sp>
          <p:nvSpPr>
            <p:cNvPr id="689" name="Shape 689"/>
            <p:cNvSpPr/>
            <p:nvPr/>
          </p:nvSpPr>
          <p:spPr>
            <a:xfrm>
              <a:off x="4971373" y="2275194"/>
              <a:ext cx="249751" cy="446760"/>
            </a:xfrm>
            <a:prstGeom prst="rightArrow">
              <a:avLst>
                <a:gd name="adj1" fmla="val 60000"/>
                <a:gd name="adj2" fmla="val 50000"/>
              </a:avLst>
            </a:prstGeom>
            <a:solidFill>
              <a:srgbClr val="596A7D"/>
            </a:solidFill>
            <a:ln>
              <a:noFill/>
            </a:ln>
          </p:spPr>
          <p:txBody>
            <a:bodyPr lIns="91425" tIns="91425" rIns="91425" bIns="91425" anchor="ctr" anchorCtr="0">
              <a:noAutofit/>
            </a:bodyPr>
            <a:lstStyle/>
            <a:p>
              <a:pPr>
                <a:spcBef>
                  <a:spcPts val="0"/>
                </a:spcBef>
                <a:buNone/>
              </a:pPr>
              <a:endParaRPr/>
            </a:p>
          </p:txBody>
        </p:sp>
        <p:sp>
          <p:nvSpPr>
            <p:cNvPr id="690" name="Shape 690"/>
            <p:cNvSpPr txBox="1"/>
            <p:nvPr/>
          </p:nvSpPr>
          <p:spPr>
            <a:xfrm>
              <a:off x="4971373" y="2364547"/>
              <a:ext cx="174826"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691" name="Shape 691"/>
            <p:cNvSpPr/>
            <p:nvPr/>
          </p:nvSpPr>
          <p:spPr>
            <a:xfrm>
              <a:off x="5338932" y="1800196"/>
              <a:ext cx="1422315" cy="1396759"/>
            </a:xfrm>
            <a:prstGeom prst="ellipse">
              <a:avLst/>
            </a:prstGeom>
            <a:solidFill>
              <a:srgbClr val="C00000"/>
            </a:solidFill>
            <a:ln>
              <a:noFill/>
            </a:ln>
          </p:spPr>
          <p:txBody>
            <a:bodyPr lIns="91425" tIns="91425" rIns="91425" bIns="91425" anchor="ctr" anchorCtr="0">
              <a:noAutofit/>
            </a:bodyPr>
            <a:lstStyle/>
            <a:p>
              <a:pPr>
                <a:spcBef>
                  <a:spcPts val="0"/>
                </a:spcBef>
                <a:buNone/>
              </a:pPr>
              <a:endParaRPr/>
            </a:p>
          </p:txBody>
        </p:sp>
        <p:sp>
          <p:nvSpPr>
            <p:cNvPr id="692" name="Shape 692"/>
            <p:cNvSpPr txBox="1"/>
            <p:nvPr/>
          </p:nvSpPr>
          <p:spPr>
            <a:xfrm>
              <a:off x="5547226" y="2004747"/>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Diccionario de datos</a:t>
              </a:r>
            </a:p>
          </p:txBody>
        </p:sp>
        <p:sp>
          <p:nvSpPr>
            <p:cNvPr id="693" name="Shape 693"/>
            <p:cNvSpPr/>
            <p:nvPr/>
          </p:nvSpPr>
          <p:spPr>
            <a:xfrm rot="5400000">
              <a:off x="4004180" y="3201329"/>
              <a:ext cx="221238" cy="446760"/>
            </a:xfrm>
            <a:prstGeom prst="rightArrow">
              <a:avLst>
                <a:gd name="adj1" fmla="val 60000"/>
                <a:gd name="adj2" fmla="val 50000"/>
              </a:avLst>
            </a:prstGeom>
            <a:solidFill>
              <a:srgbClr val="697A90"/>
            </a:solidFill>
            <a:ln>
              <a:noFill/>
            </a:ln>
          </p:spPr>
          <p:txBody>
            <a:bodyPr lIns="91425" tIns="91425" rIns="91425" bIns="91425" anchor="ctr" anchorCtr="0">
              <a:noAutofit/>
            </a:bodyPr>
            <a:lstStyle/>
            <a:p>
              <a:pPr>
                <a:spcBef>
                  <a:spcPts val="0"/>
                </a:spcBef>
                <a:buNone/>
              </a:pPr>
              <a:endParaRPr/>
            </a:p>
          </p:txBody>
        </p:sp>
        <p:sp>
          <p:nvSpPr>
            <p:cNvPr id="694" name="Shape 694"/>
            <p:cNvSpPr txBox="1"/>
            <p:nvPr/>
          </p:nvSpPr>
          <p:spPr>
            <a:xfrm rot="5400000">
              <a:off x="4037366" y="3257496"/>
              <a:ext cx="154867"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695" name="Shape 695"/>
            <p:cNvSpPr/>
            <p:nvPr/>
          </p:nvSpPr>
          <p:spPr>
            <a:xfrm>
              <a:off x="3403641" y="3639687"/>
              <a:ext cx="1422315" cy="1396759"/>
            </a:xfrm>
            <a:prstGeom prst="ellipse">
              <a:avLst/>
            </a:prstGeom>
            <a:solidFill>
              <a:srgbClr val="697A90"/>
            </a:solidFill>
            <a:ln>
              <a:noFill/>
            </a:ln>
          </p:spPr>
          <p:txBody>
            <a:bodyPr lIns="91425" tIns="91425" rIns="91425" bIns="91425" anchor="ctr" anchorCtr="0">
              <a:noAutofit/>
            </a:bodyPr>
            <a:lstStyle/>
            <a:p>
              <a:pPr>
                <a:spcBef>
                  <a:spcPts val="0"/>
                </a:spcBef>
                <a:buNone/>
              </a:pPr>
              <a:endParaRPr/>
            </a:p>
          </p:txBody>
        </p:sp>
        <p:sp>
          <p:nvSpPr>
            <p:cNvPr id="696" name="Shape 696"/>
            <p:cNvSpPr txBox="1"/>
            <p:nvPr/>
          </p:nvSpPr>
          <p:spPr>
            <a:xfrm>
              <a:off x="3611933" y="3844237"/>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Seguridad e integridad</a:t>
              </a:r>
            </a:p>
          </p:txBody>
        </p:sp>
        <p:sp>
          <p:nvSpPr>
            <p:cNvPr id="697" name="Shape 697"/>
            <p:cNvSpPr/>
            <p:nvPr/>
          </p:nvSpPr>
          <p:spPr>
            <a:xfrm rot="10800000">
              <a:off x="3008473" y="2275195"/>
              <a:ext cx="249751" cy="446760"/>
            </a:xfrm>
            <a:prstGeom prst="rightArrow">
              <a:avLst>
                <a:gd name="adj1" fmla="val 60000"/>
                <a:gd name="adj2" fmla="val 50000"/>
              </a:avLst>
            </a:prstGeom>
            <a:solidFill>
              <a:srgbClr val="7D8CA0"/>
            </a:solidFill>
            <a:ln>
              <a:noFill/>
            </a:ln>
          </p:spPr>
          <p:txBody>
            <a:bodyPr lIns="91425" tIns="91425" rIns="91425" bIns="91425" anchor="ctr" anchorCtr="0">
              <a:noAutofit/>
            </a:bodyPr>
            <a:lstStyle/>
            <a:p>
              <a:pPr>
                <a:spcBef>
                  <a:spcPts val="0"/>
                </a:spcBef>
                <a:buNone/>
              </a:pPr>
              <a:endParaRPr/>
            </a:p>
          </p:txBody>
        </p:sp>
        <p:sp>
          <p:nvSpPr>
            <p:cNvPr id="698" name="Shape 698"/>
            <p:cNvSpPr txBox="1"/>
            <p:nvPr/>
          </p:nvSpPr>
          <p:spPr>
            <a:xfrm>
              <a:off x="3083399" y="2364547"/>
              <a:ext cx="174826"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699" name="Shape 699"/>
            <p:cNvSpPr/>
            <p:nvPr/>
          </p:nvSpPr>
          <p:spPr>
            <a:xfrm>
              <a:off x="1468350" y="1800196"/>
              <a:ext cx="1422315" cy="1396759"/>
            </a:xfrm>
            <a:prstGeom prst="ellipse">
              <a:avLst/>
            </a:prstGeom>
            <a:solidFill>
              <a:srgbClr val="7D8CA0"/>
            </a:solidFill>
            <a:ln>
              <a:noFill/>
            </a:ln>
          </p:spPr>
          <p:txBody>
            <a:bodyPr lIns="91425" tIns="91425" rIns="91425" bIns="91425" anchor="ctr" anchorCtr="0">
              <a:noAutofit/>
            </a:bodyPr>
            <a:lstStyle/>
            <a:p>
              <a:pPr>
                <a:spcBef>
                  <a:spcPts val="0"/>
                </a:spcBef>
                <a:buNone/>
              </a:pPr>
              <a:endParaRPr/>
            </a:p>
          </p:txBody>
        </p:sp>
        <p:sp>
          <p:nvSpPr>
            <p:cNvPr id="700" name="Shape 700"/>
            <p:cNvSpPr txBox="1"/>
            <p:nvPr/>
          </p:nvSpPr>
          <p:spPr>
            <a:xfrm>
              <a:off x="1676642" y="2004747"/>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Administrador de la BD</a:t>
              </a:r>
            </a:p>
          </p:txBody>
        </p:sp>
      </p:gr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Shape 70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Componentes</a:t>
            </a:r>
          </a:p>
        </p:txBody>
      </p:sp>
      <p:sp>
        <p:nvSpPr>
          <p:cNvPr id="706" name="Shape 706"/>
          <p:cNvSpPr txBox="1">
            <a:spLocks noGrp="1"/>
          </p:cNvSpPr>
          <p:nvPr>
            <p:ph type="body" idx="1"/>
          </p:nvPr>
        </p:nvSpPr>
        <p:spPr>
          <a:xfrm>
            <a:off x="179511" y="1673351"/>
            <a:ext cx="4038599" cy="4718303"/>
          </a:xfrm>
          <a:prstGeom prst="rect">
            <a:avLst/>
          </a:prstGeom>
          <a:noFill/>
          <a:ln>
            <a:noFill/>
          </a:ln>
        </p:spPr>
        <p:txBody>
          <a:bodyPr lIns="91425" tIns="45700" rIns="91425" bIns="45700" anchor="t" anchorCtr="0">
            <a:noAutofit/>
          </a:bodyPr>
          <a:lstStyle/>
          <a:p>
            <a:pPr marL="182880" marR="0" lvl="0" indent="-182880" algn="just" rtl="0">
              <a:lnSpc>
                <a:spcPct val="80000"/>
              </a:lnSpc>
              <a:spcBef>
                <a:spcPts val="0"/>
              </a:spcBef>
              <a:buClr>
                <a:schemeClr val="accent1"/>
              </a:buClr>
              <a:buSzPct val="82875"/>
              <a:buFont typeface="Arial"/>
              <a:buChar char="•"/>
            </a:pPr>
            <a:r>
              <a:rPr lang="es-CR" sz="1950" b="0" i="0" u="none" strike="noStrike" cap="none" baseline="0">
                <a:solidFill>
                  <a:schemeClr val="dk1"/>
                </a:solidFill>
                <a:latin typeface="Arial"/>
                <a:ea typeface="Arial"/>
                <a:cs typeface="Arial"/>
                <a:sym typeface="Arial"/>
              </a:rPr>
              <a:t>El diccionario de datos es el </a:t>
            </a:r>
            <a:r>
              <a:rPr lang="es-CR" sz="1950" b="0" i="0" u="none" strike="noStrike" cap="none" baseline="0">
                <a:solidFill>
                  <a:srgbClr val="ACA73B"/>
                </a:solidFill>
                <a:latin typeface="Arial"/>
                <a:ea typeface="Arial"/>
                <a:cs typeface="Arial"/>
                <a:sym typeface="Arial"/>
              </a:rPr>
              <a:t>lugar</a:t>
            </a:r>
            <a:r>
              <a:rPr lang="es-CR" sz="1950" b="0" i="0" u="none" strike="noStrike" cap="none" baseline="0">
                <a:solidFill>
                  <a:schemeClr val="dk1"/>
                </a:solidFill>
                <a:latin typeface="Arial"/>
                <a:ea typeface="Arial"/>
                <a:cs typeface="Arial"/>
                <a:sym typeface="Arial"/>
              </a:rPr>
              <a:t> donde se </a:t>
            </a:r>
            <a:r>
              <a:rPr lang="es-CR" sz="1950" b="0" i="0" u="none" strike="noStrike" cap="none" baseline="0">
                <a:solidFill>
                  <a:srgbClr val="0070C0"/>
                </a:solidFill>
                <a:latin typeface="Arial"/>
                <a:ea typeface="Arial"/>
                <a:cs typeface="Arial"/>
                <a:sym typeface="Arial"/>
              </a:rPr>
              <a:t>deposita información acerca de todos los datos que forman la BD</a:t>
            </a:r>
            <a:r>
              <a:rPr lang="es-CR" sz="1950" b="0" i="0" u="none" strike="noStrike" cap="none" baseline="0">
                <a:solidFill>
                  <a:schemeClr val="dk1"/>
                </a:solidFill>
                <a:latin typeface="Arial"/>
                <a:ea typeface="Arial"/>
                <a:cs typeface="Arial"/>
                <a:sym typeface="Arial"/>
              </a:rPr>
              <a:t>. Es una guía en la que se describe la BD y los objetos que la forman.</a:t>
            </a:r>
          </a:p>
          <a:p>
            <a:pPr marL="182880" marR="0" lvl="0" indent="-182880" algn="just" rtl="0">
              <a:lnSpc>
                <a:spcPct val="80000"/>
              </a:lnSpc>
              <a:spcBef>
                <a:spcPts val="390"/>
              </a:spcBef>
              <a:buClr>
                <a:schemeClr val="accent1"/>
              </a:buClr>
              <a:buSzPct val="82875"/>
              <a:buFont typeface="Arial"/>
              <a:buChar char="•"/>
            </a:pPr>
            <a:r>
              <a:rPr lang="es-CR" sz="1950" b="0" i="0" u="none" strike="noStrike" cap="none" baseline="0">
                <a:solidFill>
                  <a:schemeClr val="dk1"/>
                </a:solidFill>
                <a:latin typeface="Arial"/>
                <a:ea typeface="Arial"/>
                <a:cs typeface="Arial"/>
                <a:sym typeface="Arial"/>
              </a:rPr>
              <a:t>El diccionario contiene las </a:t>
            </a:r>
            <a:r>
              <a:rPr lang="es-CR" sz="1950" b="0" i="0" u="none" strike="noStrike" cap="none" baseline="0">
                <a:solidFill>
                  <a:srgbClr val="ACA73B"/>
                </a:solidFill>
                <a:latin typeface="Arial"/>
                <a:ea typeface="Arial"/>
                <a:cs typeface="Arial"/>
                <a:sym typeface="Arial"/>
              </a:rPr>
              <a:t>características lógicas </a:t>
            </a:r>
            <a:r>
              <a:rPr lang="es-CR" sz="1950" b="0" i="0" u="none" strike="noStrike" cap="none" baseline="0">
                <a:solidFill>
                  <a:schemeClr val="dk1"/>
                </a:solidFill>
                <a:latin typeface="Arial"/>
                <a:ea typeface="Arial"/>
                <a:cs typeface="Arial"/>
                <a:sym typeface="Arial"/>
              </a:rPr>
              <a:t>de los sitios donde se almacenan los datos del sistema, incluyendo nombre, descripción, alias, contenido y organización. Identifica los procesos donde se emplean los datos y los sitios donde se necesita el acceso inmediato a la información.</a:t>
            </a:r>
          </a:p>
        </p:txBody>
      </p:sp>
      <p:grpSp>
        <p:nvGrpSpPr>
          <p:cNvPr id="707" name="Shape 707"/>
          <p:cNvGrpSpPr/>
          <p:nvPr/>
        </p:nvGrpSpPr>
        <p:grpSpPr>
          <a:xfrm>
            <a:off x="4467446" y="1488641"/>
            <a:ext cx="4385569" cy="5104850"/>
            <a:chOff x="39463" y="3858"/>
            <a:chExt cx="4385569" cy="5104850"/>
          </a:xfrm>
        </p:grpSpPr>
        <p:sp>
          <p:nvSpPr>
            <p:cNvPr id="708" name="Shape 708"/>
            <p:cNvSpPr/>
            <p:nvPr/>
          </p:nvSpPr>
          <p:spPr>
            <a:xfrm>
              <a:off x="39463" y="3858"/>
              <a:ext cx="2378170" cy="704117"/>
            </a:xfrm>
            <a:prstGeom prst="roundRect">
              <a:avLst>
                <a:gd name="adj" fmla="val 10000"/>
              </a:avLst>
            </a:prstGeom>
            <a:solidFill>
              <a:schemeClr val="accent1"/>
            </a:solidFill>
            <a:ln w="26425" cap="flat" cmpd="sng">
              <a:solidFill>
                <a:schemeClr val="l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09" name="Shape 709"/>
            <p:cNvSpPr txBox="1"/>
            <p:nvPr/>
          </p:nvSpPr>
          <p:spPr>
            <a:xfrm>
              <a:off x="60085" y="24480"/>
              <a:ext cx="2336923" cy="662870"/>
            </a:xfrm>
            <a:prstGeom prst="rect">
              <a:avLst/>
            </a:prstGeom>
            <a:noFill/>
            <a:ln>
              <a:noFill/>
            </a:ln>
          </p:spPr>
          <p:txBody>
            <a:bodyPr lIns="26650" tIns="17775" rIns="26650" bIns="17775" anchor="ctr" anchorCtr="0">
              <a:noAutofit/>
            </a:bodyPr>
            <a:lstStyle/>
            <a:p>
              <a:pPr marL="0" marR="0" lvl="0" indent="0" algn="ctr" rtl="0">
                <a:lnSpc>
                  <a:spcPct val="90000"/>
                </a:lnSpc>
                <a:spcBef>
                  <a:spcPts val="0"/>
                </a:spcBef>
                <a:spcAft>
                  <a:spcPts val="490"/>
                </a:spcAft>
                <a:buSzPct val="25000"/>
                <a:buNone/>
              </a:pPr>
              <a:r>
                <a:rPr lang="es-CR" sz="1400" b="0" i="0" u="none" strike="noStrike" cap="none" baseline="0">
                  <a:solidFill>
                    <a:schemeClr val="lt1"/>
                  </a:solidFill>
                  <a:latin typeface="Arial"/>
                  <a:ea typeface="Arial"/>
                  <a:cs typeface="Arial"/>
                  <a:sym typeface="Arial"/>
                </a:rPr>
                <a:t>Un diccionario de datos debe cumplir las siguientes características:</a:t>
              </a:r>
            </a:p>
          </p:txBody>
        </p:sp>
        <p:sp>
          <p:nvSpPr>
            <p:cNvPr id="710" name="Shape 710"/>
            <p:cNvSpPr/>
            <p:nvPr/>
          </p:nvSpPr>
          <p:spPr>
            <a:xfrm>
              <a:off x="277280" y="707975"/>
              <a:ext cx="237816" cy="528086"/>
            </a:xfrm>
            <a:custGeom>
              <a:avLst/>
              <a:gdLst/>
              <a:ahLst/>
              <a:cxnLst/>
              <a:rect l="0" t="0" r="0" b="0"/>
              <a:pathLst>
                <a:path w="237817" h="528087" extrusionOk="0">
                  <a:moveTo>
                    <a:pt x="0" y="0"/>
                  </a:moveTo>
                  <a:lnTo>
                    <a:pt x="0" y="528087"/>
                  </a:lnTo>
                  <a:lnTo>
                    <a:pt x="237817" y="528087"/>
                  </a:lnTo>
                </a:path>
              </a:pathLst>
            </a:custGeom>
            <a:noFill/>
            <a:ln w="26425" cap="flat" cmpd="sng">
              <a:solidFill>
                <a:srgbClr val="73817A"/>
              </a:solidFill>
              <a:prstDash val="solid"/>
              <a:round/>
              <a:headEnd type="none" w="med" len="med"/>
              <a:tailEnd type="none" w="med" len="med"/>
            </a:ln>
          </p:spPr>
        </p:sp>
        <p:sp>
          <p:nvSpPr>
            <p:cNvPr id="711" name="Shape 711"/>
            <p:cNvSpPr/>
            <p:nvPr/>
          </p:nvSpPr>
          <p:spPr>
            <a:xfrm>
              <a:off x="515097" y="884004"/>
              <a:ext cx="3909935" cy="704117"/>
            </a:xfrm>
            <a:prstGeom prst="roundRect">
              <a:avLst>
                <a:gd name="adj" fmla="val 10000"/>
              </a:avLst>
            </a:prstGeom>
            <a:solidFill>
              <a:schemeClr val="lt1">
                <a:alpha val="89803"/>
              </a:schemeClr>
            </a:solidFill>
            <a:ln w="26425" cap="flat" cmpd="sng">
              <a:solidFill>
                <a:schemeClr val="accen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2" name="Shape 712"/>
            <p:cNvSpPr txBox="1"/>
            <p:nvPr/>
          </p:nvSpPr>
          <p:spPr>
            <a:xfrm>
              <a:off x="535720" y="904626"/>
              <a:ext cx="3868688" cy="662870"/>
            </a:xfrm>
            <a:prstGeom prst="rect">
              <a:avLst/>
            </a:prstGeom>
            <a:noFill/>
            <a:ln>
              <a:noFill/>
            </a:ln>
          </p:spPr>
          <p:txBody>
            <a:bodyPr lIns="22850" tIns="15225" rIns="22850"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dk1"/>
                  </a:solidFill>
                  <a:latin typeface="Arial"/>
                  <a:ea typeface="Arial"/>
                  <a:cs typeface="Arial"/>
                  <a:sym typeface="Arial"/>
                </a:rPr>
                <a:t>Debe soportar las descripciones de los modelos conceptual, lógico, interno y externo de la BD. </a:t>
              </a:r>
            </a:p>
          </p:txBody>
        </p:sp>
        <p:sp>
          <p:nvSpPr>
            <p:cNvPr id="713" name="Shape 713"/>
            <p:cNvSpPr/>
            <p:nvPr/>
          </p:nvSpPr>
          <p:spPr>
            <a:xfrm>
              <a:off x="277280" y="707975"/>
              <a:ext cx="237816" cy="1408233"/>
            </a:xfrm>
            <a:custGeom>
              <a:avLst/>
              <a:gdLst/>
              <a:ahLst/>
              <a:cxnLst/>
              <a:rect l="0" t="0" r="0" b="0"/>
              <a:pathLst>
                <a:path w="237817" h="1408234" extrusionOk="0">
                  <a:moveTo>
                    <a:pt x="0" y="0"/>
                  </a:moveTo>
                  <a:lnTo>
                    <a:pt x="0" y="1408234"/>
                  </a:lnTo>
                  <a:lnTo>
                    <a:pt x="237817" y="1408234"/>
                  </a:lnTo>
                </a:path>
              </a:pathLst>
            </a:custGeom>
            <a:noFill/>
            <a:ln w="26425" cap="flat" cmpd="sng">
              <a:solidFill>
                <a:srgbClr val="73817A"/>
              </a:solidFill>
              <a:prstDash val="solid"/>
              <a:round/>
              <a:headEnd type="none" w="med" len="med"/>
              <a:tailEnd type="none" w="med" len="med"/>
            </a:ln>
          </p:spPr>
        </p:sp>
        <p:sp>
          <p:nvSpPr>
            <p:cNvPr id="714" name="Shape 714"/>
            <p:cNvSpPr/>
            <p:nvPr/>
          </p:nvSpPr>
          <p:spPr>
            <a:xfrm>
              <a:off x="515097" y="1764150"/>
              <a:ext cx="3909935" cy="704117"/>
            </a:xfrm>
            <a:prstGeom prst="roundRect">
              <a:avLst>
                <a:gd name="adj" fmla="val 10000"/>
              </a:avLst>
            </a:prstGeom>
            <a:solidFill>
              <a:schemeClr val="lt1">
                <a:alpha val="89803"/>
              </a:schemeClr>
            </a:solidFill>
            <a:ln w="26425" cap="flat" cmpd="sng">
              <a:solidFill>
                <a:schemeClr val="accen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5" name="Shape 715"/>
            <p:cNvSpPr txBox="1"/>
            <p:nvPr/>
          </p:nvSpPr>
          <p:spPr>
            <a:xfrm>
              <a:off x="535720" y="1784774"/>
              <a:ext cx="3868688" cy="662870"/>
            </a:xfrm>
            <a:prstGeom prst="rect">
              <a:avLst/>
            </a:prstGeom>
            <a:noFill/>
            <a:ln>
              <a:noFill/>
            </a:ln>
          </p:spPr>
          <p:txBody>
            <a:bodyPr lIns="22850" tIns="15225" rIns="22850"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dk1"/>
                  </a:solidFill>
                  <a:latin typeface="Arial"/>
                  <a:ea typeface="Arial"/>
                  <a:cs typeface="Arial"/>
                  <a:sym typeface="Arial"/>
                </a:rPr>
                <a:t>Debe estar integrado dentro del SGBD. </a:t>
              </a:r>
            </a:p>
          </p:txBody>
        </p:sp>
        <p:sp>
          <p:nvSpPr>
            <p:cNvPr id="716" name="Shape 716"/>
            <p:cNvSpPr/>
            <p:nvPr/>
          </p:nvSpPr>
          <p:spPr>
            <a:xfrm>
              <a:off x="277280" y="707975"/>
              <a:ext cx="237816" cy="2288380"/>
            </a:xfrm>
            <a:custGeom>
              <a:avLst/>
              <a:gdLst/>
              <a:ahLst/>
              <a:cxnLst/>
              <a:rect l="0" t="0" r="0" b="0"/>
              <a:pathLst>
                <a:path w="237817" h="2288381" extrusionOk="0">
                  <a:moveTo>
                    <a:pt x="0" y="0"/>
                  </a:moveTo>
                  <a:lnTo>
                    <a:pt x="0" y="2288381"/>
                  </a:lnTo>
                  <a:lnTo>
                    <a:pt x="237817" y="2288381"/>
                  </a:lnTo>
                </a:path>
              </a:pathLst>
            </a:custGeom>
            <a:noFill/>
            <a:ln w="26425" cap="flat" cmpd="sng">
              <a:solidFill>
                <a:srgbClr val="73817A"/>
              </a:solidFill>
              <a:prstDash val="solid"/>
              <a:round/>
              <a:headEnd type="none" w="med" len="med"/>
              <a:tailEnd type="none" w="med" len="med"/>
            </a:ln>
          </p:spPr>
        </p:sp>
        <p:sp>
          <p:nvSpPr>
            <p:cNvPr id="717" name="Shape 717"/>
            <p:cNvSpPr/>
            <p:nvPr/>
          </p:nvSpPr>
          <p:spPr>
            <a:xfrm>
              <a:off x="515097" y="2644298"/>
              <a:ext cx="3909935" cy="704117"/>
            </a:xfrm>
            <a:prstGeom prst="roundRect">
              <a:avLst>
                <a:gd name="adj" fmla="val 10000"/>
              </a:avLst>
            </a:prstGeom>
            <a:solidFill>
              <a:schemeClr val="lt1">
                <a:alpha val="89803"/>
              </a:schemeClr>
            </a:solidFill>
            <a:ln w="26425" cap="flat" cmpd="sng">
              <a:solidFill>
                <a:schemeClr val="accen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8" name="Shape 718"/>
            <p:cNvSpPr txBox="1"/>
            <p:nvPr/>
          </p:nvSpPr>
          <p:spPr>
            <a:xfrm>
              <a:off x="535720" y="2664921"/>
              <a:ext cx="3868688" cy="662870"/>
            </a:xfrm>
            <a:prstGeom prst="rect">
              <a:avLst/>
            </a:prstGeom>
            <a:noFill/>
            <a:ln>
              <a:noFill/>
            </a:ln>
          </p:spPr>
          <p:txBody>
            <a:bodyPr lIns="22850" tIns="15225" rIns="22850"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dk1"/>
                  </a:solidFill>
                  <a:latin typeface="Arial"/>
                  <a:ea typeface="Arial"/>
                  <a:cs typeface="Arial"/>
                  <a:sym typeface="Arial"/>
                </a:rPr>
                <a:t>Debe apoyar la transferencia eficiente de información al SGDB. La conexión entre los modelos interno y externo debe ser realizada en tiempo de ejecución. </a:t>
              </a:r>
            </a:p>
          </p:txBody>
        </p:sp>
        <p:sp>
          <p:nvSpPr>
            <p:cNvPr id="719" name="Shape 719"/>
            <p:cNvSpPr/>
            <p:nvPr/>
          </p:nvSpPr>
          <p:spPr>
            <a:xfrm>
              <a:off x="277280" y="707975"/>
              <a:ext cx="237816" cy="3168526"/>
            </a:xfrm>
            <a:custGeom>
              <a:avLst/>
              <a:gdLst/>
              <a:ahLst/>
              <a:cxnLst/>
              <a:rect l="0" t="0" r="0" b="0"/>
              <a:pathLst>
                <a:path w="237817" h="3168527" extrusionOk="0">
                  <a:moveTo>
                    <a:pt x="0" y="0"/>
                  </a:moveTo>
                  <a:lnTo>
                    <a:pt x="0" y="3168527"/>
                  </a:lnTo>
                  <a:lnTo>
                    <a:pt x="237817" y="3168527"/>
                  </a:lnTo>
                </a:path>
              </a:pathLst>
            </a:custGeom>
            <a:noFill/>
            <a:ln w="26425" cap="flat" cmpd="sng">
              <a:solidFill>
                <a:srgbClr val="73817A"/>
              </a:solidFill>
              <a:prstDash val="solid"/>
              <a:round/>
              <a:headEnd type="none" w="med" len="med"/>
              <a:tailEnd type="none" w="med" len="med"/>
            </a:ln>
          </p:spPr>
        </p:sp>
        <p:sp>
          <p:nvSpPr>
            <p:cNvPr id="720" name="Shape 720"/>
            <p:cNvSpPr/>
            <p:nvPr/>
          </p:nvSpPr>
          <p:spPr>
            <a:xfrm>
              <a:off x="515097" y="3524444"/>
              <a:ext cx="3909935" cy="704117"/>
            </a:xfrm>
            <a:prstGeom prst="roundRect">
              <a:avLst>
                <a:gd name="adj" fmla="val 10000"/>
              </a:avLst>
            </a:prstGeom>
            <a:solidFill>
              <a:schemeClr val="lt1">
                <a:alpha val="89803"/>
              </a:schemeClr>
            </a:solidFill>
            <a:ln w="26425" cap="flat" cmpd="sng">
              <a:solidFill>
                <a:schemeClr val="accen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21" name="Shape 721"/>
            <p:cNvSpPr txBox="1"/>
            <p:nvPr/>
          </p:nvSpPr>
          <p:spPr>
            <a:xfrm>
              <a:off x="535720" y="3545067"/>
              <a:ext cx="3868688" cy="662870"/>
            </a:xfrm>
            <a:prstGeom prst="rect">
              <a:avLst/>
            </a:prstGeom>
            <a:noFill/>
            <a:ln>
              <a:noFill/>
            </a:ln>
          </p:spPr>
          <p:txBody>
            <a:bodyPr lIns="22850" tIns="15225" rIns="22850"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dk1"/>
                  </a:solidFill>
                  <a:latin typeface="Arial"/>
                  <a:ea typeface="Arial"/>
                  <a:cs typeface="Arial"/>
                  <a:sym typeface="Arial"/>
                </a:rPr>
                <a:t>Debe comenzar con la reorganización de versiones de producción de la BD. Además debe reflejar los cambios en la descripción de la BD. </a:t>
              </a:r>
            </a:p>
          </p:txBody>
        </p:sp>
        <p:sp>
          <p:nvSpPr>
            <p:cNvPr id="722" name="Shape 722"/>
            <p:cNvSpPr/>
            <p:nvPr/>
          </p:nvSpPr>
          <p:spPr>
            <a:xfrm>
              <a:off x="277280" y="707975"/>
              <a:ext cx="237816" cy="4048673"/>
            </a:xfrm>
            <a:custGeom>
              <a:avLst/>
              <a:gdLst/>
              <a:ahLst/>
              <a:cxnLst/>
              <a:rect l="0" t="0" r="0" b="0"/>
              <a:pathLst>
                <a:path w="237817" h="4048674" extrusionOk="0">
                  <a:moveTo>
                    <a:pt x="0" y="0"/>
                  </a:moveTo>
                  <a:lnTo>
                    <a:pt x="0" y="4048674"/>
                  </a:lnTo>
                  <a:lnTo>
                    <a:pt x="237817" y="4048674"/>
                  </a:lnTo>
                </a:path>
              </a:pathLst>
            </a:custGeom>
            <a:noFill/>
            <a:ln w="26425" cap="flat" cmpd="sng">
              <a:solidFill>
                <a:srgbClr val="73817A"/>
              </a:solidFill>
              <a:prstDash val="solid"/>
              <a:round/>
              <a:headEnd type="none" w="med" len="med"/>
              <a:tailEnd type="none" w="med" len="med"/>
            </a:ln>
          </p:spPr>
        </p:sp>
        <p:sp>
          <p:nvSpPr>
            <p:cNvPr id="723" name="Shape 723"/>
            <p:cNvSpPr/>
            <p:nvPr/>
          </p:nvSpPr>
          <p:spPr>
            <a:xfrm>
              <a:off x="515097" y="4404591"/>
              <a:ext cx="3909935" cy="704117"/>
            </a:xfrm>
            <a:prstGeom prst="roundRect">
              <a:avLst>
                <a:gd name="adj" fmla="val 10000"/>
              </a:avLst>
            </a:prstGeom>
            <a:solidFill>
              <a:schemeClr val="lt1">
                <a:alpha val="89803"/>
              </a:schemeClr>
            </a:solidFill>
            <a:ln w="26425" cap="flat" cmpd="sng">
              <a:solidFill>
                <a:schemeClr val="accent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24" name="Shape 724"/>
            <p:cNvSpPr txBox="1"/>
            <p:nvPr/>
          </p:nvSpPr>
          <p:spPr>
            <a:xfrm>
              <a:off x="535720" y="4425214"/>
              <a:ext cx="3868688" cy="662870"/>
            </a:xfrm>
            <a:prstGeom prst="rect">
              <a:avLst/>
            </a:prstGeom>
            <a:noFill/>
            <a:ln>
              <a:noFill/>
            </a:ln>
          </p:spPr>
          <p:txBody>
            <a:bodyPr lIns="22850" tIns="15225" rIns="22850"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dk1"/>
                  </a:solidFill>
                  <a:latin typeface="Arial"/>
                  <a:ea typeface="Arial"/>
                  <a:cs typeface="Arial"/>
                  <a:sym typeface="Arial"/>
                </a:rPr>
                <a:t>Debe estar almacenado en un medio de almacenamiento con acceso directo para la fácil recuperación de información.</a:t>
              </a:r>
            </a:p>
          </p:txBody>
        </p:sp>
      </p:gr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Lineamientos, programa y evaluación …</a:t>
            </a:r>
            <a:br>
              <a:rPr lang="es-CR" sz="3600" b="0" i="0" u="none" strike="noStrike" cap="none" baseline="0">
                <a:solidFill>
                  <a:schemeClr val="dk2"/>
                </a:solidFill>
                <a:latin typeface="Arial"/>
                <a:ea typeface="Arial"/>
                <a:cs typeface="Arial"/>
                <a:sym typeface="Arial"/>
              </a:rPr>
            </a:br>
            <a:endParaRPr lang="es-CR" sz="3600" b="0" i="0" u="none" strike="noStrike" cap="none" baseline="0">
              <a:solidFill>
                <a:schemeClr val="dk2"/>
              </a:solidFill>
              <a:latin typeface="Arial"/>
              <a:ea typeface="Arial"/>
              <a:cs typeface="Arial"/>
              <a:sym typeface="Arial"/>
            </a:endParaRPr>
          </a:p>
        </p:txBody>
      </p:sp>
      <p:pic>
        <p:nvPicPr>
          <p:cNvPr id="117" name="Shape 117"/>
          <p:cNvPicPr preferRelativeResize="0">
            <a:picLocks noGrp="1"/>
          </p:cNvPicPr>
          <p:nvPr>
            <p:ph type="body" idx="1"/>
          </p:nvPr>
        </p:nvPicPr>
        <p:blipFill rotWithShape="1">
          <a:blip r:embed="rId3">
            <a:alphaModFix/>
          </a:blip>
          <a:srcRect/>
          <a:stretch/>
        </p:blipFill>
        <p:spPr>
          <a:xfrm>
            <a:off x="2438400" y="2362200"/>
            <a:ext cx="3900486" cy="3338687"/>
          </a:xfrm>
          <a:prstGeom prst="rect">
            <a:avLst/>
          </a:prstGeom>
          <a:noFill/>
          <a:ln>
            <a:noFill/>
          </a:ln>
        </p:spPr>
      </p:pic>
      <p:sp>
        <p:nvSpPr>
          <p:cNvPr id="118" name="Shape 118"/>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Shape 729"/>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Componentes</a:t>
            </a:r>
          </a:p>
        </p:txBody>
      </p:sp>
      <p:grpSp>
        <p:nvGrpSpPr>
          <p:cNvPr id="730" name="Shape 730"/>
          <p:cNvGrpSpPr/>
          <p:nvPr/>
        </p:nvGrpSpPr>
        <p:grpSpPr>
          <a:xfrm>
            <a:off x="1925550" y="1560905"/>
            <a:ext cx="5292898" cy="5075740"/>
            <a:chOff x="1468350" y="-39294"/>
            <a:chExt cx="5292898" cy="5075740"/>
          </a:xfrm>
        </p:grpSpPr>
        <p:sp>
          <p:nvSpPr>
            <p:cNvPr id="731" name="Shape 731"/>
            <p:cNvSpPr/>
            <p:nvPr/>
          </p:nvSpPr>
          <p:spPr>
            <a:xfrm>
              <a:off x="3361894" y="1774894"/>
              <a:ext cx="1505808" cy="1447361"/>
            </a:xfrm>
            <a:prstGeom prst="ellipse">
              <a:avLst/>
            </a:prstGeom>
            <a:solidFill>
              <a:schemeClr val="accent3"/>
            </a:solidFill>
            <a:ln>
              <a:noFill/>
            </a:ln>
          </p:spPr>
          <p:txBody>
            <a:bodyPr lIns="91425" tIns="91425" rIns="91425" bIns="91425" anchor="ctr" anchorCtr="0">
              <a:noAutofit/>
            </a:bodyPr>
            <a:lstStyle/>
            <a:p>
              <a:pPr>
                <a:spcBef>
                  <a:spcPts val="0"/>
                </a:spcBef>
                <a:buNone/>
              </a:pPr>
              <a:endParaRPr/>
            </a:p>
          </p:txBody>
        </p:sp>
        <p:sp>
          <p:nvSpPr>
            <p:cNvPr id="732" name="Shape 732"/>
            <p:cNvSpPr txBox="1"/>
            <p:nvPr/>
          </p:nvSpPr>
          <p:spPr>
            <a:xfrm>
              <a:off x="3582414" y="1986856"/>
              <a:ext cx="1064767" cy="1023438"/>
            </a:xfrm>
            <a:prstGeom prst="rect">
              <a:avLst/>
            </a:prstGeom>
            <a:noFill/>
            <a:ln>
              <a:noFill/>
            </a:ln>
          </p:spPr>
          <p:txBody>
            <a:bodyPr lIns="66025" tIns="66025" rIns="66025" bIns="66025" anchor="ctr" anchorCtr="0">
              <a:noAutofit/>
            </a:bodyPr>
            <a:lstStyle/>
            <a:p>
              <a:pPr marL="0" marR="0" lvl="0" indent="0" algn="ctr" rtl="0">
                <a:lnSpc>
                  <a:spcPct val="90000"/>
                </a:lnSpc>
                <a:spcBef>
                  <a:spcPts val="0"/>
                </a:spcBef>
                <a:spcAft>
                  <a:spcPts val="1820"/>
                </a:spcAft>
                <a:buSzPct val="25000"/>
                <a:buNone/>
              </a:pPr>
              <a:r>
                <a:rPr lang="es-CR" sz="5200" b="0" i="0" u="none" strike="noStrike" cap="none" baseline="0">
                  <a:solidFill>
                    <a:schemeClr val="lt1"/>
                  </a:solidFill>
                  <a:latin typeface="Arial"/>
                  <a:ea typeface="Arial"/>
                  <a:cs typeface="Arial"/>
                  <a:sym typeface="Arial"/>
                </a:rPr>
                <a:t>BD</a:t>
              </a:r>
            </a:p>
          </p:txBody>
        </p:sp>
        <p:sp>
          <p:nvSpPr>
            <p:cNvPr id="733" name="Shape 733"/>
            <p:cNvSpPr/>
            <p:nvPr/>
          </p:nvSpPr>
          <p:spPr>
            <a:xfrm rot="-5400000">
              <a:off x="4004179" y="1349061"/>
              <a:ext cx="221238" cy="446760"/>
            </a:xfrm>
            <a:prstGeom prst="rightArrow">
              <a:avLst>
                <a:gd name="adj1" fmla="val 60000"/>
                <a:gd name="adj2" fmla="val 50000"/>
              </a:avLst>
            </a:prstGeom>
            <a:solidFill>
              <a:srgbClr val="4B5A6A"/>
            </a:solidFill>
            <a:ln>
              <a:noFill/>
            </a:ln>
          </p:spPr>
          <p:txBody>
            <a:bodyPr lIns="91425" tIns="91425" rIns="91425" bIns="91425" anchor="ctr" anchorCtr="0">
              <a:noAutofit/>
            </a:bodyPr>
            <a:lstStyle/>
            <a:p>
              <a:pPr>
                <a:spcBef>
                  <a:spcPts val="0"/>
                </a:spcBef>
                <a:buNone/>
              </a:pPr>
              <a:endParaRPr/>
            </a:p>
          </p:txBody>
        </p:sp>
        <p:sp>
          <p:nvSpPr>
            <p:cNvPr id="734" name="Shape 734"/>
            <p:cNvSpPr txBox="1"/>
            <p:nvPr/>
          </p:nvSpPr>
          <p:spPr>
            <a:xfrm rot="-5400000">
              <a:off x="4037366" y="1471598"/>
              <a:ext cx="154867"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735" name="Shape 735"/>
            <p:cNvSpPr/>
            <p:nvPr/>
          </p:nvSpPr>
          <p:spPr>
            <a:xfrm>
              <a:off x="3403641" y="-39294"/>
              <a:ext cx="1422315" cy="1396759"/>
            </a:xfrm>
            <a:prstGeom prst="ellipse">
              <a:avLst/>
            </a:prstGeom>
            <a:solidFill>
              <a:srgbClr val="4B5A6A"/>
            </a:solidFill>
            <a:ln>
              <a:noFill/>
            </a:ln>
          </p:spPr>
          <p:txBody>
            <a:bodyPr lIns="91425" tIns="91425" rIns="91425" bIns="91425" anchor="ctr" anchorCtr="0">
              <a:noAutofit/>
            </a:bodyPr>
            <a:lstStyle/>
            <a:p>
              <a:pPr>
                <a:spcBef>
                  <a:spcPts val="0"/>
                </a:spcBef>
                <a:buNone/>
              </a:pPr>
              <a:endParaRPr/>
            </a:p>
          </p:txBody>
        </p:sp>
        <p:sp>
          <p:nvSpPr>
            <p:cNvPr id="736" name="Shape 736"/>
            <p:cNvSpPr txBox="1"/>
            <p:nvPr/>
          </p:nvSpPr>
          <p:spPr>
            <a:xfrm>
              <a:off x="3611933" y="165256"/>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Lenguajes</a:t>
              </a:r>
            </a:p>
          </p:txBody>
        </p:sp>
        <p:sp>
          <p:nvSpPr>
            <p:cNvPr id="737" name="Shape 737"/>
            <p:cNvSpPr/>
            <p:nvPr/>
          </p:nvSpPr>
          <p:spPr>
            <a:xfrm>
              <a:off x="4971373" y="2275194"/>
              <a:ext cx="249751" cy="446760"/>
            </a:xfrm>
            <a:prstGeom prst="rightArrow">
              <a:avLst>
                <a:gd name="adj1" fmla="val 60000"/>
                <a:gd name="adj2" fmla="val 50000"/>
              </a:avLst>
            </a:prstGeom>
            <a:solidFill>
              <a:srgbClr val="596A7D"/>
            </a:solidFill>
            <a:ln>
              <a:noFill/>
            </a:ln>
          </p:spPr>
          <p:txBody>
            <a:bodyPr lIns="91425" tIns="91425" rIns="91425" bIns="91425" anchor="ctr" anchorCtr="0">
              <a:noAutofit/>
            </a:bodyPr>
            <a:lstStyle/>
            <a:p>
              <a:pPr>
                <a:spcBef>
                  <a:spcPts val="0"/>
                </a:spcBef>
                <a:buNone/>
              </a:pPr>
              <a:endParaRPr/>
            </a:p>
          </p:txBody>
        </p:sp>
        <p:sp>
          <p:nvSpPr>
            <p:cNvPr id="738" name="Shape 738"/>
            <p:cNvSpPr txBox="1"/>
            <p:nvPr/>
          </p:nvSpPr>
          <p:spPr>
            <a:xfrm>
              <a:off x="4971373" y="2364547"/>
              <a:ext cx="174826"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739" name="Shape 739"/>
            <p:cNvSpPr/>
            <p:nvPr/>
          </p:nvSpPr>
          <p:spPr>
            <a:xfrm>
              <a:off x="5338932" y="1800196"/>
              <a:ext cx="1422315" cy="1396759"/>
            </a:xfrm>
            <a:prstGeom prst="ellipse">
              <a:avLst/>
            </a:prstGeom>
            <a:solidFill>
              <a:srgbClr val="596A7D"/>
            </a:solidFill>
            <a:ln>
              <a:noFill/>
            </a:ln>
          </p:spPr>
          <p:txBody>
            <a:bodyPr lIns="91425" tIns="91425" rIns="91425" bIns="91425" anchor="ctr" anchorCtr="0">
              <a:noAutofit/>
            </a:bodyPr>
            <a:lstStyle/>
            <a:p>
              <a:pPr>
                <a:spcBef>
                  <a:spcPts val="0"/>
                </a:spcBef>
                <a:buNone/>
              </a:pPr>
              <a:endParaRPr/>
            </a:p>
          </p:txBody>
        </p:sp>
        <p:sp>
          <p:nvSpPr>
            <p:cNvPr id="740" name="Shape 740"/>
            <p:cNvSpPr txBox="1"/>
            <p:nvPr/>
          </p:nvSpPr>
          <p:spPr>
            <a:xfrm>
              <a:off x="5547226" y="2004747"/>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Diccionario de datos</a:t>
              </a:r>
            </a:p>
          </p:txBody>
        </p:sp>
        <p:sp>
          <p:nvSpPr>
            <p:cNvPr id="741" name="Shape 741"/>
            <p:cNvSpPr/>
            <p:nvPr/>
          </p:nvSpPr>
          <p:spPr>
            <a:xfrm rot="5400000">
              <a:off x="4004180" y="3201329"/>
              <a:ext cx="221238" cy="446760"/>
            </a:xfrm>
            <a:prstGeom prst="rightArrow">
              <a:avLst>
                <a:gd name="adj1" fmla="val 60000"/>
                <a:gd name="adj2" fmla="val 50000"/>
              </a:avLst>
            </a:prstGeom>
            <a:solidFill>
              <a:srgbClr val="697A90"/>
            </a:solidFill>
            <a:ln>
              <a:noFill/>
            </a:ln>
          </p:spPr>
          <p:txBody>
            <a:bodyPr lIns="91425" tIns="91425" rIns="91425" bIns="91425" anchor="ctr" anchorCtr="0">
              <a:noAutofit/>
            </a:bodyPr>
            <a:lstStyle/>
            <a:p>
              <a:pPr>
                <a:spcBef>
                  <a:spcPts val="0"/>
                </a:spcBef>
                <a:buNone/>
              </a:pPr>
              <a:endParaRPr/>
            </a:p>
          </p:txBody>
        </p:sp>
        <p:sp>
          <p:nvSpPr>
            <p:cNvPr id="742" name="Shape 742"/>
            <p:cNvSpPr txBox="1"/>
            <p:nvPr/>
          </p:nvSpPr>
          <p:spPr>
            <a:xfrm rot="5400000">
              <a:off x="4037366" y="3257496"/>
              <a:ext cx="154867"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743" name="Shape 743"/>
            <p:cNvSpPr/>
            <p:nvPr/>
          </p:nvSpPr>
          <p:spPr>
            <a:xfrm>
              <a:off x="3403641" y="3639687"/>
              <a:ext cx="1422315" cy="1396759"/>
            </a:xfrm>
            <a:prstGeom prst="ellipse">
              <a:avLst/>
            </a:prstGeom>
            <a:solidFill>
              <a:srgbClr val="C00000"/>
            </a:solidFill>
            <a:ln>
              <a:noFill/>
            </a:ln>
          </p:spPr>
          <p:txBody>
            <a:bodyPr lIns="91425" tIns="91425" rIns="91425" bIns="91425" anchor="ctr" anchorCtr="0">
              <a:noAutofit/>
            </a:bodyPr>
            <a:lstStyle/>
            <a:p>
              <a:pPr>
                <a:spcBef>
                  <a:spcPts val="0"/>
                </a:spcBef>
                <a:buNone/>
              </a:pPr>
              <a:endParaRPr/>
            </a:p>
          </p:txBody>
        </p:sp>
        <p:sp>
          <p:nvSpPr>
            <p:cNvPr id="744" name="Shape 744"/>
            <p:cNvSpPr txBox="1"/>
            <p:nvPr/>
          </p:nvSpPr>
          <p:spPr>
            <a:xfrm>
              <a:off x="3611933" y="3844237"/>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Seguridad e integridad</a:t>
              </a:r>
            </a:p>
          </p:txBody>
        </p:sp>
        <p:sp>
          <p:nvSpPr>
            <p:cNvPr id="745" name="Shape 745"/>
            <p:cNvSpPr/>
            <p:nvPr/>
          </p:nvSpPr>
          <p:spPr>
            <a:xfrm rot="10800000">
              <a:off x="3008473" y="2275195"/>
              <a:ext cx="249751" cy="446760"/>
            </a:xfrm>
            <a:prstGeom prst="rightArrow">
              <a:avLst>
                <a:gd name="adj1" fmla="val 60000"/>
                <a:gd name="adj2" fmla="val 50000"/>
              </a:avLst>
            </a:prstGeom>
            <a:solidFill>
              <a:srgbClr val="7D8CA0"/>
            </a:solidFill>
            <a:ln>
              <a:noFill/>
            </a:ln>
          </p:spPr>
          <p:txBody>
            <a:bodyPr lIns="91425" tIns="91425" rIns="91425" bIns="91425" anchor="ctr" anchorCtr="0">
              <a:noAutofit/>
            </a:bodyPr>
            <a:lstStyle/>
            <a:p>
              <a:pPr>
                <a:spcBef>
                  <a:spcPts val="0"/>
                </a:spcBef>
                <a:buNone/>
              </a:pPr>
              <a:endParaRPr/>
            </a:p>
          </p:txBody>
        </p:sp>
        <p:sp>
          <p:nvSpPr>
            <p:cNvPr id="746" name="Shape 746"/>
            <p:cNvSpPr txBox="1"/>
            <p:nvPr/>
          </p:nvSpPr>
          <p:spPr>
            <a:xfrm>
              <a:off x="3083399" y="2364547"/>
              <a:ext cx="174826"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747" name="Shape 747"/>
            <p:cNvSpPr/>
            <p:nvPr/>
          </p:nvSpPr>
          <p:spPr>
            <a:xfrm>
              <a:off x="1468350" y="1800196"/>
              <a:ext cx="1422315" cy="1396759"/>
            </a:xfrm>
            <a:prstGeom prst="ellipse">
              <a:avLst/>
            </a:prstGeom>
            <a:solidFill>
              <a:srgbClr val="7D8CA0"/>
            </a:solidFill>
            <a:ln>
              <a:noFill/>
            </a:ln>
          </p:spPr>
          <p:txBody>
            <a:bodyPr lIns="91425" tIns="91425" rIns="91425" bIns="91425" anchor="ctr" anchorCtr="0">
              <a:noAutofit/>
            </a:bodyPr>
            <a:lstStyle/>
            <a:p>
              <a:pPr>
                <a:spcBef>
                  <a:spcPts val="0"/>
                </a:spcBef>
                <a:buNone/>
              </a:pPr>
              <a:endParaRPr/>
            </a:p>
          </p:txBody>
        </p:sp>
        <p:sp>
          <p:nvSpPr>
            <p:cNvPr id="748" name="Shape 748"/>
            <p:cNvSpPr txBox="1"/>
            <p:nvPr/>
          </p:nvSpPr>
          <p:spPr>
            <a:xfrm>
              <a:off x="1676642" y="2004747"/>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Administrador de la BD</a:t>
              </a:r>
            </a:p>
          </p:txBody>
        </p:sp>
      </p:gr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Shape 75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Componentes</a:t>
            </a:r>
          </a:p>
        </p:txBody>
      </p:sp>
      <p:grpSp>
        <p:nvGrpSpPr>
          <p:cNvPr id="754" name="Shape 754"/>
          <p:cNvGrpSpPr/>
          <p:nvPr/>
        </p:nvGrpSpPr>
        <p:grpSpPr>
          <a:xfrm>
            <a:off x="457200" y="1412775"/>
            <a:ext cx="8229599" cy="5256583"/>
            <a:chOff x="0" y="0"/>
            <a:chExt cx="8229599" cy="5256583"/>
          </a:xfrm>
        </p:grpSpPr>
        <p:sp>
          <p:nvSpPr>
            <p:cNvPr id="755" name="Shape 755"/>
            <p:cNvSpPr/>
            <p:nvPr/>
          </p:nvSpPr>
          <p:spPr>
            <a:xfrm>
              <a:off x="0" y="0"/>
              <a:ext cx="6336791" cy="946184"/>
            </a:xfrm>
            <a:prstGeom prst="roundRect">
              <a:avLst>
                <a:gd name="adj" fmla="val 10000"/>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756" name="Shape 756"/>
            <p:cNvSpPr txBox="1"/>
            <p:nvPr/>
          </p:nvSpPr>
          <p:spPr>
            <a:xfrm>
              <a:off x="27713" y="27713"/>
              <a:ext cx="5205080" cy="890759"/>
            </a:xfrm>
            <a:prstGeom prst="rect">
              <a:avLst/>
            </a:prstGeom>
            <a:noFill/>
            <a:ln>
              <a:noFill/>
            </a:ln>
          </p:spPr>
          <p:txBody>
            <a:bodyPr lIns="53325" tIns="53325" rIns="53325" bIns="53325" anchor="ctr" anchorCtr="0">
              <a:noAutofit/>
            </a:bodyPr>
            <a:lstStyle/>
            <a:p>
              <a:pPr marL="0" marR="0" lvl="0" indent="0" algn="just" rtl="0">
                <a:lnSpc>
                  <a:spcPct val="90000"/>
                </a:lnSpc>
                <a:spcBef>
                  <a:spcPts val="0"/>
                </a:spcBef>
                <a:spcAft>
                  <a:spcPts val="490"/>
                </a:spcAft>
                <a:buSzPct val="25000"/>
                <a:buNone/>
              </a:pPr>
              <a:r>
                <a:rPr lang="es-CR" sz="1400" b="0" i="0" u="none" strike="noStrike" cap="none" baseline="0">
                  <a:solidFill>
                    <a:schemeClr val="lt1"/>
                  </a:solidFill>
                  <a:latin typeface="Arial"/>
                  <a:ea typeface="Arial"/>
                  <a:cs typeface="Arial"/>
                  <a:sym typeface="Arial"/>
                </a:rPr>
                <a:t>Debe garantizar la protección de los datos contra accesos no autorizados, tanto intencionados como accidentales. Debe controlar que sólo los usuarios autorizados accedan a la BD.</a:t>
              </a:r>
            </a:p>
          </p:txBody>
        </p:sp>
        <p:sp>
          <p:nvSpPr>
            <p:cNvPr id="757" name="Shape 757"/>
            <p:cNvSpPr/>
            <p:nvPr/>
          </p:nvSpPr>
          <p:spPr>
            <a:xfrm>
              <a:off x="473202" y="1077599"/>
              <a:ext cx="6336791" cy="946184"/>
            </a:xfrm>
            <a:prstGeom prst="roundRect">
              <a:avLst>
                <a:gd name="adj" fmla="val 10000"/>
              </a:avLst>
            </a:prstGeom>
            <a:solidFill>
              <a:srgbClr val="6A9A8C"/>
            </a:solidFill>
            <a:ln>
              <a:noFill/>
            </a:ln>
          </p:spPr>
          <p:txBody>
            <a:bodyPr lIns="91425" tIns="91425" rIns="91425" bIns="91425" anchor="ctr" anchorCtr="0">
              <a:noAutofit/>
            </a:bodyPr>
            <a:lstStyle/>
            <a:p>
              <a:pPr>
                <a:spcBef>
                  <a:spcPts val="0"/>
                </a:spcBef>
                <a:buNone/>
              </a:pPr>
              <a:endParaRPr/>
            </a:p>
          </p:txBody>
        </p:sp>
        <p:sp>
          <p:nvSpPr>
            <p:cNvPr id="758" name="Shape 758"/>
            <p:cNvSpPr txBox="1"/>
            <p:nvPr/>
          </p:nvSpPr>
          <p:spPr>
            <a:xfrm>
              <a:off x="500914" y="1105312"/>
              <a:ext cx="5193142" cy="890759"/>
            </a:xfrm>
            <a:prstGeom prst="rect">
              <a:avLst/>
            </a:prstGeom>
            <a:noFill/>
            <a:ln>
              <a:noFill/>
            </a:ln>
          </p:spPr>
          <p:txBody>
            <a:bodyPr lIns="53325" tIns="53325" rIns="53325" bIns="53325" anchor="ctr" anchorCtr="0">
              <a:noAutofit/>
            </a:bodyPr>
            <a:lstStyle/>
            <a:p>
              <a:pPr marL="0" marR="0" lvl="0" indent="0" algn="just" rtl="0">
                <a:lnSpc>
                  <a:spcPct val="90000"/>
                </a:lnSpc>
                <a:spcBef>
                  <a:spcPts val="0"/>
                </a:spcBef>
                <a:spcAft>
                  <a:spcPts val="490"/>
                </a:spcAft>
                <a:buSzPct val="25000"/>
                <a:buNone/>
              </a:pPr>
              <a:r>
                <a:rPr lang="es-CR" sz="1400" b="0" i="0" u="none" strike="noStrike" cap="none" baseline="0">
                  <a:solidFill>
                    <a:schemeClr val="lt1"/>
                  </a:solidFill>
                  <a:latin typeface="Arial"/>
                  <a:ea typeface="Arial"/>
                  <a:cs typeface="Arial"/>
                  <a:sym typeface="Arial"/>
                </a:rPr>
                <a:t>Los SGBD ofrecen mecanismos para implantar restricciones de integridad en la BD. Estas restricciones van a proteger la BD contra daños accidentales</a:t>
              </a:r>
            </a:p>
          </p:txBody>
        </p:sp>
        <p:sp>
          <p:nvSpPr>
            <p:cNvPr id="759" name="Shape 759"/>
            <p:cNvSpPr/>
            <p:nvPr/>
          </p:nvSpPr>
          <p:spPr>
            <a:xfrm>
              <a:off x="946404" y="2155199"/>
              <a:ext cx="6336791" cy="946184"/>
            </a:xfrm>
            <a:prstGeom prst="roundRect">
              <a:avLst>
                <a:gd name="adj" fmla="val 10000"/>
              </a:avLst>
            </a:prstGeom>
            <a:solidFill>
              <a:srgbClr val="609059"/>
            </a:solidFill>
            <a:ln>
              <a:noFill/>
            </a:ln>
          </p:spPr>
          <p:txBody>
            <a:bodyPr lIns="91425" tIns="91425" rIns="91425" bIns="91425" anchor="ctr" anchorCtr="0">
              <a:noAutofit/>
            </a:bodyPr>
            <a:lstStyle/>
            <a:p>
              <a:pPr>
                <a:spcBef>
                  <a:spcPts val="0"/>
                </a:spcBef>
                <a:buNone/>
              </a:pPr>
              <a:endParaRPr/>
            </a:p>
          </p:txBody>
        </p:sp>
        <p:sp>
          <p:nvSpPr>
            <p:cNvPr id="760" name="Shape 760"/>
            <p:cNvSpPr txBox="1"/>
            <p:nvPr/>
          </p:nvSpPr>
          <p:spPr>
            <a:xfrm>
              <a:off x="974116" y="2182911"/>
              <a:ext cx="5193142" cy="890759"/>
            </a:xfrm>
            <a:prstGeom prst="rect">
              <a:avLst/>
            </a:prstGeom>
            <a:noFill/>
            <a:ln>
              <a:noFill/>
            </a:ln>
          </p:spPr>
          <p:txBody>
            <a:bodyPr lIns="53325" tIns="53325" rIns="53325" bIns="53325" anchor="ctr" anchorCtr="0">
              <a:noAutofit/>
            </a:bodyPr>
            <a:lstStyle/>
            <a:p>
              <a:pPr marL="0" marR="0" lvl="0" indent="0" algn="just" rtl="0">
                <a:lnSpc>
                  <a:spcPct val="90000"/>
                </a:lnSpc>
                <a:spcBef>
                  <a:spcPts val="0"/>
                </a:spcBef>
                <a:spcAft>
                  <a:spcPts val="490"/>
                </a:spcAft>
                <a:buSzPct val="25000"/>
                <a:buNone/>
              </a:pPr>
              <a:r>
                <a:rPr lang="es-CR" sz="1400" b="0" i="0" u="none" strike="noStrike" cap="none" baseline="0">
                  <a:solidFill>
                    <a:schemeClr val="lt1"/>
                  </a:solidFill>
                  <a:latin typeface="Arial"/>
                  <a:ea typeface="Arial"/>
                  <a:cs typeface="Arial"/>
                  <a:sym typeface="Arial"/>
                </a:rPr>
                <a:t>Proporciona herramientas y mecanismos para la planificación y realización de copias de seguridad y restauración. </a:t>
              </a:r>
            </a:p>
          </p:txBody>
        </p:sp>
        <p:sp>
          <p:nvSpPr>
            <p:cNvPr id="761" name="Shape 761"/>
            <p:cNvSpPr/>
            <p:nvPr/>
          </p:nvSpPr>
          <p:spPr>
            <a:xfrm>
              <a:off x="1419604" y="3232799"/>
              <a:ext cx="6336791" cy="946184"/>
            </a:xfrm>
            <a:prstGeom prst="roundRect">
              <a:avLst>
                <a:gd name="adj" fmla="val 10000"/>
              </a:avLst>
            </a:prstGeom>
            <a:solidFill>
              <a:srgbClr val="83854A"/>
            </a:solidFill>
            <a:ln>
              <a:noFill/>
            </a:ln>
          </p:spPr>
          <p:txBody>
            <a:bodyPr lIns="91425" tIns="91425" rIns="91425" bIns="91425" anchor="ctr" anchorCtr="0">
              <a:noAutofit/>
            </a:bodyPr>
            <a:lstStyle/>
            <a:p>
              <a:pPr>
                <a:spcBef>
                  <a:spcPts val="0"/>
                </a:spcBef>
                <a:buNone/>
              </a:pPr>
              <a:endParaRPr/>
            </a:p>
          </p:txBody>
        </p:sp>
        <p:sp>
          <p:nvSpPr>
            <p:cNvPr id="762" name="Shape 762"/>
            <p:cNvSpPr txBox="1"/>
            <p:nvPr/>
          </p:nvSpPr>
          <p:spPr>
            <a:xfrm>
              <a:off x="1447317" y="3260511"/>
              <a:ext cx="5193142" cy="890759"/>
            </a:xfrm>
            <a:prstGeom prst="rect">
              <a:avLst/>
            </a:prstGeom>
            <a:noFill/>
            <a:ln>
              <a:noFill/>
            </a:ln>
          </p:spPr>
          <p:txBody>
            <a:bodyPr lIns="53325" tIns="53325" rIns="53325" bIns="53325" anchor="ctr" anchorCtr="0">
              <a:noAutofit/>
            </a:bodyPr>
            <a:lstStyle/>
            <a:p>
              <a:pPr marL="0" marR="0" lvl="0" indent="0" algn="just" rtl="0">
                <a:lnSpc>
                  <a:spcPct val="90000"/>
                </a:lnSpc>
                <a:spcBef>
                  <a:spcPts val="0"/>
                </a:spcBef>
                <a:spcAft>
                  <a:spcPts val="490"/>
                </a:spcAft>
                <a:buSzPct val="25000"/>
                <a:buNone/>
              </a:pPr>
              <a:r>
                <a:rPr lang="es-CR" sz="1400" b="0" i="0" u="none" strike="noStrike" cap="none" baseline="0">
                  <a:solidFill>
                    <a:schemeClr val="lt1"/>
                  </a:solidFill>
                  <a:latin typeface="Arial"/>
                  <a:ea typeface="Arial"/>
                  <a:cs typeface="Arial"/>
                  <a:sym typeface="Arial"/>
                </a:rPr>
                <a:t>Debe ser capaz de recuperar la BD llevándola a un estado consistente en caso de ocurrir algún suceso que la dañe. </a:t>
              </a:r>
            </a:p>
          </p:txBody>
        </p:sp>
        <p:sp>
          <p:nvSpPr>
            <p:cNvPr id="763" name="Shape 763"/>
            <p:cNvSpPr/>
            <p:nvPr/>
          </p:nvSpPr>
          <p:spPr>
            <a:xfrm>
              <a:off x="1892808" y="4310398"/>
              <a:ext cx="6336791" cy="946184"/>
            </a:xfrm>
            <a:prstGeom prst="roundRect">
              <a:avLst>
                <a:gd name="adj" fmla="val 10000"/>
              </a:avLst>
            </a:prstGeom>
            <a:solidFill>
              <a:srgbClr val="78443C"/>
            </a:solidFill>
            <a:ln>
              <a:noFill/>
            </a:ln>
          </p:spPr>
          <p:txBody>
            <a:bodyPr lIns="91425" tIns="91425" rIns="91425" bIns="91425" anchor="ctr" anchorCtr="0">
              <a:noAutofit/>
            </a:bodyPr>
            <a:lstStyle/>
            <a:p>
              <a:pPr>
                <a:spcBef>
                  <a:spcPts val="0"/>
                </a:spcBef>
                <a:buNone/>
              </a:pPr>
              <a:endParaRPr/>
            </a:p>
          </p:txBody>
        </p:sp>
        <p:sp>
          <p:nvSpPr>
            <p:cNvPr id="764" name="Shape 764"/>
            <p:cNvSpPr txBox="1"/>
            <p:nvPr/>
          </p:nvSpPr>
          <p:spPr>
            <a:xfrm>
              <a:off x="1920521" y="4338110"/>
              <a:ext cx="5193142" cy="890759"/>
            </a:xfrm>
            <a:prstGeom prst="rect">
              <a:avLst/>
            </a:prstGeom>
            <a:noFill/>
            <a:ln>
              <a:noFill/>
            </a:ln>
          </p:spPr>
          <p:txBody>
            <a:bodyPr lIns="53325" tIns="53325" rIns="53325" bIns="53325" anchor="ctr" anchorCtr="0">
              <a:noAutofit/>
            </a:bodyPr>
            <a:lstStyle/>
            <a:p>
              <a:pPr marL="0" marR="0" lvl="0" indent="0" algn="just" rtl="0">
                <a:lnSpc>
                  <a:spcPct val="90000"/>
                </a:lnSpc>
                <a:spcBef>
                  <a:spcPts val="0"/>
                </a:spcBef>
                <a:spcAft>
                  <a:spcPts val="490"/>
                </a:spcAft>
                <a:buSzPct val="25000"/>
                <a:buNone/>
              </a:pPr>
              <a:r>
                <a:rPr lang="es-CR" sz="1400" b="0" i="0" u="none" strike="noStrike" cap="none" baseline="0">
                  <a:solidFill>
                    <a:schemeClr val="lt1"/>
                  </a:solidFill>
                  <a:latin typeface="Arial"/>
                  <a:ea typeface="Arial"/>
                  <a:cs typeface="Arial"/>
                  <a:sym typeface="Arial"/>
                </a:rPr>
                <a:t>Debe asegurar el acceso concurrente y ofrecer mecanismos para conservar la consistencia de los datos en el caso de que varios usuarios actualicen la BD de forma concurrente.</a:t>
              </a:r>
            </a:p>
          </p:txBody>
        </p:sp>
        <p:sp>
          <p:nvSpPr>
            <p:cNvPr id="765" name="Shape 765"/>
            <p:cNvSpPr/>
            <p:nvPr/>
          </p:nvSpPr>
          <p:spPr>
            <a:xfrm>
              <a:off x="5721771" y="691239"/>
              <a:ext cx="615020" cy="615020"/>
            </a:xfrm>
            <a:prstGeom prst="downArrow">
              <a:avLst>
                <a:gd name="adj1" fmla="val 55000"/>
                <a:gd name="adj2" fmla="val 45000"/>
              </a:avLst>
            </a:prstGeom>
            <a:solidFill>
              <a:srgbClr val="E5E7EB">
                <a:alpha val="89803"/>
              </a:srgbClr>
            </a:solidFill>
            <a:ln>
              <a:noFill/>
            </a:ln>
          </p:spPr>
          <p:txBody>
            <a:bodyPr lIns="91425" tIns="91425" rIns="91425" bIns="91425" anchor="ctr" anchorCtr="0">
              <a:noAutofit/>
            </a:bodyPr>
            <a:lstStyle/>
            <a:p>
              <a:pPr>
                <a:spcBef>
                  <a:spcPts val="0"/>
                </a:spcBef>
                <a:buNone/>
              </a:pPr>
              <a:endParaRPr/>
            </a:p>
          </p:txBody>
        </p:sp>
        <p:sp>
          <p:nvSpPr>
            <p:cNvPr id="766" name="Shape 766"/>
            <p:cNvSpPr txBox="1"/>
            <p:nvPr/>
          </p:nvSpPr>
          <p:spPr>
            <a:xfrm>
              <a:off x="5860151" y="691239"/>
              <a:ext cx="338261" cy="462803"/>
            </a:xfrm>
            <a:prstGeom prst="rect">
              <a:avLst/>
            </a:prstGeom>
            <a:noFill/>
            <a:ln>
              <a:noFill/>
            </a:ln>
          </p:spPr>
          <p:txBody>
            <a:bodyPr lIns="36825" tIns="36825" rIns="36825" bIns="36825" anchor="ctr" anchorCtr="0">
              <a:noAutofit/>
            </a:bodyPr>
            <a:lstStyle/>
            <a:p>
              <a:pPr marL="0" marR="0" lvl="0" indent="0" algn="just" rtl="0">
                <a:lnSpc>
                  <a:spcPct val="90000"/>
                </a:lnSpc>
                <a:spcBef>
                  <a:spcPts val="0"/>
                </a:spcBef>
                <a:spcAft>
                  <a:spcPts val="1015"/>
                </a:spcAft>
                <a:buNone/>
              </a:pPr>
              <a:endParaRPr sz="2900" b="0" i="0" u="none" strike="noStrike" cap="none" baseline="0">
                <a:solidFill>
                  <a:schemeClr val="dk1"/>
                </a:solidFill>
                <a:latin typeface="Arial"/>
                <a:ea typeface="Arial"/>
                <a:cs typeface="Arial"/>
                <a:sym typeface="Arial"/>
              </a:endParaRPr>
            </a:p>
          </p:txBody>
        </p:sp>
        <p:sp>
          <p:nvSpPr>
            <p:cNvPr id="767" name="Shape 767"/>
            <p:cNvSpPr/>
            <p:nvPr/>
          </p:nvSpPr>
          <p:spPr>
            <a:xfrm>
              <a:off x="6194973" y="1768840"/>
              <a:ext cx="615020" cy="615020"/>
            </a:xfrm>
            <a:prstGeom prst="downArrow">
              <a:avLst>
                <a:gd name="adj1" fmla="val 55000"/>
                <a:gd name="adj2" fmla="val 45000"/>
              </a:avLst>
            </a:prstGeom>
            <a:solidFill>
              <a:srgbClr val="E1E7E3">
                <a:alpha val="89803"/>
              </a:srgbClr>
            </a:solidFill>
            <a:ln>
              <a:noFill/>
            </a:ln>
          </p:spPr>
          <p:txBody>
            <a:bodyPr lIns="91425" tIns="91425" rIns="91425" bIns="91425" anchor="ctr" anchorCtr="0">
              <a:noAutofit/>
            </a:bodyPr>
            <a:lstStyle/>
            <a:p>
              <a:pPr>
                <a:spcBef>
                  <a:spcPts val="0"/>
                </a:spcBef>
                <a:buNone/>
              </a:pPr>
              <a:endParaRPr/>
            </a:p>
          </p:txBody>
        </p:sp>
        <p:sp>
          <p:nvSpPr>
            <p:cNvPr id="768" name="Shape 768"/>
            <p:cNvSpPr txBox="1"/>
            <p:nvPr/>
          </p:nvSpPr>
          <p:spPr>
            <a:xfrm>
              <a:off x="6333353" y="1768840"/>
              <a:ext cx="338261" cy="462803"/>
            </a:xfrm>
            <a:prstGeom prst="rect">
              <a:avLst/>
            </a:prstGeom>
            <a:noFill/>
            <a:ln>
              <a:noFill/>
            </a:ln>
          </p:spPr>
          <p:txBody>
            <a:bodyPr lIns="36825" tIns="36825" rIns="36825" bIns="36825" anchor="ctr" anchorCtr="0">
              <a:noAutofit/>
            </a:bodyPr>
            <a:lstStyle/>
            <a:p>
              <a:pPr marL="0" marR="0" lvl="0" indent="0" algn="just" rtl="0">
                <a:lnSpc>
                  <a:spcPct val="90000"/>
                </a:lnSpc>
                <a:spcBef>
                  <a:spcPts val="0"/>
                </a:spcBef>
                <a:spcAft>
                  <a:spcPts val="1015"/>
                </a:spcAft>
                <a:buNone/>
              </a:pPr>
              <a:endParaRPr sz="2900" b="0" i="0" u="none" strike="noStrike" cap="none" baseline="0">
                <a:solidFill>
                  <a:schemeClr val="dk1"/>
                </a:solidFill>
                <a:latin typeface="Arial"/>
                <a:ea typeface="Arial"/>
                <a:cs typeface="Arial"/>
                <a:sym typeface="Arial"/>
              </a:endParaRPr>
            </a:p>
          </p:txBody>
        </p:sp>
        <p:sp>
          <p:nvSpPr>
            <p:cNvPr id="769" name="Shape 769"/>
            <p:cNvSpPr/>
            <p:nvPr/>
          </p:nvSpPr>
          <p:spPr>
            <a:xfrm>
              <a:off x="6668175" y="2830669"/>
              <a:ext cx="615020" cy="615020"/>
            </a:xfrm>
            <a:prstGeom prst="downArrow">
              <a:avLst>
                <a:gd name="adj1" fmla="val 55000"/>
                <a:gd name="adj2" fmla="val 45000"/>
              </a:avLst>
            </a:prstGeom>
            <a:solidFill>
              <a:srgbClr val="E1E4DE">
                <a:alpha val="89803"/>
              </a:srgbClr>
            </a:solidFill>
            <a:ln>
              <a:noFill/>
            </a:ln>
          </p:spPr>
          <p:txBody>
            <a:bodyPr lIns="91425" tIns="91425" rIns="91425" bIns="91425" anchor="ctr" anchorCtr="0">
              <a:noAutofit/>
            </a:bodyPr>
            <a:lstStyle/>
            <a:p>
              <a:pPr>
                <a:spcBef>
                  <a:spcPts val="0"/>
                </a:spcBef>
                <a:buNone/>
              </a:pPr>
              <a:endParaRPr/>
            </a:p>
          </p:txBody>
        </p:sp>
        <p:sp>
          <p:nvSpPr>
            <p:cNvPr id="770" name="Shape 770"/>
            <p:cNvSpPr txBox="1"/>
            <p:nvPr/>
          </p:nvSpPr>
          <p:spPr>
            <a:xfrm>
              <a:off x="6806554" y="2830669"/>
              <a:ext cx="338261" cy="462803"/>
            </a:xfrm>
            <a:prstGeom prst="rect">
              <a:avLst/>
            </a:prstGeom>
            <a:noFill/>
            <a:ln>
              <a:noFill/>
            </a:ln>
          </p:spPr>
          <p:txBody>
            <a:bodyPr lIns="36825" tIns="36825" rIns="36825" bIns="36825" anchor="ctr" anchorCtr="0">
              <a:noAutofit/>
            </a:bodyPr>
            <a:lstStyle/>
            <a:p>
              <a:pPr marL="0" marR="0" lvl="0" indent="0" algn="just" rtl="0">
                <a:lnSpc>
                  <a:spcPct val="90000"/>
                </a:lnSpc>
                <a:spcBef>
                  <a:spcPts val="0"/>
                </a:spcBef>
                <a:spcAft>
                  <a:spcPts val="1015"/>
                </a:spcAft>
                <a:buNone/>
              </a:pPr>
              <a:endParaRPr sz="2900" b="0" i="0" u="none" strike="noStrike" cap="none" baseline="0">
                <a:solidFill>
                  <a:schemeClr val="dk1"/>
                </a:solidFill>
                <a:latin typeface="Arial"/>
                <a:ea typeface="Arial"/>
                <a:cs typeface="Arial"/>
                <a:sym typeface="Arial"/>
              </a:endParaRPr>
            </a:p>
          </p:txBody>
        </p:sp>
        <p:sp>
          <p:nvSpPr>
            <p:cNvPr id="771" name="Shape 771"/>
            <p:cNvSpPr/>
            <p:nvPr/>
          </p:nvSpPr>
          <p:spPr>
            <a:xfrm>
              <a:off x="7141377" y="3918782"/>
              <a:ext cx="615020" cy="615020"/>
            </a:xfrm>
            <a:prstGeom prst="downArrow">
              <a:avLst>
                <a:gd name="adj1" fmla="val 55000"/>
                <a:gd name="adj2" fmla="val 45000"/>
              </a:avLst>
            </a:prstGeom>
            <a:solidFill>
              <a:srgbClr val="E1DADA">
                <a:alpha val="89803"/>
              </a:srgbClr>
            </a:solidFill>
            <a:ln>
              <a:noFill/>
            </a:ln>
          </p:spPr>
          <p:txBody>
            <a:bodyPr lIns="91425" tIns="91425" rIns="91425" bIns="91425" anchor="ctr" anchorCtr="0">
              <a:noAutofit/>
            </a:bodyPr>
            <a:lstStyle/>
            <a:p>
              <a:pPr>
                <a:spcBef>
                  <a:spcPts val="0"/>
                </a:spcBef>
                <a:buNone/>
              </a:pPr>
              <a:endParaRPr/>
            </a:p>
          </p:txBody>
        </p:sp>
        <p:sp>
          <p:nvSpPr>
            <p:cNvPr id="772" name="Shape 772"/>
            <p:cNvSpPr txBox="1"/>
            <p:nvPr/>
          </p:nvSpPr>
          <p:spPr>
            <a:xfrm>
              <a:off x="7279757" y="3918782"/>
              <a:ext cx="338261" cy="462803"/>
            </a:xfrm>
            <a:prstGeom prst="rect">
              <a:avLst/>
            </a:prstGeom>
            <a:noFill/>
            <a:ln>
              <a:noFill/>
            </a:ln>
          </p:spPr>
          <p:txBody>
            <a:bodyPr lIns="36825" tIns="36825" rIns="36825" bIns="36825" anchor="ctr" anchorCtr="0">
              <a:noAutofit/>
            </a:bodyPr>
            <a:lstStyle/>
            <a:p>
              <a:pPr marL="0" marR="0" lvl="0" indent="0" algn="just" rtl="0">
                <a:lnSpc>
                  <a:spcPct val="90000"/>
                </a:lnSpc>
                <a:spcBef>
                  <a:spcPts val="0"/>
                </a:spcBef>
                <a:spcAft>
                  <a:spcPts val="1015"/>
                </a:spcAft>
                <a:buNone/>
              </a:pPr>
              <a:endParaRPr sz="2900" b="0" i="0" u="none" strike="noStrike" cap="none" baseline="0">
                <a:solidFill>
                  <a:schemeClr val="dk1"/>
                </a:solidFill>
                <a:latin typeface="Arial"/>
                <a:ea typeface="Arial"/>
                <a:cs typeface="Arial"/>
                <a:sym typeface="Arial"/>
              </a:endParaRPr>
            </a:p>
          </p:txBody>
        </p:sp>
      </p:gr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Shape 77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Componentes</a:t>
            </a:r>
          </a:p>
        </p:txBody>
      </p:sp>
      <p:grpSp>
        <p:nvGrpSpPr>
          <p:cNvPr id="778" name="Shape 778"/>
          <p:cNvGrpSpPr/>
          <p:nvPr/>
        </p:nvGrpSpPr>
        <p:grpSpPr>
          <a:xfrm>
            <a:off x="1925550" y="1560905"/>
            <a:ext cx="5292898" cy="5075740"/>
            <a:chOff x="1468350" y="-39294"/>
            <a:chExt cx="5292898" cy="5075740"/>
          </a:xfrm>
        </p:grpSpPr>
        <p:sp>
          <p:nvSpPr>
            <p:cNvPr id="779" name="Shape 779"/>
            <p:cNvSpPr/>
            <p:nvPr/>
          </p:nvSpPr>
          <p:spPr>
            <a:xfrm>
              <a:off x="3361894" y="1774894"/>
              <a:ext cx="1505808" cy="1447361"/>
            </a:xfrm>
            <a:prstGeom prst="ellipse">
              <a:avLst/>
            </a:prstGeom>
            <a:solidFill>
              <a:schemeClr val="accent3"/>
            </a:solidFill>
            <a:ln>
              <a:noFill/>
            </a:ln>
          </p:spPr>
          <p:txBody>
            <a:bodyPr lIns="91425" tIns="91425" rIns="91425" bIns="91425" anchor="ctr" anchorCtr="0">
              <a:noAutofit/>
            </a:bodyPr>
            <a:lstStyle/>
            <a:p>
              <a:pPr>
                <a:spcBef>
                  <a:spcPts val="0"/>
                </a:spcBef>
                <a:buNone/>
              </a:pPr>
              <a:endParaRPr/>
            </a:p>
          </p:txBody>
        </p:sp>
        <p:sp>
          <p:nvSpPr>
            <p:cNvPr id="780" name="Shape 780"/>
            <p:cNvSpPr txBox="1"/>
            <p:nvPr/>
          </p:nvSpPr>
          <p:spPr>
            <a:xfrm>
              <a:off x="3582414" y="1986856"/>
              <a:ext cx="1064767" cy="1023438"/>
            </a:xfrm>
            <a:prstGeom prst="rect">
              <a:avLst/>
            </a:prstGeom>
            <a:noFill/>
            <a:ln>
              <a:noFill/>
            </a:ln>
          </p:spPr>
          <p:txBody>
            <a:bodyPr lIns="66025" tIns="66025" rIns="66025" bIns="66025" anchor="ctr" anchorCtr="0">
              <a:noAutofit/>
            </a:bodyPr>
            <a:lstStyle/>
            <a:p>
              <a:pPr marL="0" marR="0" lvl="0" indent="0" algn="ctr" rtl="0">
                <a:lnSpc>
                  <a:spcPct val="90000"/>
                </a:lnSpc>
                <a:spcBef>
                  <a:spcPts val="0"/>
                </a:spcBef>
                <a:spcAft>
                  <a:spcPts val="1820"/>
                </a:spcAft>
                <a:buSzPct val="25000"/>
                <a:buNone/>
              </a:pPr>
              <a:r>
                <a:rPr lang="es-CR" sz="5200" b="0" i="0" u="none" strike="noStrike" cap="none" baseline="0">
                  <a:solidFill>
                    <a:schemeClr val="lt1"/>
                  </a:solidFill>
                  <a:latin typeface="Arial"/>
                  <a:ea typeface="Arial"/>
                  <a:cs typeface="Arial"/>
                  <a:sym typeface="Arial"/>
                </a:rPr>
                <a:t>BD</a:t>
              </a:r>
            </a:p>
          </p:txBody>
        </p:sp>
        <p:sp>
          <p:nvSpPr>
            <p:cNvPr id="781" name="Shape 781"/>
            <p:cNvSpPr/>
            <p:nvPr/>
          </p:nvSpPr>
          <p:spPr>
            <a:xfrm rot="-5400000">
              <a:off x="4004179" y="1349061"/>
              <a:ext cx="221238" cy="446760"/>
            </a:xfrm>
            <a:prstGeom prst="rightArrow">
              <a:avLst>
                <a:gd name="adj1" fmla="val 60000"/>
                <a:gd name="adj2" fmla="val 50000"/>
              </a:avLst>
            </a:prstGeom>
            <a:solidFill>
              <a:srgbClr val="4B5A6A"/>
            </a:solidFill>
            <a:ln>
              <a:noFill/>
            </a:ln>
          </p:spPr>
          <p:txBody>
            <a:bodyPr lIns="91425" tIns="91425" rIns="91425" bIns="91425" anchor="ctr" anchorCtr="0">
              <a:noAutofit/>
            </a:bodyPr>
            <a:lstStyle/>
            <a:p>
              <a:pPr>
                <a:spcBef>
                  <a:spcPts val="0"/>
                </a:spcBef>
                <a:buNone/>
              </a:pPr>
              <a:endParaRPr/>
            </a:p>
          </p:txBody>
        </p:sp>
        <p:sp>
          <p:nvSpPr>
            <p:cNvPr id="782" name="Shape 782"/>
            <p:cNvSpPr txBox="1"/>
            <p:nvPr/>
          </p:nvSpPr>
          <p:spPr>
            <a:xfrm rot="-5400000">
              <a:off x="4037366" y="1471598"/>
              <a:ext cx="154867"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783" name="Shape 783"/>
            <p:cNvSpPr/>
            <p:nvPr/>
          </p:nvSpPr>
          <p:spPr>
            <a:xfrm>
              <a:off x="3403641" y="-39294"/>
              <a:ext cx="1422315" cy="1396759"/>
            </a:xfrm>
            <a:prstGeom prst="ellipse">
              <a:avLst/>
            </a:prstGeom>
            <a:solidFill>
              <a:srgbClr val="4B5A6A"/>
            </a:solidFill>
            <a:ln>
              <a:noFill/>
            </a:ln>
          </p:spPr>
          <p:txBody>
            <a:bodyPr lIns="91425" tIns="91425" rIns="91425" bIns="91425" anchor="ctr" anchorCtr="0">
              <a:noAutofit/>
            </a:bodyPr>
            <a:lstStyle/>
            <a:p>
              <a:pPr>
                <a:spcBef>
                  <a:spcPts val="0"/>
                </a:spcBef>
                <a:buNone/>
              </a:pPr>
              <a:endParaRPr/>
            </a:p>
          </p:txBody>
        </p:sp>
        <p:sp>
          <p:nvSpPr>
            <p:cNvPr id="784" name="Shape 784"/>
            <p:cNvSpPr txBox="1"/>
            <p:nvPr/>
          </p:nvSpPr>
          <p:spPr>
            <a:xfrm>
              <a:off x="3611933" y="165256"/>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Lenguajes</a:t>
              </a:r>
            </a:p>
          </p:txBody>
        </p:sp>
        <p:sp>
          <p:nvSpPr>
            <p:cNvPr id="785" name="Shape 785"/>
            <p:cNvSpPr/>
            <p:nvPr/>
          </p:nvSpPr>
          <p:spPr>
            <a:xfrm>
              <a:off x="4971373" y="2275194"/>
              <a:ext cx="249751" cy="446760"/>
            </a:xfrm>
            <a:prstGeom prst="rightArrow">
              <a:avLst>
                <a:gd name="adj1" fmla="val 60000"/>
                <a:gd name="adj2" fmla="val 50000"/>
              </a:avLst>
            </a:prstGeom>
            <a:solidFill>
              <a:srgbClr val="596A7D"/>
            </a:solidFill>
            <a:ln>
              <a:noFill/>
            </a:ln>
          </p:spPr>
          <p:txBody>
            <a:bodyPr lIns="91425" tIns="91425" rIns="91425" bIns="91425" anchor="ctr" anchorCtr="0">
              <a:noAutofit/>
            </a:bodyPr>
            <a:lstStyle/>
            <a:p>
              <a:pPr>
                <a:spcBef>
                  <a:spcPts val="0"/>
                </a:spcBef>
                <a:buNone/>
              </a:pPr>
              <a:endParaRPr/>
            </a:p>
          </p:txBody>
        </p:sp>
        <p:sp>
          <p:nvSpPr>
            <p:cNvPr id="786" name="Shape 786"/>
            <p:cNvSpPr txBox="1"/>
            <p:nvPr/>
          </p:nvSpPr>
          <p:spPr>
            <a:xfrm>
              <a:off x="4971373" y="2364547"/>
              <a:ext cx="174826"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787" name="Shape 787"/>
            <p:cNvSpPr/>
            <p:nvPr/>
          </p:nvSpPr>
          <p:spPr>
            <a:xfrm>
              <a:off x="5338932" y="1800196"/>
              <a:ext cx="1422315" cy="1396759"/>
            </a:xfrm>
            <a:prstGeom prst="ellipse">
              <a:avLst/>
            </a:prstGeom>
            <a:solidFill>
              <a:srgbClr val="596A7D"/>
            </a:solidFill>
            <a:ln>
              <a:noFill/>
            </a:ln>
          </p:spPr>
          <p:txBody>
            <a:bodyPr lIns="91425" tIns="91425" rIns="91425" bIns="91425" anchor="ctr" anchorCtr="0">
              <a:noAutofit/>
            </a:bodyPr>
            <a:lstStyle/>
            <a:p>
              <a:pPr>
                <a:spcBef>
                  <a:spcPts val="0"/>
                </a:spcBef>
                <a:buNone/>
              </a:pPr>
              <a:endParaRPr/>
            </a:p>
          </p:txBody>
        </p:sp>
        <p:sp>
          <p:nvSpPr>
            <p:cNvPr id="788" name="Shape 788"/>
            <p:cNvSpPr txBox="1"/>
            <p:nvPr/>
          </p:nvSpPr>
          <p:spPr>
            <a:xfrm>
              <a:off x="5547226" y="2004747"/>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Diccionario de datos</a:t>
              </a:r>
            </a:p>
          </p:txBody>
        </p:sp>
        <p:sp>
          <p:nvSpPr>
            <p:cNvPr id="789" name="Shape 789"/>
            <p:cNvSpPr/>
            <p:nvPr/>
          </p:nvSpPr>
          <p:spPr>
            <a:xfrm rot="5400000">
              <a:off x="4004180" y="3201329"/>
              <a:ext cx="221238" cy="446760"/>
            </a:xfrm>
            <a:prstGeom prst="rightArrow">
              <a:avLst>
                <a:gd name="adj1" fmla="val 60000"/>
                <a:gd name="adj2" fmla="val 50000"/>
              </a:avLst>
            </a:prstGeom>
            <a:solidFill>
              <a:srgbClr val="697A90"/>
            </a:solidFill>
            <a:ln>
              <a:noFill/>
            </a:ln>
          </p:spPr>
          <p:txBody>
            <a:bodyPr lIns="91425" tIns="91425" rIns="91425" bIns="91425" anchor="ctr" anchorCtr="0">
              <a:noAutofit/>
            </a:bodyPr>
            <a:lstStyle/>
            <a:p>
              <a:pPr>
                <a:spcBef>
                  <a:spcPts val="0"/>
                </a:spcBef>
                <a:buNone/>
              </a:pPr>
              <a:endParaRPr/>
            </a:p>
          </p:txBody>
        </p:sp>
        <p:sp>
          <p:nvSpPr>
            <p:cNvPr id="790" name="Shape 790"/>
            <p:cNvSpPr txBox="1"/>
            <p:nvPr/>
          </p:nvSpPr>
          <p:spPr>
            <a:xfrm rot="5400000">
              <a:off x="4037366" y="3257496"/>
              <a:ext cx="154867"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791" name="Shape 791"/>
            <p:cNvSpPr/>
            <p:nvPr/>
          </p:nvSpPr>
          <p:spPr>
            <a:xfrm>
              <a:off x="3403641" y="3639687"/>
              <a:ext cx="1422315" cy="1396759"/>
            </a:xfrm>
            <a:prstGeom prst="ellipse">
              <a:avLst/>
            </a:prstGeom>
            <a:solidFill>
              <a:srgbClr val="697A90"/>
            </a:solidFill>
            <a:ln>
              <a:noFill/>
            </a:ln>
          </p:spPr>
          <p:txBody>
            <a:bodyPr lIns="91425" tIns="91425" rIns="91425" bIns="91425" anchor="ctr" anchorCtr="0">
              <a:noAutofit/>
            </a:bodyPr>
            <a:lstStyle/>
            <a:p>
              <a:pPr>
                <a:spcBef>
                  <a:spcPts val="0"/>
                </a:spcBef>
                <a:buNone/>
              </a:pPr>
              <a:endParaRPr/>
            </a:p>
          </p:txBody>
        </p:sp>
        <p:sp>
          <p:nvSpPr>
            <p:cNvPr id="792" name="Shape 792"/>
            <p:cNvSpPr txBox="1"/>
            <p:nvPr/>
          </p:nvSpPr>
          <p:spPr>
            <a:xfrm>
              <a:off x="3611933" y="3844237"/>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Seguridad e integridad</a:t>
              </a:r>
            </a:p>
          </p:txBody>
        </p:sp>
        <p:sp>
          <p:nvSpPr>
            <p:cNvPr id="793" name="Shape 793"/>
            <p:cNvSpPr/>
            <p:nvPr/>
          </p:nvSpPr>
          <p:spPr>
            <a:xfrm rot="10800000">
              <a:off x="3008473" y="2275195"/>
              <a:ext cx="249751" cy="446760"/>
            </a:xfrm>
            <a:prstGeom prst="rightArrow">
              <a:avLst>
                <a:gd name="adj1" fmla="val 60000"/>
                <a:gd name="adj2" fmla="val 50000"/>
              </a:avLst>
            </a:prstGeom>
            <a:solidFill>
              <a:srgbClr val="7D8CA0"/>
            </a:solidFill>
            <a:ln>
              <a:noFill/>
            </a:ln>
          </p:spPr>
          <p:txBody>
            <a:bodyPr lIns="91425" tIns="91425" rIns="91425" bIns="91425" anchor="ctr" anchorCtr="0">
              <a:noAutofit/>
            </a:bodyPr>
            <a:lstStyle/>
            <a:p>
              <a:pPr>
                <a:spcBef>
                  <a:spcPts val="0"/>
                </a:spcBef>
                <a:buNone/>
              </a:pPr>
              <a:endParaRPr/>
            </a:p>
          </p:txBody>
        </p:sp>
        <p:sp>
          <p:nvSpPr>
            <p:cNvPr id="794" name="Shape 794"/>
            <p:cNvSpPr txBox="1"/>
            <p:nvPr/>
          </p:nvSpPr>
          <p:spPr>
            <a:xfrm>
              <a:off x="3083399" y="2364547"/>
              <a:ext cx="174826" cy="268056"/>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700"/>
                </a:spcAft>
                <a:buNone/>
              </a:pPr>
              <a:endParaRPr sz="2000" b="0" i="0" u="none" strike="noStrike" cap="none" baseline="0">
                <a:solidFill>
                  <a:schemeClr val="lt1"/>
                </a:solidFill>
                <a:latin typeface="Arial"/>
                <a:ea typeface="Arial"/>
                <a:cs typeface="Arial"/>
                <a:sym typeface="Arial"/>
              </a:endParaRPr>
            </a:p>
          </p:txBody>
        </p:sp>
        <p:sp>
          <p:nvSpPr>
            <p:cNvPr id="795" name="Shape 795"/>
            <p:cNvSpPr/>
            <p:nvPr/>
          </p:nvSpPr>
          <p:spPr>
            <a:xfrm>
              <a:off x="1468350" y="1800196"/>
              <a:ext cx="1422315" cy="1396759"/>
            </a:xfrm>
            <a:prstGeom prst="ellipse">
              <a:avLst/>
            </a:prstGeom>
            <a:solidFill>
              <a:srgbClr val="C00000"/>
            </a:solidFill>
            <a:ln>
              <a:noFill/>
            </a:ln>
          </p:spPr>
          <p:txBody>
            <a:bodyPr lIns="91425" tIns="91425" rIns="91425" bIns="91425" anchor="ctr" anchorCtr="0">
              <a:noAutofit/>
            </a:bodyPr>
            <a:lstStyle/>
            <a:p>
              <a:pPr>
                <a:spcBef>
                  <a:spcPts val="0"/>
                </a:spcBef>
                <a:buNone/>
              </a:pPr>
              <a:endParaRPr/>
            </a:p>
          </p:txBody>
        </p:sp>
        <p:sp>
          <p:nvSpPr>
            <p:cNvPr id="796" name="Shape 796"/>
            <p:cNvSpPr txBox="1"/>
            <p:nvPr/>
          </p:nvSpPr>
          <p:spPr>
            <a:xfrm>
              <a:off x="1676642" y="2004747"/>
              <a:ext cx="1005730" cy="987657"/>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420"/>
                </a:spcAft>
                <a:buSzPct val="25000"/>
                <a:buNone/>
              </a:pPr>
              <a:r>
                <a:rPr lang="es-CR" sz="1200" b="0" i="0" u="none" strike="noStrike" cap="none" baseline="0">
                  <a:solidFill>
                    <a:schemeClr val="lt1"/>
                  </a:solidFill>
                  <a:latin typeface="Arial"/>
                  <a:ea typeface="Arial"/>
                  <a:cs typeface="Arial"/>
                  <a:sym typeface="Arial"/>
                </a:rPr>
                <a:t>Administrador de la BD</a:t>
              </a:r>
            </a:p>
          </p:txBody>
        </p:sp>
      </p:gr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Componentes</a:t>
            </a:r>
          </a:p>
        </p:txBody>
      </p:sp>
      <p:sp>
        <p:nvSpPr>
          <p:cNvPr id="802" name="Shape 80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El DBA tiene una gran responsabilidad ya que posee el máximo nivel de privilegios. Será el encargado de crear los usuarios que se conectarán a la BD. En la administración de una BD siempre hay que procurar que haya el menor número de administradores, a ser posible una sola persona.</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Clasificación</a:t>
            </a:r>
          </a:p>
        </p:txBody>
      </p:sp>
      <p:sp>
        <p:nvSpPr>
          <p:cNvPr id="808" name="Shape 808"/>
          <p:cNvSpPr txBox="1">
            <a:spLocks noGrp="1"/>
          </p:cNvSpPr>
          <p:nvPr>
            <p:ph type="body" idx="1"/>
          </p:nvPr>
        </p:nvSpPr>
        <p:spPr>
          <a:xfrm>
            <a:off x="242400" y="1400600"/>
            <a:ext cx="8782799" cy="4876799"/>
          </a:xfrm>
          <a:prstGeom prst="rect">
            <a:avLst/>
          </a:prstGeom>
          <a:noFill/>
          <a:ln>
            <a:noFill/>
          </a:ln>
        </p:spPr>
        <p:txBody>
          <a:bodyPr lIns="91425" tIns="45700" rIns="91425" bIns="45700" anchor="t" anchorCtr="0">
            <a:noAutofit/>
          </a:bodyPr>
          <a:lstStyle/>
          <a:p>
            <a:pPr marL="190500" marR="0" lvl="0" indent="-190500" algn="l" rtl="0">
              <a:lnSpc>
                <a:spcPct val="80000"/>
              </a:lnSpc>
              <a:spcBef>
                <a:spcPts val="0"/>
              </a:spcBef>
              <a:buClr>
                <a:schemeClr val="accent1"/>
              </a:buClr>
              <a:buSzPct val="85000"/>
              <a:buFont typeface="Arial"/>
              <a:buChar char="•"/>
            </a:pPr>
            <a:r>
              <a:rPr lang="es-CR" sz="2200" b="1" i="0" u="none" strike="noStrike" cap="none" baseline="0">
                <a:solidFill>
                  <a:schemeClr val="dk1"/>
                </a:solidFill>
                <a:latin typeface="Arial"/>
                <a:ea typeface="Arial"/>
                <a:cs typeface="Arial"/>
                <a:sym typeface="Arial"/>
              </a:rPr>
              <a:t>Según el </a:t>
            </a:r>
            <a:r>
              <a:rPr lang="es-CR" sz="2200" b="1" i="0" u="none" strike="noStrike" cap="none" baseline="0">
                <a:solidFill>
                  <a:srgbClr val="ACA73B"/>
                </a:solidFill>
                <a:latin typeface="Arial"/>
                <a:ea typeface="Arial"/>
                <a:cs typeface="Arial"/>
                <a:sym typeface="Arial"/>
              </a:rPr>
              <a:t>Modelo de Datos</a:t>
            </a:r>
            <a:r>
              <a:rPr lang="es-CR" sz="2200" b="1" i="0" u="none" strike="noStrike" cap="none" baseline="0">
                <a:solidFill>
                  <a:schemeClr val="dk1"/>
                </a:solidFill>
                <a:latin typeface="Arial"/>
                <a:ea typeface="Arial"/>
                <a:cs typeface="Arial"/>
                <a:sym typeface="Arial"/>
              </a:rPr>
              <a:t> en el que está basado</a:t>
            </a:r>
          </a:p>
          <a:p>
            <a:pPr marL="571500" marR="0" lvl="1" indent="-190500" algn="l" rtl="0">
              <a:lnSpc>
                <a:spcPct val="80000"/>
              </a:lnSpc>
              <a:spcBef>
                <a:spcPts val="370"/>
              </a:spcBef>
              <a:buClr>
                <a:schemeClr val="accent1"/>
              </a:buClr>
              <a:buSzPct val="82763"/>
              <a:buFont typeface="Arial"/>
              <a:buChar char="–"/>
            </a:pPr>
            <a:r>
              <a:rPr lang="es-CR" sz="1850" b="0" i="0" u="sng" strike="noStrike" cap="none" baseline="0">
                <a:solidFill>
                  <a:schemeClr val="dk1"/>
                </a:solidFill>
                <a:latin typeface="Arial"/>
                <a:ea typeface="Arial"/>
                <a:cs typeface="Arial"/>
                <a:sym typeface="Arial"/>
              </a:rPr>
              <a:t>Relacional</a:t>
            </a:r>
            <a:r>
              <a:rPr lang="es-CR" sz="1850" b="0" i="0" u="none" strike="noStrike" cap="none" baseline="0">
                <a:solidFill>
                  <a:schemeClr val="dk1"/>
                </a:solidFill>
                <a:latin typeface="Arial"/>
                <a:ea typeface="Arial"/>
                <a:cs typeface="Arial"/>
                <a:sym typeface="Arial"/>
              </a:rPr>
              <a:t>, Red, Jerárquico, </a:t>
            </a:r>
          </a:p>
          <a:p>
            <a:pPr marL="571500" marR="0" lvl="1" indent="-190500" algn="l" rtl="0">
              <a:lnSpc>
                <a:spcPct val="80000"/>
              </a:lnSpc>
              <a:spcBef>
                <a:spcPts val="370"/>
              </a:spcBef>
              <a:buClr>
                <a:schemeClr val="accent1"/>
              </a:buClr>
              <a:buSzPct val="82763"/>
              <a:buFont typeface="Arial"/>
              <a:buChar char="–"/>
            </a:pPr>
            <a:r>
              <a:rPr lang="es-CR" sz="1850" b="0" i="0" u="none" strike="noStrike" cap="none" baseline="0">
                <a:solidFill>
                  <a:schemeClr val="dk1"/>
                </a:solidFill>
                <a:latin typeface="Arial"/>
                <a:ea typeface="Arial"/>
                <a:cs typeface="Arial"/>
                <a:sym typeface="Arial"/>
              </a:rPr>
              <a:t>Orientado a Objetos,</a:t>
            </a:r>
          </a:p>
          <a:p>
            <a:pPr marL="571500" marR="0" lvl="1" indent="-190500" algn="l" rtl="0">
              <a:lnSpc>
                <a:spcPct val="80000"/>
              </a:lnSpc>
              <a:spcBef>
                <a:spcPts val="370"/>
              </a:spcBef>
              <a:buClr>
                <a:schemeClr val="accent1"/>
              </a:buClr>
              <a:buSzPct val="82763"/>
              <a:buFont typeface="Arial"/>
              <a:buChar char="–"/>
            </a:pPr>
            <a:r>
              <a:rPr lang="es-CR" sz="1850" b="0" i="0" u="none" strike="noStrike" cap="none" baseline="0">
                <a:solidFill>
                  <a:schemeClr val="dk1"/>
                </a:solidFill>
                <a:latin typeface="Arial"/>
                <a:ea typeface="Arial"/>
                <a:cs typeface="Arial"/>
                <a:sym typeface="Arial"/>
              </a:rPr>
              <a:t>Objeto/Relacional, ...</a:t>
            </a:r>
          </a:p>
          <a:p>
            <a:pPr marL="190500" marR="0" lvl="0" indent="-190500" algn="l" rtl="0">
              <a:lnSpc>
                <a:spcPct val="100000"/>
              </a:lnSpc>
              <a:spcBef>
                <a:spcPts val="440"/>
              </a:spcBef>
              <a:buClr>
                <a:schemeClr val="accent1"/>
              </a:buClr>
              <a:buSzPct val="85000"/>
              <a:buFont typeface="Arial"/>
              <a:buChar char="•"/>
            </a:pPr>
            <a:r>
              <a:rPr lang="es-CR" sz="2200" b="1" i="0" u="none" strike="noStrike" cap="none" baseline="0">
                <a:solidFill>
                  <a:schemeClr val="dk1"/>
                </a:solidFill>
                <a:latin typeface="Arial"/>
                <a:ea typeface="Arial"/>
                <a:cs typeface="Arial"/>
                <a:sym typeface="Arial"/>
              </a:rPr>
              <a:t>Según el nº de </a:t>
            </a:r>
            <a:r>
              <a:rPr lang="es-CR" sz="2200" b="1" i="0" u="none" strike="noStrike" cap="none" baseline="0">
                <a:solidFill>
                  <a:srgbClr val="ACA73B"/>
                </a:solidFill>
                <a:latin typeface="Arial"/>
                <a:ea typeface="Arial"/>
                <a:cs typeface="Arial"/>
                <a:sym typeface="Arial"/>
              </a:rPr>
              <a:t>usuarios </a:t>
            </a:r>
            <a:r>
              <a:rPr lang="es-CR" sz="2200" b="1" i="0" u="none" strike="noStrike" cap="none" baseline="0">
                <a:solidFill>
                  <a:schemeClr val="dk1"/>
                </a:solidFill>
                <a:latin typeface="Arial"/>
                <a:ea typeface="Arial"/>
                <a:cs typeface="Arial"/>
                <a:sym typeface="Arial"/>
              </a:rPr>
              <a:t>simultáneos</a:t>
            </a:r>
          </a:p>
          <a:p>
            <a:pPr marL="571500" marR="0" lvl="1" indent="-190500" algn="l" rtl="0">
              <a:lnSpc>
                <a:spcPct val="80000"/>
              </a:lnSpc>
              <a:spcBef>
                <a:spcPts val="370"/>
              </a:spcBef>
              <a:buClr>
                <a:schemeClr val="accent1"/>
              </a:buClr>
              <a:buSzPct val="82763"/>
              <a:buFont typeface="Arial"/>
              <a:buChar char="–"/>
            </a:pPr>
            <a:r>
              <a:rPr lang="es-CR" sz="1850" b="0" i="0" u="none" strike="noStrike" cap="none" baseline="0">
                <a:solidFill>
                  <a:schemeClr val="dk1"/>
                </a:solidFill>
                <a:latin typeface="Arial"/>
                <a:ea typeface="Arial"/>
                <a:cs typeface="Arial"/>
                <a:sym typeface="Arial"/>
              </a:rPr>
              <a:t>Monousuario </a:t>
            </a:r>
          </a:p>
          <a:p>
            <a:pPr marL="571500" marR="0" lvl="1" indent="-190500" algn="l" rtl="0">
              <a:lnSpc>
                <a:spcPct val="80000"/>
              </a:lnSpc>
              <a:spcBef>
                <a:spcPts val="370"/>
              </a:spcBef>
              <a:buClr>
                <a:schemeClr val="accent1"/>
              </a:buClr>
              <a:buSzPct val="82763"/>
              <a:buFont typeface="Arial"/>
              <a:buChar char="–"/>
            </a:pPr>
            <a:r>
              <a:rPr lang="es-CR" sz="1850" b="0" i="0" u="sng" strike="noStrike" cap="none" baseline="0">
                <a:solidFill>
                  <a:schemeClr val="dk1"/>
                </a:solidFill>
                <a:latin typeface="Arial"/>
                <a:ea typeface="Arial"/>
                <a:cs typeface="Arial"/>
                <a:sym typeface="Arial"/>
              </a:rPr>
              <a:t>Multiusuario</a:t>
            </a:r>
          </a:p>
          <a:p>
            <a:pPr marL="190500" marR="0" lvl="0" indent="-190500" algn="l" rtl="0">
              <a:lnSpc>
                <a:spcPct val="100000"/>
              </a:lnSpc>
              <a:spcBef>
                <a:spcPts val="440"/>
              </a:spcBef>
              <a:buClr>
                <a:schemeClr val="accent1"/>
              </a:buClr>
              <a:buSzPct val="85000"/>
              <a:buFont typeface="Arial"/>
              <a:buChar char="•"/>
            </a:pPr>
            <a:r>
              <a:rPr lang="es-CR" sz="2200" b="1" i="0" u="none" strike="noStrike" cap="none" baseline="0">
                <a:solidFill>
                  <a:schemeClr val="dk1"/>
                </a:solidFill>
                <a:latin typeface="Arial"/>
                <a:ea typeface="Arial"/>
                <a:cs typeface="Arial"/>
                <a:sym typeface="Arial"/>
              </a:rPr>
              <a:t>Según el nº de </a:t>
            </a:r>
            <a:r>
              <a:rPr lang="es-CR" sz="2200" b="1" i="0" u="none" strike="noStrike" cap="none" baseline="0">
                <a:solidFill>
                  <a:srgbClr val="ACA73B"/>
                </a:solidFill>
                <a:latin typeface="Arial"/>
                <a:ea typeface="Arial"/>
                <a:cs typeface="Arial"/>
                <a:sym typeface="Arial"/>
              </a:rPr>
              <a:t>lugares </a:t>
            </a:r>
            <a:r>
              <a:rPr lang="es-CR" sz="2200" b="1" i="0" u="none" strike="noStrike" cap="none" baseline="0">
                <a:solidFill>
                  <a:schemeClr val="dk1"/>
                </a:solidFill>
                <a:latin typeface="Arial"/>
                <a:ea typeface="Arial"/>
                <a:cs typeface="Arial"/>
                <a:sym typeface="Arial"/>
              </a:rPr>
              <a:t>en que se almacenan datos</a:t>
            </a:r>
          </a:p>
          <a:p>
            <a:pPr marL="571500" marR="0" lvl="1" indent="-190500" algn="l" rtl="0">
              <a:lnSpc>
                <a:spcPct val="75000"/>
              </a:lnSpc>
              <a:spcBef>
                <a:spcPts val="370"/>
              </a:spcBef>
              <a:buClr>
                <a:schemeClr val="accent1"/>
              </a:buClr>
              <a:buSzPct val="82763"/>
              <a:buFont typeface="Arial"/>
              <a:buChar char="–"/>
            </a:pPr>
            <a:r>
              <a:rPr lang="es-CR" sz="1850" b="0" i="0" u="sng" strike="noStrike" cap="none" baseline="0">
                <a:solidFill>
                  <a:schemeClr val="dk1"/>
                </a:solidFill>
                <a:latin typeface="Arial"/>
                <a:ea typeface="Arial"/>
                <a:cs typeface="Arial"/>
                <a:sym typeface="Arial"/>
              </a:rPr>
              <a:t>Centralizado</a:t>
            </a:r>
          </a:p>
          <a:p>
            <a:pPr marL="571500" marR="0" lvl="1" indent="-190500" algn="l" rtl="0">
              <a:lnSpc>
                <a:spcPct val="75000"/>
              </a:lnSpc>
              <a:spcBef>
                <a:spcPts val="370"/>
              </a:spcBef>
              <a:buClr>
                <a:schemeClr val="accent1"/>
              </a:buClr>
              <a:buSzPct val="82763"/>
              <a:buFont typeface="Arial"/>
              <a:buChar char="–"/>
            </a:pPr>
            <a:r>
              <a:rPr lang="es-CR" sz="1850" b="0" i="0" u="none" strike="noStrike" cap="none" baseline="0">
                <a:solidFill>
                  <a:schemeClr val="dk1"/>
                </a:solidFill>
                <a:latin typeface="Arial"/>
                <a:ea typeface="Arial"/>
                <a:cs typeface="Arial"/>
                <a:sym typeface="Arial"/>
              </a:rPr>
              <a:t>Distribuido (SGBDD)</a:t>
            </a:r>
          </a:p>
          <a:p>
            <a:pPr marL="1181100" marR="0" lvl="2" indent="-228600" algn="l" rtl="0">
              <a:lnSpc>
                <a:spcPct val="75000"/>
              </a:lnSpc>
              <a:spcBef>
                <a:spcPts val="330"/>
              </a:spcBef>
              <a:buClr>
                <a:schemeClr val="accent1"/>
              </a:buClr>
              <a:buSzPct val="87352"/>
              <a:buFont typeface="Noto Symbol"/>
              <a:buChar char="●"/>
            </a:pPr>
            <a:r>
              <a:rPr lang="es-CR" sz="1650" b="0" i="0" u="none" strike="noStrike" cap="none" baseline="0">
                <a:solidFill>
                  <a:schemeClr val="dk1"/>
                </a:solidFill>
                <a:latin typeface="Arial"/>
                <a:ea typeface="Arial"/>
                <a:cs typeface="Arial"/>
                <a:sym typeface="Arial"/>
              </a:rPr>
              <a:t>SGBDD homogéneo: mismo software de SGBD en todos los sitios</a:t>
            </a:r>
          </a:p>
          <a:p>
            <a:pPr marL="1181100" marR="0" lvl="2" indent="-228600" algn="l" rtl="0">
              <a:lnSpc>
                <a:spcPct val="75000"/>
              </a:lnSpc>
              <a:spcBef>
                <a:spcPts val="330"/>
              </a:spcBef>
              <a:buClr>
                <a:schemeClr val="accent1"/>
              </a:buClr>
              <a:buSzPct val="87352"/>
              <a:buFont typeface="Noto Symbol"/>
              <a:buChar char="●"/>
            </a:pPr>
            <a:r>
              <a:rPr lang="es-CR" sz="1650" b="0" i="0" u="none" strike="noStrike" cap="none" baseline="0">
                <a:solidFill>
                  <a:schemeClr val="dk1"/>
                </a:solidFill>
                <a:latin typeface="Arial"/>
                <a:ea typeface="Arial"/>
                <a:cs typeface="Arial"/>
                <a:sym typeface="Arial"/>
              </a:rPr>
              <a:t>SGBDD heterogéneo (ej. Multi-Base de Datos o BD Federadas)</a:t>
            </a:r>
          </a:p>
          <a:p>
            <a:pPr marL="190500" marR="0" lvl="0" indent="-190500" algn="l" rtl="0">
              <a:lnSpc>
                <a:spcPct val="100000"/>
              </a:lnSpc>
              <a:spcBef>
                <a:spcPts val="440"/>
              </a:spcBef>
              <a:buClr>
                <a:schemeClr val="accent1"/>
              </a:buClr>
              <a:buSzPct val="85000"/>
              <a:buFont typeface="Arial"/>
              <a:buChar char="•"/>
            </a:pPr>
            <a:r>
              <a:rPr lang="es-CR" sz="2200" b="1" i="0" u="none" strike="noStrike" cap="none" baseline="0">
                <a:solidFill>
                  <a:schemeClr val="dk1"/>
                </a:solidFill>
                <a:latin typeface="Arial"/>
                <a:ea typeface="Arial"/>
                <a:cs typeface="Arial"/>
                <a:sym typeface="Arial"/>
              </a:rPr>
              <a:t>Según su </a:t>
            </a:r>
            <a:r>
              <a:rPr lang="es-CR" sz="2200" b="1" i="0" u="none" strike="noStrike" cap="none" baseline="0">
                <a:solidFill>
                  <a:srgbClr val="ACA73B"/>
                </a:solidFill>
                <a:latin typeface="Arial"/>
                <a:ea typeface="Arial"/>
                <a:cs typeface="Arial"/>
                <a:sym typeface="Arial"/>
              </a:rPr>
              <a:t>propósito</a:t>
            </a:r>
          </a:p>
          <a:p>
            <a:pPr marL="571500" marR="0" lvl="1" indent="-190500" algn="l" rtl="0">
              <a:lnSpc>
                <a:spcPct val="80000"/>
              </a:lnSpc>
              <a:spcBef>
                <a:spcPts val="370"/>
              </a:spcBef>
              <a:buClr>
                <a:schemeClr val="accent1"/>
              </a:buClr>
              <a:buSzPct val="82763"/>
              <a:buFont typeface="Arial"/>
              <a:buChar char="–"/>
            </a:pPr>
            <a:r>
              <a:rPr lang="es-CR" sz="1850" b="0" i="0" u="none" strike="noStrike" cap="none" baseline="0">
                <a:solidFill>
                  <a:schemeClr val="dk1"/>
                </a:solidFill>
                <a:latin typeface="Arial"/>
                <a:ea typeface="Arial"/>
                <a:cs typeface="Arial"/>
                <a:sym typeface="Arial"/>
              </a:rPr>
              <a:t>de </a:t>
            </a:r>
            <a:r>
              <a:rPr lang="es-CR" sz="1850" b="0" i="0" u="sng" strike="noStrike" cap="none" baseline="0">
                <a:solidFill>
                  <a:schemeClr val="dk1"/>
                </a:solidFill>
                <a:latin typeface="Arial"/>
                <a:ea typeface="Arial"/>
                <a:cs typeface="Arial"/>
                <a:sym typeface="Arial"/>
              </a:rPr>
              <a:t>propósito General</a:t>
            </a:r>
          </a:p>
          <a:p>
            <a:pPr marL="571500" marR="0" lvl="1" indent="-190500" algn="l" rtl="0">
              <a:lnSpc>
                <a:spcPct val="80000"/>
              </a:lnSpc>
              <a:spcBef>
                <a:spcPts val="370"/>
              </a:spcBef>
              <a:buClr>
                <a:schemeClr val="accent1"/>
              </a:buClr>
              <a:buSzPct val="82763"/>
              <a:buFont typeface="Arial"/>
              <a:buChar char="–"/>
            </a:pPr>
            <a:r>
              <a:rPr lang="es-CR" sz="1850" b="0" i="0" u="none" strike="noStrike" cap="none" baseline="0">
                <a:solidFill>
                  <a:schemeClr val="dk1"/>
                </a:solidFill>
                <a:latin typeface="Arial"/>
                <a:ea typeface="Arial"/>
                <a:cs typeface="Arial"/>
                <a:sym typeface="Arial"/>
              </a:rPr>
              <a:t>de propósito Específico: </a:t>
            </a:r>
            <a:r>
              <a:rPr lang="es-CR" sz="1650" b="0" i="0" u="none" strike="noStrike" cap="none" baseline="0">
                <a:solidFill>
                  <a:schemeClr val="dk1"/>
                </a:solidFill>
                <a:latin typeface="Arial"/>
                <a:ea typeface="Arial"/>
                <a:cs typeface="Arial"/>
                <a:sym typeface="Arial"/>
              </a:rPr>
              <a:t>construido para un tipo concreto de aplicaciones</a:t>
            </a:r>
          </a:p>
          <a:p>
            <a:pPr marL="182880" marR="0" lvl="0" indent="-63055" algn="just" rtl="0">
              <a:lnSpc>
                <a:spcPct val="90000"/>
              </a:lnSpc>
              <a:spcBef>
                <a:spcPts val="444"/>
              </a:spcBef>
              <a:buClr>
                <a:schemeClr val="accent1"/>
              </a:buClr>
              <a:buFont typeface="Arial"/>
              <a:buNone/>
            </a:pPr>
            <a:endParaRPr sz="22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250" b="0" i="0" u="none" strike="noStrike" cap="none" baseline="0">
                <a:solidFill>
                  <a:schemeClr val="dk2"/>
                </a:solidFill>
                <a:latin typeface="Arial"/>
                <a:ea typeface="Arial"/>
                <a:cs typeface="Arial"/>
                <a:sym typeface="Arial"/>
              </a:rPr>
              <a:t>Entorno </a:t>
            </a:r>
            <a:r>
              <a:rPr lang="es-CR" sz="3250" b="0" i="0" u="none" strike="noStrike" cap="none" baseline="0">
                <a:solidFill>
                  <a:schemeClr val="dk2"/>
                </a:solidFill>
                <a:latin typeface="Questrial"/>
                <a:ea typeface="Questrial"/>
                <a:cs typeface="Questrial"/>
                <a:sym typeface="Questrial"/>
              </a:rPr>
              <a:t>simplificado</a:t>
            </a:r>
            <a:r>
              <a:rPr lang="es-CR" sz="3250" b="0" i="0" u="none" strike="noStrike" cap="none" baseline="0">
                <a:solidFill>
                  <a:schemeClr val="dk2"/>
                </a:solidFill>
                <a:latin typeface="Arial"/>
                <a:ea typeface="Arial"/>
                <a:cs typeface="Arial"/>
                <a:sym typeface="Arial"/>
              </a:rPr>
              <a:t> de un</a:t>
            </a:r>
            <a:r>
              <a:rPr lang="es-CR" sz="3250" b="1" i="0" u="none" strike="noStrike" cap="none" baseline="0">
                <a:solidFill>
                  <a:schemeClr val="dk2"/>
                </a:solidFill>
                <a:latin typeface="Arial"/>
                <a:ea typeface="Arial"/>
                <a:cs typeface="Arial"/>
                <a:sym typeface="Arial"/>
              </a:rPr>
              <a:t> Sistema de Base de Datos</a:t>
            </a:r>
          </a:p>
        </p:txBody>
      </p:sp>
      <p:grpSp>
        <p:nvGrpSpPr>
          <p:cNvPr id="815" name="Shape 815"/>
          <p:cNvGrpSpPr/>
          <p:nvPr/>
        </p:nvGrpSpPr>
        <p:grpSpPr>
          <a:xfrm>
            <a:off x="1805879" y="1250776"/>
            <a:ext cx="7086600" cy="5562600"/>
            <a:chOff x="1103" y="432"/>
            <a:chExt cx="4464" cy="3504"/>
          </a:xfrm>
        </p:grpSpPr>
        <p:sp>
          <p:nvSpPr>
            <p:cNvPr id="816" name="Shape 816"/>
            <p:cNvSpPr/>
            <p:nvPr/>
          </p:nvSpPr>
          <p:spPr>
            <a:xfrm>
              <a:off x="2736" y="2879"/>
              <a:ext cx="949" cy="959"/>
            </a:xfrm>
            <a:prstGeom prst="can">
              <a:avLst>
                <a:gd name="adj" fmla="val 33617"/>
              </a:avLst>
            </a:prstGeom>
            <a:noFill/>
            <a:ln w="158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817" name="Shape 817"/>
            <p:cNvSpPr/>
            <p:nvPr/>
          </p:nvSpPr>
          <p:spPr>
            <a:xfrm>
              <a:off x="3408" y="2879"/>
              <a:ext cx="1056" cy="959"/>
            </a:xfrm>
            <a:prstGeom prst="can">
              <a:avLst>
                <a:gd name="adj" fmla="val 3234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cxnSp>
          <p:nvCxnSpPr>
            <p:cNvPr id="818" name="Shape 818"/>
            <p:cNvCxnSpPr/>
            <p:nvPr/>
          </p:nvCxnSpPr>
          <p:spPr>
            <a:xfrm flipH="1">
              <a:off x="3071" y="2639"/>
              <a:ext cx="0" cy="383"/>
            </a:xfrm>
            <a:prstGeom prst="straightConnector1">
              <a:avLst/>
            </a:prstGeom>
            <a:noFill/>
            <a:ln w="15875" cap="flat" cmpd="sng">
              <a:solidFill>
                <a:schemeClr val="dk1"/>
              </a:solidFill>
              <a:prstDash val="solid"/>
              <a:round/>
              <a:headEnd type="triangle" w="lg" len="lg"/>
              <a:tailEnd type="triangle" w="lg" len="lg"/>
            </a:ln>
          </p:spPr>
        </p:cxnSp>
        <p:cxnSp>
          <p:nvCxnSpPr>
            <p:cNvPr id="819" name="Shape 819"/>
            <p:cNvCxnSpPr/>
            <p:nvPr/>
          </p:nvCxnSpPr>
          <p:spPr>
            <a:xfrm>
              <a:off x="4031" y="2639"/>
              <a:ext cx="0" cy="432"/>
            </a:xfrm>
            <a:prstGeom prst="straightConnector1">
              <a:avLst/>
            </a:prstGeom>
            <a:noFill/>
            <a:ln w="15875" cap="flat" cmpd="sng">
              <a:solidFill>
                <a:schemeClr val="dk1"/>
              </a:solidFill>
              <a:prstDash val="solid"/>
              <a:round/>
              <a:headEnd type="triangle" w="lg" len="lg"/>
              <a:tailEnd type="triangle" w="lg" len="lg"/>
            </a:ln>
          </p:spPr>
        </p:cxnSp>
        <p:sp>
          <p:nvSpPr>
            <p:cNvPr id="820" name="Shape 820"/>
            <p:cNvSpPr/>
            <p:nvPr/>
          </p:nvSpPr>
          <p:spPr>
            <a:xfrm>
              <a:off x="1439" y="1296"/>
              <a:ext cx="3935" cy="1439"/>
            </a:xfrm>
            <a:prstGeom prst="rect">
              <a:avLst/>
            </a:prstGeom>
            <a:noFill/>
            <a:ln w="1587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821" name="Shape 821"/>
            <p:cNvSpPr txBox="1"/>
            <p:nvPr/>
          </p:nvSpPr>
          <p:spPr>
            <a:xfrm>
              <a:off x="2544" y="1584"/>
              <a:ext cx="1967" cy="414"/>
            </a:xfrm>
            <a:prstGeom prst="rect">
              <a:avLst/>
            </a:prstGeom>
            <a:noFill/>
            <a:ln w="1587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Software para </a:t>
              </a:r>
              <a:r>
                <a:rPr lang="es-CR" sz="1800" b="1" i="0" u="none" strike="noStrike" cap="none" baseline="0">
                  <a:solidFill>
                    <a:schemeClr val="dk1"/>
                  </a:solidFill>
                  <a:latin typeface="Arial"/>
                  <a:ea typeface="Arial"/>
                  <a:cs typeface="Arial"/>
                  <a:sym typeface="Arial"/>
                </a:rPr>
                <a:t>procesar</a:t>
              </a:r>
              <a:r>
                <a:rPr lang="es-CR" sz="1800" b="0" i="0" u="none" strike="noStrike" cap="none" baseline="0">
                  <a:solidFill>
                    <a:schemeClr val="dk1"/>
                  </a:solidFill>
                  <a:latin typeface="Arial"/>
                  <a:ea typeface="Arial"/>
                  <a:cs typeface="Arial"/>
                  <a:sym typeface="Arial"/>
                </a:rPr>
                <a:t> Consultas / Programas</a:t>
              </a:r>
            </a:p>
          </p:txBody>
        </p:sp>
        <p:sp>
          <p:nvSpPr>
            <p:cNvPr id="822" name="Shape 822"/>
            <p:cNvSpPr txBox="1"/>
            <p:nvPr/>
          </p:nvSpPr>
          <p:spPr>
            <a:xfrm>
              <a:off x="2544" y="2207"/>
              <a:ext cx="1967" cy="414"/>
            </a:xfrm>
            <a:prstGeom prst="rect">
              <a:avLst/>
            </a:prstGeom>
            <a:noFill/>
            <a:ln w="1587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Software para tener </a:t>
              </a:r>
              <a:r>
                <a:rPr lang="es-CR" sz="1800" b="1" i="0" u="none" strike="noStrike" cap="none" baseline="0">
                  <a:solidFill>
                    <a:schemeClr val="dk1"/>
                  </a:solidFill>
                  <a:latin typeface="Arial"/>
                  <a:ea typeface="Arial"/>
                  <a:cs typeface="Arial"/>
                  <a:sym typeface="Arial"/>
                </a:rPr>
                <a:t>acceso</a:t>
              </a:r>
              <a:r>
                <a:rPr lang="es-CR" sz="1800" b="0" i="0" u="none" strike="noStrike" cap="none" baseline="0">
                  <a:solidFill>
                    <a:schemeClr val="dk1"/>
                  </a:solidFill>
                  <a:latin typeface="Arial"/>
                  <a:ea typeface="Arial"/>
                  <a:cs typeface="Arial"/>
                  <a:sym typeface="Arial"/>
                </a:rPr>
                <a:t> </a:t>
              </a:r>
              <a:r>
                <a:rPr lang="es-CR" sz="1800" b="1" i="0" u="none" strike="noStrike" cap="none" baseline="0">
                  <a:solidFill>
                    <a:schemeClr val="dk1"/>
                  </a:solidFill>
                  <a:latin typeface="Arial"/>
                  <a:ea typeface="Arial"/>
                  <a:cs typeface="Arial"/>
                  <a:sym typeface="Arial"/>
                </a:rPr>
                <a:t>a</a:t>
              </a:r>
              <a:r>
                <a:rPr lang="es-CR" sz="1800" b="0" i="0" u="none" strike="noStrike" cap="none" baseline="0">
                  <a:solidFill>
                    <a:schemeClr val="dk1"/>
                  </a:solidFill>
                  <a:latin typeface="Arial"/>
                  <a:ea typeface="Arial"/>
                  <a:cs typeface="Arial"/>
                  <a:sym typeface="Arial"/>
                </a:rPr>
                <a:t> los </a:t>
              </a:r>
              <a:r>
                <a:rPr lang="es-CR" sz="1800" b="1" i="0" u="none" strike="noStrike" cap="none" baseline="0">
                  <a:solidFill>
                    <a:schemeClr val="dk1"/>
                  </a:solidFill>
                  <a:latin typeface="Arial"/>
                  <a:ea typeface="Arial"/>
                  <a:cs typeface="Arial"/>
                  <a:sym typeface="Arial"/>
                </a:rPr>
                <a:t>datos</a:t>
              </a:r>
              <a:r>
                <a:rPr lang="es-CR" sz="1800" b="0" i="0" u="none" strike="noStrike" cap="none" baseline="0">
                  <a:solidFill>
                    <a:schemeClr val="dk1"/>
                  </a:solidFill>
                  <a:latin typeface="Arial"/>
                  <a:ea typeface="Arial"/>
                  <a:cs typeface="Arial"/>
                  <a:sym typeface="Arial"/>
                </a:rPr>
                <a:t> almacenados </a:t>
              </a:r>
            </a:p>
          </p:txBody>
        </p:sp>
        <p:sp>
          <p:nvSpPr>
            <p:cNvPr id="823" name="Shape 823"/>
            <p:cNvSpPr txBox="1"/>
            <p:nvPr/>
          </p:nvSpPr>
          <p:spPr>
            <a:xfrm>
              <a:off x="1439" y="1296"/>
              <a:ext cx="1728" cy="23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1" i="0" u="none" strike="noStrike" cap="none" baseline="0">
                  <a:solidFill>
                    <a:schemeClr val="dk1"/>
                  </a:solidFill>
                  <a:latin typeface="Arial"/>
                  <a:ea typeface="Arial"/>
                  <a:cs typeface="Arial"/>
                  <a:sym typeface="Arial"/>
                </a:rPr>
                <a:t>SOFTWARE DEL SGBD</a:t>
              </a:r>
            </a:p>
          </p:txBody>
        </p:sp>
        <p:cxnSp>
          <p:nvCxnSpPr>
            <p:cNvPr id="824" name="Shape 824"/>
            <p:cNvCxnSpPr/>
            <p:nvPr/>
          </p:nvCxnSpPr>
          <p:spPr>
            <a:xfrm>
              <a:off x="3552" y="2015"/>
              <a:ext cx="0" cy="191"/>
            </a:xfrm>
            <a:prstGeom prst="straightConnector1">
              <a:avLst/>
            </a:prstGeom>
            <a:noFill/>
            <a:ln w="15875" cap="flat" cmpd="sng">
              <a:solidFill>
                <a:schemeClr val="dk1"/>
              </a:solidFill>
              <a:prstDash val="solid"/>
              <a:round/>
              <a:headEnd type="none" w="med" len="med"/>
              <a:tailEnd type="triangle" w="lg" len="lg"/>
            </a:ln>
          </p:spPr>
        </p:cxnSp>
        <p:sp>
          <p:nvSpPr>
            <p:cNvPr id="825" name="Shape 825"/>
            <p:cNvSpPr txBox="1"/>
            <p:nvPr/>
          </p:nvSpPr>
          <p:spPr>
            <a:xfrm>
              <a:off x="2736" y="960"/>
              <a:ext cx="2640" cy="240"/>
            </a:xfrm>
            <a:prstGeom prst="rect">
              <a:avLst/>
            </a:prstGeom>
            <a:noFill/>
            <a:ln w="1587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s-CR" sz="1800" b="1" i="0" u="none" strike="noStrike" cap="none" baseline="0">
                  <a:solidFill>
                    <a:schemeClr val="dk1"/>
                  </a:solidFill>
                  <a:latin typeface="Arial"/>
                  <a:ea typeface="Arial"/>
                  <a:cs typeface="Arial"/>
                  <a:sym typeface="Arial"/>
                </a:rPr>
                <a:t>Programas</a:t>
              </a:r>
              <a:r>
                <a:rPr lang="es-CR" sz="1800" b="0" i="0" u="none" strike="noStrike" cap="none" baseline="0">
                  <a:solidFill>
                    <a:schemeClr val="dk1"/>
                  </a:solidFill>
                  <a:latin typeface="Arial"/>
                  <a:ea typeface="Arial"/>
                  <a:cs typeface="Arial"/>
                  <a:sym typeface="Arial"/>
                </a:rPr>
                <a:t> de Aplicación / </a:t>
              </a:r>
              <a:r>
                <a:rPr lang="es-CR" sz="1800" b="1" i="0" u="none" strike="noStrike" cap="none" baseline="0">
                  <a:solidFill>
                    <a:schemeClr val="dk1"/>
                  </a:solidFill>
                  <a:latin typeface="Arial"/>
                  <a:ea typeface="Arial"/>
                  <a:cs typeface="Arial"/>
                  <a:sym typeface="Arial"/>
                </a:rPr>
                <a:t>Consultas</a:t>
              </a:r>
            </a:p>
          </p:txBody>
        </p:sp>
        <p:cxnSp>
          <p:nvCxnSpPr>
            <p:cNvPr id="826" name="Shape 826"/>
            <p:cNvCxnSpPr/>
            <p:nvPr/>
          </p:nvCxnSpPr>
          <p:spPr>
            <a:xfrm>
              <a:off x="3552" y="1200"/>
              <a:ext cx="0" cy="383"/>
            </a:xfrm>
            <a:prstGeom prst="straightConnector1">
              <a:avLst/>
            </a:prstGeom>
            <a:noFill/>
            <a:ln w="15875" cap="flat" cmpd="sng">
              <a:solidFill>
                <a:schemeClr val="dk1"/>
              </a:solidFill>
              <a:prstDash val="solid"/>
              <a:round/>
              <a:headEnd type="none" w="med" len="med"/>
              <a:tailEnd type="triangle" w="lg" len="lg"/>
            </a:ln>
          </p:spPr>
        </p:cxnSp>
        <p:sp>
          <p:nvSpPr>
            <p:cNvPr id="827" name="Shape 827"/>
            <p:cNvSpPr/>
            <p:nvPr/>
          </p:nvSpPr>
          <p:spPr>
            <a:xfrm>
              <a:off x="1103" y="719"/>
              <a:ext cx="4464" cy="3216"/>
            </a:xfrm>
            <a:prstGeom prst="rect">
              <a:avLst/>
            </a:prstGeom>
            <a:noFill/>
            <a:ln w="1587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828" name="Shape 828"/>
            <p:cNvSpPr txBox="1"/>
            <p:nvPr/>
          </p:nvSpPr>
          <p:spPr>
            <a:xfrm>
              <a:off x="1103" y="719"/>
              <a:ext cx="2304" cy="23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1" i="0" u="none" strike="noStrike" cap="none" baseline="0">
                  <a:solidFill>
                    <a:schemeClr val="dk1"/>
                  </a:solidFill>
                  <a:latin typeface="Arial"/>
                  <a:ea typeface="Arial"/>
                  <a:cs typeface="Arial"/>
                  <a:sym typeface="Arial"/>
                </a:rPr>
                <a:t>SISTEMA DE BASE DE DATOS</a:t>
              </a:r>
            </a:p>
          </p:txBody>
        </p:sp>
        <p:sp>
          <p:nvSpPr>
            <p:cNvPr id="829" name="Shape 829"/>
            <p:cNvSpPr txBox="1"/>
            <p:nvPr/>
          </p:nvSpPr>
          <p:spPr>
            <a:xfrm>
              <a:off x="3215" y="432"/>
              <a:ext cx="2112" cy="2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1" i="0" u="none" strike="noStrike" cap="none" baseline="0">
                  <a:solidFill>
                    <a:schemeClr val="dk1"/>
                  </a:solidFill>
                  <a:latin typeface="Questrial"/>
                  <a:ea typeface="Questrial"/>
                  <a:cs typeface="Questrial"/>
                  <a:sym typeface="Questrial"/>
                </a:rPr>
                <a:t>Usuarios / Programadores</a:t>
              </a:r>
            </a:p>
          </p:txBody>
        </p:sp>
        <p:cxnSp>
          <p:nvCxnSpPr>
            <p:cNvPr id="830" name="Shape 830"/>
            <p:cNvCxnSpPr/>
            <p:nvPr/>
          </p:nvCxnSpPr>
          <p:spPr>
            <a:xfrm>
              <a:off x="4031" y="623"/>
              <a:ext cx="0" cy="336"/>
            </a:xfrm>
            <a:prstGeom prst="straightConnector1">
              <a:avLst/>
            </a:prstGeom>
            <a:noFill/>
            <a:ln w="15875" cap="flat" cmpd="sng">
              <a:solidFill>
                <a:schemeClr val="dk1"/>
              </a:solidFill>
              <a:prstDash val="solid"/>
              <a:round/>
              <a:headEnd type="none" w="med" len="med"/>
              <a:tailEnd type="triangle" w="lg" len="lg"/>
            </a:ln>
          </p:spPr>
        </p:cxnSp>
        <p:sp>
          <p:nvSpPr>
            <p:cNvPr id="831" name="Shape 831"/>
            <p:cNvSpPr txBox="1"/>
            <p:nvPr/>
          </p:nvSpPr>
          <p:spPr>
            <a:xfrm>
              <a:off x="2015" y="3263"/>
              <a:ext cx="1247" cy="404"/>
            </a:xfrm>
            <a:prstGeom prst="rect">
              <a:avLst/>
            </a:prstGeom>
            <a:solidFill>
              <a:schemeClr val="lt1"/>
            </a:solid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Definición de la BD (</a:t>
              </a:r>
              <a:r>
                <a:rPr lang="es-CR" sz="1800" b="1" i="0" u="none" strike="noStrike" cap="none" baseline="0">
                  <a:solidFill>
                    <a:schemeClr val="dk1"/>
                  </a:solidFill>
                  <a:latin typeface="Arial"/>
                  <a:ea typeface="Arial"/>
                  <a:cs typeface="Arial"/>
                  <a:sym typeface="Arial"/>
                </a:rPr>
                <a:t>Metadatos</a:t>
              </a:r>
              <a:r>
                <a:rPr lang="es-CR" sz="1800" b="0" i="0" u="none" strike="noStrike" cap="none" baseline="0">
                  <a:solidFill>
                    <a:schemeClr val="dk1"/>
                  </a:solidFill>
                  <a:latin typeface="Arial"/>
                  <a:ea typeface="Arial"/>
                  <a:cs typeface="Arial"/>
                  <a:sym typeface="Arial"/>
                </a:rPr>
                <a:t>)</a:t>
              </a:r>
            </a:p>
          </p:txBody>
        </p:sp>
        <p:sp>
          <p:nvSpPr>
            <p:cNvPr id="832" name="Shape 832"/>
            <p:cNvSpPr txBox="1"/>
            <p:nvPr/>
          </p:nvSpPr>
          <p:spPr>
            <a:xfrm>
              <a:off x="3888" y="3263"/>
              <a:ext cx="1152" cy="404"/>
            </a:xfrm>
            <a:prstGeom prst="rect">
              <a:avLst/>
            </a:prstGeom>
            <a:solidFill>
              <a:schemeClr val="lt1"/>
            </a:solidFill>
            <a:ln>
              <a:noFill/>
            </a:ln>
          </p:spPr>
          <p:txBody>
            <a:bodyPr lIns="91425" tIns="45700" rIns="91425" bIns="45700" anchor="t" anchorCtr="0">
              <a:noAutofit/>
            </a:bodyPr>
            <a:lstStyle/>
            <a:p>
              <a:pPr marL="0" marR="0" lvl="0" indent="0" algn="ctr" rtl="0">
                <a:spcBef>
                  <a:spcPts val="0"/>
                </a:spcBef>
                <a:buSzPct val="25000"/>
                <a:buNone/>
              </a:pPr>
              <a:r>
                <a:rPr lang="es-CR" sz="1800" b="1" i="0" u="none" strike="noStrike" cap="none" baseline="0">
                  <a:solidFill>
                    <a:schemeClr val="dk1"/>
                  </a:solidFill>
                  <a:latin typeface="Arial"/>
                  <a:ea typeface="Arial"/>
                  <a:cs typeface="Arial"/>
                  <a:sym typeface="Arial"/>
                </a:rPr>
                <a:t>Base de Datos</a:t>
              </a:r>
              <a:r>
                <a:rPr lang="es-CR" sz="1800" b="0" i="0" u="none" strike="noStrike" cap="none" baseline="0">
                  <a:solidFill>
                    <a:schemeClr val="dk1"/>
                  </a:solidFill>
                  <a:latin typeface="Arial"/>
                  <a:ea typeface="Arial"/>
                  <a:cs typeface="Arial"/>
                  <a:sym typeface="Arial"/>
                </a:rPr>
                <a:t> almacenada</a:t>
              </a:r>
            </a:p>
          </p:txBody>
        </p:sp>
      </p:gr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Shape 838"/>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SGBD: Ejemplos</a:t>
            </a:r>
          </a:p>
        </p:txBody>
      </p:sp>
      <p:sp>
        <p:nvSpPr>
          <p:cNvPr id="839" name="Shape 839"/>
          <p:cNvSpPr txBox="1">
            <a:spLocks noGrp="1"/>
          </p:cNvSpPr>
          <p:nvPr>
            <p:ph type="body" idx="1"/>
          </p:nvPr>
        </p:nvSpPr>
        <p:spPr>
          <a:xfrm>
            <a:off x="457200" y="2492896"/>
            <a:ext cx="4038599" cy="3898759"/>
          </a:xfrm>
          <a:prstGeom prst="rect">
            <a:avLst/>
          </a:prstGeom>
          <a:noFill/>
          <a:ln>
            <a:noFill/>
          </a:ln>
        </p:spPr>
        <p:txBody>
          <a:bodyPr lIns="91425" tIns="45700" rIns="91425" bIns="45700" anchor="t" anchorCtr="0">
            <a:noAutofit/>
          </a:bodyPr>
          <a:lstStyle/>
          <a:p>
            <a:pPr marL="457200" marR="0" lvl="1" indent="-190500" algn="just" rtl="0">
              <a:lnSpc>
                <a:spcPct val="150000"/>
              </a:lnSpc>
              <a:spcBef>
                <a:spcPts val="0"/>
              </a:spcBef>
              <a:buClr>
                <a:schemeClr val="accent1"/>
              </a:buClr>
              <a:buSzPct val="85000"/>
              <a:buFont typeface="Noto Symbol"/>
              <a:buChar char="▪"/>
            </a:pPr>
            <a:r>
              <a:rPr lang="es-CR" sz="2000" b="0" i="0" u="none" strike="noStrike" cap="none" baseline="0">
                <a:solidFill>
                  <a:schemeClr val="dk1"/>
                </a:solidFill>
                <a:latin typeface="Verdana"/>
                <a:ea typeface="Verdana"/>
                <a:cs typeface="Verdana"/>
                <a:sym typeface="Verdana"/>
              </a:rPr>
              <a:t>SQL</a:t>
            </a:r>
          </a:p>
          <a:p>
            <a:pPr marL="457200" marR="0" lvl="1" indent="-190500" algn="just" rtl="0">
              <a:lnSpc>
                <a:spcPct val="150000"/>
              </a:lnSpc>
              <a:spcBef>
                <a:spcPts val="400"/>
              </a:spcBef>
              <a:buClr>
                <a:schemeClr val="accent1"/>
              </a:buClr>
              <a:buSzPct val="85000"/>
              <a:buFont typeface="Noto Symbol"/>
              <a:buChar char="▪"/>
            </a:pPr>
            <a:r>
              <a:rPr lang="es-CR" sz="2000" b="0" i="0" u="none" strike="noStrike" cap="none" baseline="0">
                <a:solidFill>
                  <a:schemeClr val="dk1"/>
                </a:solidFill>
                <a:latin typeface="Verdana"/>
                <a:ea typeface="Verdana"/>
                <a:cs typeface="Verdana"/>
                <a:sym typeface="Verdana"/>
              </a:rPr>
              <a:t>DB2</a:t>
            </a:r>
          </a:p>
          <a:p>
            <a:pPr marL="457200" marR="0" lvl="1" indent="-190500" algn="just" rtl="0">
              <a:lnSpc>
                <a:spcPct val="150000"/>
              </a:lnSpc>
              <a:spcBef>
                <a:spcPts val="400"/>
              </a:spcBef>
              <a:buClr>
                <a:schemeClr val="accent1"/>
              </a:buClr>
              <a:buSzPct val="85000"/>
              <a:buFont typeface="Noto Symbol"/>
              <a:buChar char="▪"/>
            </a:pPr>
            <a:r>
              <a:rPr lang="es-CR" sz="2000" b="0" i="0" u="none" strike="noStrike" cap="none" baseline="0">
                <a:solidFill>
                  <a:schemeClr val="dk1"/>
                </a:solidFill>
                <a:latin typeface="Verdana"/>
                <a:ea typeface="Verdana"/>
                <a:cs typeface="Verdana"/>
                <a:sym typeface="Verdana"/>
              </a:rPr>
              <a:t>PostgreSQL</a:t>
            </a:r>
          </a:p>
          <a:p>
            <a:pPr marL="457200" marR="0" lvl="1" indent="-190500" algn="just" rtl="0">
              <a:lnSpc>
                <a:spcPct val="150000"/>
              </a:lnSpc>
              <a:spcBef>
                <a:spcPts val="400"/>
              </a:spcBef>
              <a:buClr>
                <a:schemeClr val="accent1"/>
              </a:buClr>
              <a:buSzPct val="85000"/>
              <a:buFont typeface="Noto Symbol"/>
              <a:buChar char="▪"/>
            </a:pPr>
            <a:r>
              <a:rPr lang="es-CR" sz="2000" b="0" i="0" u="none" strike="noStrike" cap="none" baseline="0">
                <a:solidFill>
                  <a:schemeClr val="dk1"/>
                </a:solidFill>
                <a:latin typeface="Verdana"/>
                <a:ea typeface="Verdana"/>
                <a:cs typeface="Verdana"/>
                <a:sym typeface="Verdana"/>
              </a:rPr>
              <a:t>ORACLE</a:t>
            </a:r>
          </a:p>
          <a:p>
            <a:pPr marL="457200" marR="0" lvl="1" indent="-190500" algn="just" rtl="0">
              <a:lnSpc>
                <a:spcPct val="150000"/>
              </a:lnSpc>
              <a:spcBef>
                <a:spcPts val="400"/>
              </a:spcBef>
              <a:buClr>
                <a:schemeClr val="accent1"/>
              </a:buClr>
              <a:buSzPct val="85000"/>
              <a:buFont typeface="Noto Symbol"/>
              <a:buChar char="▪"/>
            </a:pPr>
            <a:r>
              <a:rPr lang="es-CR" sz="2000" b="0" i="0" u="none" strike="noStrike" cap="none" baseline="0">
                <a:solidFill>
                  <a:schemeClr val="dk1"/>
                </a:solidFill>
                <a:latin typeface="Verdana"/>
                <a:ea typeface="Verdana"/>
                <a:cs typeface="Verdana"/>
                <a:sym typeface="Verdana"/>
              </a:rPr>
              <a:t>INGRES</a:t>
            </a:r>
          </a:p>
          <a:p>
            <a:pPr marL="457200" marR="0" lvl="1" indent="-190500" algn="just" rtl="0">
              <a:lnSpc>
                <a:spcPct val="150000"/>
              </a:lnSpc>
              <a:spcBef>
                <a:spcPts val="400"/>
              </a:spcBef>
              <a:buClr>
                <a:schemeClr val="accent1"/>
              </a:buClr>
              <a:buSzPct val="85000"/>
              <a:buFont typeface="Noto Symbol"/>
              <a:buChar char="▪"/>
            </a:pPr>
            <a:r>
              <a:rPr lang="es-CR" sz="2000" b="0" i="0" u="none" strike="noStrike" cap="none" baseline="0">
                <a:solidFill>
                  <a:schemeClr val="dk1"/>
                </a:solidFill>
                <a:latin typeface="Verdana"/>
                <a:ea typeface="Verdana"/>
                <a:cs typeface="Verdana"/>
                <a:sym typeface="Verdana"/>
              </a:rPr>
              <a:t>INFORMIX</a:t>
            </a:r>
          </a:p>
          <a:p>
            <a:pPr marL="182880" marR="0" lvl="0" indent="-74929" algn="just" rtl="0">
              <a:lnSpc>
                <a:spcPct val="150000"/>
              </a:lnSpc>
              <a:spcBef>
                <a:spcPts val="400"/>
              </a:spcBef>
              <a:buClr>
                <a:schemeClr val="accent1"/>
              </a:buClr>
              <a:buFont typeface="Noto Symbol"/>
              <a:buNone/>
            </a:pPr>
            <a:endParaRPr sz="2000" b="0" i="0" u="none" strike="noStrike" cap="none" baseline="0">
              <a:solidFill>
                <a:schemeClr val="dk1"/>
              </a:solidFill>
              <a:latin typeface="Verdana"/>
              <a:ea typeface="Verdana"/>
              <a:cs typeface="Verdana"/>
              <a:sym typeface="Verdana"/>
            </a:endParaRP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Verdana"/>
              <a:ea typeface="Verdana"/>
              <a:cs typeface="Verdana"/>
              <a:sym typeface="Verdana"/>
            </a:endParaRPr>
          </a:p>
          <a:p>
            <a:pPr marL="182880" marR="0" lvl="0" indent="-74929"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
        <p:nvSpPr>
          <p:cNvPr id="840" name="Shape 840"/>
          <p:cNvSpPr txBox="1">
            <a:spLocks noGrp="1"/>
          </p:cNvSpPr>
          <p:nvPr>
            <p:ph type="body" idx="2"/>
          </p:nvPr>
        </p:nvSpPr>
        <p:spPr>
          <a:xfrm>
            <a:off x="4648200" y="2492896"/>
            <a:ext cx="4038599" cy="3898759"/>
          </a:xfrm>
          <a:prstGeom prst="rect">
            <a:avLst/>
          </a:prstGeom>
          <a:noFill/>
          <a:ln>
            <a:noFill/>
          </a:ln>
        </p:spPr>
        <p:txBody>
          <a:bodyPr lIns="91425" tIns="45700" rIns="91425" bIns="45700" anchor="t" anchorCtr="0">
            <a:noAutofit/>
          </a:bodyPr>
          <a:lstStyle/>
          <a:p>
            <a:pPr marL="457200" marR="0" lvl="1" indent="-190500" algn="just" rtl="0">
              <a:lnSpc>
                <a:spcPct val="150000"/>
              </a:lnSpc>
              <a:spcBef>
                <a:spcPts val="0"/>
              </a:spcBef>
              <a:buClr>
                <a:schemeClr val="accent1"/>
              </a:buClr>
              <a:buSzPct val="85000"/>
              <a:buFont typeface="Noto Symbol"/>
              <a:buChar char="▪"/>
            </a:pPr>
            <a:r>
              <a:rPr lang="es-CR" sz="2000" b="0" i="0" u="none" strike="noStrike" cap="none" baseline="0">
                <a:solidFill>
                  <a:schemeClr val="dk1"/>
                </a:solidFill>
                <a:latin typeface="Verdana"/>
                <a:ea typeface="Verdana"/>
                <a:cs typeface="Verdana"/>
                <a:sym typeface="Verdana"/>
              </a:rPr>
              <a:t>MySQL</a:t>
            </a:r>
          </a:p>
          <a:p>
            <a:pPr marL="457200" marR="0" lvl="1" indent="-190500" algn="just" rtl="0">
              <a:lnSpc>
                <a:spcPct val="150000"/>
              </a:lnSpc>
              <a:spcBef>
                <a:spcPts val="400"/>
              </a:spcBef>
              <a:buClr>
                <a:schemeClr val="accent1"/>
              </a:buClr>
              <a:buSzPct val="85000"/>
              <a:buFont typeface="Noto Symbol"/>
              <a:buChar char="▪"/>
            </a:pPr>
            <a:r>
              <a:rPr lang="es-CR" sz="2000" b="0" i="0" u="none" strike="noStrike" cap="none" baseline="0">
                <a:solidFill>
                  <a:schemeClr val="dk1"/>
                </a:solidFill>
                <a:latin typeface="Verdana"/>
                <a:ea typeface="Verdana"/>
                <a:cs typeface="Verdana"/>
                <a:sym typeface="Verdana"/>
              </a:rPr>
              <a:t>SYBASE</a:t>
            </a:r>
          </a:p>
          <a:p>
            <a:pPr marL="457200" marR="0" lvl="1" indent="-190500" algn="just" rtl="0">
              <a:lnSpc>
                <a:spcPct val="150000"/>
              </a:lnSpc>
              <a:spcBef>
                <a:spcPts val="400"/>
              </a:spcBef>
              <a:buClr>
                <a:schemeClr val="accent1"/>
              </a:buClr>
              <a:buSzPct val="85000"/>
              <a:buFont typeface="Noto Symbol"/>
              <a:buChar char="▪"/>
            </a:pPr>
            <a:r>
              <a:rPr lang="es-CR" sz="2000" b="0" i="0" u="none" strike="noStrike" cap="none" baseline="0">
                <a:solidFill>
                  <a:schemeClr val="dk1"/>
                </a:solidFill>
                <a:latin typeface="Verdana"/>
                <a:ea typeface="Verdana"/>
                <a:cs typeface="Verdana"/>
                <a:sym typeface="Verdana"/>
              </a:rPr>
              <a:t>PARADOX</a:t>
            </a:r>
          </a:p>
          <a:p>
            <a:pPr marL="457200" marR="0" lvl="1" indent="-190500" algn="just" rtl="0">
              <a:lnSpc>
                <a:spcPct val="150000"/>
              </a:lnSpc>
              <a:spcBef>
                <a:spcPts val="400"/>
              </a:spcBef>
              <a:buClr>
                <a:schemeClr val="accent1"/>
              </a:buClr>
              <a:buSzPct val="85000"/>
              <a:buFont typeface="Noto Symbol"/>
              <a:buChar char="▪"/>
            </a:pPr>
            <a:r>
              <a:rPr lang="es-CR" sz="2000" b="0" i="0" u="none" strike="noStrike" cap="none" baseline="0">
                <a:solidFill>
                  <a:schemeClr val="dk1"/>
                </a:solidFill>
                <a:latin typeface="Verdana"/>
                <a:ea typeface="Verdana"/>
                <a:cs typeface="Verdana"/>
                <a:sym typeface="Verdana"/>
              </a:rPr>
              <a:t>DBASE</a:t>
            </a:r>
          </a:p>
          <a:p>
            <a:pPr marL="457200" marR="0" lvl="1" indent="-190500" algn="just" rtl="0">
              <a:lnSpc>
                <a:spcPct val="150000"/>
              </a:lnSpc>
              <a:spcBef>
                <a:spcPts val="400"/>
              </a:spcBef>
              <a:buClr>
                <a:schemeClr val="accent1"/>
              </a:buClr>
              <a:buSzPct val="85000"/>
              <a:buFont typeface="Noto Symbol"/>
              <a:buChar char="▪"/>
            </a:pPr>
            <a:r>
              <a:rPr lang="es-CR" sz="2000" b="0" i="0" u="none" strike="noStrike" cap="none" baseline="0">
                <a:solidFill>
                  <a:schemeClr val="dk1"/>
                </a:solidFill>
                <a:latin typeface="Verdana"/>
                <a:ea typeface="Verdana"/>
                <a:cs typeface="Verdana"/>
                <a:sym typeface="Verdana"/>
              </a:rPr>
              <a:t>ACCESS</a:t>
            </a:r>
          </a:p>
          <a:p>
            <a:pPr marL="457200" marR="0" lvl="1" indent="-190500" algn="just" rtl="0">
              <a:lnSpc>
                <a:spcPct val="150000"/>
              </a:lnSpc>
              <a:spcBef>
                <a:spcPts val="400"/>
              </a:spcBef>
              <a:buClr>
                <a:schemeClr val="accent1"/>
              </a:buClr>
              <a:buSzPct val="85000"/>
              <a:buFont typeface="Noto Symbol"/>
              <a:buChar char="▪"/>
            </a:pPr>
            <a:r>
              <a:rPr lang="es-CR" sz="2000" b="0" i="0" u="none" strike="noStrike" cap="none" baseline="0">
                <a:solidFill>
                  <a:schemeClr val="dk1"/>
                </a:solidFill>
                <a:latin typeface="Verdana"/>
                <a:ea typeface="Verdana"/>
                <a:cs typeface="Verdana"/>
                <a:sym typeface="Verdana"/>
              </a:rPr>
              <a:t>FOXPRO</a:t>
            </a:r>
          </a:p>
        </p:txBody>
      </p:sp>
      <p:sp>
        <p:nvSpPr>
          <p:cNvPr id="841" name="Shape 841"/>
          <p:cNvSpPr/>
          <p:nvPr/>
        </p:nvSpPr>
        <p:spPr>
          <a:xfrm>
            <a:off x="539552" y="1556791"/>
            <a:ext cx="8280919" cy="830996"/>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s-CR" sz="2400" b="0" i="0" u="none" strike="noStrike" cap="none" baseline="0">
                <a:solidFill>
                  <a:schemeClr val="dk1"/>
                </a:solidFill>
                <a:latin typeface="Verdana"/>
                <a:ea typeface="Verdana"/>
                <a:cs typeface="Verdana"/>
                <a:sym typeface="Verdana"/>
              </a:rPr>
              <a:t>Algunos de los Sistemas de Gestión de Base de Datos más conocidos:</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Shape 846"/>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Repaso</a:t>
            </a:r>
          </a:p>
        </p:txBody>
      </p:sp>
      <p:sp>
        <p:nvSpPr>
          <p:cNvPr id="847" name="Shape 847"/>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lnSpc>
                <a:spcPct val="90000"/>
              </a:lnSpc>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¿Por qué elegirías un sistema de BD en lugar de almacenar la información en ficheros del sistema operativo?</a:t>
            </a:r>
          </a:p>
          <a:p>
            <a:pPr marL="182880" marR="0" lvl="0" indent="-182880" algn="just" rtl="0">
              <a:lnSpc>
                <a:spcPct val="90000"/>
              </a:lnSpc>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¿Cuál es la diferencia entre una base de datos y un sistema gestor de base de datos?</a:t>
            </a:r>
          </a:p>
          <a:p>
            <a:pPr marL="182880" marR="0" lvl="0" indent="-182880" algn="just" rtl="0">
              <a:lnSpc>
                <a:spcPct val="90000"/>
              </a:lnSpc>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Explica la diferencia entre independencia lógica e independencia física.</a:t>
            </a:r>
          </a:p>
          <a:p>
            <a:pPr marL="182880" marR="0" lvl="0" indent="-182880" algn="just" rtl="0">
              <a:lnSpc>
                <a:spcPct val="90000"/>
              </a:lnSpc>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Explica la diferencias entre esquema externo, conceptual y físico.</a:t>
            </a:r>
          </a:p>
          <a:p>
            <a:pPr marL="182880" marR="0" lvl="0" indent="-182880" algn="just" rtl="0">
              <a:lnSpc>
                <a:spcPct val="90000"/>
              </a:lnSpc>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¿Qué es el diccionario de datos? Explique sus características</a:t>
            </a:r>
          </a:p>
          <a:p>
            <a:pPr marL="182880" marR="0" lvl="0" indent="-182880" algn="just" rtl="0">
              <a:lnSpc>
                <a:spcPct val="90000"/>
              </a:lnSpc>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¿Cuáles son las formas en que se clasifican las bases de datos?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Objetivos</a:t>
            </a:r>
          </a:p>
        </p:txBody>
      </p:sp>
      <p:sp>
        <p:nvSpPr>
          <p:cNvPr id="124" name="Shape 124"/>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lnSpc>
                <a:spcPct val="90000"/>
              </a:lnSpc>
              <a:spcBef>
                <a:spcPts val="0"/>
              </a:spcBef>
              <a:buClr>
                <a:schemeClr val="accent1"/>
              </a:buClr>
              <a:buSzPct val="82976"/>
              <a:buFont typeface="Arial"/>
              <a:buChar char="•"/>
            </a:pPr>
            <a:r>
              <a:rPr lang="es-CR" sz="2050" b="1" i="1" u="none" strike="noStrike" cap="none" baseline="0">
                <a:solidFill>
                  <a:schemeClr val="dk1"/>
                </a:solidFill>
                <a:latin typeface="Arial"/>
                <a:ea typeface="Arial"/>
                <a:cs typeface="Arial"/>
                <a:sym typeface="Arial"/>
              </a:rPr>
              <a:t>Objetivo General</a:t>
            </a:r>
          </a:p>
          <a:p>
            <a:pPr marL="457200" marR="0" lvl="1" indent="-190500" algn="just" rtl="0">
              <a:lnSpc>
                <a:spcPct val="105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Comprender los principios que rigen el modelado de las bases de datos, que permitan la integridad de la información que se almacena, mediante lecturas y talleres adecuados a las posibilidades del entorno.</a:t>
            </a:r>
          </a:p>
          <a:p>
            <a:pPr marL="182880" marR="0" lvl="0" indent="-182880" algn="just" rtl="0">
              <a:lnSpc>
                <a:spcPct val="90000"/>
              </a:lnSpc>
              <a:spcBef>
                <a:spcPts val="410"/>
              </a:spcBef>
              <a:buClr>
                <a:schemeClr val="accent1"/>
              </a:buClr>
              <a:buSzPct val="82976"/>
              <a:buFont typeface="Arial"/>
              <a:buChar char="•"/>
            </a:pPr>
            <a:r>
              <a:rPr lang="es-CR" sz="2050" b="0" i="0" u="none" strike="noStrike" cap="none" baseline="0">
                <a:solidFill>
                  <a:schemeClr val="dk1"/>
                </a:solidFill>
                <a:latin typeface="Arial"/>
                <a:ea typeface="Arial"/>
                <a:cs typeface="Arial"/>
                <a:sym typeface="Arial"/>
              </a:rPr>
              <a:t> </a:t>
            </a:r>
            <a:r>
              <a:rPr lang="es-CR" sz="2050" b="1" i="1" u="none" strike="noStrike" cap="none" baseline="0">
                <a:solidFill>
                  <a:schemeClr val="dk1"/>
                </a:solidFill>
                <a:latin typeface="Arial"/>
                <a:ea typeface="Arial"/>
                <a:cs typeface="Arial"/>
                <a:sym typeface="Arial"/>
              </a:rPr>
              <a:t>Objetivos Específicos:  </a:t>
            </a:r>
          </a:p>
          <a:p>
            <a:pPr marL="457200" marR="0" lvl="1" indent="-190500" algn="just" rtl="0">
              <a:lnSpc>
                <a:spcPct val="105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Comprender los principios de diseño de las bases de datos, mediante la utilización    oportuna de los mismos, que permitan la creación de modelos de bases de datos   acordes a las necesidades del entorno.</a:t>
            </a:r>
          </a:p>
          <a:p>
            <a:pPr marL="457200" marR="0" lvl="1" indent="-190500" algn="just" rtl="0">
              <a:lnSpc>
                <a:spcPct val="105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Diseñar modelos de bases de datos, mediante la aplicación de fundamentos teóricos y   prácticos, logrando con ello aprovechar las posibilidades de los entornos informáticos  que utilizan las bases de datos para su trabajo efectivo y eficiente.</a:t>
            </a:r>
          </a:p>
          <a:p>
            <a:pPr marL="457200" marR="0" lvl="1" indent="-190500" algn="just" rtl="0">
              <a:lnSpc>
                <a:spcPct val="105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Conocer las instrucciones del lenguaje de SQL, mediante lecturas y aplicación de casos, que le permitan al estudiante el máximo aprovechamiento de las técnicas de búsqueda, creación y almacenamiento de datos.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722312" y="2362200"/>
            <a:ext cx="77724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s-CR" sz="4800" b="0" i="0" u="none" strike="noStrike" cap="none" baseline="0">
                <a:solidFill>
                  <a:schemeClr val="lt2"/>
                </a:solidFill>
                <a:latin typeface="Arial"/>
                <a:ea typeface="Arial"/>
                <a:cs typeface="Arial"/>
                <a:sym typeface="Arial"/>
              </a:rPr>
              <a:t/>
            </a:r>
            <a:br>
              <a:rPr lang="es-CR" sz="4800" b="0" i="0" u="none" strike="noStrike" cap="none" baseline="0">
                <a:solidFill>
                  <a:schemeClr val="lt2"/>
                </a:solidFill>
                <a:latin typeface="Arial"/>
                <a:ea typeface="Arial"/>
                <a:cs typeface="Arial"/>
                <a:sym typeface="Arial"/>
              </a:rPr>
            </a:br>
            <a:r>
              <a:rPr lang="es-CR" sz="4800" b="0" i="0" u="none" strike="noStrike" cap="none" baseline="0">
                <a:solidFill>
                  <a:schemeClr val="lt2"/>
                </a:solidFill>
                <a:latin typeface="Arial"/>
                <a:ea typeface="Arial"/>
                <a:cs typeface="Arial"/>
                <a:sym typeface="Arial"/>
              </a:rPr>
              <a:t>BASE DE DATOS</a:t>
            </a:r>
          </a:p>
        </p:txBody>
      </p:sp>
      <p:sp>
        <p:nvSpPr>
          <p:cNvPr id="130" name="Shape 130"/>
          <p:cNvSpPr txBox="1">
            <a:spLocks noGrp="1"/>
          </p:cNvSpPr>
          <p:nvPr>
            <p:ph type="body" idx="1"/>
          </p:nvPr>
        </p:nvSpPr>
        <p:spPr>
          <a:xfrm>
            <a:off x="722312" y="4626864"/>
            <a:ext cx="77724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Font typeface="Arial"/>
              <a:buNone/>
            </a:pPr>
            <a:endParaRPr sz="2400" b="0" i="0" u="none" strike="noStrike" cap="none" baseline="0">
              <a:solidFill>
                <a:schemeClr val="lt2"/>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Shape 135"/>
          <p:cNvGrpSpPr/>
          <p:nvPr/>
        </p:nvGrpSpPr>
        <p:grpSpPr>
          <a:xfrm>
            <a:off x="323528" y="1613024"/>
            <a:ext cx="8568951" cy="4912319"/>
            <a:chOff x="0" y="0"/>
            <a:chExt cx="8568951" cy="4912319"/>
          </a:xfrm>
        </p:grpSpPr>
        <p:sp>
          <p:nvSpPr>
            <p:cNvPr id="136" name="Shape 136"/>
            <p:cNvSpPr/>
            <p:nvPr/>
          </p:nvSpPr>
          <p:spPr>
            <a:xfrm>
              <a:off x="642670" y="0"/>
              <a:ext cx="7283608" cy="4912319"/>
            </a:xfrm>
            <a:prstGeom prst="rightArrow">
              <a:avLst>
                <a:gd name="adj1" fmla="val 50000"/>
                <a:gd name="adj2" fmla="val 50000"/>
              </a:avLst>
            </a:prstGeom>
            <a:solidFill>
              <a:srgbClr val="E5E7EB"/>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7" name="Shape 137"/>
            <p:cNvSpPr/>
            <p:nvPr/>
          </p:nvSpPr>
          <p:spPr>
            <a:xfrm>
              <a:off x="0" y="1368149"/>
              <a:ext cx="2570685" cy="2176020"/>
            </a:xfrm>
            <a:prstGeom prst="roundRect">
              <a:avLst>
                <a:gd name="adj" fmla="val 16667"/>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138" name="Shape 138"/>
            <p:cNvSpPr txBox="1"/>
            <p:nvPr/>
          </p:nvSpPr>
          <p:spPr>
            <a:xfrm>
              <a:off x="106225" y="1474374"/>
              <a:ext cx="2358235" cy="1963569"/>
            </a:xfrm>
            <a:prstGeom prst="rect">
              <a:avLst/>
            </a:prstGeom>
            <a:noFill/>
            <a:ln>
              <a:noFill/>
            </a:ln>
          </p:spPr>
          <p:txBody>
            <a:bodyPr lIns="60950" tIns="60950" rIns="60950" bIns="60950" anchor="ctr" anchorCtr="0">
              <a:noAutofit/>
            </a:bodyPr>
            <a:lstStyle/>
            <a:p>
              <a:pPr marL="0" marR="0" lvl="0" indent="0" algn="just" rtl="0">
                <a:lnSpc>
                  <a:spcPct val="90000"/>
                </a:lnSpc>
                <a:spcBef>
                  <a:spcPts val="0"/>
                </a:spcBef>
                <a:spcAft>
                  <a:spcPts val="560"/>
                </a:spcAft>
                <a:buSzPct val="25000"/>
                <a:buNone/>
              </a:pPr>
              <a:r>
                <a:rPr lang="es-CR" sz="1600" b="0" i="0" u="none" strike="noStrike" cap="none" baseline="0">
                  <a:solidFill>
                    <a:schemeClr val="lt1"/>
                  </a:solidFill>
                  <a:latin typeface="Arial"/>
                  <a:ea typeface="Arial"/>
                  <a:cs typeface="Arial"/>
                  <a:sym typeface="Arial"/>
                </a:rPr>
                <a:t>Es la mínima unidad semántica, y se corresponden con elementos primarios de información que por sí solos son irrelevantes como apoyo</a:t>
              </a:r>
            </a:p>
          </p:txBody>
        </p:sp>
        <p:sp>
          <p:nvSpPr>
            <p:cNvPr id="139" name="Shape 139"/>
            <p:cNvSpPr/>
            <p:nvPr/>
          </p:nvSpPr>
          <p:spPr>
            <a:xfrm>
              <a:off x="2999133" y="1368149"/>
              <a:ext cx="2570685" cy="2176020"/>
            </a:xfrm>
            <a:prstGeom prst="roundRect">
              <a:avLst>
                <a:gd name="adj" fmla="val 16667"/>
              </a:avLst>
            </a:prstGeom>
            <a:solidFill>
              <a:srgbClr val="609059"/>
            </a:solidFill>
            <a:ln>
              <a:noFill/>
            </a:ln>
          </p:spPr>
          <p:txBody>
            <a:bodyPr lIns="91425" tIns="91425" rIns="91425" bIns="91425" anchor="ctr" anchorCtr="0">
              <a:noAutofit/>
            </a:bodyPr>
            <a:lstStyle/>
            <a:p>
              <a:pPr>
                <a:spcBef>
                  <a:spcPts val="0"/>
                </a:spcBef>
                <a:buNone/>
              </a:pPr>
              <a:endParaRPr/>
            </a:p>
          </p:txBody>
        </p:sp>
        <p:sp>
          <p:nvSpPr>
            <p:cNvPr id="140" name="Shape 140"/>
            <p:cNvSpPr txBox="1"/>
            <p:nvPr/>
          </p:nvSpPr>
          <p:spPr>
            <a:xfrm>
              <a:off x="3105358" y="1474374"/>
              <a:ext cx="2358235" cy="1963569"/>
            </a:xfrm>
            <a:prstGeom prst="rect">
              <a:avLst/>
            </a:prstGeom>
            <a:noFill/>
            <a:ln>
              <a:noFill/>
            </a:ln>
          </p:spPr>
          <p:txBody>
            <a:bodyPr lIns="60950" tIns="60950" rIns="60950" bIns="60950" anchor="ctr" anchorCtr="0">
              <a:noAutofit/>
            </a:bodyPr>
            <a:lstStyle/>
            <a:p>
              <a:pPr marL="0" marR="0" lvl="0" indent="0" algn="just" rtl="0">
                <a:lnSpc>
                  <a:spcPct val="90000"/>
                </a:lnSpc>
                <a:spcBef>
                  <a:spcPts val="0"/>
                </a:spcBef>
                <a:spcAft>
                  <a:spcPts val="560"/>
                </a:spcAft>
                <a:buSzPct val="25000"/>
                <a:buNone/>
              </a:pPr>
              <a:r>
                <a:rPr lang="es-CR" sz="1600" b="0" i="0" u="none" strike="noStrike" cap="none" baseline="0">
                  <a:solidFill>
                    <a:schemeClr val="lt1"/>
                  </a:solidFill>
                  <a:latin typeface="Arial"/>
                  <a:ea typeface="Arial"/>
                  <a:cs typeface="Arial"/>
                  <a:sym typeface="Arial"/>
                </a:rPr>
                <a:t>Es un conjunto discreto  de factores objetivos sobre un hecho real.</a:t>
              </a:r>
            </a:p>
          </p:txBody>
        </p:sp>
        <p:sp>
          <p:nvSpPr>
            <p:cNvPr id="141" name="Shape 141"/>
            <p:cNvSpPr/>
            <p:nvPr/>
          </p:nvSpPr>
          <p:spPr>
            <a:xfrm>
              <a:off x="5998266" y="1368149"/>
              <a:ext cx="2570685" cy="2176020"/>
            </a:xfrm>
            <a:prstGeom prst="roundRect">
              <a:avLst>
                <a:gd name="adj" fmla="val 16667"/>
              </a:avLst>
            </a:prstGeom>
            <a:solidFill>
              <a:srgbClr val="78443C"/>
            </a:solidFill>
            <a:ln>
              <a:noFill/>
            </a:ln>
          </p:spPr>
          <p:txBody>
            <a:bodyPr lIns="91425" tIns="91425" rIns="91425" bIns="91425" anchor="ctr" anchorCtr="0">
              <a:noAutofit/>
            </a:bodyPr>
            <a:lstStyle/>
            <a:p>
              <a:pPr>
                <a:spcBef>
                  <a:spcPts val="0"/>
                </a:spcBef>
                <a:buNone/>
              </a:pPr>
              <a:endParaRPr/>
            </a:p>
          </p:txBody>
        </p:sp>
        <p:sp>
          <p:nvSpPr>
            <p:cNvPr id="142" name="Shape 142"/>
            <p:cNvSpPr txBox="1"/>
            <p:nvPr/>
          </p:nvSpPr>
          <p:spPr>
            <a:xfrm>
              <a:off x="6104491" y="1474374"/>
              <a:ext cx="2358235" cy="1963569"/>
            </a:xfrm>
            <a:prstGeom prst="rect">
              <a:avLst/>
            </a:prstGeom>
            <a:noFill/>
            <a:ln>
              <a:noFill/>
            </a:ln>
          </p:spPr>
          <p:txBody>
            <a:bodyPr lIns="60950" tIns="60950" rIns="60950" bIns="60950" anchor="ctr" anchorCtr="0">
              <a:noAutofit/>
            </a:bodyPr>
            <a:lstStyle/>
            <a:p>
              <a:pPr marL="0" marR="0" lvl="0" indent="0" algn="just" rtl="0">
                <a:lnSpc>
                  <a:spcPct val="90000"/>
                </a:lnSpc>
                <a:spcBef>
                  <a:spcPts val="0"/>
                </a:spcBef>
                <a:spcAft>
                  <a:spcPts val="560"/>
                </a:spcAft>
                <a:buSzPct val="25000"/>
                <a:buNone/>
              </a:pPr>
              <a:r>
                <a:rPr lang="es-CR" sz="1600" b="0" i="0" u="none" strike="noStrike" cap="none" baseline="0">
                  <a:solidFill>
                    <a:schemeClr val="lt1"/>
                  </a:solidFill>
                  <a:latin typeface="Arial"/>
                  <a:ea typeface="Arial"/>
                  <a:cs typeface="Arial"/>
                  <a:sym typeface="Arial"/>
                </a:rPr>
                <a:t>Dentro de un contexto empresarial, el concepto de dato es definido como un registro de transacciones.</a:t>
              </a:r>
            </a:p>
          </p:txBody>
        </p:sp>
      </p:grpSp>
      <p:sp>
        <p:nvSpPr>
          <p:cNvPr id="143" name="Shape 14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Datos: Definición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Datos: Definición</a:t>
            </a:r>
          </a:p>
        </p:txBody>
      </p:sp>
      <p:sp>
        <p:nvSpPr>
          <p:cNvPr id="149" name="Shape 149"/>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El mundo está lleno de datos: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Pacientes/Doctores.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Alumnos/Profesores.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Cuentas bancarias.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Deportistas /Deportes.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Actores/Películas.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Recetas de cocina.</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Superhéroes, etc.</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Qué queremos hacer con ellos?</a:t>
            </a:r>
          </a:p>
          <a:p>
            <a:pPr marL="731520" marR="0" lvl="2" indent="-185419" algn="just" rtl="0">
              <a:spcBef>
                <a:spcPts val="360"/>
              </a:spcBef>
              <a:buClr>
                <a:schemeClr val="accent1"/>
              </a:buClr>
              <a:buSzPct val="90000"/>
              <a:buFont typeface="Noto Symbol"/>
              <a:buChar char="▪"/>
            </a:pPr>
            <a:r>
              <a:rPr lang="es-CR" sz="1800" b="0" i="0" u="none" strike="noStrike" cap="none" baseline="0">
                <a:solidFill>
                  <a:schemeClr val="dk1"/>
                </a:solidFill>
                <a:latin typeface="Arial"/>
                <a:ea typeface="Arial"/>
                <a:cs typeface="Arial"/>
                <a:sym typeface="Arial"/>
              </a:rPr>
              <a:t>Consultarlos.</a:t>
            </a:r>
          </a:p>
          <a:p>
            <a:pPr marL="731520" marR="0" lvl="2" indent="-185419" algn="just" rtl="0">
              <a:spcBef>
                <a:spcPts val="360"/>
              </a:spcBef>
              <a:buClr>
                <a:schemeClr val="accent1"/>
              </a:buClr>
              <a:buSzPct val="90000"/>
              <a:buFont typeface="Noto Symbol"/>
              <a:buChar char="▪"/>
            </a:pPr>
            <a:r>
              <a:rPr lang="es-CR" sz="1800" b="0" i="0" u="none" strike="noStrike" cap="none" baseline="0">
                <a:solidFill>
                  <a:schemeClr val="dk1"/>
                </a:solidFill>
                <a:latin typeface="Arial"/>
                <a:ea typeface="Arial"/>
                <a:cs typeface="Arial"/>
                <a:sym typeface="Arial"/>
              </a:rPr>
              <a:t>Actualizarlos.</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Con el propósito de obtener información</a:t>
            </a:r>
          </a:p>
        </p:txBody>
      </p:sp>
    </p:spTree>
  </p:cSld>
  <p:clrMapOvr>
    <a:masterClrMapping/>
  </p:clrMapOvr>
  <p:transition spd="slow">
    <p:cut/>
  </p:transition>
</p:sld>
</file>

<file path=ppt/theme/theme1.xml><?xml version="1.0" encoding="utf-8"?>
<a:theme xmlns:a="http://schemas.openxmlformats.org/drawingml/2006/main"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4094</Words>
  <Application>Microsoft Office PowerPoint</Application>
  <PresentationFormat>Presentación en pantalla (4:3)</PresentationFormat>
  <Paragraphs>415</Paragraphs>
  <Slides>57</Slides>
  <Notes>57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57</vt:i4>
      </vt:variant>
    </vt:vector>
  </HeadingPairs>
  <TitlesOfParts>
    <vt:vector size="63" baseType="lpstr">
      <vt:lpstr>Arial</vt:lpstr>
      <vt:lpstr>Calibri</vt:lpstr>
      <vt:lpstr>Noto Symbol</vt:lpstr>
      <vt:lpstr>Questrial</vt:lpstr>
      <vt:lpstr>Verdana</vt:lpstr>
      <vt:lpstr>Claridad</vt:lpstr>
      <vt:lpstr>FUNDAMENTOS DE BASES DE DATOS</vt:lpstr>
      <vt:lpstr>Agenda</vt:lpstr>
      <vt:lpstr>Quien soy yo …</vt:lpstr>
      <vt:lpstr>Quienes son ustedes…</vt:lpstr>
      <vt:lpstr>Lineamientos, programa y evaluación … </vt:lpstr>
      <vt:lpstr>Objetivos</vt:lpstr>
      <vt:lpstr> BASE DE DATOS</vt:lpstr>
      <vt:lpstr>Datos: Definición</vt:lpstr>
      <vt:lpstr>Datos: Definición</vt:lpstr>
      <vt:lpstr>Información: Definición</vt:lpstr>
      <vt:lpstr>Información: Características</vt:lpstr>
      <vt:lpstr>Base de datos: Definición</vt:lpstr>
      <vt:lpstr>Base de datos: Historia</vt:lpstr>
      <vt:lpstr>Base de datos: Características</vt:lpstr>
      <vt:lpstr>Base de datos: Características</vt:lpstr>
      <vt:lpstr>Sistema de base de datos vs. Sistema de archivos</vt:lpstr>
      <vt:lpstr>Sistema de base de datos vs. Sistema de archivos</vt:lpstr>
      <vt:lpstr>SISTEMA GESTOR DE BASE DE DATOS</vt:lpstr>
      <vt:lpstr>SGBD: Definición</vt:lpstr>
      <vt:lpstr>SGBD: Características</vt:lpstr>
      <vt:lpstr>SGBD: Características</vt:lpstr>
      <vt:lpstr>SGBD: Características</vt:lpstr>
      <vt:lpstr>SGBD: Características</vt:lpstr>
      <vt:lpstr>SGBD: Características</vt:lpstr>
      <vt:lpstr>SGBD: Características</vt:lpstr>
      <vt:lpstr>SGBD: Características</vt:lpstr>
      <vt:lpstr>SGBD: Servicios</vt:lpstr>
      <vt:lpstr>SGBD: Actores</vt:lpstr>
      <vt:lpstr>SGBD: Actores</vt:lpstr>
      <vt:lpstr>SGBD: Actores</vt:lpstr>
      <vt:lpstr>SGBD: Actores</vt:lpstr>
      <vt:lpstr>SGBD: Actores</vt:lpstr>
      <vt:lpstr>SGBD: Actores</vt:lpstr>
      <vt:lpstr>SGBD: Actores</vt:lpstr>
      <vt:lpstr>SGBD: Actores</vt:lpstr>
      <vt:lpstr>SGBD: Actores</vt:lpstr>
      <vt:lpstr>SGBD: Aplicaciones</vt:lpstr>
      <vt:lpstr>SGBD: Aplicaciones</vt:lpstr>
      <vt:lpstr>SGBD: Aplicaciones</vt:lpstr>
      <vt:lpstr>SGBD: Niveles de arquitectura</vt:lpstr>
      <vt:lpstr>SGBD: Niveles de arquitectura</vt:lpstr>
      <vt:lpstr>SGBD: Niveles de arquitectura</vt:lpstr>
      <vt:lpstr>SGBD: Independencia de datos</vt:lpstr>
      <vt:lpstr>SGBD: Independencia de datos</vt:lpstr>
      <vt:lpstr>SGBD: Componentes</vt:lpstr>
      <vt:lpstr>SGBD: Componentes</vt:lpstr>
      <vt:lpstr>SGBD: Componentes</vt:lpstr>
      <vt:lpstr>SGBD: Componentes</vt:lpstr>
      <vt:lpstr>SGBD: Componentes</vt:lpstr>
      <vt:lpstr>SGBD: Componentes</vt:lpstr>
      <vt:lpstr>SGBD: Componentes</vt:lpstr>
      <vt:lpstr>SGBD: Componentes</vt:lpstr>
      <vt:lpstr>SGBD: Componentes</vt:lpstr>
      <vt:lpstr>SGBD: Clasificación</vt:lpstr>
      <vt:lpstr>Entorno simplificado de un Sistema de Base de Datos</vt:lpstr>
      <vt:lpstr>SGBD: Ejemplos</vt:lpstr>
      <vt:lpstr>Repaso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BASES DE DATOS</dc:title>
  <cp:lastModifiedBy>Efrén</cp:lastModifiedBy>
  <cp:revision>2</cp:revision>
  <dcterms:modified xsi:type="dcterms:W3CDTF">2015-09-03T04:46:09Z</dcterms:modified>
</cp:coreProperties>
</file>