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notesSlides/notesSlide6.xml" ContentType="application/vnd.openxmlformats-officedocument.presentationml.notesSlide+xml"/>
  <Override PartName="/ppt/diagrams/quickStyle10.xml" ContentType="application/vnd.openxmlformats-officedocument.drawingml.diagramStyl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2"/>
  </p:notesMasterIdLst>
  <p:sldIdLst>
    <p:sldId id="256" r:id="rId2"/>
    <p:sldId id="257" r:id="rId3"/>
    <p:sldId id="281" r:id="rId4"/>
    <p:sldId id="258" r:id="rId5"/>
    <p:sldId id="259" r:id="rId6"/>
    <p:sldId id="262" r:id="rId7"/>
    <p:sldId id="261" r:id="rId8"/>
    <p:sldId id="266" r:id="rId9"/>
    <p:sldId id="265" r:id="rId10"/>
    <p:sldId id="263" r:id="rId11"/>
    <p:sldId id="275" r:id="rId12"/>
    <p:sldId id="264" r:id="rId13"/>
    <p:sldId id="267" r:id="rId14"/>
    <p:sldId id="268" r:id="rId15"/>
    <p:sldId id="270" r:id="rId16"/>
    <p:sldId id="274" r:id="rId17"/>
    <p:sldId id="269" r:id="rId18"/>
    <p:sldId id="271" r:id="rId19"/>
    <p:sldId id="276" r:id="rId20"/>
    <p:sldId id="272" r:id="rId21"/>
    <p:sldId id="277" r:id="rId22"/>
    <p:sldId id="278" r:id="rId23"/>
    <p:sldId id="273" r:id="rId24"/>
    <p:sldId id="279" r:id="rId25"/>
    <p:sldId id="280" r:id="rId26"/>
    <p:sldId id="284" r:id="rId27"/>
    <p:sldId id="285" r:id="rId28"/>
    <p:sldId id="286" r:id="rId29"/>
    <p:sldId id="287" r:id="rId30"/>
    <p:sldId id="288" r:id="rId31"/>
    <p:sldId id="290" r:id="rId32"/>
    <p:sldId id="282" r:id="rId33"/>
    <p:sldId id="289" r:id="rId34"/>
    <p:sldId id="283" r:id="rId35"/>
    <p:sldId id="291" r:id="rId36"/>
    <p:sldId id="292" r:id="rId37"/>
    <p:sldId id="293" r:id="rId38"/>
    <p:sldId id="294" r:id="rId39"/>
    <p:sldId id="295" r:id="rId40"/>
    <p:sldId id="296" r:id="rId41"/>
    <p:sldId id="300" r:id="rId42"/>
    <p:sldId id="301" r:id="rId43"/>
    <p:sldId id="302" r:id="rId44"/>
    <p:sldId id="303" r:id="rId45"/>
    <p:sldId id="305" r:id="rId46"/>
    <p:sldId id="306" r:id="rId47"/>
    <p:sldId id="307" r:id="rId48"/>
    <p:sldId id="308" r:id="rId49"/>
    <p:sldId id="315" r:id="rId50"/>
    <p:sldId id="298" r:id="rId51"/>
    <p:sldId id="299" r:id="rId52"/>
    <p:sldId id="310" r:id="rId53"/>
    <p:sldId id="311" r:id="rId54"/>
    <p:sldId id="260" r:id="rId55"/>
    <p:sldId id="319" r:id="rId56"/>
    <p:sldId id="320" r:id="rId57"/>
    <p:sldId id="325" r:id="rId58"/>
    <p:sldId id="324" r:id="rId59"/>
    <p:sldId id="326" r:id="rId60"/>
    <p:sldId id="327" r:id="rId61"/>
    <p:sldId id="328" r:id="rId62"/>
    <p:sldId id="329" r:id="rId63"/>
    <p:sldId id="331" r:id="rId64"/>
    <p:sldId id="330" r:id="rId65"/>
    <p:sldId id="332" r:id="rId66"/>
    <p:sldId id="333" r:id="rId67"/>
    <p:sldId id="335" r:id="rId68"/>
    <p:sldId id="334" r:id="rId69"/>
    <p:sldId id="318" r:id="rId70"/>
    <p:sldId id="322" r:id="rId7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2903" autoAdjust="0"/>
  </p:normalViewPr>
  <p:slideViewPr>
    <p:cSldViewPr>
      <p:cViewPr varScale="1">
        <p:scale>
          <a:sx n="44" d="100"/>
          <a:sy n="44" d="100"/>
        </p:scale>
        <p:origin x="-21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20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1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1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19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220DB-A195-4910-ACA2-F34E9D510322}" type="doc">
      <dgm:prSet loTypeId="urn:microsoft.com/office/officeart/2005/8/layout/matrix3" loCatId="matrix" qsTypeId="urn:microsoft.com/office/officeart/2005/8/quickstyle/3d3" qsCatId="3D" csTypeId="urn:microsoft.com/office/officeart/2005/8/colors/colorful1#11" csCatId="colorful"/>
      <dgm:spPr/>
      <dgm:t>
        <a:bodyPr/>
        <a:lstStyle/>
        <a:p>
          <a:endParaRPr lang="es-CR"/>
        </a:p>
      </dgm:t>
    </dgm:pt>
    <dgm:pt modelId="{6BE0002D-9DA5-4D70-AD8F-2F43F459F1B1}">
      <dgm:prSet/>
      <dgm:spPr/>
      <dgm:t>
        <a:bodyPr/>
        <a:lstStyle/>
        <a:p>
          <a:pPr rtl="0"/>
          <a:r>
            <a:rPr lang="es-CR" smtClean="0"/>
            <a:t>Entidad</a:t>
          </a:r>
          <a:endParaRPr lang="es-CR"/>
        </a:p>
      </dgm:t>
    </dgm:pt>
    <dgm:pt modelId="{3BFA1A2C-E111-40E0-980F-71B5454593D5}" type="parTrans" cxnId="{64DC2AD3-2A57-420F-A03D-DBC0EA4E5B0F}">
      <dgm:prSet/>
      <dgm:spPr/>
      <dgm:t>
        <a:bodyPr/>
        <a:lstStyle/>
        <a:p>
          <a:endParaRPr lang="es-CR"/>
        </a:p>
      </dgm:t>
    </dgm:pt>
    <dgm:pt modelId="{8281D58B-506D-4F72-9125-9A04F891869B}" type="sibTrans" cxnId="{64DC2AD3-2A57-420F-A03D-DBC0EA4E5B0F}">
      <dgm:prSet/>
      <dgm:spPr/>
      <dgm:t>
        <a:bodyPr/>
        <a:lstStyle/>
        <a:p>
          <a:endParaRPr lang="es-CR"/>
        </a:p>
      </dgm:t>
    </dgm:pt>
    <dgm:pt modelId="{9AF048B2-B17B-4F96-AF72-AAB8A51CD6EA}">
      <dgm:prSet/>
      <dgm:spPr/>
      <dgm:t>
        <a:bodyPr/>
        <a:lstStyle/>
        <a:p>
          <a:pPr rtl="0"/>
          <a:r>
            <a:rPr lang="es-CR" smtClean="0"/>
            <a:t>Atributo</a:t>
          </a:r>
          <a:endParaRPr lang="es-CR"/>
        </a:p>
      </dgm:t>
    </dgm:pt>
    <dgm:pt modelId="{DD295327-1259-4977-975A-CF7696BE6D30}" type="parTrans" cxnId="{A31AAC3C-B6ED-449D-8C31-570D80DA9CC3}">
      <dgm:prSet/>
      <dgm:spPr/>
      <dgm:t>
        <a:bodyPr/>
        <a:lstStyle/>
        <a:p>
          <a:endParaRPr lang="es-CR"/>
        </a:p>
      </dgm:t>
    </dgm:pt>
    <dgm:pt modelId="{8ED29F3A-8545-4EC5-814B-F17AF3B28C4B}" type="sibTrans" cxnId="{A31AAC3C-B6ED-449D-8C31-570D80DA9CC3}">
      <dgm:prSet/>
      <dgm:spPr/>
      <dgm:t>
        <a:bodyPr/>
        <a:lstStyle/>
        <a:p>
          <a:endParaRPr lang="es-CR"/>
        </a:p>
      </dgm:t>
    </dgm:pt>
    <dgm:pt modelId="{C926EDBD-C381-4786-8067-B05C71F5C534}">
      <dgm:prSet/>
      <dgm:spPr/>
      <dgm:t>
        <a:bodyPr/>
        <a:lstStyle/>
        <a:p>
          <a:pPr rtl="0"/>
          <a:r>
            <a:rPr lang="es-CR" smtClean="0"/>
            <a:t>Dominio</a:t>
          </a:r>
          <a:endParaRPr lang="es-CR"/>
        </a:p>
      </dgm:t>
    </dgm:pt>
    <dgm:pt modelId="{8F654006-D0E8-4E8D-A101-A4C198B17085}" type="parTrans" cxnId="{D822E1DE-1E4B-4080-9CDD-29CB650BC7E4}">
      <dgm:prSet/>
      <dgm:spPr/>
      <dgm:t>
        <a:bodyPr/>
        <a:lstStyle/>
        <a:p>
          <a:endParaRPr lang="es-CR"/>
        </a:p>
      </dgm:t>
    </dgm:pt>
    <dgm:pt modelId="{FEE97D9C-7EAD-46E3-99C5-0B55D2428A2F}" type="sibTrans" cxnId="{D822E1DE-1E4B-4080-9CDD-29CB650BC7E4}">
      <dgm:prSet/>
      <dgm:spPr/>
      <dgm:t>
        <a:bodyPr/>
        <a:lstStyle/>
        <a:p>
          <a:endParaRPr lang="es-CR"/>
        </a:p>
      </dgm:t>
    </dgm:pt>
    <dgm:pt modelId="{CB44E568-9772-4E84-A2C6-40ACBDEE4C4B}">
      <dgm:prSet/>
      <dgm:spPr/>
      <dgm:t>
        <a:bodyPr/>
        <a:lstStyle/>
        <a:p>
          <a:pPr rtl="0"/>
          <a:r>
            <a:rPr lang="es-CR" smtClean="0"/>
            <a:t>Relación</a:t>
          </a:r>
          <a:endParaRPr lang="es-CR"/>
        </a:p>
      </dgm:t>
    </dgm:pt>
    <dgm:pt modelId="{2E4D3652-B9A3-4233-996D-C65A274E2E49}" type="parTrans" cxnId="{F6A01C40-5471-40EE-BFE1-4E9DD059E296}">
      <dgm:prSet/>
      <dgm:spPr/>
      <dgm:t>
        <a:bodyPr/>
        <a:lstStyle/>
        <a:p>
          <a:endParaRPr lang="es-CR"/>
        </a:p>
      </dgm:t>
    </dgm:pt>
    <dgm:pt modelId="{610888B0-1837-4018-9BA2-493A18BF4376}" type="sibTrans" cxnId="{F6A01C40-5471-40EE-BFE1-4E9DD059E296}">
      <dgm:prSet/>
      <dgm:spPr/>
      <dgm:t>
        <a:bodyPr/>
        <a:lstStyle/>
        <a:p>
          <a:endParaRPr lang="es-CR"/>
        </a:p>
      </dgm:t>
    </dgm:pt>
    <dgm:pt modelId="{88A2433F-563E-4126-977B-57F02511B761}" type="pres">
      <dgm:prSet presAssocID="{EC4220DB-A195-4910-ACA2-F34E9D51032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15AFB1D-9F43-48A1-A5D9-82F72A633251}" type="pres">
      <dgm:prSet presAssocID="{EC4220DB-A195-4910-ACA2-F34E9D510322}" presName="diamond" presStyleLbl="bgShp" presStyleIdx="0" presStyleCnt="1"/>
      <dgm:spPr/>
    </dgm:pt>
    <dgm:pt modelId="{B58CA3E3-D617-47EF-B140-DA1C14BB00D2}" type="pres">
      <dgm:prSet presAssocID="{EC4220DB-A195-4910-ACA2-F34E9D5103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8A89066A-4A82-4ED2-968E-BBBDA4732C8A}" type="pres">
      <dgm:prSet presAssocID="{EC4220DB-A195-4910-ACA2-F34E9D5103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4D50D9A-F0DD-40B8-9971-72AD07E36C1D}" type="pres">
      <dgm:prSet presAssocID="{EC4220DB-A195-4910-ACA2-F34E9D5103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CE26436-20E4-41C8-A551-862EF2612188}" type="pres">
      <dgm:prSet presAssocID="{EC4220DB-A195-4910-ACA2-F34E9D5103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C9B51242-DB32-4435-A4CF-FA8B4C893564}" type="presOf" srcId="{6BE0002D-9DA5-4D70-AD8F-2F43F459F1B1}" destId="{B58CA3E3-D617-47EF-B140-DA1C14BB00D2}" srcOrd="0" destOrd="0" presId="urn:microsoft.com/office/officeart/2005/8/layout/matrix3"/>
    <dgm:cxn modelId="{5D7C8F3D-3EAE-49B6-9A29-384B1E2E77F4}" type="presOf" srcId="{C926EDBD-C381-4786-8067-B05C71F5C534}" destId="{34D50D9A-F0DD-40B8-9971-72AD07E36C1D}" srcOrd="0" destOrd="0" presId="urn:microsoft.com/office/officeart/2005/8/layout/matrix3"/>
    <dgm:cxn modelId="{64DC2AD3-2A57-420F-A03D-DBC0EA4E5B0F}" srcId="{EC4220DB-A195-4910-ACA2-F34E9D510322}" destId="{6BE0002D-9DA5-4D70-AD8F-2F43F459F1B1}" srcOrd="0" destOrd="0" parTransId="{3BFA1A2C-E111-40E0-980F-71B5454593D5}" sibTransId="{8281D58B-506D-4F72-9125-9A04F891869B}"/>
    <dgm:cxn modelId="{442AFC60-AE85-4AB4-9A2E-E903FAB887D6}" type="presOf" srcId="{EC4220DB-A195-4910-ACA2-F34E9D510322}" destId="{88A2433F-563E-4126-977B-57F02511B761}" srcOrd="0" destOrd="0" presId="urn:microsoft.com/office/officeart/2005/8/layout/matrix3"/>
    <dgm:cxn modelId="{8C8F8769-764A-4932-962D-67099F3330BD}" type="presOf" srcId="{9AF048B2-B17B-4F96-AF72-AAB8A51CD6EA}" destId="{8A89066A-4A82-4ED2-968E-BBBDA4732C8A}" srcOrd="0" destOrd="0" presId="urn:microsoft.com/office/officeart/2005/8/layout/matrix3"/>
    <dgm:cxn modelId="{A31AAC3C-B6ED-449D-8C31-570D80DA9CC3}" srcId="{EC4220DB-A195-4910-ACA2-F34E9D510322}" destId="{9AF048B2-B17B-4F96-AF72-AAB8A51CD6EA}" srcOrd="1" destOrd="0" parTransId="{DD295327-1259-4977-975A-CF7696BE6D30}" sibTransId="{8ED29F3A-8545-4EC5-814B-F17AF3B28C4B}"/>
    <dgm:cxn modelId="{F6A01C40-5471-40EE-BFE1-4E9DD059E296}" srcId="{EC4220DB-A195-4910-ACA2-F34E9D510322}" destId="{CB44E568-9772-4E84-A2C6-40ACBDEE4C4B}" srcOrd="3" destOrd="0" parTransId="{2E4D3652-B9A3-4233-996D-C65A274E2E49}" sibTransId="{610888B0-1837-4018-9BA2-493A18BF4376}"/>
    <dgm:cxn modelId="{D822E1DE-1E4B-4080-9CDD-29CB650BC7E4}" srcId="{EC4220DB-A195-4910-ACA2-F34E9D510322}" destId="{C926EDBD-C381-4786-8067-B05C71F5C534}" srcOrd="2" destOrd="0" parTransId="{8F654006-D0E8-4E8D-A101-A4C198B17085}" sibTransId="{FEE97D9C-7EAD-46E3-99C5-0B55D2428A2F}"/>
    <dgm:cxn modelId="{CD99DEF0-84C6-4AD1-8CA0-2846B8C38602}" type="presOf" srcId="{CB44E568-9772-4E84-A2C6-40ACBDEE4C4B}" destId="{ACE26436-20E4-41C8-A551-862EF2612188}" srcOrd="0" destOrd="0" presId="urn:microsoft.com/office/officeart/2005/8/layout/matrix3"/>
    <dgm:cxn modelId="{EDD3B687-7D84-4034-9A7B-65245B156E07}" type="presParOf" srcId="{88A2433F-563E-4126-977B-57F02511B761}" destId="{115AFB1D-9F43-48A1-A5D9-82F72A633251}" srcOrd="0" destOrd="0" presId="urn:microsoft.com/office/officeart/2005/8/layout/matrix3"/>
    <dgm:cxn modelId="{E626CD2F-D1A9-49C9-B590-98B531A330AD}" type="presParOf" srcId="{88A2433F-563E-4126-977B-57F02511B761}" destId="{B58CA3E3-D617-47EF-B140-DA1C14BB00D2}" srcOrd="1" destOrd="0" presId="urn:microsoft.com/office/officeart/2005/8/layout/matrix3"/>
    <dgm:cxn modelId="{14E8E6E1-26C1-4D81-A21D-18F291259FCC}" type="presParOf" srcId="{88A2433F-563E-4126-977B-57F02511B761}" destId="{8A89066A-4A82-4ED2-968E-BBBDA4732C8A}" srcOrd="2" destOrd="0" presId="urn:microsoft.com/office/officeart/2005/8/layout/matrix3"/>
    <dgm:cxn modelId="{E675B16E-1B04-4F34-95B1-74F8410B46BA}" type="presParOf" srcId="{88A2433F-563E-4126-977B-57F02511B761}" destId="{34D50D9A-F0DD-40B8-9971-72AD07E36C1D}" srcOrd="3" destOrd="0" presId="urn:microsoft.com/office/officeart/2005/8/layout/matrix3"/>
    <dgm:cxn modelId="{C96F9516-42FB-46FA-8CE4-8A4BB9851B5A}" type="presParOf" srcId="{88A2433F-563E-4126-977B-57F02511B761}" destId="{ACE26436-20E4-41C8-A551-862EF26121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C4220DB-A195-4910-ACA2-F34E9D510322}" type="doc">
      <dgm:prSet loTypeId="urn:microsoft.com/office/officeart/2005/8/layout/matrix3" loCatId="matrix" qsTypeId="urn:microsoft.com/office/officeart/2005/8/quickstyle/3d3" qsCatId="3D" csTypeId="urn:microsoft.com/office/officeart/2005/8/colors/colorful1#20" csCatId="colorful" phldr="1"/>
      <dgm:spPr/>
      <dgm:t>
        <a:bodyPr/>
        <a:lstStyle/>
        <a:p>
          <a:endParaRPr lang="es-CR"/>
        </a:p>
      </dgm:t>
    </dgm:pt>
    <dgm:pt modelId="{6BE0002D-9DA5-4D70-AD8F-2F43F459F1B1}">
      <dgm:prSet/>
      <dgm:spPr/>
      <dgm:t>
        <a:bodyPr/>
        <a:lstStyle/>
        <a:p>
          <a:pPr rtl="0"/>
          <a:r>
            <a:rPr lang="es-CR" smtClean="0"/>
            <a:t>Entidad</a:t>
          </a:r>
          <a:endParaRPr lang="es-CR"/>
        </a:p>
      </dgm:t>
    </dgm:pt>
    <dgm:pt modelId="{3BFA1A2C-E111-40E0-980F-71B5454593D5}" type="parTrans" cxnId="{64DC2AD3-2A57-420F-A03D-DBC0EA4E5B0F}">
      <dgm:prSet/>
      <dgm:spPr/>
      <dgm:t>
        <a:bodyPr/>
        <a:lstStyle/>
        <a:p>
          <a:endParaRPr lang="es-CR"/>
        </a:p>
      </dgm:t>
    </dgm:pt>
    <dgm:pt modelId="{8281D58B-506D-4F72-9125-9A04F891869B}" type="sibTrans" cxnId="{64DC2AD3-2A57-420F-A03D-DBC0EA4E5B0F}">
      <dgm:prSet/>
      <dgm:spPr/>
      <dgm:t>
        <a:bodyPr/>
        <a:lstStyle/>
        <a:p>
          <a:endParaRPr lang="es-CR"/>
        </a:p>
      </dgm:t>
    </dgm:pt>
    <dgm:pt modelId="{9AF048B2-B17B-4F96-AF72-AAB8A51CD6EA}">
      <dgm:prSet/>
      <dgm:spPr/>
      <dgm:t>
        <a:bodyPr/>
        <a:lstStyle/>
        <a:p>
          <a:pPr rtl="0"/>
          <a:r>
            <a:rPr lang="es-CR" smtClean="0"/>
            <a:t>Atributo</a:t>
          </a:r>
          <a:endParaRPr lang="es-CR"/>
        </a:p>
      </dgm:t>
    </dgm:pt>
    <dgm:pt modelId="{DD295327-1259-4977-975A-CF7696BE6D30}" type="parTrans" cxnId="{A31AAC3C-B6ED-449D-8C31-570D80DA9CC3}">
      <dgm:prSet/>
      <dgm:spPr/>
      <dgm:t>
        <a:bodyPr/>
        <a:lstStyle/>
        <a:p>
          <a:endParaRPr lang="es-CR"/>
        </a:p>
      </dgm:t>
    </dgm:pt>
    <dgm:pt modelId="{8ED29F3A-8545-4EC5-814B-F17AF3B28C4B}" type="sibTrans" cxnId="{A31AAC3C-B6ED-449D-8C31-570D80DA9CC3}">
      <dgm:prSet/>
      <dgm:spPr/>
      <dgm:t>
        <a:bodyPr/>
        <a:lstStyle/>
        <a:p>
          <a:endParaRPr lang="es-CR"/>
        </a:p>
      </dgm:t>
    </dgm:pt>
    <dgm:pt modelId="{C926EDBD-C381-4786-8067-B05C71F5C534}">
      <dgm:prSet/>
      <dgm:spPr/>
      <dgm:t>
        <a:bodyPr/>
        <a:lstStyle/>
        <a:p>
          <a:pPr rtl="0"/>
          <a:r>
            <a:rPr lang="es-CR" smtClean="0"/>
            <a:t>Dominio</a:t>
          </a:r>
          <a:endParaRPr lang="es-CR"/>
        </a:p>
      </dgm:t>
    </dgm:pt>
    <dgm:pt modelId="{8F654006-D0E8-4E8D-A101-A4C198B17085}" type="parTrans" cxnId="{D822E1DE-1E4B-4080-9CDD-29CB650BC7E4}">
      <dgm:prSet/>
      <dgm:spPr/>
      <dgm:t>
        <a:bodyPr/>
        <a:lstStyle/>
        <a:p>
          <a:endParaRPr lang="es-CR"/>
        </a:p>
      </dgm:t>
    </dgm:pt>
    <dgm:pt modelId="{FEE97D9C-7EAD-46E3-99C5-0B55D2428A2F}" type="sibTrans" cxnId="{D822E1DE-1E4B-4080-9CDD-29CB650BC7E4}">
      <dgm:prSet/>
      <dgm:spPr/>
      <dgm:t>
        <a:bodyPr/>
        <a:lstStyle/>
        <a:p>
          <a:endParaRPr lang="es-CR"/>
        </a:p>
      </dgm:t>
    </dgm:pt>
    <dgm:pt modelId="{CB44E568-9772-4E84-A2C6-40ACBDEE4C4B}">
      <dgm:prSet/>
      <dgm:spPr>
        <a:solidFill>
          <a:srgbClr val="C00000"/>
        </a:solidFill>
      </dgm:spPr>
      <dgm:t>
        <a:bodyPr/>
        <a:lstStyle/>
        <a:p>
          <a:pPr rtl="0"/>
          <a:r>
            <a:rPr lang="es-CR" smtClean="0"/>
            <a:t>Relación</a:t>
          </a:r>
          <a:endParaRPr lang="es-CR"/>
        </a:p>
      </dgm:t>
    </dgm:pt>
    <dgm:pt modelId="{2E4D3652-B9A3-4233-996D-C65A274E2E49}" type="parTrans" cxnId="{F6A01C40-5471-40EE-BFE1-4E9DD059E296}">
      <dgm:prSet/>
      <dgm:spPr/>
      <dgm:t>
        <a:bodyPr/>
        <a:lstStyle/>
        <a:p>
          <a:endParaRPr lang="es-CR"/>
        </a:p>
      </dgm:t>
    </dgm:pt>
    <dgm:pt modelId="{610888B0-1837-4018-9BA2-493A18BF4376}" type="sibTrans" cxnId="{F6A01C40-5471-40EE-BFE1-4E9DD059E296}">
      <dgm:prSet/>
      <dgm:spPr/>
      <dgm:t>
        <a:bodyPr/>
        <a:lstStyle/>
        <a:p>
          <a:endParaRPr lang="es-CR"/>
        </a:p>
      </dgm:t>
    </dgm:pt>
    <dgm:pt modelId="{88A2433F-563E-4126-977B-57F02511B761}" type="pres">
      <dgm:prSet presAssocID="{EC4220DB-A195-4910-ACA2-F34E9D51032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15AFB1D-9F43-48A1-A5D9-82F72A633251}" type="pres">
      <dgm:prSet presAssocID="{EC4220DB-A195-4910-ACA2-F34E9D510322}" presName="diamond" presStyleLbl="bgShp" presStyleIdx="0" presStyleCnt="1"/>
      <dgm:spPr/>
    </dgm:pt>
    <dgm:pt modelId="{B58CA3E3-D617-47EF-B140-DA1C14BB00D2}" type="pres">
      <dgm:prSet presAssocID="{EC4220DB-A195-4910-ACA2-F34E9D5103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8A89066A-4A82-4ED2-968E-BBBDA4732C8A}" type="pres">
      <dgm:prSet presAssocID="{EC4220DB-A195-4910-ACA2-F34E9D5103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4D50D9A-F0DD-40B8-9971-72AD07E36C1D}" type="pres">
      <dgm:prSet presAssocID="{EC4220DB-A195-4910-ACA2-F34E9D5103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CE26436-20E4-41C8-A551-862EF2612188}" type="pres">
      <dgm:prSet presAssocID="{EC4220DB-A195-4910-ACA2-F34E9D5103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64DC2AD3-2A57-420F-A03D-DBC0EA4E5B0F}" srcId="{EC4220DB-A195-4910-ACA2-F34E9D510322}" destId="{6BE0002D-9DA5-4D70-AD8F-2F43F459F1B1}" srcOrd="0" destOrd="0" parTransId="{3BFA1A2C-E111-40E0-980F-71B5454593D5}" sibTransId="{8281D58B-506D-4F72-9125-9A04F891869B}"/>
    <dgm:cxn modelId="{D8957DC1-2082-40EF-915A-66D84FA96C38}" type="presOf" srcId="{9AF048B2-B17B-4F96-AF72-AAB8A51CD6EA}" destId="{8A89066A-4A82-4ED2-968E-BBBDA4732C8A}" srcOrd="0" destOrd="0" presId="urn:microsoft.com/office/officeart/2005/8/layout/matrix3"/>
    <dgm:cxn modelId="{A31AAC3C-B6ED-449D-8C31-570D80DA9CC3}" srcId="{EC4220DB-A195-4910-ACA2-F34E9D510322}" destId="{9AF048B2-B17B-4F96-AF72-AAB8A51CD6EA}" srcOrd="1" destOrd="0" parTransId="{DD295327-1259-4977-975A-CF7696BE6D30}" sibTransId="{8ED29F3A-8545-4EC5-814B-F17AF3B28C4B}"/>
    <dgm:cxn modelId="{FFD30ECE-E0BB-43C9-9561-33A5DBCA5F8F}" type="presOf" srcId="{6BE0002D-9DA5-4D70-AD8F-2F43F459F1B1}" destId="{B58CA3E3-D617-47EF-B140-DA1C14BB00D2}" srcOrd="0" destOrd="0" presId="urn:microsoft.com/office/officeart/2005/8/layout/matrix3"/>
    <dgm:cxn modelId="{33A13AC1-69E9-4DC2-AE0B-17C9DA6403E8}" type="presOf" srcId="{EC4220DB-A195-4910-ACA2-F34E9D510322}" destId="{88A2433F-563E-4126-977B-57F02511B761}" srcOrd="0" destOrd="0" presId="urn:microsoft.com/office/officeart/2005/8/layout/matrix3"/>
    <dgm:cxn modelId="{F6A01C40-5471-40EE-BFE1-4E9DD059E296}" srcId="{EC4220DB-A195-4910-ACA2-F34E9D510322}" destId="{CB44E568-9772-4E84-A2C6-40ACBDEE4C4B}" srcOrd="3" destOrd="0" parTransId="{2E4D3652-B9A3-4233-996D-C65A274E2E49}" sibTransId="{610888B0-1837-4018-9BA2-493A18BF4376}"/>
    <dgm:cxn modelId="{39D5097D-F39C-493C-99C0-606BA078C0A4}" type="presOf" srcId="{C926EDBD-C381-4786-8067-B05C71F5C534}" destId="{34D50D9A-F0DD-40B8-9971-72AD07E36C1D}" srcOrd="0" destOrd="0" presId="urn:microsoft.com/office/officeart/2005/8/layout/matrix3"/>
    <dgm:cxn modelId="{D822E1DE-1E4B-4080-9CDD-29CB650BC7E4}" srcId="{EC4220DB-A195-4910-ACA2-F34E9D510322}" destId="{C926EDBD-C381-4786-8067-B05C71F5C534}" srcOrd="2" destOrd="0" parTransId="{8F654006-D0E8-4E8D-A101-A4C198B17085}" sibTransId="{FEE97D9C-7EAD-46E3-99C5-0B55D2428A2F}"/>
    <dgm:cxn modelId="{B233D4A8-0DC9-4977-A9AF-394F8150C2CA}" type="presOf" srcId="{CB44E568-9772-4E84-A2C6-40ACBDEE4C4B}" destId="{ACE26436-20E4-41C8-A551-862EF2612188}" srcOrd="0" destOrd="0" presId="urn:microsoft.com/office/officeart/2005/8/layout/matrix3"/>
    <dgm:cxn modelId="{AB9066BF-6970-4205-92C5-E6BB1C016317}" type="presParOf" srcId="{88A2433F-563E-4126-977B-57F02511B761}" destId="{115AFB1D-9F43-48A1-A5D9-82F72A633251}" srcOrd="0" destOrd="0" presId="urn:microsoft.com/office/officeart/2005/8/layout/matrix3"/>
    <dgm:cxn modelId="{07DE236F-37B1-42C1-8C30-E6742DA492E4}" type="presParOf" srcId="{88A2433F-563E-4126-977B-57F02511B761}" destId="{B58CA3E3-D617-47EF-B140-DA1C14BB00D2}" srcOrd="1" destOrd="0" presId="urn:microsoft.com/office/officeart/2005/8/layout/matrix3"/>
    <dgm:cxn modelId="{85B88271-C3B3-4F38-B0D9-E1227C1ACB07}" type="presParOf" srcId="{88A2433F-563E-4126-977B-57F02511B761}" destId="{8A89066A-4A82-4ED2-968E-BBBDA4732C8A}" srcOrd="2" destOrd="0" presId="urn:microsoft.com/office/officeart/2005/8/layout/matrix3"/>
    <dgm:cxn modelId="{B88D752F-C811-4A19-BC67-6D1AAA9898F0}" type="presParOf" srcId="{88A2433F-563E-4126-977B-57F02511B761}" destId="{34D50D9A-F0DD-40B8-9971-72AD07E36C1D}" srcOrd="3" destOrd="0" presId="urn:microsoft.com/office/officeart/2005/8/layout/matrix3"/>
    <dgm:cxn modelId="{6329DB69-BBE0-4EAD-86C2-613D681FD014}" type="presParOf" srcId="{88A2433F-563E-4126-977B-57F02511B761}" destId="{ACE26436-20E4-41C8-A551-862EF26121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220DB-A195-4910-ACA2-F34E9D510322}" type="doc">
      <dgm:prSet loTypeId="urn:microsoft.com/office/officeart/2005/8/layout/matrix3" loCatId="matrix" qsTypeId="urn:microsoft.com/office/officeart/2005/8/quickstyle/3d3" qsCatId="3D" csTypeId="urn:microsoft.com/office/officeart/2005/8/colors/colorful1#12" csCatId="colorful" phldr="1"/>
      <dgm:spPr/>
      <dgm:t>
        <a:bodyPr/>
        <a:lstStyle/>
        <a:p>
          <a:endParaRPr lang="es-CR"/>
        </a:p>
      </dgm:t>
    </dgm:pt>
    <dgm:pt modelId="{6BE0002D-9DA5-4D70-AD8F-2F43F459F1B1}">
      <dgm:prSet/>
      <dgm:spPr>
        <a:solidFill>
          <a:srgbClr val="C00000"/>
        </a:solidFill>
      </dgm:spPr>
      <dgm:t>
        <a:bodyPr/>
        <a:lstStyle/>
        <a:p>
          <a:pPr rtl="0"/>
          <a:r>
            <a:rPr lang="es-CR" smtClean="0"/>
            <a:t>Entidad</a:t>
          </a:r>
          <a:endParaRPr lang="es-CR"/>
        </a:p>
      </dgm:t>
    </dgm:pt>
    <dgm:pt modelId="{3BFA1A2C-E111-40E0-980F-71B5454593D5}" type="parTrans" cxnId="{64DC2AD3-2A57-420F-A03D-DBC0EA4E5B0F}">
      <dgm:prSet/>
      <dgm:spPr/>
      <dgm:t>
        <a:bodyPr/>
        <a:lstStyle/>
        <a:p>
          <a:endParaRPr lang="es-CR"/>
        </a:p>
      </dgm:t>
    </dgm:pt>
    <dgm:pt modelId="{8281D58B-506D-4F72-9125-9A04F891869B}" type="sibTrans" cxnId="{64DC2AD3-2A57-420F-A03D-DBC0EA4E5B0F}">
      <dgm:prSet/>
      <dgm:spPr/>
      <dgm:t>
        <a:bodyPr/>
        <a:lstStyle/>
        <a:p>
          <a:endParaRPr lang="es-CR"/>
        </a:p>
      </dgm:t>
    </dgm:pt>
    <dgm:pt modelId="{9AF048B2-B17B-4F96-AF72-AAB8A51CD6EA}">
      <dgm:prSet/>
      <dgm:spPr/>
      <dgm:t>
        <a:bodyPr/>
        <a:lstStyle/>
        <a:p>
          <a:pPr rtl="0"/>
          <a:r>
            <a:rPr lang="es-CR" smtClean="0"/>
            <a:t>Atributo</a:t>
          </a:r>
          <a:endParaRPr lang="es-CR"/>
        </a:p>
      </dgm:t>
    </dgm:pt>
    <dgm:pt modelId="{DD295327-1259-4977-975A-CF7696BE6D30}" type="parTrans" cxnId="{A31AAC3C-B6ED-449D-8C31-570D80DA9CC3}">
      <dgm:prSet/>
      <dgm:spPr/>
      <dgm:t>
        <a:bodyPr/>
        <a:lstStyle/>
        <a:p>
          <a:endParaRPr lang="es-CR"/>
        </a:p>
      </dgm:t>
    </dgm:pt>
    <dgm:pt modelId="{8ED29F3A-8545-4EC5-814B-F17AF3B28C4B}" type="sibTrans" cxnId="{A31AAC3C-B6ED-449D-8C31-570D80DA9CC3}">
      <dgm:prSet/>
      <dgm:spPr/>
      <dgm:t>
        <a:bodyPr/>
        <a:lstStyle/>
        <a:p>
          <a:endParaRPr lang="es-CR"/>
        </a:p>
      </dgm:t>
    </dgm:pt>
    <dgm:pt modelId="{C926EDBD-C381-4786-8067-B05C71F5C534}">
      <dgm:prSet/>
      <dgm:spPr/>
      <dgm:t>
        <a:bodyPr/>
        <a:lstStyle/>
        <a:p>
          <a:pPr rtl="0"/>
          <a:r>
            <a:rPr lang="es-CR" smtClean="0"/>
            <a:t>Dominio</a:t>
          </a:r>
          <a:endParaRPr lang="es-CR"/>
        </a:p>
      </dgm:t>
    </dgm:pt>
    <dgm:pt modelId="{8F654006-D0E8-4E8D-A101-A4C198B17085}" type="parTrans" cxnId="{D822E1DE-1E4B-4080-9CDD-29CB650BC7E4}">
      <dgm:prSet/>
      <dgm:spPr/>
      <dgm:t>
        <a:bodyPr/>
        <a:lstStyle/>
        <a:p>
          <a:endParaRPr lang="es-CR"/>
        </a:p>
      </dgm:t>
    </dgm:pt>
    <dgm:pt modelId="{FEE97D9C-7EAD-46E3-99C5-0B55D2428A2F}" type="sibTrans" cxnId="{D822E1DE-1E4B-4080-9CDD-29CB650BC7E4}">
      <dgm:prSet/>
      <dgm:spPr/>
      <dgm:t>
        <a:bodyPr/>
        <a:lstStyle/>
        <a:p>
          <a:endParaRPr lang="es-CR"/>
        </a:p>
      </dgm:t>
    </dgm:pt>
    <dgm:pt modelId="{CB44E568-9772-4E84-A2C6-40ACBDEE4C4B}">
      <dgm:prSet/>
      <dgm:spPr/>
      <dgm:t>
        <a:bodyPr/>
        <a:lstStyle/>
        <a:p>
          <a:pPr rtl="0"/>
          <a:r>
            <a:rPr lang="es-CR" smtClean="0"/>
            <a:t>Relación</a:t>
          </a:r>
          <a:endParaRPr lang="es-CR"/>
        </a:p>
      </dgm:t>
    </dgm:pt>
    <dgm:pt modelId="{2E4D3652-B9A3-4233-996D-C65A274E2E49}" type="parTrans" cxnId="{F6A01C40-5471-40EE-BFE1-4E9DD059E296}">
      <dgm:prSet/>
      <dgm:spPr/>
      <dgm:t>
        <a:bodyPr/>
        <a:lstStyle/>
        <a:p>
          <a:endParaRPr lang="es-CR"/>
        </a:p>
      </dgm:t>
    </dgm:pt>
    <dgm:pt modelId="{610888B0-1837-4018-9BA2-493A18BF4376}" type="sibTrans" cxnId="{F6A01C40-5471-40EE-BFE1-4E9DD059E296}">
      <dgm:prSet/>
      <dgm:spPr/>
      <dgm:t>
        <a:bodyPr/>
        <a:lstStyle/>
        <a:p>
          <a:endParaRPr lang="es-CR"/>
        </a:p>
      </dgm:t>
    </dgm:pt>
    <dgm:pt modelId="{88A2433F-563E-4126-977B-57F02511B761}" type="pres">
      <dgm:prSet presAssocID="{EC4220DB-A195-4910-ACA2-F34E9D51032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15AFB1D-9F43-48A1-A5D9-82F72A633251}" type="pres">
      <dgm:prSet presAssocID="{EC4220DB-A195-4910-ACA2-F34E9D510322}" presName="diamond" presStyleLbl="bgShp" presStyleIdx="0" presStyleCnt="1"/>
      <dgm:spPr/>
    </dgm:pt>
    <dgm:pt modelId="{B58CA3E3-D617-47EF-B140-DA1C14BB00D2}" type="pres">
      <dgm:prSet presAssocID="{EC4220DB-A195-4910-ACA2-F34E9D5103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8A89066A-4A82-4ED2-968E-BBBDA4732C8A}" type="pres">
      <dgm:prSet presAssocID="{EC4220DB-A195-4910-ACA2-F34E9D5103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4D50D9A-F0DD-40B8-9971-72AD07E36C1D}" type="pres">
      <dgm:prSet presAssocID="{EC4220DB-A195-4910-ACA2-F34E9D5103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CE26436-20E4-41C8-A551-862EF2612188}" type="pres">
      <dgm:prSet presAssocID="{EC4220DB-A195-4910-ACA2-F34E9D5103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28DFDA65-BB41-41DA-AD3A-3DC67EE529BB}" type="presOf" srcId="{EC4220DB-A195-4910-ACA2-F34E9D510322}" destId="{88A2433F-563E-4126-977B-57F02511B761}" srcOrd="0" destOrd="0" presId="urn:microsoft.com/office/officeart/2005/8/layout/matrix3"/>
    <dgm:cxn modelId="{8B279A24-CBAB-4BED-B863-CF6EBDE8BA1D}" type="presOf" srcId="{6BE0002D-9DA5-4D70-AD8F-2F43F459F1B1}" destId="{B58CA3E3-D617-47EF-B140-DA1C14BB00D2}" srcOrd="0" destOrd="0" presId="urn:microsoft.com/office/officeart/2005/8/layout/matrix3"/>
    <dgm:cxn modelId="{64DC2AD3-2A57-420F-A03D-DBC0EA4E5B0F}" srcId="{EC4220DB-A195-4910-ACA2-F34E9D510322}" destId="{6BE0002D-9DA5-4D70-AD8F-2F43F459F1B1}" srcOrd="0" destOrd="0" parTransId="{3BFA1A2C-E111-40E0-980F-71B5454593D5}" sibTransId="{8281D58B-506D-4F72-9125-9A04F891869B}"/>
    <dgm:cxn modelId="{C98EFB9E-F1CD-49CC-B772-2CE4E1E80F0D}" type="presOf" srcId="{C926EDBD-C381-4786-8067-B05C71F5C534}" destId="{34D50D9A-F0DD-40B8-9971-72AD07E36C1D}" srcOrd="0" destOrd="0" presId="urn:microsoft.com/office/officeart/2005/8/layout/matrix3"/>
    <dgm:cxn modelId="{D43137D5-62BD-4FB2-B8D6-38EE56D99DFC}" type="presOf" srcId="{CB44E568-9772-4E84-A2C6-40ACBDEE4C4B}" destId="{ACE26436-20E4-41C8-A551-862EF2612188}" srcOrd="0" destOrd="0" presId="urn:microsoft.com/office/officeart/2005/8/layout/matrix3"/>
    <dgm:cxn modelId="{A31AAC3C-B6ED-449D-8C31-570D80DA9CC3}" srcId="{EC4220DB-A195-4910-ACA2-F34E9D510322}" destId="{9AF048B2-B17B-4F96-AF72-AAB8A51CD6EA}" srcOrd="1" destOrd="0" parTransId="{DD295327-1259-4977-975A-CF7696BE6D30}" sibTransId="{8ED29F3A-8545-4EC5-814B-F17AF3B28C4B}"/>
    <dgm:cxn modelId="{51EE15FA-244E-451E-84E7-F7D40DE236FA}" type="presOf" srcId="{9AF048B2-B17B-4F96-AF72-AAB8A51CD6EA}" destId="{8A89066A-4A82-4ED2-968E-BBBDA4732C8A}" srcOrd="0" destOrd="0" presId="urn:microsoft.com/office/officeart/2005/8/layout/matrix3"/>
    <dgm:cxn modelId="{F6A01C40-5471-40EE-BFE1-4E9DD059E296}" srcId="{EC4220DB-A195-4910-ACA2-F34E9D510322}" destId="{CB44E568-9772-4E84-A2C6-40ACBDEE4C4B}" srcOrd="3" destOrd="0" parTransId="{2E4D3652-B9A3-4233-996D-C65A274E2E49}" sibTransId="{610888B0-1837-4018-9BA2-493A18BF4376}"/>
    <dgm:cxn modelId="{D822E1DE-1E4B-4080-9CDD-29CB650BC7E4}" srcId="{EC4220DB-A195-4910-ACA2-F34E9D510322}" destId="{C926EDBD-C381-4786-8067-B05C71F5C534}" srcOrd="2" destOrd="0" parTransId="{8F654006-D0E8-4E8D-A101-A4C198B17085}" sibTransId="{FEE97D9C-7EAD-46E3-99C5-0B55D2428A2F}"/>
    <dgm:cxn modelId="{85C4D49F-F405-408A-BD7E-568364935370}" type="presParOf" srcId="{88A2433F-563E-4126-977B-57F02511B761}" destId="{115AFB1D-9F43-48A1-A5D9-82F72A633251}" srcOrd="0" destOrd="0" presId="urn:microsoft.com/office/officeart/2005/8/layout/matrix3"/>
    <dgm:cxn modelId="{262F66B9-5363-4211-A54E-3B1F68F69045}" type="presParOf" srcId="{88A2433F-563E-4126-977B-57F02511B761}" destId="{B58CA3E3-D617-47EF-B140-DA1C14BB00D2}" srcOrd="1" destOrd="0" presId="urn:microsoft.com/office/officeart/2005/8/layout/matrix3"/>
    <dgm:cxn modelId="{EC5AD545-4849-449F-BB0B-AF274BCE36FE}" type="presParOf" srcId="{88A2433F-563E-4126-977B-57F02511B761}" destId="{8A89066A-4A82-4ED2-968E-BBBDA4732C8A}" srcOrd="2" destOrd="0" presId="urn:microsoft.com/office/officeart/2005/8/layout/matrix3"/>
    <dgm:cxn modelId="{1C5DBDA6-AC9E-4D5B-AE8F-26D510CF9CCD}" type="presParOf" srcId="{88A2433F-563E-4126-977B-57F02511B761}" destId="{34D50D9A-F0DD-40B8-9971-72AD07E36C1D}" srcOrd="3" destOrd="0" presId="urn:microsoft.com/office/officeart/2005/8/layout/matrix3"/>
    <dgm:cxn modelId="{0BCA999E-A34A-4B62-B79F-1DDC0F9DA5F3}" type="presParOf" srcId="{88A2433F-563E-4126-977B-57F02511B761}" destId="{ACE26436-20E4-41C8-A551-862EF26121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4220DB-A195-4910-ACA2-F34E9D510322}" type="doc">
      <dgm:prSet loTypeId="urn:microsoft.com/office/officeart/2005/8/layout/matrix3" loCatId="matrix" qsTypeId="urn:microsoft.com/office/officeart/2005/8/quickstyle/3d3" qsCatId="3D" csTypeId="urn:microsoft.com/office/officeart/2005/8/colors/colorful1#13" csCatId="colorful" phldr="1"/>
      <dgm:spPr/>
      <dgm:t>
        <a:bodyPr/>
        <a:lstStyle/>
        <a:p>
          <a:endParaRPr lang="es-CR"/>
        </a:p>
      </dgm:t>
    </dgm:pt>
    <dgm:pt modelId="{6BE0002D-9DA5-4D70-AD8F-2F43F459F1B1}">
      <dgm:prSet/>
      <dgm:spPr/>
      <dgm:t>
        <a:bodyPr/>
        <a:lstStyle/>
        <a:p>
          <a:pPr rtl="0"/>
          <a:r>
            <a:rPr lang="es-CR" smtClean="0"/>
            <a:t>Entidad</a:t>
          </a:r>
          <a:endParaRPr lang="es-CR"/>
        </a:p>
      </dgm:t>
    </dgm:pt>
    <dgm:pt modelId="{3BFA1A2C-E111-40E0-980F-71B5454593D5}" type="parTrans" cxnId="{64DC2AD3-2A57-420F-A03D-DBC0EA4E5B0F}">
      <dgm:prSet/>
      <dgm:spPr/>
      <dgm:t>
        <a:bodyPr/>
        <a:lstStyle/>
        <a:p>
          <a:endParaRPr lang="es-CR"/>
        </a:p>
      </dgm:t>
    </dgm:pt>
    <dgm:pt modelId="{8281D58B-506D-4F72-9125-9A04F891869B}" type="sibTrans" cxnId="{64DC2AD3-2A57-420F-A03D-DBC0EA4E5B0F}">
      <dgm:prSet/>
      <dgm:spPr/>
      <dgm:t>
        <a:bodyPr/>
        <a:lstStyle/>
        <a:p>
          <a:endParaRPr lang="es-CR"/>
        </a:p>
      </dgm:t>
    </dgm:pt>
    <dgm:pt modelId="{9AF048B2-B17B-4F96-AF72-AAB8A51CD6EA}">
      <dgm:prSet/>
      <dgm:spPr>
        <a:solidFill>
          <a:srgbClr val="C00000"/>
        </a:solidFill>
      </dgm:spPr>
      <dgm:t>
        <a:bodyPr/>
        <a:lstStyle/>
        <a:p>
          <a:pPr rtl="0"/>
          <a:r>
            <a:rPr lang="es-CR" smtClean="0"/>
            <a:t>Atributo</a:t>
          </a:r>
          <a:endParaRPr lang="es-CR"/>
        </a:p>
      </dgm:t>
    </dgm:pt>
    <dgm:pt modelId="{DD295327-1259-4977-975A-CF7696BE6D30}" type="parTrans" cxnId="{A31AAC3C-B6ED-449D-8C31-570D80DA9CC3}">
      <dgm:prSet/>
      <dgm:spPr/>
      <dgm:t>
        <a:bodyPr/>
        <a:lstStyle/>
        <a:p>
          <a:endParaRPr lang="es-CR"/>
        </a:p>
      </dgm:t>
    </dgm:pt>
    <dgm:pt modelId="{8ED29F3A-8545-4EC5-814B-F17AF3B28C4B}" type="sibTrans" cxnId="{A31AAC3C-B6ED-449D-8C31-570D80DA9CC3}">
      <dgm:prSet/>
      <dgm:spPr/>
      <dgm:t>
        <a:bodyPr/>
        <a:lstStyle/>
        <a:p>
          <a:endParaRPr lang="es-CR"/>
        </a:p>
      </dgm:t>
    </dgm:pt>
    <dgm:pt modelId="{C926EDBD-C381-4786-8067-B05C71F5C534}">
      <dgm:prSet/>
      <dgm:spPr/>
      <dgm:t>
        <a:bodyPr/>
        <a:lstStyle/>
        <a:p>
          <a:pPr rtl="0"/>
          <a:r>
            <a:rPr lang="es-CR" smtClean="0"/>
            <a:t>Dominio</a:t>
          </a:r>
          <a:endParaRPr lang="es-CR"/>
        </a:p>
      </dgm:t>
    </dgm:pt>
    <dgm:pt modelId="{8F654006-D0E8-4E8D-A101-A4C198B17085}" type="parTrans" cxnId="{D822E1DE-1E4B-4080-9CDD-29CB650BC7E4}">
      <dgm:prSet/>
      <dgm:spPr/>
      <dgm:t>
        <a:bodyPr/>
        <a:lstStyle/>
        <a:p>
          <a:endParaRPr lang="es-CR"/>
        </a:p>
      </dgm:t>
    </dgm:pt>
    <dgm:pt modelId="{FEE97D9C-7EAD-46E3-99C5-0B55D2428A2F}" type="sibTrans" cxnId="{D822E1DE-1E4B-4080-9CDD-29CB650BC7E4}">
      <dgm:prSet/>
      <dgm:spPr/>
      <dgm:t>
        <a:bodyPr/>
        <a:lstStyle/>
        <a:p>
          <a:endParaRPr lang="es-CR"/>
        </a:p>
      </dgm:t>
    </dgm:pt>
    <dgm:pt modelId="{CB44E568-9772-4E84-A2C6-40ACBDEE4C4B}">
      <dgm:prSet/>
      <dgm:spPr/>
      <dgm:t>
        <a:bodyPr/>
        <a:lstStyle/>
        <a:p>
          <a:pPr rtl="0"/>
          <a:r>
            <a:rPr lang="es-CR" smtClean="0"/>
            <a:t>Relación</a:t>
          </a:r>
          <a:endParaRPr lang="es-CR"/>
        </a:p>
      </dgm:t>
    </dgm:pt>
    <dgm:pt modelId="{2E4D3652-B9A3-4233-996D-C65A274E2E49}" type="parTrans" cxnId="{F6A01C40-5471-40EE-BFE1-4E9DD059E296}">
      <dgm:prSet/>
      <dgm:spPr/>
      <dgm:t>
        <a:bodyPr/>
        <a:lstStyle/>
        <a:p>
          <a:endParaRPr lang="es-CR"/>
        </a:p>
      </dgm:t>
    </dgm:pt>
    <dgm:pt modelId="{610888B0-1837-4018-9BA2-493A18BF4376}" type="sibTrans" cxnId="{F6A01C40-5471-40EE-BFE1-4E9DD059E296}">
      <dgm:prSet/>
      <dgm:spPr/>
      <dgm:t>
        <a:bodyPr/>
        <a:lstStyle/>
        <a:p>
          <a:endParaRPr lang="es-CR"/>
        </a:p>
      </dgm:t>
    </dgm:pt>
    <dgm:pt modelId="{88A2433F-563E-4126-977B-57F02511B761}" type="pres">
      <dgm:prSet presAssocID="{EC4220DB-A195-4910-ACA2-F34E9D51032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15AFB1D-9F43-48A1-A5D9-82F72A633251}" type="pres">
      <dgm:prSet presAssocID="{EC4220DB-A195-4910-ACA2-F34E9D510322}" presName="diamond" presStyleLbl="bgShp" presStyleIdx="0" presStyleCnt="1"/>
      <dgm:spPr/>
    </dgm:pt>
    <dgm:pt modelId="{B58CA3E3-D617-47EF-B140-DA1C14BB00D2}" type="pres">
      <dgm:prSet presAssocID="{EC4220DB-A195-4910-ACA2-F34E9D5103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8A89066A-4A82-4ED2-968E-BBBDA4732C8A}" type="pres">
      <dgm:prSet presAssocID="{EC4220DB-A195-4910-ACA2-F34E9D5103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4D50D9A-F0DD-40B8-9971-72AD07E36C1D}" type="pres">
      <dgm:prSet presAssocID="{EC4220DB-A195-4910-ACA2-F34E9D5103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CE26436-20E4-41C8-A551-862EF2612188}" type="pres">
      <dgm:prSet presAssocID="{EC4220DB-A195-4910-ACA2-F34E9D5103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D6635AEF-B3DE-4D40-AFAA-A2712ECD86C9}" type="presOf" srcId="{EC4220DB-A195-4910-ACA2-F34E9D510322}" destId="{88A2433F-563E-4126-977B-57F02511B761}" srcOrd="0" destOrd="0" presId="urn:microsoft.com/office/officeart/2005/8/layout/matrix3"/>
    <dgm:cxn modelId="{64DC2AD3-2A57-420F-A03D-DBC0EA4E5B0F}" srcId="{EC4220DB-A195-4910-ACA2-F34E9D510322}" destId="{6BE0002D-9DA5-4D70-AD8F-2F43F459F1B1}" srcOrd="0" destOrd="0" parTransId="{3BFA1A2C-E111-40E0-980F-71B5454593D5}" sibTransId="{8281D58B-506D-4F72-9125-9A04F891869B}"/>
    <dgm:cxn modelId="{E32D254E-5DB3-4CC2-B2F3-E01BE8600411}" type="presOf" srcId="{CB44E568-9772-4E84-A2C6-40ACBDEE4C4B}" destId="{ACE26436-20E4-41C8-A551-862EF2612188}" srcOrd="0" destOrd="0" presId="urn:microsoft.com/office/officeart/2005/8/layout/matrix3"/>
    <dgm:cxn modelId="{A31AAC3C-B6ED-449D-8C31-570D80DA9CC3}" srcId="{EC4220DB-A195-4910-ACA2-F34E9D510322}" destId="{9AF048B2-B17B-4F96-AF72-AAB8A51CD6EA}" srcOrd="1" destOrd="0" parTransId="{DD295327-1259-4977-975A-CF7696BE6D30}" sibTransId="{8ED29F3A-8545-4EC5-814B-F17AF3B28C4B}"/>
    <dgm:cxn modelId="{F6A01C40-5471-40EE-BFE1-4E9DD059E296}" srcId="{EC4220DB-A195-4910-ACA2-F34E9D510322}" destId="{CB44E568-9772-4E84-A2C6-40ACBDEE4C4B}" srcOrd="3" destOrd="0" parTransId="{2E4D3652-B9A3-4233-996D-C65A274E2E49}" sibTransId="{610888B0-1837-4018-9BA2-493A18BF4376}"/>
    <dgm:cxn modelId="{CA16DA6C-5F91-4B62-9D8D-AFDC1C67931E}" type="presOf" srcId="{6BE0002D-9DA5-4D70-AD8F-2F43F459F1B1}" destId="{B58CA3E3-D617-47EF-B140-DA1C14BB00D2}" srcOrd="0" destOrd="0" presId="urn:microsoft.com/office/officeart/2005/8/layout/matrix3"/>
    <dgm:cxn modelId="{D822E1DE-1E4B-4080-9CDD-29CB650BC7E4}" srcId="{EC4220DB-A195-4910-ACA2-F34E9D510322}" destId="{C926EDBD-C381-4786-8067-B05C71F5C534}" srcOrd="2" destOrd="0" parTransId="{8F654006-D0E8-4E8D-A101-A4C198B17085}" sibTransId="{FEE97D9C-7EAD-46E3-99C5-0B55D2428A2F}"/>
    <dgm:cxn modelId="{071BAC27-89A7-4699-8CB3-EEDB366387A2}" type="presOf" srcId="{C926EDBD-C381-4786-8067-B05C71F5C534}" destId="{34D50D9A-F0DD-40B8-9971-72AD07E36C1D}" srcOrd="0" destOrd="0" presId="urn:microsoft.com/office/officeart/2005/8/layout/matrix3"/>
    <dgm:cxn modelId="{EE691F4F-E2B4-47C0-A306-5A2787C3F3A3}" type="presOf" srcId="{9AF048B2-B17B-4F96-AF72-AAB8A51CD6EA}" destId="{8A89066A-4A82-4ED2-968E-BBBDA4732C8A}" srcOrd="0" destOrd="0" presId="urn:microsoft.com/office/officeart/2005/8/layout/matrix3"/>
    <dgm:cxn modelId="{DAE59ABA-F124-4859-B09D-A3F3BA7B5648}" type="presParOf" srcId="{88A2433F-563E-4126-977B-57F02511B761}" destId="{115AFB1D-9F43-48A1-A5D9-82F72A633251}" srcOrd="0" destOrd="0" presId="urn:microsoft.com/office/officeart/2005/8/layout/matrix3"/>
    <dgm:cxn modelId="{D0C80937-67F2-4D2C-81B7-0E5F2E9A3BD2}" type="presParOf" srcId="{88A2433F-563E-4126-977B-57F02511B761}" destId="{B58CA3E3-D617-47EF-B140-DA1C14BB00D2}" srcOrd="1" destOrd="0" presId="urn:microsoft.com/office/officeart/2005/8/layout/matrix3"/>
    <dgm:cxn modelId="{F0B52DF3-4F75-4774-AF65-42713C1CBAA4}" type="presParOf" srcId="{88A2433F-563E-4126-977B-57F02511B761}" destId="{8A89066A-4A82-4ED2-968E-BBBDA4732C8A}" srcOrd="2" destOrd="0" presId="urn:microsoft.com/office/officeart/2005/8/layout/matrix3"/>
    <dgm:cxn modelId="{AFB1B0F7-CFD2-47C0-A360-4FCEA9CD97EA}" type="presParOf" srcId="{88A2433F-563E-4126-977B-57F02511B761}" destId="{34D50D9A-F0DD-40B8-9971-72AD07E36C1D}" srcOrd="3" destOrd="0" presId="urn:microsoft.com/office/officeart/2005/8/layout/matrix3"/>
    <dgm:cxn modelId="{F0F7B12E-3E32-4705-A218-46BBBC988336}" type="presParOf" srcId="{88A2433F-563E-4126-977B-57F02511B761}" destId="{ACE26436-20E4-41C8-A551-862EF26121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CC440D-C785-48EE-97AB-1159637650CD}" type="doc">
      <dgm:prSet loTypeId="urn:microsoft.com/office/officeart/2005/8/layout/hierarchy3" loCatId="hierarchy" qsTypeId="urn:microsoft.com/office/officeart/2005/8/quickstyle/3d3" qsCatId="3D" csTypeId="urn:microsoft.com/office/officeart/2005/8/colors/colorful1#14" csCatId="colorful" phldr="1"/>
      <dgm:spPr/>
      <dgm:t>
        <a:bodyPr/>
        <a:lstStyle/>
        <a:p>
          <a:endParaRPr lang="es-CR"/>
        </a:p>
      </dgm:t>
    </dgm:pt>
    <dgm:pt modelId="{272E334D-2B7C-4F18-9F1A-A26ADFB1AE5B}">
      <dgm:prSet/>
      <dgm:spPr/>
      <dgm:t>
        <a:bodyPr/>
        <a:lstStyle/>
        <a:p>
          <a:pPr rtl="0"/>
          <a:r>
            <a:rPr lang="es-CR" smtClean="0"/>
            <a:t>Tipos de atributos</a:t>
          </a:r>
          <a:endParaRPr lang="es-CR"/>
        </a:p>
      </dgm:t>
    </dgm:pt>
    <dgm:pt modelId="{1E51A333-2F0D-4ECF-9339-225DA3BD22A8}" type="parTrans" cxnId="{24A150F8-FA4F-4850-BA00-704E232720F8}">
      <dgm:prSet/>
      <dgm:spPr/>
      <dgm:t>
        <a:bodyPr/>
        <a:lstStyle/>
        <a:p>
          <a:endParaRPr lang="es-CR"/>
        </a:p>
      </dgm:t>
    </dgm:pt>
    <dgm:pt modelId="{91C0E1B6-96B4-4723-AC90-1B380C5C4CC6}" type="sibTrans" cxnId="{24A150F8-FA4F-4850-BA00-704E232720F8}">
      <dgm:prSet/>
      <dgm:spPr/>
      <dgm:t>
        <a:bodyPr/>
        <a:lstStyle/>
        <a:p>
          <a:endParaRPr lang="es-CR"/>
        </a:p>
      </dgm:t>
    </dgm:pt>
    <dgm:pt modelId="{E9276243-DEB6-4735-A916-8725338D27C2}">
      <dgm:prSet/>
      <dgm:spPr/>
      <dgm:t>
        <a:bodyPr/>
        <a:lstStyle/>
        <a:p>
          <a:pPr rtl="0"/>
          <a:r>
            <a:rPr lang="es-ES_tradnl" smtClean="0"/>
            <a:t>Simples o Compuestos</a:t>
          </a:r>
          <a:endParaRPr lang="es-CR"/>
        </a:p>
      </dgm:t>
    </dgm:pt>
    <dgm:pt modelId="{903395EF-47A8-4D96-AE92-8E3ECB2C82DB}" type="parTrans" cxnId="{A0BA766A-2F0A-4349-A0D4-C057F19AFF69}">
      <dgm:prSet/>
      <dgm:spPr/>
      <dgm:t>
        <a:bodyPr/>
        <a:lstStyle/>
        <a:p>
          <a:endParaRPr lang="es-CR"/>
        </a:p>
      </dgm:t>
    </dgm:pt>
    <dgm:pt modelId="{9C80C789-A1BD-413F-B098-8CD493E42A7E}" type="sibTrans" cxnId="{A0BA766A-2F0A-4349-A0D4-C057F19AFF69}">
      <dgm:prSet/>
      <dgm:spPr/>
      <dgm:t>
        <a:bodyPr/>
        <a:lstStyle/>
        <a:p>
          <a:endParaRPr lang="es-CR"/>
        </a:p>
      </dgm:t>
    </dgm:pt>
    <dgm:pt modelId="{5472254D-9634-4047-8A16-555A87F4F178}">
      <dgm:prSet/>
      <dgm:spPr/>
      <dgm:t>
        <a:bodyPr/>
        <a:lstStyle/>
        <a:p>
          <a:pPr rtl="0"/>
          <a:r>
            <a:rPr lang="es-ES_tradnl" dirty="0" smtClean="0"/>
            <a:t>Derivados</a:t>
          </a:r>
          <a:endParaRPr lang="es-CR" dirty="0"/>
        </a:p>
      </dgm:t>
    </dgm:pt>
    <dgm:pt modelId="{B37117B7-5B57-4DC7-85DC-0608B17D02B9}" type="parTrans" cxnId="{A38CA7F9-A3A4-4892-8B77-BED872D8BD1D}">
      <dgm:prSet/>
      <dgm:spPr/>
      <dgm:t>
        <a:bodyPr/>
        <a:lstStyle/>
        <a:p>
          <a:endParaRPr lang="es-CR"/>
        </a:p>
      </dgm:t>
    </dgm:pt>
    <dgm:pt modelId="{DD31EC8D-2E88-44C1-89B4-1808810BE6B0}" type="sibTrans" cxnId="{A38CA7F9-A3A4-4892-8B77-BED872D8BD1D}">
      <dgm:prSet/>
      <dgm:spPr/>
      <dgm:t>
        <a:bodyPr/>
        <a:lstStyle/>
        <a:p>
          <a:endParaRPr lang="es-CR"/>
        </a:p>
      </dgm:t>
    </dgm:pt>
    <dgm:pt modelId="{209D9142-821E-4E0D-B5F6-3B88AA53938D}">
      <dgm:prSet/>
      <dgm:spPr/>
      <dgm:t>
        <a:bodyPr/>
        <a:lstStyle/>
        <a:p>
          <a:pPr rtl="0"/>
          <a:r>
            <a:rPr lang="es-ES_tradnl" smtClean="0"/>
            <a:t>Monovalorados o Multivalorados </a:t>
          </a:r>
          <a:endParaRPr lang="es-CR"/>
        </a:p>
      </dgm:t>
    </dgm:pt>
    <dgm:pt modelId="{FEC11B9A-2619-4E8F-B9D8-FB3E0DE2E7AF}" type="parTrans" cxnId="{18BB39B9-9C80-4FA5-96ED-9BC3F227C669}">
      <dgm:prSet/>
      <dgm:spPr/>
      <dgm:t>
        <a:bodyPr/>
        <a:lstStyle/>
        <a:p>
          <a:endParaRPr lang="es-CR"/>
        </a:p>
      </dgm:t>
    </dgm:pt>
    <dgm:pt modelId="{BF3F5C3B-4EA8-4CA8-B940-92F640F3A6B0}" type="sibTrans" cxnId="{18BB39B9-9C80-4FA5-96ED-9BC3F227C669}">
      <dgm:prSet/>
      <dgm:spPr/>
      <dgm:t>
        <a:bodyPr/>
        <a:lstStyle/>
        <a:p>
          <a:endParaRPr lang="es-CR"/>
        </a:p>
      </dgm:t>
    </dgm:pt>
    <dgm:pt modelId="{ED595AFD-BB7A-42A7-8062-F03407151E5C}">
      <dgm:prSet/>
      <dgm:spPr/>
      <dgm:t>
        <a:bodyPr/>
        <a:lstStyle/>
        <a:p>
          <a:pPr rtl="0"/>
          <a:r>
            <a:rPr lang="es-ES_tradnl" smtClean="0"/>
            <a:t>Opcionales</a:t>
          </a:r>
          <a:endParaRPr lang="es-CR"/>
        </a:p>
      </dgm:t>
    </dgm:pt>
    <dgm:pt modelId="{3EB0C6C2-51AC-41AC-A474-88F4B70E807E}" type="parTrans" cxnId="{568DE9FA-09A6-4B83-B4D4-8218CC1FA58D}">
      <dgm:prSet/>
      <dgm:spPr/>
      <dgm:t>
        <a:bodyPr/>
        <a:lstStyle/>
        <a:p>
          <a:endParaRPr lang="es-CR"/>
        </a:p>
      </dgm:t>
    </dgm:pt>
    <dgm:pt modelId="{D5D3A2F9-6730-4B83-9BED-359878F11C8D}" type="sibTrans" cxnId="{568DE9FA-09A6-4B83-B4D4-8218CC1FA58D}">
      <dgm:prSet/>
      <dgm:spPr/>
      <dgm:t>
        <a:bodyPr/>
        <a:lstStyle/>
        <a:p>
          <a:endParaRPr lang="es-CR"/>
        </a:p>
      </dgm:t>
    </dgm:pt>
    <dgm:pt modelId="{0975E0EE-7970-43EC-B31A-52A312CA91EA}" type="pres">
      <dgm:prSet presAssocID="{86CC440D-C785-48EE-97AB-115963765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10FEBE6B-2047-43B1-80DC-1D4526B40E6E}" type="pres">
      <dgm:prSet presAssocID="{272E334D-2B7C-4F18-9F1A-A26ADFB1AE5B}" presName="root" presStyleCnt="0"/>
      <dgm:spPr/>
    </dgm:pt>
    <dgm:pt modelId="{0D6A0EDB-ADD0-426D-9A9F-A65736F774EC}" type="pres">
      <dgm:prSet presAssocID="{272E334D-2B7C-4F18-9F1A-A26ADFB1AE5B}" presName="rootComposite" presStyleCnt="0"/>
      <dgm:spPr/>
    </dgm:pt>
    <dgm:pt modelId="{08B11CAB-98E7-4779-9789-DBE6A7C27FB6}" type="pres">
      <dgm:prSet presAssocID="{272E334D-2B7C-4F18-9F1A-A26ADFB1AE5B}" presName="rootText" presStyleLbl="node1" presStyleIdx="0" presStyleCnt="1" custScaleX="248633"/>
      <dgm:spPr/>
      <dgm:t>
        <a:bodyPr/>
        <a:lstStyle/>
        <a:p>
          <a:endParaRPr lang="es-CR"/>
        </a:p>
      </dgm:t>
    </dgm:pt>
    <dgm:pt modelId="{AF7D72CA-3C2D-4E34-8871-5DAE652BF274}" type="pres">
      <dgm:prSet presAssocID="{272E334D-2B7C-4F18-9F1A-A26ADFB1AE5B}" presName="rootConnector" presStyleLbl="node1" presStyleIdx="0" presStyleCnt="1"/>
      <dgm:spPr/>
      <dgm:t>
        <a:bodyPr/>
        <a:lstStyle/>
        <a:p>
          <a:endParaRPr lang="es-CR"/>
        </a:p>
      </dgm:t>
    </dgm:pt>
    <dgm:pt modelId="{6B069224-4494-4527-8C0B-9A33671804F8}" type="pres">
      <dgm:prSet presAssocID="{272E334D-2B7C-4F18-9F1A-A26ADFB1AE5B}" presName="childShape" presStyleCnt="0"/>
      <dgm:spPr/>
    </dgm:pt>
    <dgm:pt modelId="{A5220D25-D937-430D-9F81-1DE66FBC827C}" type="pres">
      <dgm:prSet presAssocID="{903395EF-47A8-4D96-AE92-8E3ECB2C82DB}" presName="Name13" presStyleLbl="parChTrans1D2" presStyleIdx="0" presStyleCnt="4"/>
      <dgm:spPr/>
      <dgm:t>
        <a:bodyPr/>
        <a:lstStyle/>
        <a:p>
          <a:endParaRPr lang="es-CR"/>
        </a:p>
      </dgm:t>
    </dgm:pt>
    <dgm:pt modelId="{A45AE1A5-2FFF-4A44-A811-5347ABBD21B9}" type="pres">
      <dgm:prSet presAssocID="{E9276243-DEB6-4735-A916-8725338D27C2}" presName="childText" presStyleLbl="bgAcc1" presStyleIdx="0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F919843-A6F8-4C05-9D36-D24AE39EF835}" type="pres">
      <dgm:prSet presAssocID="{B37117B7-5B57-4DC7-85DC-0608B17D02B9}" presName="Name13" presStyleLbl="parChTrans1D2" presStyleIdx="1" presStyleCnt="4"/>
      <dgm:spPr/>
      <dgm:t>
        <a:bodyPr/>
        <a:lstStyle/>
        <a:p>
          <a:endParaRPr lang="es-CR"/>
        </a:p>
      </dgm:t>
    </dgm:pt>
    <dgm:pt modelId="{9B2E1859-5F7E-4D1F-AC51-E22BD89F053F}" type="pres">
      <dgm:prSet presAssocID="{5472254D-9634-4047-8A16-555A87F4F178}" presName="childText" presStyleLbl="bgAcc1" presStyleIdx="1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2081D9-F1B2-4C5C-B883-F86F3DD1E841}" type="pres">
      <dgm:prSet presAssocID="{FEC11B9A-2619-4E8F-B9D8-FB3E0DE2E7AF}" presName="Name13" presStyleLbl="parChTrans1D2" presStyleIdx="2" presStyleCnt="4"/>
      <dgm:spPr/>
      <dgm:t>
        <a:bodyPr/>
        <a:lstStyle/>
        <a:p>
          <a:endParaRPr lang="es-CR"/>
        </a:p>
      </dgm:t>
    </dgm:pt>
    <dgm:pt modelId="{FB1F9451-04C4-45DE-AD79-FD4594643EEA}" type="pres">
      <dgm:prSet presAssocID="{209D9142-821E-4E0D-B5F6-3B88AA53938D}" presName="childText" presStyleLbl="bgAcc1" presStyleIdx="2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A894F37-788F-44D6-9459-D5D2DDA6EC4D}" type="pres">
      <dgm:prSet presAssocID="{3EB0C6C2-51AC-41AC-A474-88F4B70E807E}" presName="Name13" presStyleLbl="parChTrans1D2" presStyleIdx="3" presStyleCnt="4"/>
      <dgm:spPr/>
      <dgm:t>
        <a:bodyPr/>
        <a:lstStyle/>
        <a:p>
          <a:endParaRPr lang="es-CR"/>
        </a:p>
      </dgm:t>
    </dgm:pt>
    <dgm:pt modelId="{8EACC7E1-3BB0-4012-8E95-C956D712E308}" type="pres">
      <dgm:prSet presAssocID="{ED595AFD-BB7A-42A7-8062-F03407151E5C}" presName="childText" presStyleLbl="bgAcc1" presStyleIdx="3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6C7E614D-24E8-4606-AC99-7294366F7CAA}" type="presOf" srcId="{FEC11B9A-2619-4E8F-B9D8-FB3E0DE2E7AF}" destId="{502081D9-F1B2-4C5C-B883-F86F3DD1E841}" srcOrd="0" destOrd="0" presId="urn:microsoft.com/office/officeart/2005/8/layout/hierarchy3"/>
    <dgm:cxn modelId="{FAEF9D5F-5661-430E-8AB0-632F44C4F02C}" type="presOf" srcId="{3EB0C6C2-51AC-41AC-A474-88F4B70E807E}" destId="{7A894F37-788F-44D6-9459-D5D2DDA6EC4D}" srcOrd="0" destOrd="0" presId="urn:microsoft.com/office/officeart/2005/8/layout/hierarchy3"/>
    <dgm:cxn modelId="{F58EDD36-BFCD-4DD8-B51A-AA2C5ADB6DA1}" type="presOf" srcId="{5472254D-9634-4047-8A16-555A87F4F178}" destId="{9B2E1859-5F7E-4D1F-AC51-E22BD89F053F}" srcOrd="0" destOrd="0" presId="urn:microsoft.com/office/officeart/2005/8/layout/hierarchy3"/>
    <dgm:cxn modelId="{70125B8D-C717-444E-A5C5-05F971B6B4A9}" type="presOf" srcId="{272E334D-2B7C-4F18-9F1A-A26ADFB1AE5B}" destId="{AF7D72CA-3C2D-4E34-8871-5DAE652BF274}" srcOrd="1" destOrd="0" presId="urn:microsoft.com/office/officeart/2005/8/layout/hierarchy3"/>
    <dgm:cxn modelId="{24A150F8-FA4F-4850-BA00-704E232720F8}" srcId="{86CC440D-C785-48EE-97AB-1159637650CD}" destId="{272E334D-2B7C-4F18-9F1A-A26ADFB1AE5B}" srcOrd="0" destOrd="0" parTransId="{1E51A333-2F0D-4ECF-9339-225DA3BD22A8}" sibTransId="{91C0E1B6-96B4-4723-AC90-1B380C5C4CC6}"/>
    <dgm:cxn modelId="{5C585F43-53C4-4463-8D37-A859C4F60CEA}" type="presOf" srcId="{209D9142-821E-4E0D-B5F6-3B88AA53938D}" destId="{FB1F9451-04C4-45DE-AD79-FD4594643EEA}" srcOrd="0" destOrd="0" presId="urn:microsoft.com/office/officeart/2005/8/layout/hierarchy3"/>
    <dgm:cxn modelId="{568DE9FA-09A6-4B83-B4D4-8218CC1FA58D}" srcId="{272E334D-2B7C-4F18-9F1A-A26ADFB1AE5B}" destId="{ED595AFD-BB7A-42A7-8062-F03407151E5C}" srcOrd="3" destOrd="0" parTransId="{3EB0C6C2-51AC-41AC-A474-88F4B70E807E}" sibTransId="{D5D3A2F9-6730-4B83-9BED-359878F11C8D}"/>
    <dgm:cxn modelId="{A0BA766A-2F0A-4349-A0D4-C057F19AFF69}" srcId="{272E334D-2B7C-4F18-9F1A-A26ADFB1AE5B}" destId="{E9276243-DEB6-4735-A916-8725338D27C2}" srcOrd="0" destOrd="0" parTransId="{903395EF-47A8-4D96-AE92-8E3ECB2C82DB}" sibTransId="{9C80C789-A1BD-413F-B098-8CD493E42A7E}"/>
    <dgm:cxn modelId="{2C71AC9D-365C-4269-8796-596A60D0F6A1}" type="presOf" srcId="{ED595AFD-BB7A-42A7-8062-F03407151E5C}" destId="{8EACC7E1-3BB0-4012-8E95-C956D712E308}" srcOrd="0" destOrd="0" presId="urn:microsoft.com/office/officeart/2005/8/layout/hierarchy3"/>
    <dgm:cxn modelId="{8F6E72A0-8B67-4792-816E-796A04C6AC19}" type="presOf" srcId="{272E334D-2B7C-4F18-9F1A-A26ADFB1AE5B}" destId="{08B11CAB-98E7-4779-9789-DBE6A7C27FB6}" srcOrd="0" destOrd="0" presId="urn:microsoft.com/office/officeart/2005/8/layout/hierarchy3"/>
    <dgm:cxn modelId="{A38CA7F9-A3A4-4892-8B77-BED872D8BD1D}" srcId="{272E334D-2B7C-4F18-9F1A-A26ADFB1AE5B}" destId="{5472254D-9634-4047-8A16-555A87F4F178}" srcOrd="1" destOrd="0" parTransId="{B37117B7-5B57-4DC7-85DC-0608B17D02B9}" sibTransId="{DD31EC8D-2E88-44C1-89B4-1808810BE6B0}"/>
    <dgm:cxn modelId="{18BB39B9-9C80-4FA5-96ED-9BC3F227C669}" srcId="{272E334D-2B7C-4F18-9F1A-A26ADFB1AE5B}" destId="{209D9142-821E-4E0D-B5F6-3B88AA53938D}" srcOrd="2" destOrd="0" parTransId="{FEC11B9A-2619-4E8F-B9D8-FB3E0DE2E7AF}" sibTransId="{BF3F5C3B-4EA8-4CA8-B940-92F640F3A6B0}"/>
    <dgm:cxn modelId="{BBC225EB-E70C-419F-9E97-36E62BE73A30}" type="presOf" srcId="{B37117B7-5B57-4DC7-85DC-0608B17D02B9}" destId="{CF919843-A6F8-4C05-9D36-D24AE39EF835}" srcOrd="0" destOrd="0" presId="urn:microsoft.com/office/officeart/2005/8/layout/hierarchy3"/>
    <dgm:cxn modelId="{DD806CAC-9E67-489A-8CD7-BA7BD5EF8CEE}" type="presOf" srcId="{86CC440D-C785-48EE-97AB-1159637650CD}" destId="{0975E0EE-7970-43EC-B31A-52A312CA91EA}" srcOrd="0" destOrd="0" presId="urn:microsoft.com/office/officeart/2005/8/layout/hierarchy3"/>
    <dgm:cxn modelId="{DDCFCF38-4B27-46D0-B1F9-AA23BEEF5C1C}" type="presOf" srcId="{E9276243-DEB6-4735-A916-8725338D27C2}" destId="{A45AE1A5-2FFF-4A44-A811-5347ABBD21B9}" srcOrd="0" destOrd="0" presId="urn:microsoft.com/office/officeart/2005/8/layout/hierarchy3"/>
    <dgm:cxn modelId="{664318C9-0306-47CB-96F8-4D37E1526EE1}" type="presOf" srcId="{903395EF-47A8-4D96-AE92-8E3ECB2C82DB}" destId="{A5220D25-D937-430D-9F81-1DE66FBC827C}" srcOrd="0" destOrd="0" presId="urn:microsoft.com/office/officeart/2005/8/layout/hierarchy3"/>
    <dgm:cxn modelId="{AC1E64E9-E782-430F-8357-0850E53257C3}" type="presParOf" srcId="{0975E0EE-7970-43EC-B31A-52A312CA91EA}" destId="{10FEBE6B-2047-43B1-80DC-1D4526B40E6E}" srcOrd="0" destOrd="0" presId="urn:microsoft.com/office/officeart/2005/8/layout/hierarchy3"/>
    <dgm:cxn modelId="{9E952057-7EFE-4B52-80B7-8A1FCADD48F1}" type="presParOf" srcId="{10FEBE6B-2047-43B1-80DC-1D4526B40E6E}" destId="{0D6A0EDB-ADD0-426D-9A9F-A65736F774EC}" srcOrd="0" destOrd="0" presId="urn:microsoft.com/office/officeart/2005/8/layout/hierarchy3"/>
    <dgm:cxn modelId="{9A25E1F1-F156-43FD-B480-6E566E27008B}" type="presParOf" srcId="{0D6A0EDB-ADD0-426D-9A9F-A65736F774EC}" destId="{08B11CAB-98E7-4779-9789-DBE6A7C27FB6}" srcOrd="0" destOrd="0" presId="urn:microsoft.com/office/officeart/2005/8/layout/hierarchy3"/>
    <dgm:cxn modelId="{4AD8A7D9-8E4D-412C-9E68-B8C010AD0A69}" type="presParOf" srcId="{0D6A0EDB-ADD0-426D-9A9F-A65736F774EC}" destId="{AF7D72CA-3C2D-4E34-8871-5DAE652BF274}" srcOrd="1" destOrd="0" presId="urn:microsoft.com/office/officeart/2005/8/layout/hierarchy3"/>
    <dgm:cxn modelId="{E604D554-02A9-47A0-81A8-E5AB4BD248DC}" type="presParOf" srcId="{10FEBE6B-2047-43B1-80DC-1D4526B40E6E}" destId="{6B069224-4494-4527-8C0B-9A33671804F8}" srcOrd="1" destOrd="0" presId="urn:microsoft.com/office/officeart/2005/8/layout/hierarchy3"/>
    <dgm:cxn modelId="{8B91DE30-E8E7-47F8-98FE-9397CA008DFD}" type="presParOf" srcId="{6B069224-4494-4527-8C0B-9A33671804F8}" destId="{A5220D25-D937-430D-9F81-1DE66FBC827C}" srcOrd="0" destOrd="0" presId="urn:microsoft.com/office/officeart/2005/8/layout/hierarchy3"/>
    <dgm:cxn modelId="{CE0BCA3D-AC0F-4211-BB5B-134C5CCE38F4}" type="presParOf" srcId="{6B069224-4494-4527-8C0B-9A33671804F8}" destId="{A45AE1A5-2FFF-4A44-A811-5347ABBD21B9}" srcOrd="1" destOrd="0" presId="urn:microsoft.com/office/officeart/2005/8/layout/hierarchy3"/>
    <dgm:cxn modelId="{D57BD468-CEC7-453D-8648-82A6570011AB}" type="presParOf" srcId="{6B069224-4494-4527-8C0B-9A33671804F8}" destId="{CF919843-A6F8-4C05-9D36-D24AE39EF835}" srcOrd="2" destOrd="0" presId="urn:microsoft.com/office/officeart/2005/8/layout/hierarchy3"/>
    <dgm:cxn modelId="{E27C5D2F-8388-44D4-8849-4C590B09FD8E}" type="presParOf" srcId="{6B069224-4494-4527-8C0B-9A33671804F8}" destId="{9B2E1859-5F7E-4D1F-AC51-E22BD89F053F}" srcOrd="3" destOrd="0" presId="urn:microsoft.com/office/officeart/2005/8/layout/hierarchy3"/>
    <dgm:cxn modelId="{A0161D69-84AE-4314-9D27-ABE0F1C4F1BA}" type="presParOf" srcId="{6B069224-4494-4527-8C0B-9A33671804F8}" destId="{502081D9-F1B2-4C5C-B883-F86F3DD1E841}" srcOrd="4" destOrd="0" presId="urn:microsoft.com/office/officeart/2005/8/layout/hierarchy3"/>
    <dgm:cxn modelId="{437B6FB5-9D15-4BB4-A042-B00BF72BBDBD}" type="presParOf" srcId="{6B069224-4494-4527-8C0B-9A33671804F8}" destId="{FB1F9451-04C4-45DE-AD79-FD4594643EEA}" srcOrd="5" destOrd="0" presId="urn:microsoft.com/office/officeart/2005/8/layout/hierarchy3"/>
    <dgm:cxn modelId="{575EC8C8-E96B-438D-A54D-EEBB9AC6787C}" type="presParOf" srcId="{6B069224-4494-4527-8C0B-9A33671804F8}" destId="{7A894F37-788F-44D6-9459-D5D2DDA6EC4D}" srcOrd="6" destOrd="0" presId="urn:microsoft.com/office/officeart/2005/8/layout/hierarchy3"/>
    <dgm:cxn modelId="{1F3D7CD3-A2D0-444E-9A13-A606FCB59340}" type="presParOf" srcId="{6B069224-4494-4527-8C0B-9A33671804F8}" destId="{8EACC7E1-3BB0-4012-8E95-C956D712E30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CC440D-C785-48EE-97AB-1159637650CD}" type="doc">
      <dgm:prSet loTypeId="urn:microsoft.com/office/officeart/2005/8/layout/hierarchy3" loCatId="hierarchy" qsTypeId="urn:microsoft.com/office/officeart/2005/8/quickstyle/3d3" qsCatId="3D" csTypeId="urn:microsoft.com/office/officeart/2005/8/colors/colorful1#15" csCatId="colorful" phldr="1"/>
      <dgm:spPr/>
      <dgm:t>
        <a:bodyPr/>
        <a:lstStyle/>
        <a:p>
          <a:endParaRPr lang="es-CR"/>
        </a:p>
      </dgm:t>
    </dgm:pt>
    <dgm:pt modelId="{272E334D-2B7C-4F18-9F1A-A26ADFB1AE5B}">
      <dgm:prSet/>
      <dgm:spPr/>
      <dgm:t>
        <a:bodyPr/>
        <a:lstStyle/>
        <a:p>
          <a:pPr rtl="0"/>
          <a:r>
            <a:rPr lang="es-CR" smtClean="0"/>
            <a:t>Tipos de atributos</a:t>
          </a:r>
          <a:endParaRPr lang="es-CR"/>
        </a:p>
      </dgm:t>
    </dgm:pt>
    <dgm:pt modelId="{1E51A333-2F0D-4ECF-9339-225DA3BD22A8}" type="parTrans" cxnId="{24A150F8-FA4F-4850-BA00-704E232720F8}">
      <dgm:prSet/>
      <dgm:spPr/>
      <dgm:t>
        <a:bodyPr/>
        <a:lstStyle/>
        <a:p>
          <a:endParaRPr lang="es-CR"/>
        </a:p>
      </dgm:t>
    </dgm:pt>
    <dgm:pt modelId="{91C0E1B6-96B4-4723-AC90-1B380C5C4CC6}" type="sibTrans" cxnId="{24A150F8-FA4F-4850-BA00-704E232720F8}">
      <dgm:prSet/>
      <dgm:spPr/>
      <dgm:t>
        <a:bodyPr/>
        <a:lstStyle/>
        <a:p>
          <a:endParaRPr lang="es-CR"/>
        </a:p>
      </dgm:t>
    </dgm:pt>
    <dgm:pt modelId="{E9276243-DEB6-4735-A916-8725338D27C2}">
      <dgm:prSet/>
      <dgm:spPr>
        <a:solidFill>
          <a:srgbClr val="C00000">
            <a:alpha val="90000"/>
          </a:srgbClr>
        </a:solidFill>
      </dgm:spPr>
      <dgm:t>
        <a:bodyPr/>
        <a:lstStyle/>
        <a:p>
          <a:pPr rtl="0"/>
          <a:r>
            <a:rPr lang="es-ES_tradnl" smtClean="0"/>
            <a:t>Simples o Compuestos</a:t>
          </a:r>
          <a:endParaRPr lang="es-CR"/>
        </a:p>
      </dgm:t>
    </dgm:pt>
    <dgm:pt modelId="{903395EF-47A8-4D96-AE92-8E3ECB2C82DB}" type="parTrans" cxnId="{A0BA766A-2F0A-4349-A0D4-C057F19AFF69}">
      <dgm:prSet/>
      <dgm:spPr/>
      <dgm:t>
        <a:bodyPr/>
        <a:lstStyle/>
        <a:p>
          <a:endParaRPr lang="es-CR"/>
        </a:p>
      </dgm:t>
    </dgm:pt>
    <dgm:pt modelId="{9C80C789-A1BD-413F-B098-8CD493E42A7E}" type="sibTrans" cxnId="{A0BA766A-2F0A-4349-A0D4-C057F19AFF69}">
      <dgm:prSet/>
      <dgm:spPr/>
      <dgm:t>
        <a:bodyPr/>
        <a:lstStyle/>
        <a:p>
          <a:endParaRPr lang="es-CR"/>
        </a:p>
      </dgm:t>
    </dgm:pt>
    <dgm:pt modelId="{5472254D-9634-4047-8A16-555A87F4F178}">
      <dgm:prSet/>
      <dgm:spPr/>
      <dgm:t>
        <a:bodyPr/>
        <a:lstStyle/>
        <a:p>
          <a:pPr rtl="0"/>
          <a:r>
            <a:rPr lang="es-ES_tradnl" dirty="0" smtClean="0"/>
            <a:t>Derivados</a:t>
          </a:r>
          <a:endParaRPr lang="es-CR" dirty="0"/>
        </a:p>
      </dgm:t>
    </dgm:pt>
    <dgm:pt modelId="{B37117B7-5B57-4DC7-85DC-0608B17D02B9}" type="parTrans" cxnId="{A38CA7F9-A3A4-4892-8B77-BED872D8BD1D}">
      <dgm:prSet/>
      <dgm:spPr/>
      <dgm:t>
        <a:bodyPr/>
        <a:lstStyle/>
        <a:p>
          <a:endParaRPr lang="es-CR"/>
        </a:p>
      </dgm:t>
    </dgm:pt>
    <dgm:pt modelId="{DD31EC8D-2E88-44C1-89B4-1808810BE6B0}" type="sibTrans" cxnId="{A38CA7F9-A3A4-4892-8B77-BED872D8BD1D}">
      <dgm:prSet/>
      <dgm:spPr/>
      <dgm:t>
        <a:bodyPr/>
        <a:lstStyle/>
        <a:p>
          <a:endParaRPr lang="es-CR"/>
        </a:p>
      </dgm:t>
    </dgm:pt>
    <dgm:pt modelId="{209D9142-821E-4E0D-B5F6-3B88AA53938D}">
      <dgm:prSet/>
      <dgm:spPr/>
      <dgm:t>
        <a:bodyPr/>
        <a:lstStyle/>
        <a:p>
          <a:pPr rtl="0"/>
          <a:r>
            <a:rPr lang="es-ES_tradnl" smtClean="0"/>
            <a:t>Monovalorados o Multivalorados </a:t>
          </a:r>
          <a:endParaRPr lang="es-CR"/>
        </a:p>
      </dgm:t>
    </dgm:pt>
    <dgm:pt modelId="{FEC11B9A-2619-4E8F-B9D8-FB3E0DE2E7AF}" type="parTrans" cxnId="{18BB39B9-9C80-4FA5-96ED-9BC3F227C669}">
      <dgm:prSet/>
      <dgm:spPr/>
      <dgm:t>
        <a:bodyPr/>
        <a:lstStyle/>
        <a:p>
          <a:endParaRPr lang="es-CR"/>
        </a:p>
      </dgm:t>
    </dgm:pt>
    <dgm:pt modelId="{BF3F5C3B-4EA8-4CA8-B940-92F640F3A6B0}" type="sibTrans" cxnId="{18BB39B9-9C80-4FA5-96ED-9BC3F227C669}">
      <dgm:prSet/>
      <dgm:spPr/>
      <dgm:t>
        <a:bodyPr/>
        <a:lstStyle/>
        <a:p>
          <a:endParaRPr lang="es-CR"/>
        </a:p>
      </dgm:t>
    </dgm:pt>
    <dgm:pt modelId="{ED595AFD-BB7A-42A7-8062-F03407151E5C}">
      <dgm:prSet/>
      <dgm:spPr/>
      <dgm:t>
        <a:bodyPr/>
        <a:lstStyle/>
        <a:p>
          <a:pPr rtl="0"/>
          <a:r>
            <a:rPr lang="es-ES_tradnl" smtClean="0"/>
            <a:t>Opcionales</a:t>
          </a:r>
          <a:endParaRPr lang="es-CR"/>
        </a:p>
      </dgm:t>
    </dgm:pt>
    <dgm:pt modelId="{3EB0C6C2-51AC-41AC-A474-88F4B70E807E}" type="parTrans" cxnId="{568DE9FA-09A6-4B83-B4D4-8218CC1FA58D}">
      <dgm:prSet/>
      <dgm:spPr/>
      <dgm:t>
        <a:bodyPr/>
        <a:lstStyle/>
        <a:p>
          <a:endParaRPr lang="es-CR"/>
        </a:p>
      </dgm:t>
    </dgm:pt>
    <dgm:pt modelId="{D5D3A2F9-6730-4B83-9BED-359878F11C8D}" type="sibTrans" cxnId="{568DE9FA-09A6-4B83-B4D4-8218CC1FA58D}">
      <dgm:prSet/>
      <dgm:spPr/>
      <dgm:t>
        <a:bodyPr/>
        <a:lstStyle/>
        <a:p>
          <a:endParaRPr lang="es-CR"/>
        </a:p>
      </dgm:t>
    </dgm:pt>
    <dgm:pt modelId="{0975E0EE-7970-43EC-B31A-52A312CA91EA}" type="pres">
      <dgm:prSet presAssocID="{86CC440D-C785-48EE-97AB-115963765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10FEBE6B-2047-43B1-80DC-1D4526B40E6E}" type="pres">
      <dgm:prSet presAssocID="{272E334D-2B7C-4F18-9F1A-A26ADFB1AE5B}" presName="root" presStyleCnt="0"/>
      <dgm:spPr/>
    </dgm:pt>
    <dgm:pt modelId="{0D6A0EDB-ADD0-426D-9A9F-A65736F774EC}" type="pres">
      <dgm:prSet presAssocID="{272E334D-2B7C-4F18-9F1A-A26ADFB1AE5B}" presName="rootComposite" presStyleCnt="0"/>
      <dgm:spPr/>
    </dgm:pt>
    <dgm:pt modelId="{08B11CAB-98E7-4779-9789-DBE6A7C27FB6}" type="pres">
      <dgm:prSet presAssocID="{272E334D-2B7C-4F18-9F1A-A26ADFB1AE5B}" presName="rootText" presStyleLbl="node1" presStyleIdx="0" presStyleCnt="1" custScaleX="248633"/>
      <dgm:spPr/>
      <dgm:t>
        <a:bodyPr/>
        <a:lstStyle/>
        <a:p>
          <a:endParaRPr lang="es-CR"/>
        </a:p>
      </dgm:t>
    </dgm:pt>
    <dgm:pt modelId="{AF7D72CA-3C2D-4E34-8871-5DAE652BF274}" type="pres">
      <dgm:prSet presAssocID="{272E334D-2B7C-4F18-9F1A-A26ADFB1AE5B}" presName="rootConnector" presStyleLbl="node1" presStyleIdx="0" presStyleCnt="1"/>
      <dgm:spPr/>
      <dgm:t>
        <a:bodyPr/>
        <a:lstStyle/>
        <a:p>
          <a:endParaRPr lang="es-CR"/>
        </a:p>
      </dgm:t>
    </dgm:pt>
    <dgm:pt modelId="{6B069224-4494-4527-8C0B-9A33671804F8}" type="pres">
      <dgm:prSet presAssocID="{272E334D-2B7C-4F18-9F1A-A26ADFB1AE5B}" presName="childShape" presStyleCnt="0"/>
      <dgm:spPr/>
    </dgm:pt>
    <dgm:pt modelId="{A5220D25-D937-430D-9F81-1DE66FBC827C}" type="pres">
      <dgm:prSet presAssocID="{903395EF-47A8-4D96-AE92-8E3ECB2C82DB}" presName="Name13" presStyleLbl="parChTrans1D2" presStyleIdx="0" presStyleCnt="4"/>
      <dgm:spPr/>
      <dgm:t>
        <a:bodyPr/>
        <a:lstStyle/>
        <a:p>
          <a:endParaRPr lang="es-CR"/>
        </a:p>
      </dgm:t>
    </dgm:pt>
    <dgm:pt modelId="{A45AE1A5-2FFF-4A44-A811-5347ABBD21B9}" type="pres">
      <dgm:prSet presAssocID="{E9276243-DEB6-4735-A916-8725338D27C2}" presName="childText" presStyleLbl="bgAcc1" presStyleIdx="0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F919843-A6F8-4C05-9D36-D24AE39EF835}" type="pres">
      <dgm:prSet presAssocID="{B37117B7-5B57-4DC7-85DC-0608B17D02B9}" presName="Name13" presStyleLbl="parChTrans1D2" presStyleIdx="1" presStyleCnt="4"/>
      <dgm:spPr/>
      <dgm:t>
        <a:bodyPr/>
        <a:lstStyle/>
        <a:p>
          <a:endParaRPr lang="es-CR"/>
        </a:p>
      </dgm:t>
    </dgm:pt>
    <dgm:pt modelId="{9B2E1859-5F7E-4D1F-AC51-E22BD89F053F}" type="pres">
      <dgm:prSet presAssocID="{5472254D-9634-4047-8A16-555A87F4F178}" presName="childText" presStyleLbl="bgAcc1" presStyleIdx="1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2081D9-F1B2-4C5C-B883-F86F3DD1E841}" type="pres">
      <dgm:prSet presAssocID="{FEC11B9A-2619-4E8F-B9D8-FB3E0DE2E7AF}" presName="Name13" presStyleLbl="parChTrans1D2" presStyleIdx="2" presStyleCnt="4"/>
      <dgm:spPr/>
      <dgm:t>
        <a:bodyPr/>
        <a:lstStyle/>
        <a:p>
          <a:endParaRPr lang="es-CR"/>
        </a:p>
      </dgm:t>
    </dgm:pt>
    <dgm:pt modelId="{FB1F9451-04C4-45DE-AD79-FD4594643EEA}" type="pres">
      <dgm:prSet presAssocID="{209D9142-821E-4E0D-B5F6-3B88AA53938D}" presName="childText" presStyleLbl="bgAcc1" presStyleIdx="2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A894F37-788F-44D6-9459-D5D2DDA6EC4D}" type="pres">
      <dgm:prSet presAssocID="{3EB0C6C2-51AC-41AC-A474-88F4B70E807E}" presName="Name13" presStyleLbl="parChTrans1D2" presStyleIdx="3" presStyleCnt="4"/>
      <dgm:spPr/>
      <dgm:t>
        <a:bodyPr/>
        <a:lstStyle/>
        <a:p>
          <a:endParaRPr lang="es-CR"/>
        </a:p>
      </dgm:t>
    </dgm:pt>
    <dgm:pt modelId="{8EACC7E1-3BB0-4012-8E95-C956D712E308}" type="pres">
      <dgm:prSet presAssocID="{ED595AFD-BB7A-42A7-8062-F03407151E5C}" presName="childText" presStyleLbl="bgAcc1" presStyleIdx="3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EA5C253F-5E5F-4E4A-A0D1-E5E8C559D9B8}" type="presOf" srcId="{3EB0C6C2-51AC-41AC-A474-88F4B70E807E}" destId="{7A894F37-788F-44D6-9459-D5D2DDA6EC4D}" srcOrd="0" destOrd="0" presId="urn:microsoft.com/office/officeart/2005/8/layout/hierarchy3"/>
    <dgm:cxn modelId="{24A150F8-FA4F-4850-BA00-704E232720F8}" srcId="{86CC440D-C785-48EE-97AB-1159637650CD}" destId="{272E334D-2B7C-4F18-9F1A-A26ADFB1AE5B}" srcOrd="0" destOrd="0" parTransId="{1E51A333-2F0D-4ECF-9339-225DA3BD22A8}" sibTransId="{91C0E1B6-96B4-4723-AC90-1B380C5C4CC6}"/>
    <dgm:cxn modelId="{55B7CD20-813B-4EFD-B06E-FEDF6DBD2419}" type="presOf" srcId="{903395EF-47A8-4D96-AE92-8E3ECB2C82DB}" destId="{A5220D25-D937-430D-9F81-1DE66FBC827C}" srcOrd="0" destOrd="0" presId="urn:microsoft.com/office/officeart/2005/8/layout/hierarchy3"/>
    <dgm:cxn modelId="{D60B49FF-C581-4044-A6DD-FFFA40BF7416}" type="presOf" srcId="{86CC440D-C785-48EE-97AB-1159637650CD}" destId="{0975E0EE-7970-43EC-B31A-52A312CA91EA}" srcOrd="0" destOrd="0" presId="urn:microsoft.com/office/officeart/2005/8/layout/hierarchy3"/>
    <dgm:cxn modelId="{568DE9FA-09A6-4B83-B4D4-8218CC1FA58D}" srcId="{272E334D-2B7C-4F18-9F1A-A26ADFB1AE5B}" destId="{ED595AFD-BB7A-42A7-8062-F03407151E5C}" srcOrd="3" destOrd="0" parTransId="{3EB0C6C2-51AC-41AC-A474-88F4B70E807E}" sibTransId="{D5D3A2F9-6730-4B83-9BED-359878F11C8D}"/>
    <dgm:cxn modelId="{A0BA766A-2F0A-4349-A0D4-C057F19AFF69}" srcId="{272E334D-2B7C-4F18-9F1A-A26ADFB1AE5B}" destId="{E9276243-DEB6-4735-A916-8725338D27C2}" srcOrd="0" destOrd="0" parTransId="{903395EF-47A8-4D96-AE92-8E3ECB2C82DB}" sibTransId="{9C80C789-A1BD-413F-B098-8CD493E42A7E}"/>
    <dgm:cxn modelId="{7912DC4A-9A8E-4BAC-B2B5-CFACAB9BCEEB}" type="presOf" srcId="{E9276243-DEB6-4735-A916-8725338D27C2}" destId="{A45AE1A5-2FFF-4A44-A811-5347ABBD21B9}" srcOrd="0" destOrd="0" presId="urn:microsoft.com/office/officeart/2005/8/layout/hierarchy3"/>
    <dgm:cxn modelId="{61675404-8927-4B94-9D8B-06567F93D679}" type="presOf" srcId="{FEC11B9A-2619-4E8F-B9D8-FB3E0DE2E7AF}" destId="{502081D9-F1B2-4C5C-B883-F86F3DD1E841}" srcOrd="0" destOrd="0" presId="urn:microsoft.com/office/officeart/2005/8/layout/hierarchy3"/>
    <dgm:cxn modelId="{81BF4546-E5E5-4BB3-A77A-C33D1225A23E}" type="presOf" srcId="{B37117B7-5B57-4DC7-85DC-0608B17D02B9}" destId="{CF919843-A6F8-4C05-9D36-D24AE39EF835}" srcOrd="0" destOrd="0" presId="urn:microsoft.com/office/officeart/2005/8/layout/hierarchy3"/>
    <dgm:cxn modelId="{1F527462-E8CD-414A-AFCC-7BF960343383}" type="presOf" srcId="{272E334D-2B7C-4F18-9F1A-A26ADFB1AE5B}" destId="{AF7D72CA-3C2D-4E34-8871-5DAE652BF274}" srcOrd="1" destOrd="0" presId="urn:microsoft.com/office/officeart/2005/8/layout/hierarchy3"/>
    <dgm:cxn modelId="{3D44CD06-9E84-463E-A33F-E5C9A0C93243}" type="presOf" srcId="{209D9142-821E-4E0D-B5F6-3B88AA53938D}" destId="{FB1F9451-04C4-45DE-AD79-FD4594643EEA}" srcOrd="0" destOrd="0" presId="urn:microsoft.com/office/officeart/2005/8/layout/hierarchy3"/>
    <dgm:cxn modelId="{5C7B4DD4-654E-4E8F-A75F-943F83C52FB6}" type="presOf" srcId="{5472254D-9634-4047-8A16-555A87F4F178}" destId="{9B2E1859-5F7E-4D1F-AC51-E22BD89F053F}" srcOrd="0" destOrd="0" presId="urn:microsoft.com/office/officeart/2005/8/layout/hierarchy3"/>
    <dgm:cxn modelId="{18BB39B9-9C80-4FA5-96ED-9BC3F227C669}" srcId="{272E334D-2B7C-4F18-9F1A-A26ADFB1AE5B}" destId="{209D9142-821E-4E0D-B5F6-3B88AA53938D}" srcOrd="2" destOrd="0" parTransId="{FEC11B9A-2619-4E8F-B9D8-FB3E0DE2E7AF}" sibTransId="{BF3F5C3B-4EA8-4CA8-B940-92F640F3A6B0}"/>
    <dgm:cxn modelId="{A38CA7F9-A3A4-4892-8B77-BED872D8BD1D}" srcId="{272E334D-2B7C-4F18-9F1A-A26ADFB1AE5B}" destId="{5472254D-9634-4047-8A16-555A87F4F178}" srcOrd="1" destOrd="0" parTransId="{B37117B7-5B57-4DC7-85DC-0608B17D02B9}" sibTransId="{DD31EC8D-2E88-44C1-89B4-1808810BE6B0}"/>
    <dgm:cxn modelId="{78B48BD5-8BBA-4DF6-B802-0217256A7A5A}" type="presOf" srcId="{272E334D-2B7C-4F18-9F1A-A26ADFB1AE5B}" destId="{08B11CAB-98E7-4779-9789-DBE6A7C27FB6}" srcOrd="0" destOrd="0" presId="urn:microsoft.com/office/officeart/2005/8/layout/hierarchy3"/>
    <dgm:cxn modelId="{2870D6A4-FCB7-46F2-8FC1-65DEE4E2473B}" type="presOf" srcId="{ED595AFD-BB7A-42A7-8062-F03407151E5C}" destId="{8EACC7E1-3BB0-4012-8E95-C956D712E308}" srcOrd="0" destOrd="0" presId="urn:microsoft.com/office/officeart/2005/8/layout/hierarchy3"/>
    <dgm:cxn modelId="{F6071A66-C7BD-4A22-91D7-8573AB252E6E}" type="presParOf" srcId="{0975E0EE-7970-43EC-B31A-52A312CA91EA}" destId="{10FEBE6B-2047-43B1-80DC-1D4526B40E6E}" srcOrd="0" destOrd="0" presId="urn:microsoft.com/office/officeart/2005/8/layout/hierarchy3"/>
    <dgm:cxn modelId="{6C82029B-F13E-41DC-8593-0444ECBF8DD3}" type="presParOf" srcId="{10FEBE6B-2047-43B1-80DC-1D4526B40E6E}" destId="{0D6A0EDB-ADD0-426D-9A9F-A65736F774EC}" srcOrd="0" destOrd="0" presId="urn:microsoft.com/office/officeart/2005/8/layout/hierarchy3"/>
    <dgm:cxn modelId="{94E0D2DC-9EA1-4BFE-A5FA-029395584D5A}" type="presParOf" srcId="{0D6A0EDB-ADD0-426D-9A9F-A65736F774EC}" destId="{08B11CAB-98E7-4779-9789-DBE6A7C27FB6}" srcOrd="0" destOrd="0" presId="urn:microsoft.com/office/officeart/2005/8/layout/hierarchy3"/>
    <dgm:cxn modelId="{93793B29-75B3-447C-A581-CEB503A09C74}" type="presParOf" srcId="{0D6A0EDB-ADD0-426D-9A9F-A65736F774EC}" destId="{AF7D72CA-3C2D-4E34-8871-5DAE652BF274}" srcOrd="1" destOrd="0" presId="urn:microsoft.com/office/officeart/2005/8/layout/hierarchy3"/>
    <dgm:cxn modelId="{CD3176D5-FE39-455D-9C99-CFFDB59E3D06}" type="presParOf" srcId="{10FEBE6B-2047-43B1-80DC-1D4526B40E6E}" destId="{6B069224-4494-4527-8C0B-9A33671804F8}" srcOrd="1" destOrd="0" presId="urn:microsoft.com/office/officeart/2005/8/layout/hierarchy3"/>
    <dgm:cxn modelId="{0727953D-4284-439C-B8A7-C3F463B057EC}" type="presParOf" srcId="{6B069224-4494-4527-8C0B-9A33671804F8}" destId="{A5220D25-D937-430D-9F81-1DE66FBC827C}" srcOrd="0" destOrd="0" presId="urn:microsoft.com/office/officeart/2005/8/layout/hierarchy3"/>
    <dgm:cxn modelId="{4B2929BE-CEB1-4758-B633-F6D5D733FFCB}" type="presParOf" srcId="{6B069224-4494-4527-8C0B-9A33671804F8}" destId="{A45AE1A5-2FFF-4A44-A811-5347ABBD21B9}" srcOrd="1" destOrd="0" presId="urn:microsoft.com/office/officeart/2005/8/layout/hierarchy3"/>
    <dgm:cxn modelId="{F9196D28-2BF3-443F-91E9-ABA24FAE85D6}" type="presParOf" srcId="{6B069224-4494-4527-8C0B-9A33671804F8}" destId="{CF919843-A6F8-4C05-9D36-D24AE39EF835}" srcOrd="2" destOrd="0" presId="urn:microsoft.com/office/officeart/2005/8/layout/hierarchy3"/>
    <dgm:cxn modelId="{CF569CD8-BC59-4938-8F1A-CFE7A78B3EEE}" type="presParOf" srcId="{6B069224-4494-4527-8C0B-9A33671804F8}" destId="{9B2E1859-5F7E-4D1F-AC51-E22BD89F053F}" srcOrd="3" destOrd="0" presId="urn:microsoft.com/office/officeart/2005/8/layout/hierarchy3"/>
    <dgm:cxn modelId="{538EB39D-3041-4573-9C50-A4BDD976BA0E}" type="presParOf" srcId="{6B069224-4494-4527-8C0B-9A33671804F8}" destId="{502081D9-F1B2-4C5C-B883-F86F3DD1E841}" srcOrd="4" destOrd="0" presId="urn:microsoft.com/office/officeart/2005/8/layout/hierarchy3"/>
    <dgm:cxn modelId="{D0460764-D422-46E6-9028-B772D3A79CF1}" type="presParOf" srcId="{6B069224-4494-4527-8C0B-9A33671804F8}" destId="{FB1F9451-04C4-45DE-AD79-FD4594643EEA}" srcOrd="5" destOrd="0" presId="urn:microsoft.com/office/officeart/2005/8/layout/hierarchy3"/>
    <dgm:cxn modelId="{DDE57CC3-5D12-42EE-8EF4-A9BAC2C12B79}" type="presParOf" srcId="{6B069224-4494-4527-8C0B-9A33671804F8}" destId="{7A894F37-788F-44D6-9459-D5D2DDA6EC4D}" srcOrd="6" destOrd="0" presId="urn:microsoft.com/office/officeart/2005/8/layout/hierarchy3"/>
    <dgm:cxn modelId="{6CA4E066-CFFE-4DB7-A2FC-99F252E47724}" type="presParOf" srcId="{6B069224-4494-4527-8C0B-9A33671804F8}" destId="{8EACC7E1-3BB0-4012-8E95-C956D712E30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CC440D-C785-48EE-97AB-1159637650CD}" type="doc">
      <dgm:prSet loTypeId="urn:microsoft.com/office/officeart/2005/8/layout/hierarchy3" loCatId="hierarchy" qsTypeId="urn:microsoft.com/office/officeart/2005/8/quickstyle/3d3" qsCatId="3D" csTypeId="urn:microsoft.com/office/officeart/2005/8/colors/colorful1#16" csCatId="colorful" phldr="1"/>
      <dgm:spPr/>
      <dgm:t>
        <a:bodyPr/>
        <a:lstStyle/>
        <a:p>
          <a:endParaRPr lang="es-CR"/>
        </a:p>
      </dgm:t>
    </dgm:pt>
    <dgm:pt modelId="{272E334D-2B7C-4F18-9F1A-A26ADFB1AE5B}">
      <dgm:prSet/>
      <dgm:spPr/>
      <dgm:t>
        <a:bodyPr/>
        <a:lstStyle/>
        <a:p>
          <a:pPr rtl="0"/>
          <a:r>
            <a:rPr lang="es-CR" smtClean="0"/>
            <a:t>Tipos de atributos</a:t>
          </a:r>
          <a:endParaRPr lang="es-CR"/>
        </a:p>
      </dgm:t>
    </dgm:pt>
    <dgm:pt modelId="{1E51A333-2F0D-4ECF-9339-225DA3BD22A8}" type="parTrans" cxnId="{24A150F8-FA4F-4850-BA00-704E232720F8}">
      <dgm:prSet/>
      <dgm:spPr/>
      <dgm:t>
        <a:bodyPr/>
        <a:lstStyle/>
        <a:p>
          <a:endParaRPr lang="es-CR"/>
        </a:p>
      </dgm:t>
    </dgm:pt>
    <dgm:pt modelId="{91C0E1B6-96B4-4723-AC90-1B380C5C4CC6}" type="sibTrans" cxnId="{24A150F8-FA4F-4850-BA00-704E232720F8}">
      <dgm:prSet/>
      <dgm:spPr/>
      <dgm:t>
        <a:bodyPr/>
        <a:lstStyle/>
        <a:p>
          <a:endParaRPr lang="es-CR"/>
        </a:p>
      </dgm:t>
    </dgm:pt>
    <dgm:pt modelId="{E9276243-DEB6-4735-A916-8725338D27C2}">
      <dgm:prSet/>
      <dgm:spPr/>
      <dgm:t>
        <a:bodyPr/>
        <a:lstStyle/>
        <a:p>
          <a:pPr rtl="0"/>
          <a:r>
            <a:rPr lang="es-ES_tradnl" smtClean="0"/>
            <a:t>Simples o Compuestos</a:t>
          </a:r>
          <a:endParaRPr lang="es-CR"/>
        </a:p>
      </dgm:t>
    </dgm:pt>
    <dgm:pt modelId="{903395EF-47A8-4D96-AE92-8E3ECB2C82DB}" type="parTrans" cxnId="{A0BA766A-2F0A-4349-A0D4-C057F19AFF69}">
      <dgm:prSet/>
      <dgm:spPr/>
      <dgm:t>
        <a:bodyPr/>
        <a:lstStyle/>
        <a:p>
          <a:endParaRPr lang="es-CR"/>
        </a:p>
      </dgm:t>
    </dgm:pt>
    <dgm:pt modelId="{9C80C789-A1BD-413F-B098-8CD493E42A7E}" type="sibTrans" cxnId="{A0BA766A-2F0A-4349-A0D4-C057F19AFF69}">
      <dgm:prSet/>
      <dgm:spPr/>
      <dgm:t>
        <a:bodyPr/>
        <a:lstStyle/>
        <a:p>
          <a:endParaRPr lang="es-CR"/>
        </a:p>
      </dgm:t>
    </dgm:pt>
    <dgm:pt modelId="{5472254D-9634-4047-8A16-555A87F4F178}">
      <dgm:prSet/>
      <dgm:spPr>
        <a:solidFill>
          <a:srgbClr val="C00000">
            <a:alpha val="90000"/>
          </a:srgbClr>
        </a:solidFill>
      </dgm:spPr>
      <dgm:t>
        <a:bodyPr/>
        <a:lstStyle/>
        <a:p>
          <a:pPr rtl="0"/>
          <a:r>
            <a:rPr lang="es-ES_tradnl" dirty="0" smtClean="0"/>
            <a:t>Derivados</a:t>
          </a:r>
          <a:endParaRPr lang="es-CR" dirty="0"/>
        </a:p>
      </dgm:t>
    </dgm:pt>
    <dgm:pt modelId="{B37117B7-5B57-4DC7-85DC-0608B17D02B9}" type="parTrans" cxnId="{A38CA7F9-A3A4-4892-8B77-BED872D8BD1D}">
      <dgm:prSet/>
      <dgm:spPr/>
      <dgm:t>
        <a:bodyPr/>
        <a:lstStyle/>
        <a:p>
          <a:endParaRPr lang="es-CR"/>
        </a:p>
      </dgm:t>
    </dgm:pt>
    <dgm:pt modelId="{DD31EC8D-2E88-44C1-89B4-1808810BE6B0}" type="sibTrans" cxnId="{A38CA7F9-A3A4-4892-8B77-BED872D8BD1D}">
      <dgm:prSet/>
      <dgm:spPr/>
      <dgm:t>
        <a:bodyPr/>
        <a:lstStyle/>
        <a:p>
          <a:endParaRPr lang="es-CR"/>
        </a:p>
      </dgm:t>
    </dgm:pt>
    <dgm:pt modelId="{209D9142-821E-4E0D-B5F6-3B88AA53938D}">
      <dgm:prSet/>
      <dgm:spPr/>
      <dgm:t>
        <a:bodyPr/>
        <a:lstStyle/>
        <a:p>
          <a:pPr rtl="0"/>
          <a:r>
            <a:rPr lang="es-ES_tradnl" smtClean="0"/>
            <a:t>Monovalorados o Multivalorados </a:t>
          </a:r>
          <a:endParaRPr lang="es-CR"/>
        </a:p>
      </dgm:t>
    </dgm:pt>
    <dgm:pt modelId="{FEC11B9A-2619-4E8F-B9D8-FB3E0DE2E7AF}" type="parTrans" cxnId="{18BB39B9-9C80-4FA5-96ED-9BC3F227C669}">
      <dgm:prSet/>
      <dgm:spPr/>
      <dgm:t>
        <a:bodyPr/>
        <a:lstStyle/>
        <a:p>
          <a:endParaRPr lang="es-CR"/>
        </a:p>
      </dgm:t>
    </dgm:pt>
    <dgm:pt modelId="{BF3F5C3B-4EA8-4CA8-B940-92F640F3A6B0}" type="sibTrans" cxnId="{18BB39B9-9C80-4FA5-96ED-9BC3F227C669}">
      <dgm:prSet/>
      <dgm:spPr/>
      <dgm:t>
        <a:bodyPr/>
        <a:lstStyle/>
        <a:p>
          <a:endParaRPr lang="es-CR"/>
        </a:p>
      </dgm:t>
    </dgm:pt>
    <dgm:pt modelId="{ED595AFD-BB7A-42A7-8062-F03407151E5C}">
      <dgm:prSet/>
      <dgm:spPr/>
      <dgm:t>
        <a:bodyPr/>
        <a:lstStyle/>
        <a:p>
          <a:pPr rtl="0"/>
          <a:r>
            <a:rPr lang="es-ES_tradnl" smtClean="0"/>
            <a:t>Opcionales</a:t>
          </a:r>
          <a:endParaRPr lang="es-CR"/>
        </a:p>
      </dgm:t>
    </dgm:pt>
    <dgm:pt modelId="{3EB0C6C2-51AC-41AC-A474-88F4B70E807E}" type="parTrans" cxnId="{568DE9FA-09A6-4B83-B4D4-8218CC1FA58D}">
      <dgm:prSet/>
      <dgm:spPr/>
      <dgm:t>
        <a:bodyPr/>
        <a:lstStyle/>
        <a:p>
          <a:endParaRPr lang="es-CR"/>
        </a:p>
      </dgm:t>
    </dgm:pt>
    <dgm:pt modelId="{D5D3A2F9-6730-4B83-9BED-359878F11C8D}" type="sibTrans" cxnId="{568DE9FA-09A6-4B83-B4D4-8218CC1FA58D}">
      <dgm:prSet/>
      <dgm:spPr/>
      <dgm:t>
        <a:bodyPr/>
        <a:lstStyle/>
        <a:p>
          <a:endParaRPr lang="es-CR"/>
        </a:p>
      </dgm:t>
    </dgm:pt>
    <dgm:pt modelId="{0975E0EE-7970-43EC-B31A-52A312CA91EA}" type="pres">
      <dgm:prSet presAssocID="{86CC440D-C785-48EE-97AB-115963765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10FEBE6B-2047-43B1-80DC-1D4526B40E6E}" type="pres">
      <dgm:prSet presAssocID="{272E334D-2B7C-4F18-9F1A-A26ADFB1AE5B}" presName="root" presStyleCnt="0"/>
      <dgm:spPr/>
    </dgm:pt>
    <dgm:pt modelId="{0D6A0EDB-ADD0-426D-9A9F-A65736F774EC}" type="pres">
      <dgm:prSet presAssocID="{272E334D-2B7C-4F18-9F1A-A26ADFB1AE5B}" presName="rootComposite" presStyleCnt="0"/>
      <dgm:spPr/>
    </dgm:pt>
    <dgm:pt modelId="{08B11CAB-98E7-4779-9789-DBE6A7C27FB6}" type="pres">
      <dgm:prSet presAssocID="{272E334D-2B7C-4F18-9F1A-A26ADFB1AE5B}" presName="rootText" presStyleLbl="node1" presStyleIdx="0" presStyleCnt="1" custScaleX="248633"/>
      <dgm:spPr/>
      <dgm:t>
        <a:bodyPr/>
        <a:lstStyle/>
        <a:p>
          <a:endParaRPr lang="es-CR"/>
        </a:p>
      </dgm:t>
    </dgm:pt>
    <dgm:pt modelId="{AF7D72CA-3C2D-4E34-8871-5DAE652BF274}" type="pres">
      <dgm:prSet presAssocID="{272E334D-2B7C-4F18-9F1A-A26ADFB1AE5B}" presName="rootConnector" presStyleLbl="node1" presStyleIdx="0" presStyleCnt="1"/>
      <dgm:spPr/>
      <dgm:t>
        <a:bodyPr/>
        <a:lstStyle/>
        <a:p>
          <a:endParaRPr lang="es-CR"/>
        </a:p>
      </dgm:t>
    </dgm:pt>
    <dgm:pt modelId="{6B069224-4494-4527-8C0B-9A33671804F8}" type="pres">
      <dgm:prSet presAssocID="{272E334D-2B7C-4F18-9F1A-A26ADFB1AE5B}" presName="childShape" presStyleCnt="0"/>
      <dgm:spPr/>
    </dgm:pt>
    <dgm:pt modelId="{A5220D25-D937-430D-9F81-1DE66FBC827C}" type="pres">
      <dgm:prSet presAssocID="{903395EF-47A8-4D96-AE92-8E3ECB2C82DB}" presName="Name13" presStyleLbl="parChTrans1D2" presStyleIdx="0" presStyleCnt="4"/>
      <dgm:spPr/>
      <dgm:t>
        <a:bodyPr/>
        <a:lstStyle/>
        <a:p>
          <a:endParaRPr lang="es-CR"/>
        </a:p>
      </dgm:t>
    </dgm:pt>
    <dgm:pt modelId="{A45AE1A5-2FFF-4A44-A811-5347ABBD21B9}" type="pres">
      <dgm:prSet presAssocID="{E9276243-DEB6-4735-A916-8725338D27C2}" presName="childText" presStyleLbl="bgAcc1" presStyleIdx="0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F919843-A6F8-4C05-9D36-D24AE39EF835}" type="pres">
      <dgm:prSet presAssocID="{B37117B7-5B57-4DC7-85DC-0608B17D02B9}" presName="Name13" presStyleLbl="parChTrans1D2" presStyleIdx="1" presStyleCnt="4"/>
      <dgm:spPr/>
      <dgm:t>
        <a:bodyPr/>
        <a:lstStyle/>
        <a:p>
          <a:endParaRPr lang="es-CR"/>
        </a:p>
      </dgm:t>
    </dgm:pt>
    <dgm:pt modelId="{9B2E1859-5F7E-4D1F-AC51-E22BD89F053F}" type="pres">
      <dgm:prSet presAssocID="{5472254D-9634-4047-8A16-555A87F4F178}" presName="childText" presStyleLbl="bgAcc1" presStyleIdx="1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2081D9-F1B2-4C5C-B883-F86F3DD1E841}" type="pres">
      <dgm:prSet presAssocID="{FEC11B9A-2619-4E8F-B9D8-FB3E0DE2E7AF}" presName="Name13" presStyleLbl="parChTrans1D2" presStyleIdx="2" presStyleCnt="4"/>
      <dgm:spPr/>
      <dgm:t>
        <a:bodyPr/>
        <a:lstStyle/>
        <a:p>
          <a:endParaRPr lang="es-CR"/>
        </a:p>
      </dgm:t>
    </dgm:pt>
    <dgm:pt modelId="{FB1F9451-04C4-45DE-AD79-FD4594643EEA}" type="pres">
      <dgm:prSet presAssocID="{209D9142-821E-4E0D-B5F6-3B88AA53938D}" presName="childText" presStyleLbl="bgAcc1" presStyleIdx="2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A894F37-788F-44D6-9459-D5D2DDA6EC4D}" type="pres">
      <dgm:prSet presAssocID="{3EB0C6C2-51AC-41AC-A474-88F4B70E807E}" presName="Name13" presStyleLbl="parChTrans1D2" presStyleIdx="3" presStyleCnt="4"/>
      <dgm:spPr/>
      <dgm:t>
        <a:bodyPr/>
        <a:lstStyle/>
        <a:p>
          <a:endParaRPr lang="es-CR"/>
        </a:p>
      </dgm:t>
    </dgm:pt>
    <dgm:pt modelId="{8EACC7E1-3BB0-4012-8E95-C956D712E308}" type="pres">
      <dgm:prSet presAssocID="{ED595AFD-BB7A-42A7-8062-F03407151E5C}" presName="childText" presStyleLbl="bgAcc1" presStyleIdx="3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44E1A351-328F-4F4A-838A-5B58E2DD65C1}" type="presOf" srcId="{86CC440D-C785-48EE-97AB-1159637650CD}" destId="{0975E0EE-7970-43EC-B31A-52A312CA91EA}" srcOrd="0" destOrd="0" presId="urn:microsoft.com/office/officeart/2005/8/layout/hierarchy3"/>
    <dgm:cxn modelId="{8A0C2BB7-D983-4A15-9EA2-570D82580995}" type="presOf" srcId="{B37117B7-5B57-4DC7-85DC-0608B17D02B9}" destId="{CF919843-A6F8-4C05-9D36-D24AE39EF835}" srcOrd="0" destOrd="0" presId="urn:microsoft.com/office/officeart/2005/8/layout/hierarchy3"/>
    <dgm:cxn modelId="{AAFD6F70-F830-4D4A-B446-027E2422DD1B}" type="presOf" srcId="{FEC11B9A-2619-4E8F-B9D8-FB3E0DE2E7AF}" destId="{502081D9-F1B2-4C5C-B883-F86F3DD1E841}" srcOrd="0" destOrd="0" presId="urn:microsoft.com/office/officeart/2005/8/layout/hierarchy3"/>
    <dgm:cxn modelId="{24A150F8-FA4F-4850-BA00-704E232720F8}" srcId="{86CC440D-C785-48EE-97AB-1159637650CD}" destId="{272E334D-2B7C-4F18-9F1A-A26ADFB1AE5B}" srcOrd="0" destOrd="0" parTransId="{1E51A333-2F0D-4ECF-9339-225DA3BD22A8}" sibTransId="{91C0E1B6-96B4-4723-AC90-1B380C5C4CC6}"/>
    <dgm:cxn modelId="{9377F670-EFC1-45AE-B46A-6F7AA6586B72}" type="presOf" srcId="{ED595AFD-BB7A-42A7-8062-F03407151E5C}" destId="{8EACC7E1-3BB0-4012-8E95-C956D712E308}" srcOrd="0" destOrd="0" presId="urn:microsoft.com/office/officeart/2005/8/layout/hierarchy3"/>
    <dgm:cxn modelId="{568DE9FA-09A6-4B83-B4D4-8218CC1FA58D}" srcId="{272E334D-2B7C-4F18-9F1A-A26ADFB1AE5B}" destId="{ED595AFD-BB7A-42A7-8062-F03407151E5C}" srcOrd="3" destOrd="0" parTransId="{3EB0C6C2-51AC-41AC-A474-88F4B70E807E}" sibTransId="{D5D3A2F9-6730-4B83-9BED-359878F11C8D}"/>
    <dgm:cxn modelId="{E2FBF935-3EBD-4DFB-A34E-EF88A0A54FEB}" type="presOf" srcId="{3EB0C6C2-51AC-41AC-A474-88F4B70E807E}" destId="{7A894F37-788F-44D6-9459-D5D2DDA6EC4D}" srcOrd="0" destOrd="0" presId="urn:microsoft.com/office/officeart/2005/8/layout/hierarchy3"/>
    <dgm:cxn modelId="{A0BA766A-2F0A-4349-A0D4-C057F19AFF69}" srcId="{272E334D-2B7C-4F18-9F1A-A26ADFB1AE5B}" destId="{E9276243-DEB6-4735-A916-8725338D27C2}" srcOrd="0" destOrd="0" parTransId="{903395EF-47A8-4D96-AE92-8E3ECB2C82DB}" sibTransId="{9C80C789-A1BD-413F-B098-8CD493E42A7E}"/>
    <dgm:cxn modelId="{F9848157-FF75-4301-88AB-2CFBB8EF49FA}" type="presOf" srcId="{272E334D-2B7C-4F18-9F1A-A26ADFB1AE5B}" destId="{AF7D72CA-3C2D-4E34-8871-5DAE652BF274}" srcOrd="1" destOrd="0" presId="urn:microsoft.com/office/officeart/2005/8/layout/hierarchy3"/>
    <dgm:cxn modelId="{F6F8DC31-7D79-4EF7-99A7-E615C9C05C7C}" type="presOf" srcId="{209D9142-821E-4E0D-B5F6-3B88AA53938D}" destId="{FB1F9451-04C4-45DE-AD79-FD4594643EEA}" srcOrd="0" destOrd="0" presId="urn:microsoft.com/office/officeart/2005/8/layout/hierarchy3"/>
    <dgm:cxn modelId="{80CB3762-3AC9-4361-82BE-5DAD04A48D5E}" type="presOf" srcId="{E9276243-DEB6-4735-A916-8725338D27C2}" destId="{A45AE1A5-2FFF-4A44-A811-5347ABBD21B9}" srcOrd="0" destOrd="0" presId="urn:microsoft.com/office/officeart/2005/8/layout/hierarchy3"/>
    <dgm:cxn modelId="{18BB39B9-9C80-4FA5-96ED-9BC3F227C669}" srcId="{272E334D-2B7C-4F18-9F1A-A26ADFB1AE5B}" destId="{209D9142-821E-4E0D-B5F6-3B88AA53938D}" srcOrd="2" destOrd="0" parTransId="{FEC11B9A-2619-4E8F-B9D8-FB3E0DE2E7AF}" sibTransId="{BF3F5C3B-4EA8-4CA8-B940-92F640F3A6B0}"/>
    <dgm:cxn modelId="{A38CA7F9-A3A4-4892-8B77-BED872D8BD1D}" srcId="{272E334D-2B7C-4F18-9F1A-A26ADFB1AE5B}" destId="{5472254D-9634-4047-8A16-555A87F4F178}" srcOrd="1" destOrd="0" parTransId="{B37117B7-5B57-4DC7-85DC-0608B17D02B9}" sibTransId="{DD31EC8D-2E88-44C1-89B4-1808810BE6B0}"/>
    <dgm:cxn modelId="{12F5F8C7-4D35-4A21-801E-C48BBCB477B9}" type="presOf" srcId="{5472254D-9634-4047-8A16-555A87F4F178}" destId="{9B2E1859-5F7E-4D1F-AC51-E22BD89F053F}" srcOrd="0" destOrd="0" presId="urn:microsoft.com/office/officeart/2005/8/layout/hierarchy3"/>
    <dgm:cxn modelId="{F3EFADCD-2686-4207-B24D-1788E74F21DD}" type="presOf" srcId="{903395EF-47A8-4D96-AE92-8E3ECB2C82DB}" destId="{A5220D25-D937-430D-9F81-1DE66FBC827C}" srcOrd="0" destOrd="0" presId="urn:microsoft.com/office/officeart/2005/8/layout/hierarchy3"/>
    <dgm:cxn modelId="{E4853306-6DC6-49E1-8DBC-1B0F46C5A022}" type="presOf" srcId="{272E334D-2B7C-4F18-9F1A-A26ADFB1AE5B}" destId="{08B11CAB-98E7-4779-9789-DBE6A7C27FB6}" srcOrd="0" destOrd="0" presId="urn:microsoft.com/office/officeart/2005/8/layout/hierarchy3"/>
    <dgm:cxn modelId="{F193B8A3-553B-4A75-83FD-00B8CA4479E1}" type="presParOf" srcId="{0975E0EE-7970-43EC-B31A-52A312CA91EA}" destId="{10FEBE6B-2047-43B1-80DC-1D4526B40E6E}" srcOrd="0" destOrd="0" presId="urn:microsoft.com/office/officeart/2005/8/layout/hierarchy3"/>
    <dgm:cxn modelId="{357D34D2-FE32-4EEE-97D9-FC4C539879E1}" type="presParOf" srcId="{10FEBE6B-2047-43B1-80DC-1D4526B40E6E}" destId="{0D6A0EDB-ADD0-426D-9A9F-A65736F774EC}" srcOrd="0" destOrd="0" presId="urn:microsoft.com/office/officeart/2005/8/layout/hierarchy3"/>
    <dgm:cxn modelId="{C7E46385-7561-4464-B0AF-5D845330A659}" type="presParOf" srcId="{0D6A0EDB-ADD0-426D-9A9F-A65736F774EC}" destId="{08B11CAB-98E7-4779-9789-DBE6A7C27FB6}" srcOrd="0" destOrd="0" presId="urn:microsoft.com/office/officeart/2005/8/layout/hierarchy3"/>
    <dgm:cxn modelId="{CC34FD6B-7AE8-440B-AA8E-649C0EE6A56C}" type="presParOf" srcId="{0D6A0EDB-ADD0-426D-9A9F-A65736F774EC}" destId="{AF7D72CA-3C2D-4E34-8871-5DAE652BF274}" srcOrd="1" destOrd="0" presId="urn:microsoft.com/office/officeart/2005/8/layout/hierarchy3"/>
    <dgm:cxn modelId="{77972D7F-0EA6-4F80-A7E3-0721C57E95DC}" type="presParOf" srcId="{10FEBE6B-2047-43B1-80DC-1D4526B40E6E}" destId="{6B069224-4494-4527-8C0B-9A33671804F8}" srcOrd="1" destOrd="0" presId="urn:microsoft.com/office/officeart/2005/8/layout/hierarchy3"/>
    <dgm:cxn modelId="{2F0EF819-AEFD-48FF-8634-2FE85E5D87C5}" type="presParOf" srcId="{6B069224-4494-4527-8C0B-9A33671804F8}" destId="{A5220D25-D937-430D-9F81-1DE66FBC827C}" srcOrd="0" destOrd="0" presId="urn:microsoft.com/office/officeart/2005/8/layout/hierarchy3"/>
    <dgm:cxn modelId="{DF6E8C90-B15D-4E02-8F95-143184249C77}" type="presParOf" srcId="{6B069224-4494-4527-8C0B-9A33671804F8}" destId="{A45AE1A5-2FFF-4A44-A811-5347ABBD21B9}" srcOrd="1" destOrd="0" presId="urn:microsoft.com/office/officeart/2005/8/layout/hierarchy3"/>
    <dgm:cxn modelId="{4FEDD4A4-9814-4D62-8F10-E3B048634A1E}" type="presParOf" srcId="{6B069224-4494-4527-8C0B-9A33671804F8}" destId="{CF919843-A6F8-4C05-9D36-D24AE39EF835}" srcOrd="2" destOrd="0" presId="urn:microsoft.com/office/officeart/2005/8/layout/hierarchy3"/>
    <dgm:cxn modelId="{9714400A-4359-49DD-90B8-641D8DC68083}" type="presParOf" srcId="{6B069224-4494-4527-8C0B-9A33671804F8}" destId="{9B2E1859-5F7E-4D1F-AC51-E22BD89F053F}" srcOrd="3" destOrd="0" presId="urn:microsoft.com/office/officeart/2005/8/layout/hierarchy3"/>
    <dgm:cxn modelId="{1E2F2063-F054-4D56-A246-440316081218}" type="presParOf" srcId="{6B069224-4494-4527-8C0B-9A33671804F8}" destId="{502081D9-F1B2-4C5C-B883-F86F3DD1E841}" srcOrd="4" destOrd="0" presId="urn:microsoft.com/office/officeart/2005/8/layout/hierarchy3"/>
    <dgm:cxn modelId="{A6665641-069E-40C9-822A-6CEF30A0B8E0}" type="presParOf" srcId="{6B069224-4494-4527-8C0B-9A33671804F8}" destId="{FB1F9451-04C4-45DE-AD79-FD4594643EEA}" srcOrd="5" destOrd="0" presId="urn:microsoft.com/office/officeart/2005/8/layout/hierarchy3"/>
    <dgm:cxn modelId="{7D2292E8-7C78-4905-BA0D-741DD9F54E2E}" type="presParOf" srcId="{6B069224-4494-4527-8C0B-9A33671804F8}" destId="{7A894F37-788F-44D6-9459-D5D2DDA6EC4D}" srcOrd="6" destOrd="0" presId="urn:microsoft.com/office/officeart/2005/8/layout/hierarchy3"/>
    <dgm:cxn modelId="{34D87877-FD92-409D-B167-B2BE13DA548F}" type="presParOf" srcId="{6B069224-4494-4527-8C0B-9A33671804F8}" destId="{8EACC7E1-3BB0-4012-8E95-C956D712E30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CC440D-C785-48EE-97AB-1159637650CD}" type="doc">
      <dgm:prSet loTypeId="urn:microsoft.com/office/officeart/2005/8/layout/hierarchy3" loCatId="hierarchy" qsTypeId="urn:microsoft.com/office/officeart/2005/8/quickstyle/3d3" qsCatId="3D" csTypeId="urn:microsoft.com/office/officeart/2005/8/colors/colorful1#17" csCatId="colorful" phldr="1"/>
      <dgm:spPr/>
      <dgm:t>
        <a:bodyPr/>
        <a:lstStyle/>
        <a:p>
          <a:endParaRPr lang="es-CR"/>
        </a:p>
      </dgm:t>
    </dgm:pt>
    <dgm:pt modelId="{272E334D-2B7C-4F18-9F1A-A26ADFB1AE5B}">
      <dgm:prSet/>
      <dgm:spPr/>
      <dgm:t>
        <a:bodyPr/>
        <a:lstStyle/>
        <a:p>
          <a:pPr rtl="0"/>
          <a:r>
            <a:rPr lang="es-CR" smtClean="0"/>
            <a:t>Tipos de atributos</a:t>
          </a:r>
          <a:endParaRPr lang="es-CR"/>
        </a:p>
      </dgm:t>
    </dgm:pt>
    <dgm:pt modelId="{1E51A333-2F0D-4ECF-9339-225DA3BD22A8}" type="parTrans" cxnId="{24A150F8-FA4F-4850-BA00-704E232720F8}">
      <dgm:prSet/>
      <dgm:spPr/>
      <dgm:t>
        <a:bodyPr/>
        <a:lstStyle/>
        <a:p>
          <a:endParaRPr lang="es-CR"/>
        </a:p>
      </dgm:t>
    </dgm:pt>
    <dgm:pt modelId="{91C0E1B6-96B4-4723-AC90-1B380C5C4CC6}" type="sibTrans" cxnId="{24A150F8-FA4F-4850-BA00-704E232720F8}">
      <dgm:prSet/>
      <dgm:spPr/>
      <dgm:t>
        <a:bodyPr/>
        <a:lstStyle/>
        <a:p>
          <a:endParaRPr lang="es-CR"/>
        </a:p>
      </dgm:t>
    </dgm:pt>
    <dgm:pt modelId="{E9276243-DEB6-4735-A916-8725338D27C2}">
      <dgm:prSet/>
      <dgm:spPr/>
      <dgm:t>
        <a:bodyPr/>
        <a:lstStyle/>
        <a:p>
          <a:pPr rtl="0"/>
          <a:r>
            <a:rPr lang="es-ES_tradnl" smtClean="0"/>
            <a:t>Simples o Compuestos</a:t>
          </a:r>
          <a:endParaRPr lang="es-CR"/>
        </a:p>
      </dgm:t>
    </dgm:pt>
    <dgm:pt modelId="{903395EF-47A8-4D96-AE92-8E3ECB2C82DB}" type="parTrans" cxnId="{A0BA766A-2F0A-4349-A0D4-C057F19AFF69}">
      <dgm:prSet/>
      <dgm:spPr/>
      <dgm:t>
        <a:bodyPr/>
        <a:lstStyle/>
        <a:p>
          <a:endParaRPr lang="es-CR"/>
        </a:p>
      </dgm:t>
    </dgm:pt>
    <dgm:pt modelId="{9C80C789-A1BD-413F-B098-8CD493E42A7E}" type="sibTrans" cxnId="{A0BA766A-2F0A-4349-A0D4-C057F19AFF69}">
      <dgm:prSet/>
      <dgm:spPr/>
      <dgm:t>
        <a:bodyPr/>
        <a:lstStyle/>
        <a:p>
          <a:endParaRPr lang="es-CR"/>
        </a:p>
      </dgm:t>
    </dgm:pt>
    <dgm:pt modelId="{5472254D-9634-4047-8A16-555A87F4F178}">
      <dgm:prSet/>
      <dgm:spPr/>
      <dgm:t>
        <a:bodyPr/>
        <a:lstStyle/>
        <a:p>
          <a:pPr rtl="0"/>
          <a:r>
            <a:rPr lang="es-ES_tradnl" dirty="0" smtClean="0"/>
            <a:t>Derivados</a:t>
          </a:r>
          <a:endParaRPr lang="es-CR" dirty="0"/>
        </a:p>
      </dgm:t>
    </dgm:pt>
    <dgm:pt modelId="{B37117B7-5B57-4DC7-85DC-0608B17D02B9}" type="parTrans" cxnId="{A38CA7F9-A3A4-4892-8B77-BED872D8BD1D}">
      <dgm:prSet/>
      <dgm:spPr/>
      <dgm:t>
        <a:bodyPr/>
        <a:lstStyle/>
        <a:p>
          <a:endParaRPr lang="es-CR"/>
        </a:p>
      </dgm:t>
    </dgm:pt>
    <dgm:pt modelId="{DD31EC8D-2E88-44C1-89B4-1808810BE6B0}" type="sibTrans" cxnId="{A38CA7F9-A3A4-4892-8B77-BED872D8BD1D}">
      <dgm:prSet/>
      <dgm:spPr/>
      <dgm:t>
        <a:bodyPr/>
        <a:lstStyle/>
        <a:p>
          <a:endParaRPr lang="es-CR"/>
        </a:p>
      </dgm:t>
    </dgm:pt>
    <dgm:pt modelId="{209D9142-821E-4E0D-B5F6-3B88AA53938D}">
      <dgm:prSet/>
      <dgm:spPr>
        <a:solidFill>
          <a:srgbClr val="C00000">
            <a:alpha val="90000"/>
          </a:srgbClr>
        </a:solidFill>
      </dgm:spPr>
      <dgm:t>
        <a:bodyPr/>
        <a:lstStyle/>
        <a:p>
          <a:pPr rtl="0"/>
          <a:r>
            <a:rPr lang="es-ES_tradnl" smtClean="0"/>
            <a:t>Monovalorados o Multivalorados </a:t>
          </a:r>
          <a:endParaRPr lang="es-CR"/>
        </a:p>
      </dgm:t>
    </dgm:pt>
    <dgm:pt modelId="{FEC11B9A-2619-4E8F-B9D8-FB3E0DE2E7AF}" type="parTrans" cxnId="{18BB39B9-9C80-4FA5-96ED-9BC3F227C669}">
      <dgm:prSet/>
      <dgm:spPr/>
      <dgm:t>
        <a:bodyPr/>
        <a:lstStyle/>
        <a:p>
          <a:endParaRPr lang="es-CR"/>
        </a:p>
      </dgm:t>
    </dgm:pt>
    <dgm:pt modelId="{BF3F5C3B-4EA8-4CA8-B940-92F640F3A6B0}" type="sibTrans" cxnId="{18BB39B9-9C80-4FA5-96ED-9BC3F227C669}">
      <dgm:prSet/>
      <dgm:spPr/>
      <dgm:t>
        <a:bodyPr/>
        <a:lstStyle/>
        <a:p>
          <a:endParaRPr lang="es-CR"/>
        </a:p>
      </dgm:t>
    </dgm:pt>
    <dgm:pt modelId="{ED595AFD-BB7A-42A7-8062-F03407151E5C}">
      <dgm:prSet/>
      <dgm:spPr/>
      <dgm:t>
        <a:bodyPr/>
        <a:lstStyle/>
        <a:p>
          <a:pPr rtl="0"/>
          <a:r>
            <a:rPr lang="es-ES_tradnl" smtClean="0"/>
            <a:t>Opcionales</a:t>
          </a:r>
          <a:endParaRPr lang="es-CR"/>
        </a:p>
      </dgm:t>
    </dgm:pt>
    <dgm:pt modelId="{3EB0C6C2-51AC-41AC-A474-88F4B70E807E}" type="parTrans" cxnId="{568DE9FA-09A6-4B83-B4D4-8218CC1FA58D}">
      <dgm:prSet/>
      <dgm:spPr/>
      <dgm:t>
        <a:bodyPr/>
        <a:lstStyle/>
        <a:p>
          <a:endParaRPr lang="es-CR"/>
        </a:p>
      </dgm:t>
    </dgm:pt>
    <dgm:pt modelId="{D5D3A2F9-6730-4B83-9BED-359878F11C8D}" type="sibTrans" cxnId="{568DE9FA-09A6-4B83-B4D4-8218CC1FA58D}">
      <dgm:prSet/>
      <dgm:spPr/>
      <dgm:t>
        <a:bodyPr/>
        <a:lstStyle/>
        <a:p>
          <a:endParaRPr lang="es-CR"/>
        </a:p>
      </dgm:t>
    </dgm:pt>
    <dgm:pt modelId="{0975E0EE-7970-43EC-B31A-52A312CA91EA}" type="pres">
      <dgm:prSet presAssocID="{86CC440D-C785-48EE-97AB-115963765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10FEBE6B-2047-43B1-80DC-1D4526B40E6E}" type="pres">
      <dgm:prSet presAssocID="{272E334D-2B7C-4F18-9F1A-A26ADFB1AE5B}" presName="root" presStyleCnt="0"/>
      <dgm:spPr/>
    </dgm:pt>
    <dgm:pt modelId="{0D6A0EDB-ADD0-426D-9A9F-A65736F774EC}" type="pres">
      <dgm:prSet presAssocID="{272E334D-2B7C-4F18-9F1A-A26ADFB1AE5B}" presName="rootComposite" presStyleCnt="0"/>
      <dgm:spPr/>
    </dgm:pt>
    <dgm:pt modelId="{08B11CAB-98E7-4779-9789-DBE6A7C27FB6}" type="pres">
      <dgm:prSet presAssocID="{272E334D-2B7C-4F18-9F1A-A26ADFB1AE5B}" presName="rootText" presStyleLbl="node1" presStyleIdx="0" presStyleCnt="1" custScaleX="248633"/>
      <dgm:spPr/>
      <dgm:t>
        <a:bodyPr/>
        <a:lstStyle/>
        <a:p>
          <a:endParaRPr lang="es-CR"/>
        </a:p>
      </dgm:t>
    </dgm:pt>
    <dgm:pt modelId="{AF7D72CA-3C2D-4E34-8871-5DAE652BF274}" type="pres">
      <dgm:prSet presAssocID="{272E334D-2B7C-4F18-9F1A-A26ADFB1AE5B}" presName="rootConnector" presStyleLbl="node1" presStyleIdx="0" presStyleCnt="1"/>
      <dgm:spPr/>
      <dgm:t>
        <a:bodyPr/>
        <a:lstStyle/>
        <a:p>
          <a:endParaRPr lang="es-CR"/>
        </a:p>
      </dgm:t>
    </dgm:pt>
    <dgm:pt modelId="{6B069224-4494-4527-8C0B-9A33671804F8}" type="pres">
      <dgm:prSet presAssocID="{272E334D-2B7C-4F18-9F1A-A26ADFB1AE5B}" presName="childShape" presStyleCnt="0"/>
      <dgm:spPr/>
    </dgm:pt>
    <dgm:pt modelId="{A5220D25-D937-430D-9F81-1DE66FBC827C}" type="pres">
      <dgm:prSet presAssocID="{903395EF-47A8-4D96-AE92-8E3ECB2C82DB}" presName="Name13" presStyleLbl="parChTrans1D2" presStyleIdx="0" presStyleCnt="4"/>
      <dgm:spPr/>
      <dgm:t>
        <a:bodyPr/>
        <a:lstStyle/>
        <a:p>
          <a:endParaRPr lang="es-CR"/>
        </a:p>
      </dgm:t>
    </dgm:pt>
    <dgm:pt modelId="{A45AE1A5-2FFF-4A44-A811-5347ABBD21B9}" type="pres">
      <dgm:prSet presAssocID="{E9276243-DEB6-4735-A916-8725338D27C2}" presName="childText" presStyleLbl="bgAcc1" presStyleIdx="0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F919843-A6F8-4C05-9D36-D24AE39EF835}" type="pres">
      <dgm:prSet presAssocID="{B37117B7-5B57-4DC7-85DC-0608B17D02B9}" presName="Name13" presStyleLbl="parChTrans1D2" presStyleIdx="1" presStyleCnt="4"/>
      <dgm:spPr/>
      <dgm:t>
        <a:bodyPr/>
        <a:lstStyle/>
        <a:p>
          <a:endParaRPr lang="es-CR"/>
        </a:p>
      </dgm:t>
    </dgm:pt>
    <dgm:pt modelId="{9B2E1859-5F7E-4D1F-AC51-E22BD89F053F}" type="pres">
      <dgm:prSet presAssocID="{5472254D-9634-4047-8A16-555A87F4F178}" presName="childText" presStyleLbl="bgAcc1" presStyleIdx="1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2081D9-F1B2-4C5C-B883-F86F3DD1E841}" type="pres">
      <dgm:prSet presAssocID="{FEC11B9A-2619-4E8F-B9D8-FB3E0DE2E7AF}" presName="Name13" presStyleLbl="parChTrans1D2" presStyleIdx="2" presStyleCnt="4"/>
      <dgm:spPr/>
      <dgm:t>
        <a:bodyPr/>
        <a:lstStyle/>
        <a:p>
          <a:endParaRPr lang="es-CR"/>
        </a:p>
      </dgm:t>
    </dgm:pt>
    <dgm:pt modelId="{FB1F9451-04C4-45DE-AD79-FD4594643EEA}" type="pres">
      <dgm:prSet presAssocID="{209D9142-821E-4E0D-B5F6-3B88AA53938D}" presName="childText" presStyleLbl="bgAcc1" presStyleIdx="2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A894F37-788F-44D6-9459-D5D2DDA6EC4D}" type="pres">
      <dgm:prSet presAssocID="{3EB0C6C2-51AC-41AC-A474-88F4B70E807E}" presName="Name13" presStyleLbl="parChTrans1D2" presStyleIdx="3" presStyleCnt="4"/>
      <dgm:spPr/>
      <dgm:t>
        <a:bodyPr/>
        <a:lstStyle/>
        <a:p>
          <a:endParaRPr lang="es-CR"/>
        </a:p>
      </dgm:t>
    </dgm:pt>
    <dgm:pt modelId="{8EACC7E1-3BB0-4012-8E95-C956D712E308}" type="pres">
      <dgm:prSet presAssocID="{ED595AFD-BB7A-42A7-8062-F03407151E5C}" presName="childText" presStyleLbl="bgAcc1" presStyleIdx="3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4A05B99E-254F-4B85-AF21-2B0FB40A191E}" type="presOf" srcId="{FEC11B9A-2619-4E8F-B9D8-FB3E0DE2E7AF}" destId="{502081D9-F1B2-4C5C-B883-F86F3DD1E841}" srcOrd="0" destOrd="0" presId="urn:microsoft.com/office/officeart/2005/8/layout/hierarchy3"/>
    <dgm:cxn modelId="{E40CE57B-8227-41B5-B05E-779BA6FF5B76}" type="presOf" srcId="{3EB0C6C2-51AC-41AC-A474-88F4B70E807E}" destId="{7A894F37-788F-44D6-9459-D5D2DDA6EC4D}" srcOrd="0" destOrd="0" presId="urn:microsoft.com/office/officeart/2005/8/layout/hierarchy3"/>
    <dgm:cxn modelId="{24A150F8-FA4F-4850-BA00-704E232720F8}" srcId="{86CC440D-C785-48EE-97AB-1159637650CD}" destId="{272E334D-2B7C-4F18-9F1A-A26ADFB1AE5B}" srcOrd="0" destOrd="0" parTransId="{1E51A333-2F0D-4ECF-9339-225DA3BD22A8}" sibTransId="{91C0E1B6-96B4-4723-AC90-1B380C5C4CC6}"/>
    <dgm:cxn modelId="{568DE9FA-09A6-4B83-B4D4-8218CC1FA58D}" srcId="{272E334D-2B7C-4F18-9F1A-A26ADFB1AE5B}" destId="{ED595AFD-BB7A-42A7-8062-F03407151E5C}" srcOrd="3" destOrd="0" parTransId="{3EB0C6C2-51AC-41AC-A474-88F4B70E807E}" sibTransId="{D5D3A2F9-6730-4B83-9BED-359878F11C8D}"/>
    <dgm:cxn modelId="{C086363D-BFA2-427C-A193-0F0EBA1EC283}" type="presOf" srcId="{272E334D-2B7C-4F18-9F1A-A26ADFB1AE5B}" destId="{08B11CAB-98E7-4779-9789-DBE6A7C27FB6}" srcOrd="0" destOrd="0" presId="urn:microsoft.com/office/officeart/2005/8/layout/hierarchy3"/>
    <dgm:cxn modelId="{02A72FF2-CC35-4250-9365-DC2225EDA9EB}" type="presOf" srcId="{B37117B7-5B57-4DC7-85DC-0608B17D02B9}" destId="{CF919843-A6F8-4C05-9D36-D24AE39EF835}" srcOrd="0" destOrd="0" presId="urn:microsoft.com/office/officeart/2005/8/layout/hierarchy3"/>
    <dgm:cxn modelId="{A0BA766A-2F0A-4349-A0D4-C057F19AFF69}" srcId="{272E334D-2B7C-4F18-9F1A-A26ADFB1AE5B}" destId="{E9276243-DEB6-4735-A916-8725338D27C2}" srcOrd="0" destOrd="0" parTransId="{903395EF-47A8-4D96-AE92-8E3ECB2C82DB}" sibTransId="{9C80C789-A1BD-413F-B098-8CD493E42A7E}"/>
    <dgm:cxn modelId="{A238DE17-E570-487E-A27C-B119F156D69E}" type="presOf" srcId="{5472254D-9634-4047-8A16-555A87F4F178}" destId="{9B2E1859-5F7E-4D1F-AC51-E22BD89F053F}" srcOrd="0" destOrd="0" presId="urn:microsoft.com/office/officeart/2005/8/layout/hierarchy3"/>
    <dgm:cxn modelId="{21DC48E3-E32F-48AA-9684-8B24CA9E1E37}" type="presOf" srcId="{272E334D-2B7C-4F18-9F1A-A26ADFB1AE5B}" destId="{AF7D72CA-3C2D-4E34-8871-5DAE652BF274}" srcOrd="1" destOrd="0" presId="urn:microsoft.com/office/officeart/2005/8/layout/hierarchy3"/>
    <dgm:cxn modelId="{15D51B5D-5809-42FB-BED6-C871D76213AF}" type="presOf" srcId="{209D9142-821E-4E0D-B5F6-3B88AA53938D}" destId="{FB1F9451-04C4-45DE-AD79-FD4594643EEA}" srcOrd="0" destOrd="0" presId="urn:microsoft.com/office/officeart/2005/8/layout/hierarchy3"/>
    <dgm:cxn modelId="{69546795-B7EF-4F84-95C2-8B23DF09DBFF}" type="presOf" srcId="{ED595AFD-BB7A-42A7-8062-F03407151E5C}" destId="{8EACC7E1-3BB0-4012-8E95-C956D712E308}" srcOrd="0" destOrd="0" presId="urn:microsoft.com/office/officeart/2005/8/layout/hierarchy3"/>
    <dgm:cxn modelId="{81863071-9B38-4027-8C1B-9D2CE4ABBD22}" type="presOf" srcId="{86CC440D-C785-48EE-97AB-1159637650CD}" destId="{0975E0EE-7970-43EC-B31A-52A312CA91EA}" srcOrd="0" destOrd="0" presId="urn:microsoft.com/office/officeart/2005/8/layout/hierarchy3"/>
    <dgm:cxn modelId="{E4853D64-3B53-43B8-A7B4-96512D9DF1DC}" type="presOf" srcId="{E9276243-DEB6-4735-A916-8725338D27C2}" destId="{A45AE1A5-2FFF-4A44-A811-5347ABBD21B9}" srcOrd="0" destOrd="0" presId="urn:microsoft.com/office/officeart/2005/8/layout/hierarchy3"/>
    <dgm:cxn modelId="{09E15DC5-6786-4A5F-8F07-B4424A758F14}" type="presOf" srcId="{903395EF-47A8-4D96-AE92-8E3ECB2C82DB}" destId="{A5220D25-D937-430D-9F81-1DE66FBC827C}" srcOrd="0" destOrd="0" presId="urn:microsoft.com/office/officeart/2005/8/layout/hierarchy3"/>
    <dgm:cxn modelId="{A38CA7F9-A3A4-4892-8B77-BED872D8BD1D}" srcId="{272E334D-2B7C-4F18-9F1A-A26ADFB1AE5B}" destId="{5472254D-9634-4047-8A16-555A87F4F178}" srcOrd="1" destOrd="0" parTransId="{B37117B7-5B57-4DC7-85DC-0608B17D02B9}" sibTransId="{DD31EC8D-2E88-44C1-89B4-1808810BE6B0}"/>
    <dgm:cxn modelId="{18BB39B9-9C80-4FA5-96ED-9BC3F227C669}" srcId="{272E334D-2B7C-4F18-9F1A-A26ADFB1AE5B}" destId="{209D9142-821E-4E0D-B5F6-3B88AA53938D}" srcOrd="2" destOrd="0" parTransId="{FEC11B9A-2619-4E8F-B9D8-FB3E0DE2E7AF}" sibTransId="{BF3F5C3B-4EA8-4CA8-B940-92F640F3A6B0}"/>
    <dgm:cxn modelId="{C677F767-6435-43C8-8104-ACA36AEB9662}" type="presParOf" srcId="{0975E0EE-7970-43EC-B31A-52A312CA91EA}" destId="{10FEBE6B-2047-43B1-80DC-1D4526B40E6E}" srcOrd="0" destOrd="0" presId="urn:microsoft.com/office/officeart/2005/8/layout/hierarchy3"/>
    <dgm:cxn modelId="{7D340271-984C-43DB-99CF-CA03DF0FCE68}" type="presParOf" srcId="{10FEBE6B-2047-43B1-80DC-1D4526B40E6E}" destId="{0D6A0EDB-ADD0-426D-9A9F-A65736F774EC}" srcOrd="0" destOrd="0" presId="urn:microsoft.com/office/officeart/2005/8/layout/hierarchy3"/>
    <dgm:cxn modelId="{4D3E9592-15F5-464D-81A7-554876949B16}" type="presParOf" srcId="{0D6A0EDB-ADD0-426D-9A9F-A65736F774EC}" destId="{08B11CAB-98E7-4779-9789-DBE6A7C27FB6}" srcOrd="0" destOrd="0" presId="urn:microsoft.com/office/officeart/2005/8/layout/hierarchy3"/>
    <dgm:cxn modelId="{04EFCB5A-EBF4-4A78-997A-9536C95D3C9E}" type="presParOf" srcId="{0D6A0EDB-ADD0-426D-9A9F-A65736F774EC}" destId="{AF7D72CA-3C2D-4E34-8871-5DAE652BF274}" srcOrd="1" destOrd="0" presId="urn:microsoft.com/office/officeart/2005/8/layout/hierarchy3"/>
    <dgm:cxn modelId="{C2A6B75C-91AC-43F9-B9D6-46A22FC07F20}" type="presParOf" srcId="{10FEBE6B-2047-43B1-80DC-1D4526B40E6E}" destId="{6B069224-4494-4527-8C0B-9A33671804F8}" srcOrd="1" destOrd="0" presId="urn:microsoft.com/office/officeart/2005/8/layout/hierarchy3"/>
    <dgm:cxn modelId="{0691E7E3-23B6-4155-8BEC-CB4B0273F9C2}" type="presParOf" srcId="{6B069224-4494-4527-8C0B-9A33671804F8}" destId="{A5220D25-D937-430D-9F81-1DE66FBC827C}" srcOrd="0" destOrd="0" presId="urn:microsoft.com/office/officeart/2005/8/layout/hierarchy3"/>
    <dgm:cxn modelId="{E40C79F7-7D2B-4916-888B-EE686865BD1F}" type="presParOf" srcId="{6B069224-4494-4527-8C0B-9A33671804F8}" destId="{A45AE1A5-2FFF-4A44-A811-5347ABBD21B9}" srcOrd="1" destOrd="0" presId="urn:microsoft.com/office/officeart/2005/8/layout/hierarchy3"/>
    <dgm:cxn modelId="{E3CB2A72-4B12-4D38-9E08-62C96E686358}" type="presParOf" srcId="{6B069224-4494-4527-8C0B-9A33671804F8}" destId="{CF919843-A6F8-4C05-9D36-D24AE39EF835}" srcOrd="2" destOrd="0" presId="urn:microsoft.com/office/officeart/2005/8/layout/hierarchy3"/>
    <dgm:cxn modelId="{052F68E2-4714-440A-9F7D-E3BF1B2742DA}" type="presParOf" srcId="{6B069224-4494-4527-8C0B-9A33671804F8}" destId="{9B2E1859-5F7E-4D1F-AC51-E22BD89F053F}" srcOrd="3" destOrd="0" presId="urn:microsoft.com/office/officeart/2005/8/layout/hierarchy3"/>
    <dgm:cxn modelId="{3049C365-A258-463C-90C5-A9F9ADBE8A5D}" type="presParOf" srcId="{6B069224-4494-4527-8C0B-9A33671804F8}" destId="{502081D9-F1B2-4C5C-B883-F86F3DD1E841}" srcOrd="4" destOrd="0" presId="urn:microsoft.com/office/officeart/2005/8/layout/hierarchy3"/>
    <dgm:cxn modelId="{1F168EA0-3D4E-4435-8ECC-9206FDD84328}" type="presParOf" srcId="{6B069224-4494-4527-8C0B-9A33671804F8}" destId="{FB1F9451-04C4-45DE-AD79-FD4594643EEA}" srcOrd="5" destOrd="0" presId="urn:microsoft.com/office/officeart/2005/8/layout/hierarchy3"/>
    <dgm:cxn modelId="{11172391-765D-48A7-875F-C7F4B7DF1B0B}" type="presParOf" srcId="{6B069224-4494-4527-8C0B-9A33671804F8}" destId="{7A894F37-788F-44D6-9459-D5D2DDA6EC4D}" srcOrd="6" destOrd="0" presId="urn:microsoft.com/office/officeart/2005/8/layout/hierarchy3"/>
    <dgm:cxn modelId="{4457F9C2-AB86-4E90-9F72-697538E9191F}" type="presParOf" srcId="{6B069224-4494-4527-8C0B-9A33671804F8}" destId="{8EACC7E1-3BB0-4012-8E95-C956D712E30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CC440D-C785-48EE-97AB-1159637650CD}" type="doc">
      <dgm:prSet loTypeId="urn:microsoft.com/office/officeart/2005/8/layout/hierarchy3" loCatId="hierarchy" qsTypeId="urn:microsoft.com/office/officeart/2005/8/quickstyle/3d3" qsCatId="3D" csTypeId="urn:microsoft.com/office/officeart/2005/8/colors/colorful1#18" csCatId="colorful" phldr="1"/>
      <dgm:spPr/>
      <dgm:t>
        <a:bodyPr/>
        <a:lstStyle/>
        <a:p>
          <a:endParaRPr lang="es-CR"/>
        </a:p>
      </dgm:t>
    </dgm:pt>
    <dgm:pt modelId="{272E334D-2B7C-4F18-9F1A-A26ADFB1AE5B}">
      <dgm:prSet/>
      <dgm:spPr/>
      <dgm:t>
        <a:bodyPr/>
        <a:lstStyle/>
        <a:p>
          <a:pPr rtl="0"/>
          <a:r>
            <a:rPr lang="es-CR" smtClean="0"/>
            <a:t>Tipos de atributos</a:t>
          </a:r>
          <a:endParaRPr lang="es-CR"/>
        </a:p>
      </dgm:t>
    </dgm:pt>
    <dgm:pt modelId="{1E51A333-2F0D-4ECF-9339-225DA3BD22A8}" type="parTrans" cxnId="{24A150F8-FA4F-4850-BA00-704E232720F8}">
      <dgm:prSet/>
      <dgm:spPr/>
      <dgm:t>
        <a:bodyPr/>
        <a:lstStyle/>
        <a:p>
          <a:endParaRPr lang="es-CR"/>
        </a:p>
      </dgm:t>
    </dgm:pt>
    <dgm:pt modelId="{91C0E1B6-96B4-4723-AC90-1B380C5C4CC6}" type="sibTrans" cxnId="{24A150F8-FA4F-4850-BA00-704E232720F8}">
      <dgm:prSet/>
      <dgm:spPr/>
      <dgm:t>
        <a:bodyPr/>
        <a:lstStyle/>
        <a:p>
          <a:endParaRPr lang="es-CR"/>
        </a:p>
      </dgm:t>
    </dgm:pt>
    <dgm:pt modelId="{E9276243-DEB6-4735-A916-8725338D27C2}">
      <dgm:prSet/>
      <dgm:spPr/>
      <dgm:t>
        <a:bodyPr/>
        <a:lstStyle/>
        <a:p>
          <a:pPr rtl="0"/>
          <a:r>
            <a:rPr lang="es-ES_tradnl" smtClean="0"/>
            <a:t>Simples o Compuestos</a:t>
          </a:r>
          <a:endParaRPr lang="es-CR"/>
        </a:p>
      </dgm:t>
    </dgm:pt>
    <dgm:pt modelId="{903395EF-47A8-4D96-AE92-8E3ECB2C82DB}" type="parTrans" cxnId="{A0BA766A-2F0A-4349-A0D4-C057F19AFF69}">
      <dgm:prSet/>
      <dgm:spPr/>
      <dgm:t>
        <a:bodyPr/>
        <a:lstStyle/>
        <a:p>
          <a:endParaRPr lang="es-CR"/>
        </a:p>
      </dgm:t>
    </dgm:pt>
    <dgm:pt modelId="{9C80C789-A1BD-413F-B098-8CD493E42A7E}" type="sibTrans" cxnId="{A0BA766A-2F0A-4349-A0D4-C057F19AFF69}">
      <dgm:prSet/>
      <dgm:spPr/>
      <dgm:t>
        <a:bodyPr/>
        <a:lstStyle/>
        <a:p>
          <a:endParaRPr lang="es-CR"/>
        </a:p>
      </dgm:t>
    </dgm:pt>
    <dgm:pt modelId="{5472254D-9634-4047-8A16-555A87F4F178}">
      <dgm:prSet/>
      <dgm:spPr/>
      <dgm:t>
        <a:bodyPr/>
        <a:lstStyle/>
        <a:p>
          <a:pPr rtl="0"/>
          <a:r>
            <a:rPr lang="es-ES_tradnl" dirty="0" smtClean="0"/>
            <a:t>Derivados</a:t>
          </a:r>
          <a:endParaRPr lang="es-CR" dirty="0"/>
        </a:p>
      </dgm:t>
    </dgm:pt>
    <dgm:pt modelId="{B37117B7-5B57-4DC7-85DC-0608B17D02B9}" type="parTrans" cxnId="{A38CA7F9-A3A4-4892-8B77-BED872D8BD1D}">
      <dgm:prSet/>
      <dgm:spPr/>
      <dgm:t>
        <a:bodyPr/>
        <a:lstStyle/>
        <a:p>
          <a:endParaRPr lang="es-CR"/>
        </a:p>
      </dgm:t>
    </dgm:pt>
    <dgm:pt modelId="{DD31EC8D-2E88-44C1-89B4-1808810BE6B0}" type="sibTrans" cxnId="{A38CA7F9-A3A4-4892-8B77-BED872D8BD1D}">
      <dgm:prSet/>
      <dgm:spPr/>
      <dgm:t>
        <a:bodyPr/>
        <a:lstStyle/>
        <a:p>
          <a:endParaRPr lang="es-CR"/>
        </a:p>
      </dgm:t>
    </dgm:pt>
    <dgm:pt modelId="{209D9142-821E-4E0D-B5F6-3B88AA53938D}">
      <dgm:prSet/>
      <dgm:spPr/>
      <dgm:t>
        <a:bodyPr/>
        <a:lstStyle/>
        <a:p>
          <a:pPr rtl="0"/>
          <a:r>
            <a:rPr lang="es-ES_tradnl" smtClean="0"/>
            <a:t>Monovalorados o Multivalorados </a:t>
          </a:r>
          <a:endParaRPr lang="es-CR"/>
        </a:p>
      </dgm:t>
    </dgm:pt>
    <dgm:pt modelId="{FEC11B9A-2619-4E8F-B9D8-FB3E0DE2E7AF}" type="parTrans" cxnId="{18BB39B9-9C80-4FA5-96ED-9BC3F227C669}">
      <dgm:prSet/>
      <dgm:spPr/>
      <dgm:t>
        <a:bodyPr/>
        <a:lstStyle/>
        <a:p>
          <a:endParaRPr lang="es-CR"/>
        </a:p>
      </dgm:t>
    </dgm:pt>
    <dgm:pt modelId="{BF3F5C3B-4EA8-4CA8-B940-92F640F3A6B0}" type="sibTrans" cxnId="{18BB39B9-9C80-4FA5-96ED-9BC3F227C669}">
      <dgm:prSet/>
      <dgm:spPr/>
      <dgm:t>
        <a:bodyPr/>
        <a:lstStyle/>
        <a:p>
          <a:endParaRPr lang="es-CR"/>
        </a:p>
      </dgm:t>
    </dgm:pt>
    <dgm:pt modelId="{ED595AFD-BB7A-42A7-8062-F03407151E5C}">
      <dgm:prSet/>
      <dgm:spPr>
        <a:solidFill>
          <a:srgbClr val="C00000">
            <a:alpha val="90000"/>
          </a:srgbClr>
        </a:solidFill>
      </dgm:spPr>
      <dgm:t>
        <a:bodyPr/>
        <a:lstStyle/>
        <a:p>
          <a:pPr rtl="0"/>
          <a:r>
            <a:rPr lang="es-ES_tradnl" smtClean="0"/>
            <a:t>Opcionales</a:t>
          </a:r>
          <a:endParaRPr lang="es-CR"/>
        </a:p>
      </dgm:t>
    </dgm:pt>
    <dgm:pt modelId="{3EB0C6C2-51AC-41AC-A474-88F4B70E807E}" type="parTrans" cxnId="{568DE9FA-09A6-4B83-B4D4-8218CC1FA58D}">
      <dgm:prSet/>
      <dgm:spPr/>
      <dgm:t>
        <a:bodyPr/>
        <a:lstStyle/>
        <a:p>
          <a:endParaRPr lang="es-CR"/>
        </a:p>
      </dgm:t>
    </dgm:pt>
    <dgm:pt modelId="{D5D3A2F9-6730-4B83-9BED-359878F11C8D}" type="sibTrans" cxnId="{568DE9FA-09A6-4B83-B4D4-8218CC1FA58D}">
      <dgm:prSet/>
      <dgm:spPr/>
      <dgm:t>
        <a:bodyPr/>
        <a:lstStyle/>
        <a:p>
          <a:endParaRPr lang="es-CR"/>
        </a:p>
      </dgm:t>
    </dgm:pt>
    <dgm:pt modelId="{0975E0EE-7970-43EC-B31A-52A312CA91EA}" type="pres">
      <dgm:prSet presAssocID="{86CC440D-C785-48EE-97AB-115963765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10FEBE6B-2047-43B1-80DC-1D4526B40E6E}" type="pres">
      <dgm:prSet presAssocID="{272E334D-2B7C-4F18-9F1A-A26ADFB1AE5B}" presName="root" presStyleCnt="0"/>
      <dgm:spPr/>
    </dgm:pt>
    <dgm:pt modelId="{0D6A0EDB-ADD0-426D-9A9F-A65736F774EC}" type="pres">
      <dgm:prSet presAssocID="{272E334D-2B7C-4F18-9F1A-A26ADFB1AE5B}" presName="rootComposite" presStyleCnt="0"/>
      <dgm:spPr/>
    </dgm:pt>
    <dgm:pt modelId="{08B11CAB-98E7-4779-9789-DBE6A7C27FB6}" type="pres">
      <dgm:prSet presAssocID="{272E334D-2B7C-4F18-9F1A-A26ADFB1AE5B}" presName="rootText" presStyleLbl="node1" presStyleIdx="0" presStyleCnt="1" custScaleX="248633"/>
      <dgm:spPr/>
      <dgm:t>
        <a:bodyPr/>
        <a:lstStyle/>
        <a:p>
          <a:endParaRPr lang="es-CR"/>
        </a:p>
      </dgm:t>
    </dgm:pt>
    <dgm:pt modelId="{AF7D72CA-3C2D-4E34-8871-5DAE652BF274}" type="pres">
      <dgm:prSet presAssocID="{272E334D-2B7C-4F18-9F1A-A26ADFB1AE5B}" presName="rootConnector" presStyleLbl="node1" presStyleIdx="0" presStyleCnt="1"/>
      <dgm:spPr/>
      <dgm:t>
        <a:bodyPr/>
        <a:lstStyle/>
        <a:p>
          <a:endParaRPr lang="es-CR"/>
        </a:p>
      </dgm:t>
    </dgm:pt>
    <dgm:pt modelId="{6B069224-4494-4527-8C0B-9A33671804F8}" type="pres">
      <dgm:prSet presAssocID="{272E334D-2B7C-4F18-9F1A-A26ADFB1AE5B}" presName="childShape" presStyleCnt="0"/>
      <dgm:spPr/>
    </dgm:pt>
    <dgm:pt modelId="{A5220D25-D937-430D-9F81-1DE66FBC827C}" type="pres">
      <dgm:prSet presAssocID="{903395EF-47A8-4D96-AE92-8E3ECB2C82DB}" presName="Name13" presStyleLbl="parChTrans1D2" presStyleIdx="0" presStyleCnt="4"/>
      <dgm:spPr/>
      <dgm:t>
        <a:bodyPr/>
        <a:lstStyle/>
        <a:p>
          <a:endParaRPr lang="es-CR"/>
        </a:p>
      </dgm:t>
    </dgm:pt>
    <dgm:pt modelId="{A45AE1A5-2FFF-4A44-A811-5347ABBD21B9}" type="pres">
      <dgm:prSet presAssocID="{E9276243-DEB6-4735-A916-8725338D27C2}" presName="childText" presStyleLbl="bgAcc1" presStyleIdx="0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F919843-A6F8-4C05-9D36-D24AE39EF835}" type="pres">
      <dgm:prSet presAssocID="{B37117B7-5B57-4DC7-85DC-0608B17D02B9}" presName="Name13" presStyleLbl="parChTrans1D2" presStyleIdx="1" presStyleCnt="4"/>
      <dgm:spPr/>
      <dgm:t>
        <a:bodyPr/>
        <a:lstStyle/>
        <a:p>
          <a:endParaRPr lang="es-CR"/>
        </a:p>
      </dgm:t>
    </dgm:pt>
    <dgm:pt modelId="{9B2E1859-5F7E-4D1F-AC51-E22BD89F053F}" type="pres">
      <dgm:prSet presAssocID="{5472254D-9634-4047-8A16-555A87F4F178}" presName="childText" presStyleLbl="bgAcc1" presStyleIdx="1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2081D9-F1B2-4C5C-B883-F86F3DD1E841}" type="pres">
      <dgm:prSet presAssocID="{FEC11B9A-2619-4E8F-B9D8-FB3E0DE2E7AF}" presName="Name13" presStyleLbl="parChTrans1D2" presStyleIdx="2" presStyleCnt="4"/>
      <dgm:spPr/>
      <dgm:t>
        <a:bodyPr/>
        <a:lstStyle/>
        <a:p>
          <a:endParaRPr lang="es-CR"/>
        </a:p>
      </dgm:t>
    </dgm:pt>
    <dgm:pt modelId="{FB1F9451-04C4-45DE-AD79-FD4594643EEA}" type="pres">
      <dgm:prSet presAssocID="{209D9142-821E-4E0D-B5F6-3B88AA53938D}" presName="childText" presStyleLbl="bgAcc1" presStyleIdx="2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A894F37-788F-44D6-9459-D5D2DDA6EC4D}" type="pres">
      <dgm:prSet presAssocID="{3EB0C6C2-51AC-41AC-A474-88F4B70E807E}" presName="Name13" presStyleLbl="parChTrans1D2" presStyleIdx="3" presStyleCnt="4"/>
      <dgm:spPr/>
      <dgm:t>
        <a:bodyPr/>
        <a:lstStyle/>
        <a:p>
          <a:endParaRPr lang="es-CR"/>
        </a:p>
      </dgm:t>
    </dgm:pt>
    <dgm:pt modelId="{8EACC7E1-3BB0-4012-8E95-C956D712E308}" type="pres">
      <dgm:prSet presAssocID="{ED595AFD-BB7A-42A7-8062-F03407151E5C}" presName="childText" presStyleLbl="bgAcc1" presStyleIdx="3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334F910B-10F7-46FB-BD34-673EACC877CD}" type="presOf" srcId="{B37117B7-5B57-4DC7-85DC-0608B17D02B9}" destId="{CF919843-A6F8-4C05-9D36-D24AE39EF835}" srcOrd="0" destOrd="0" presId="urn:microsoft.com/office/officeart/2005/8/layout/hierarchy3"/>
    <dgm:cxn modelId="{9712897C-BFD8-40CB-AF63-53510E32EBD1}" type="presOf" srcId="{272E334D-2B7C-4F18-9F1A-A26ADFB1AE5B}" destId="{AF7D72CA-3C2D-4E34-8871-5DAE652BF274}" srcOrd="1" destOrd="0" presId="urn:microsoft.com/office/officeart/2005/8/layout/hierarchy3"/>
    <dgm:cxn modelId="{24A150F8-FA4F-4850-BA00-704E232720F8}" srcId="{86CC440D-C785-48EE-97AB-1159637650CD}" destId="{272E334D-2B7C-4F18-9F1A-A26ADFB1AE5B}" srcOrd="0" destOrd="0" parTransId="{1E51A333-2F0D-4ECF-9339-225DA3BD22A8}" sibTransId="{91C0E1B6-96B4-4723-AC90-1B380C5C4CC6}"/>
    <dgm:cxn modelId="{568DE9FA-09A6-4B83-B4D4-8218CC1FA58D}" srcId="{272E334D-2B7C-4F18-9F1A-A26ADFB1AE5B}" destId="{ED595AFD-BB7A-42A7-8062-F03407151E5C}" srcOrd="3" destOrd="0" parTransId="{3EB0C6C2-51AC-41AC-A474-88F4B70E807E}" sibTransId="{D5D3A2F9-6730-4B83-9BED-359878F11C8D}"/>
    <dgm:cxn modelId="{A0BA766A-2F0A-4349-A0D4-C057F19AFF69}" srcId="{272E334D-2B7C-4F18-9F1A-A26ADFB1AE5B}" destId="{E9276243-DEB6-4735-A916-8725338D27C2}" srcOrd="0" destOrd="0" parTransId="{903395EF-47A8-4D96-AE92-8E3ECB2C82DB}" sibTransId="{9C80C789-A1BD-413F-B098-8CD493E42A7E}"/>
    <dgm:cxn modelId="{244F6224-799D-4E84-83BB-588FF765CB32}" type="presOf" srcId="{ED595AFD-BB7A-42A7-8062-F03407151E5C}" destId="{8EACC7E1-3BB0-4012-8E95-C956D712E308}" srcOrd="0" destOrd="0" presId="urn:microsoft.com/office/officeart/2005/8/layout/hierarchy3"/>
    <dgm:cxn modelId="{D0E1DF07-4F9F-4653-A6F9-9785D67721F2}" type="presOf" srcId="{3EB0C6C2-51AC-41AC-A474-88F4B70E807E}" destId="{7A894F37-788F-44D6-9459-D5D2DDA6EC4D}" srcOrd="0" destOrd="0" presId="urn:microsoft.com/office/officeart/2005/8/layout/hierarchy3"/>
    <dgm:cxn modelId="{F02FB274-2A7A-4665-97A8-2436DADFBF45}" type="presOf" srcId="{5472254D-9634-4047-8A16-555A87F4F178}" destId="{9B2E1859-5F7E-4D1F-AC51-E22BD89F053F}" srcOrd="0" destOrd="0" presId="urn:microsoft.com/office/officeart/2005/8/layout/hierarchy3"/>
    <dgm:cxn modelId="{293C05F9-2D0F-4554-95CF-9A72DBAA76E3}" type="presOf" srcId="{FEC11B9A-2619-4E8F-B9D8-FB3E0DE2E7AF}" destId="{502081D9-F1B2-4C5C-B883-F86F3DD1E841}" srcOrd="0" destOrd="0" presId="urn:microsoft.com/office/officeart/2005/8/layout/hierarchy3"/>
    <dgm:cxn modelId="{273B5217-A2F9-40E9-BA1B-5DE0062FC02B}" type="presOf" srcId="{209D9142-821E-4E0D-B5F6-3B88AA53938D}" destId="{FB1F9451-04C4-45DE-AD79-FD4594643EEA}" srcOrd="0" destOrd="0" presId="urn:microsoft.com/office/officeart/2005/8/layout/hierarchy3"/>
    <dgm:cxn modelId="{DB1B3AB3-66A1-4D08-A80E-060853D924BD}" type="presOf" srcId="{E9276243-DEB6-4735-A916-8725338D27C2}" destId="{A45AE1A5-2FFF-4A44-A811-5347ABBD21B9}" srcOrd="0" destOrd="0" presId="urn:microsoft.com/office/officeart/2005/8/layout/hierarchy3"/>
    <dgm:cxn modelId="{68EA3C25-06DA-4AF5-ABDD-B862C6B92B6E}" type="presOf" srcId="{272E334D-2B7C-4F18-9F1A-A26ADFB1AE5B}" destId="{08B11CAB-98E7-4779-9789-DBE6A7C27FB6}" srcOrd="0" destOrd="0" presId="urn:microsoft.com/office/officeart/2005/8/layout/hierarchy3"/>
    <dgm:cxn modelId="{3D22B834-FE57-4BF2-B06C-046D011ED8B8}" type="presOf" srcId="{903395EF-47A8-4D96-AE92-8E3ECB2C82DB}" destId="{A5220D25-D937-430D-9F81-1DE66FBC827C}" srcOrd="0" destOrd="0" presId="urn:microsoft.com/office/officeart/2005/8/layout/hierarchy3"/>
    <dgm:cxn modelId="{18BB39B9-9C80-4FA5-96ED-9BC3F227C669}" srcId="{272E334D-2B7C-4F18-9F1A-A26ADFB1AE5B}" destId="{209D9142-821E-4E0D-B5F6-3B88AA53938D}" srcOrd="2" destOrd="0" parTransId="{FEC11B9A-2619-4E8F-B9D8-FB3E0DE2E7AF}" sibTransId="{BF3F5C3B-4EA8-4CA8-B940-92F640F3A6B0}"/>
    <dgm:cxn modelId="{A38CA7F9-A3A4-4892-8B77-BED872D8BD1D}" srcId="{272E334D-2B7C-4F18-9F1A-A26ADFB1AE5B}" destId="{5472254D-9634-4047-8A16-555A87F4F178}" srcOrd="1" destOrd="0" parTransId="{B37117B7-5B57-4DC7-85DC-0608B17D02B9}" sibTransId="{DD31EC8D-2E88-44C1-89B4-1808810BE6B0}"/>
    <dgm:cxn modelId="{BAA7E650-64B3-4B83-95FE-F3D90C6538B7}" type="presOf" srcId="{86CC440D-C785-48EE-97AB-1159637650CD}" destId="{0975E0EE-7970-43EC-B31A-52A312CA91EA}" srcOrd="0" destOrd="0" presId="urn:microsoft.com/office/officeart/2005/8/layout/hierarchy3"/>
    <dgm:cxn modelId="{4899CF34-7946-4C62-AC07-2C7E3F0E1D13}" type="presParOf" srcId="{0975E0EE-7970-43EC-B31A-52A312CA91EA}" destId="{10FEBE6B-2047-43B1-80DC-1D4526B40E6E}" srcOrd="0" destOrd="0" presId="urn:microsoft.com/office/officeart/2005/8/layout/hierarchy3"/>
    <dgm:cxn modelId="{A6E99433-2328-456E-B6F9-CDBC68A3C11A}" type="presParOf" srcId="{10FEBE6B-2047-43B1-80DC-1D4526B40E6E}" destId="{0D6A0EDB-ADD0-426D-9A9F-A65736F774EC}" srcOrd="0" destOrd="0" presId="urn:microsoft.com/office/officeart/2005/8/layout/hierarchy3"/>
    <dgm:cxn modelId="{54235387-D4BF-4DC8-9070-CAA2DC256121}" type="presParOf" srcId="{0D6A0EDB-ADD0-426D-9A9F-A65736F774EC}" destId="{08B11CAB-98E7-4779-9789-DBE6A7C27FB6}" srcOrd="0" destOrd="0" presId="urn:microsoft.com/office/officeart/2005/8/layout/hierarchy3"/>
    <dgm:cxn modelId="{4EADDCDA-FB55-4992-9234-FEBD63E6F18B}" type="presParOf" srcId="{0D6A0EDB-ADD0-426D-9A9F-A65736F774EC}" destId="{AF7D72CA-3C2D-4E34-8871-5DAE652BF274}" srcOrd="1" destOrd="0" presId="urn:microsoft.com/office/officeart/2005/8/layout/hierarchy3"/>
    <dgm:cxn modelId="{6D49DF3A-FFF9-4C3B-B977-AA5D3C40059F}" type="presParOf" srcId="{10FEBE6B-2047-43B1-80DC-1D4526B40E6E}" destId="{6B069224-4494-4527-8C0B-9A33671804F8}" srcOrd="1" destOrd="0" presId="urn:microsoft.com/office/officeart/2005/8/layout/hierarchy3"/>
    <dgm:cxn modelId="{54281B04-A369-49D2-B1CA-7125EC18BD66}" type="presParOf" srcId="{6B069224-4494-4527-8C0B-9A33671804F8}" destId="{A5220D25-D937-430D-9F81-1DE66FBC827C}" srcOrd="0" destOrd="0" presId="urn:microsoft.com/office/officeart/2005/8/layout/hierarchy3"/>
    <dgm:cxn modelId="{20FB3B3E-7ACE-4E1D-AC53-A740FA9718BD}" type="presParOf" srcId="{6B069224-4494-4527-8C0B-9A33671804F8}" destId="{A45AE1A5-2FFF-4A44-A811-5347ABBD21B9}" srcOrd="1" destOrd="0" presId="urn:microsoft.com/office/officeart/2005/8/layout/hierarchy3"/>
    <dgm:cxn modelId="{3A833F54-5D7C-4C0E-B5E0-75E12113954B}" type="presParOf" srcId="{6B069224-4494-4527-8C0B-9A33671804F8}" destId="{CF919843-A6F8-4C05-9D36-D24AE39EF835}" srcOrd="2" destOrd="0" presId="urn:microsoft.com/office/officeart/2005/8/layout/hierarchy3"/>
    <dgm:cxn modelId="{273C6111-8413-4E7B-8414-AFACA719B1F0}" type="presParOf" srcId="{6B069224-4494-4527-8C0B-9A33671804F8}" destId="{9B2E1859-5F7E-4D1F-AC51-E22BD89F053F}" srcOrd="3" destOrd="0" presId="urn:microsoft.com/office/officeart/2005/8/layout/hierarchy3"/>
    <dgm:cxn modelId="{6FAB643F-BB90-46A8-B422-56DF51BB9221}" type="presParOf" srcId="{6B069224-4494-4527-8C0B-9A33671804F8}" destId="{502081D9-F1B2-4C5C-B883-F86F3DD1E841}" srcOrd="4" destOrd="0" presId="urn:microsoft.com/office/officeart/2005/8/layout/hierarchy3"/>
    <dgm:cxn modelId="{CC2E2FAC-867D-40E7-9C3C-84A962D937B1}" type="presParOf" srcId="{6B069224-4494-4527-8C0B-9A33671804F8}" destId="{FB1F9451-04C4-45DE-AD79-FD4594643EEA}" srcOrd="5" destOrd="0" presId="urn:microsoft.com/office/officeart/2005/8/layout/hierarchy3"/>
    <dgm:cxn modelId="{F8A9FB99-A7ED-4A7C-91C6-E2B3775CCF08}" type="presParOf" srcId="{6B069224-4494-4527-8C0B-9A33671804F8}" destId="{7A894F37-788F-44D6-9459-D5D2DDA6EC4D}" srcOrd="6" destOrd="0" presId="urn:microsoft.com/office/officeart/2005/8/layout/hierarchy3"/>
    <dgm:cxn modelId="{BB7DCD6D-899A-4424-8CDD-A9C5157A3C1F}" type="presParOf" srcId="{6B069224-4494-4527-8C0B-9A33671804F8}" destId="{8EACC7E1-3BB0-4012-8E95-C956D712E30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4220DB-A195-4910-ACA2-F34E9D510322}" type="doc">
      <dgm:prSet loTypeId="urn:microsoft.com/office/officeart/2005/8/layout/matrix3" loCatId="matrix" qsTypeId="urn:microsoft.com/office/officeart/2005/8/quickstyle/3d3" qsCatId="3D" csTypeId="urn:microsoft.com/office/officeart/2005/8/colors/colorful1#19" csCatId="colorful" phldr="1"/>
      <dgm:spPr/>
      <dgm:t>
        <a:bodyPr/>
        <a:lstStyle/>
        <a:p>
          <a:endParaRPr lang="es-CR"/>
        </a:p>
      </dgm:t>
    </dgm:pt>
    <dgm:pt modelId="{6BE0002D-9DA5-4D70-AD8F-2F43F459F1B1}">
      <dgm:prSet/>
      <dgm:spPr/>
      <dgm:t>
        <a:bodyPr/>
        <a:lstStyle/>
        <a:p>
          <a:pPr rtl="0"/>
          <a:r>
            <a:rPr lang="es-CR" smtClean="0"/>
            <a:t>Entidad</a:t>
          </a:r>
          <a:endParaRPr lang="es-CR"/>
        </a:p>
      </dgm:t>
    </dgm:pt>
    <dgm:pt modelId="{3BFA1A2C-E111-40E0-980F-71B5454593D5}" type="parTrans" cxnId="{64DC2AD3-2A57-420F-A03D-DBC0EA4E5B0F}">
      <dgm:prSet/>
      <dgm:spPr/>
      <dgm:t>
        <a:bodyPr/>
        <a:lstStyle/>
        <a:p>
          <a:endParaRPr lang="es-CR"/>
        </a:p>
      </dgm:t>
    </dgm:pt>
    <dgm:pt modelId="{8281D58B-506D-4F72-9125-9A04F891869B}" type="sibTrans" cxnId="{64DC2AD3-2A57-420F-A03D-DBC0EA4E5B0F}">
      <dgm:prSet/>
      <dgm:spPr/>
      <dgm:t>
        <a:bodyPr/>
        <a:lstStyle/>
        <a:p>
          <a:endParaRPr lang="es-CR"/>
        </a:p>
      </dgm:t>
    </dgm:pt>
    <dgm:pt modelId="{9AF048B2-B17B-4F96-AF72-AAB8A51CD6EA}">
      <dgm:prSet/>
      <dgm:spPr/>
      <dgm:t>
        <a:bodyPr/>
        <a:lstStyle/>
        <a:p>
          <a:pPr rtl="0"/>
          <a:r>
            <a:rPr lang="es-CR" smtClean="0"/>
            <a:t>Atributo</a:t>
          </a:r>
          <a:endParaRPr lang="es-CR"/>
        </a:p>
      </dgm:t>
    </dgm:pt>
    <dgm:pt modelId="{DD295327-1259-4977-975A-CF7696BE6D30}" type="parTrans" cxnId="{A31AAC3C-B6ED-449D-8C31-570D80DA9CC3}">
      <dgm:prSet/>
      <dgm:spPr/>
      <dgm:t>
        <a:bodyPr/>
        <a:lstStyle/>
        <a:p>
          <a:endParaRPr lang="es-CR"/>
        </a:p>
      </dgm:t>
    </dgm:pt>
    <dgm:pt modelId="{8ED29F3A-8545-4EC5-814B-F17AF3B28C4B}" type="sibTrans" cxnId="{A31AAC3C-B6ED-449D-8C31-570D80DA9CC3}">
      <dgm:prSet/>
      <dgm:spPr/>
      <dgm:t>
        <a:bodyPr/>
        <a:lstStyle/>
        <a:p>
          <a:endParaRPr lang="es-CR"/>
        </a:p>
      </dgm:t>
    </dgm:pt>
    <dgm:pt modelId="{C926EDBD-C381-4786-8067-B05C71F5C534}">
      <dgm:prSet/>
      <dgm:spPr>
        <a:solidFill>
          <a:srgbClr val="C00000"/>
        </a:solidFill>
      </dgm:spPr>
      <dgm:t>
        <a:bodyPr/>
        <a:lstStyle/>
        <a:p>
          <a:pPr rtl="0"/>
          <a:r>
            <a:rPr lang="es-CR" smtClean="0"/>
            <a:t>Dominio</a:t>
          </a:r>
          <a:endParaRPr lang="es-CR"/>
        </a:p>
      </dgm:t>
    </dgm:pt>
    <dgm:pt modelId="{8F654006-D0E8-4E8D-A101-A4C198B17085}" type="parTrans" cxnId="{D822E1DE-1E4B-4080-9CDD-29CB650BC7E4}">
      <dgm:prSet/>
      <dgm:spPr/>
      <dgm:t>
        <a:bodyPr/>
        <a:lstStyle/>
        <a:p>
          <a:endParaRPr lang="es-CR"/>
        </a:p>
      </dgm:t>
    </dgm:pt>
    <dgm:pt modelId="{FEE97D9C-7EAD-46E3-99C5-0B55D2428A2F}" type="sibTrans" cxnId="{D822E1DE-1E4B-4080-9CDD-29CB650BC7E4}">
      <dgm:prSet/>
      <dgm:spPr/>
      <dgm:t>
        <a:bodyPr/>
        <a:lstStyle/>
        <a:p>
          <a:endParaRPr lang="es-CR"/>
        </a:p>
      </dgm:t>
    </dgm:pt>
    <dgm:pt modelId="{CB44E568-9772-4E84-A2C6-40ACBDEE4C4B}">
      <dgm:prSet/>
      <dgm:spPr/>
      <dgm:t>
        <a:bodyPr/>
        <a:lstStyle/>
        <a:p>
          <a:pPr rtl="0"/>
          <a:r>
            <a:rPr lang="es-CR" smtClean="0"/>
            <a:t>Relación</a:t>
          </a:r>
          <a:endParaRPr lang="es-CR"/>
        </a:p>
      </dgm:t>
    </dgm:pt>
    <dgm:pt modelId="{2E4D3652-B9A3-4233-996D-C65A274E2E49}" type="parTrans" cxnId="{F6A01C40-5471-40EE-BFE1-4E9DD059E296}">
      <dgm:prSet/>
      <dgm:spPr/>
      <dgm:t>
        <a:bodyPr/>
        <a:lstStyle/>
        <a:p>
          <a:endParaRPr lang="es-CR"/>
        </a:p>
      </dgm:t>
    </dgm:pt>
    <dgm:pt modelId="{610888B0-1837-4018-9BA2-493A18BF4376}" type="sibTrans" cxnId="{F6A01C40-5471-40EE-BFE1-4E9DD059E296}">
      <dgm:prSet/>
      <dgm:spPr/>
      <dgm:t>
        <a:bodyPr/>
        <a:lstStyle/>
        <a:p>
          <a:endParaRPr lang="es-CR"/>
        </a:p>
      </dgm:t>
    </dgm:pt>
    <dgm:pt modelId="{88A2433F-563E-4126-977B-57F02511B761}" type="pres">
      <dgm:prSet presAssocID="{EC4220DB-A195-4910-ACA2-F34E9D51032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15AFB1D-9F43-48A1-A5D9-82F72A633251}" type="pres">
      <dgm:prSet presAssocID="{EC4220DB-A195-4910-ACA2-F34E9D510322}" presName="diamond" presStyleLbl="bgShp" presStyleIdx="0" presStyleCnt="1"/>
      <dgm:spPr/>
    </dgm:pt>
    <dgm:pt modelId="{B58CA3E3-D617-47EF-B140-DA1C14BB00D2}" type="pres">
      <dgm:prSet presAssocID="{EC4220DB-A195-4910-ACA2-F34E9D5103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8A89066A-4A82-4ED2-968E-BBBDA4732C8A}" type="pres">
      <dgm:prSet presAssocID="{EC4220DB-A195-4910-ACA2-F34E9D5103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4D50D9A-F0DD-40B8-9971-72AD07E36C1D}" type="pres">
      <dgm:prSet presAssocID="{EC4220DB-A195-4910-ACA2-F34E9D5103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CE26436-20E4-41C8-A551-862EF2612188}" type="pres">
      <dgm:prSet presAssocID="{EC4220DB-A195-4910-ACA2-F34E9D5103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40B64B71-A1EA-4CB6-A43B-B085877FD0FD}" type="presOf" srcId="{CB44E568-9772-4E84-A2C6-40ACBDEE4C4B}" destId="{ACE26436-20E4-41C8-A551-862EF2612188}" srcOrd="0" destOrd="0" presId="urn:microsoft.com/office/officeart/2005/8/layout/matrix3"/>
    <dgm:cxn modelId="{CD1D5658-81FD-4038-96D7-28DD7E2061BB}" type="presOf" srcId="{EC4220DB-A195-4910-ACA2-F34E9D510322}" destId="{88A2433F-563E-4126-977B-57F02511B761}" srcOrd="0" destOrd="0" presId="urn:microsoft.com/office/officeart/2005/8/layout/matrix3"/>
    <dgm:cxn modelId="{64DC2AD3-2A57-420F-A03D-DBC0EA4E5B0F}" srcId="{EC4220DB-A195-4910-ACA2-F34E9D510322}" destId="{6BE0002D-9DA5-4D70-AD8F-2F43F459F1B1}" srcOrd="0" destOrd="0" parTransId="{3BFA1A2C-E111-40E0-980F-71B5454593D5}" sibTransId="{8281D58B-506D-4F72-9125-9A04F891869B}"/>
    <dgm:cxn modelId="{CC3AB29E-3504-4FA3-8936-72185A2B7E92}" type="presOf" srcId="{9AF048B2-B17B-4F96-AF72-AAB8A51CD6EA}" destId="{8A89066A-4A82-4ED2-968E-BBBDA4732C8A}" srcOrd="0" destOrd="0" presId="urn:microsoft.com/office/officeart/2005/8/layout/matrix3"/>
    <dgm:cxn modelId="{B9810D5F-8EB4-4EB2-A618-2155257E79B1}" type="presOf" srcId="{C926EDBD-C381-4786-8067-B05C71F5C534}" destId="{34D50D9A-F0DD-40B8-9971-72AD07E36C1D}" srcOrd="0" destOrd="0" presId="urn:microsoft.com/office/officeart/2005/8/layout/matrix3"/>
    <dgm:cxn modelId="{A31AAC3C-B6ED-449D-8C31-570D80DA9CC3}" srcId="{EC4220DB-A195-4910-ACA2-F34E9D510322}" destId="{9AF048B2-B17B-4F96-AF72-AAB8A51CD6EA}" srcOrd="1" destOrd="0" parTransId="{DD295327-1259-4977-975A-CF7696BE6D30}" sibTransId="{8ED29F3A-8545-4EC5-814B-F17AF3B28C4B}"/>
    <dgm:cxn modelId="{8C4E55F5-41A7-41D7-825C-73ED02E6BF7F}" type="presOf" srcId="{6BE0002D-9DA5-4D70-AD8F-2F43F459F1B1}" destId="{B58CA3E3-D617-47EF-B140-DA1C14BB00D2}" srcOrd="0" destOrd="0" presId="urn:microsoft.com/office/officeart/2005/8/layout/matrix3"/>
    <dgm:cxn modelId="{F6A01C40-5471-40EE-BFE1-4E9DD059E296}" srcId="{EC4220DB-A195-4910-ACA2-F34E9D510322}" destId="{CB44E568-9772-4E84-A2C6-40ACBDEE4C4B}" srcOrd="3" destOrd="0" parTransId="{2E4D3652-B9A3-4233-996D-C65A274E2E49}" sibTransId="{610888B0-1837-4018-9BA2-493A18BF4376}"/>
    <dgm:cxn modelId="{D822E1DE-1E4B-4080-9CDD-29CB650BC7E4}" srcId="{EC4220DB-A195-4910-ACA2-F34E9D510322}" destId="{C926EDBD-C381-4786-8067-B05C71F5C534}" srcOrd="2" destOrd="0" parTransId="{8F654006-D0E8-4E8D-A101-A4C198B17085}" sibTransId="{FEE97D9C-7EAD-46E3-99C5-0B55D2428A2F}"/>
    <dgm:cxn modelId="{15A73815-4EDC-4AFE-8072-681F6760231F}" type="presParOf" srcId="{88A2433F-563E-4126-977B-57F02511B761}" destId="{115AFB1D-9F43-48A1-A5D9-82F72A633251}" srcOrd="0" destOrd="0" presId="urn:microsoft.com/office/officeart/2005/8/layout/matrix3"/>
    <dgm:cxn modelId="{62161A65-929D-4E0B-A1C7-7F81736E63E4}" type="presParOf" srcId="{88A2433F-563E-4126-977B-57F02511B761}" destId="{B58CA3E3-D617-47EF-B140-DA1C14BB00D2}" srcOrd="1" destOrd="0" presId="urn:microsoft.com/office/officeart/2005/8/layout/matrix3"/>
    <dgm:cxn modelId="{26723FE8-EEBC-454D-B504-1CC881B612AC}" type="presParOf" srcId="{88A2433F-563E-4126-977B-57F02511B761}" destId="{8A89066A-4A82-4ED2-968E-BBBDA4732C8A}" srcOrd="2" destOrd="0" presId="urn:microsoft.com/office/officeart/2005/8/layout/matrix3"/>
    <dgm:cxn modelId="{CD6EC44C-ECB5-4059-8E23-9CCFC1C75AA3}" type="presParOf" srcId="{88A2433F-563E-4126-977B-57F02511B761}" destId="{34D50D9A-F0DD-40B8-9971-72AD07E36C1D}" srcOrd="3" destOrd="0" presId="urn:microsoft.com/office/officeart/2005/8/layout/matrix3"/>
    <dgm:cxn modelId="{69468934-53AB-4D85-BEFA-D39133034D65}" type="presParOf" srcId="{88A2433F-563E-4126-977B-57F02511B761}" destId="{ACE26436-20E4-41C8-A551-862EF26121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AFB1D-9F43-48A1-A5D9-82F72A633251}">
      <dsp:nvSpPr>
        <dsp:cNvPr id="0" name=""/>
        <dsp:cNvSpPr/>
      </dsp:nvSpPr>
      <dsp:spPr>
        <a:xfrm>
          <a:off x="1614127" y="0"/>
          <a:ext cx="4925144" cy="492514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CA3E3-D617-47EF-B140-DA1C14BB00D2}">
      <dsp:nvSpPr>
        <dsp:cNvPr id="0" name=""/>
        <dsp:cNvSpPr/>
      </dsp:nvSpPr>
      <dsp:spPr>
        <a:xfrm>
          <a:off x="2082016" y="467888"/>
          <a:ext cx="1920806" cy="19208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Entidad</a:t>
          </a:r>
          <a:endParaRPr lang="es-CR" sz="3500" kern="1200"/>
        </a:p>
      </dsp:txBody>
      <dsp:txXfrm>
        <a:off x="2175782" y="561654"/>
        <a:ext cx="1733274" cy="1733274"/>
      </dsp:txXfrm>
    </dsp:sp>
    <dsp:sp modelId="{8A89066A-4A82-4ED2-968E-BBBDA4732C8A}">
      <dsp:nvSpPr>
        <dsp:cNvPr id="0" name=""/>
        <dsp:cNvSpPr/>
      </dsp:nvSpPr>
      <dsp:spPr>
        <a:xfrm>
          <a:off x="4150577" y="467888"/>
          <a:ext cx="1920806" cy="19208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Atributo</a:t>
          </a:r>
          <a:endParaRPr lang="es-CR" sz="3500" kern="1200"/>
        </a:p>
      </dsp:txBody>
      <dsp:txXfrm>
        <a:off x="4244343" y="561654"/>
        <a:ext cx="1733274" cy="1733274"/>
      </dsp:txXfrm>
    </dsp:sp>
    <dsp:sp modelId="{34D50D9A-F0DD-40B8-9971-72AD07E36C1D}">
      <dsp:nvSpPr>
        <dsp:cNvPr id="0" name=""/>
        <dsp:cNvSpPr/>
      </dsp:nvSpPr>
      <dsp:spPr>
        <a:xfrm>
          <a:off x="2082016" y="2536449"/>
          <a:ext cx="1920806" cy="19208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Dominio</a:t>
          </a:r>
          <a:endParaRPr lang="es-CR" sz="3500" kern="1200"/>
        </a:p>
      </dsp:txBody>
      <dsp:txXfrm>
        <a:off x="2175782" y="2630215"/>
        <a:ext cx="1733274" cy="1733274"/>
      </dsp:txXfrm>
    </dsp:sp>
    <dsp:sp modelId="{ACE26436-20E4-41C8-A551-862EF2612188}">
      <dsp:nvSpPr>
        <dsp:cNvPr id="0" name=""/>
        <dsp:cNvSpPr/>
      </dsp:nvSpPr>
      <dsp:spPr>
        <a:xfrm>
          <a:off x="4150577" y="2536449"/>
          <a:ext cx="1920806" cy="19208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Relación</a:t>
          </a:r>
          <a:endParaRPr lang="es-CR" sz="3500" kern="1200"/>
        </a:p>
      </dsp:txBody>
      <dsp:txXfrm>
        <a:off x="4244343" y="2630215"/>
        <a:ext cx="1733274" cy="17332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AFB1D-9F43-48A1-A5D9-82F72A633251}">
      <dsp:nvSpPr>
        <dsp:cNvPr id="0" name=""/>
        <dsp:cNvSpPr/>
      </dsp:nvSpPr>
      <dsp:spPr>
        <a:xfrm>
          <a:off x="1614127" y="0"/>
          <a:ext cx="4925144" cy="492514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CA3E3-D617-47EF-B140-DA1C14BB00D2}">
      <dsp:nvSpPr>
        <dsp:cNvPr id="0" name=""/>
        <dsp:cNvSpPr/>
      </dsp:nvSpPr>
      <dsp:spPr>
        <a:xfrm>
          <a:off x="2082016" y="467888"/>
          <a:ext cx="1920806" cy="19208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Entidad</a:t>
          </a:r>
          <a:endParaRPr lang="es-CR" sz="3500" kern="1200"/>
        </a:p>
      </dsp:txBody>
      <dsp:txXfrm>
        <a:off x="2175782" y="561654"/>
        <a:ext cx="1733274" cy="1733274"/>
      </dsp:txXfrm>
    </dsp:sp>
    <dsp:sp modelId="{8A89066A-4A82-4ED2-968E-BBBDA4732C8A}">
      <dsp:nvSpPr>
        <dsp:cNvPr id="0" name=""/>
        <dsp:cNvSpPr/>
      </dsp:nvSpPr>
      <dsp:spPr>
        <a:xfrm>
          <a:off x="4150577" y="467888"/>
          <a:ext cx="1920806" cy="19208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Atributo</a:t>
          </a:r>
          <a:endParaRPr lang="es-CR" sz="3500" kern="1200"/>
        </a:p>
      </dsp:txBody>
      <dsp:txXfrm>
        <a:off x="4244343" y="561654"/>
        <a:ext cx="1733274" cy="1733274"/>
      </dsp:txXfrm>
    </dsp:sp>
    <dsp:sp modelId="{34D50D9A-F0DD-40B8-9971-72AD07E36C1D}">
      <dsp:nvSpPr>
        <dsp:cNvPr id="0" name=""/>
        <dsp:cNvSpPr/>
      </dsp:nvSpPr>
      <dsp:spPr>
        <a:xfrm>
          <a:off x="2082016" y="2536449"/>
          <a:ext cx="1920806" cy="19208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Dominio</a:t>
          </a:r>
          <a:endParaRPr lang="es-CR" sz="3500" kern="1200"/>
        </a:p>
      </dsp:txBody>
      <dsp:txXfrm>
        <a:off x="2175782" y="2630215"/>
        <a:ext cx="1733274" cy="1733274"/>
      </dsp:txXfrm>
    </dsp:sp>
    <dsp:sp modelId="{ACE26436-20E4-41C8-A551-862EF2612188}">
      <dsp:nvSpPr>
        <dsp:cNvPr id="0" name=""/>
        <dsp:cNvSpPr/>
      </dsp:nvSpPr>
      <dsp:spPr>
        <a:xfrm>
          <a:off x="4150577" y="2536449"/>
          <a:ext cx="1920806" cy="1920806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Relación</a:t>
          </a:r>
          <a:endParaRPr lang="es-CR" sz="3500" kern="1200"/>
        </a:p>
      </dsp:txBody>
      <dsp:txXfrm>
        <a:off x="4244343" y="2630215"/>
        <a:ext cx="1733274" cy="1733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AFB1D-9F43-48A1-A5D9-82F72A633251}">
      <dsp:nvSpPr>
        <dsp:cNvPr id="0" name=""/>
        <dsp:cNvSpPr/>
      </dsp:nvSpPr>
      <dsp:spPr>
        <a:xfrm>
          <a:off x="1614127" y="0"/>
          <a:ext cx="4925144" cy="492514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CA3E3-D617-47EF-B140-DA1C14BB00D2}">
      <dsp:nvSpPr>
        <dsp:cNvPr id="0" name=""/>
        <dsp:cNvSpPr/>
      </dsp:nvSpPr>
      <dsp:spPr>
        <a:xfrm>
          <a:off x="2082016" y="467888"/>
          <a:ext cx="1920806" cy="1920806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Entidad</a:t>
          </a:r>
          <a:endParaRPr lang="es-CR" sz="3500" kern="1200"/>
        </a:p>
      </dsp:txBody>
      <dsp:txXfrm>
        <a:off x="2175782" y="561654"/>
        <a:ext cx="1733274" cy="1733274"/>
      </dsp:txXfrm>
    </dsp:sp>
    <dsp:sp modelId="{8A89066A-4A82-4ED2-968E-BBBDA4732C8A}">
      <dsp:nvSpPr>
        <dsp:cNvPr id="0" name=""/>
        <dsp:cNvSpPr/>
      </dsp:nvSpPr>
      <dsp:spPr>
        <a:xfrm>
          <a:off x="4150577" y="467888"/>
          <a:ext cx="1920806" cy="19208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Atributo</a:t>
          </a:r>
          <a:endParaRPr lang="es-CR" sz="3500" kern="1200"/>
        </a:p>
      </dsp:txBody>
      <dsp:txXfrm>
        <a:off x="4244343" y="561654"/>
        <a:ext cx="1733274" cy="1733274"/>
      </dsp:txXfrm>
    </dsp:sp>
    <dsp:sp modelId="{34D50D9A-F0DD-40B8-9971-72AD07E36C1D}">
      <dsp:nvSpPr>
        <dsp:cNvPr id="0" name=""/>
        <dsp:cNvSpPr/>
      </dsp:nvSpPr>
      <dsp:spPr>
        <a:xfrm>
          <a:off x="2082016" y="2536449"/>
          <a:ext cx="1920806" cy="19208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Dominio</a:t>
          </a:r>
          <a:endParaRPr lang="es-CR" sz="3500" kern="1200"/>
        </a:p>
      </dsp:txBody>
      <dsp:txXfrm>
        <a:off x="2175782" y="2630215"/>
        <a:ext cx="1733274" cy="1733274"/>
      </dsp:txXfrm>
    </dsp:sp>
    <dsp:sp modelId="{ACE26436-20E4-41C8-A551-862EF2612188}">
      <dsp:nvSpPr>
        <dsp:cNvPr id="0" name=""/>
        <dsp:cNvSpPr/>
      </dsp:nvSpPr>
      <dsp:spPr>
        <a:xfrm>
          <a:off x="4150577" y="2536449"/>
          <a:ext cx="1920806" cy="19208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Relación</a:t>
          </a:r>
          <a:endParaRPr lang="es-CR" sz="3500" kern="1200"/>
        </a:p>
      </dsp:txBody>
      <dsp:txXfrm>
        <a:off x="4244343" y="2630215"/>
        <a:ext cx="1733274" cy="17332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AFB1D-9F43-48A1-A5D9-82F72A633251}">
      <dsp:nvSpPr>
        <dsp:cNvPr id="0" name=""/>
        <dsp:cNvSpPr/>
      </dsp:nvSpPr>
      <dsp:spPr>
        <a:xfrm>
          <a:off x="1614127" y="0"/>
          <a:ext cx="4925144" cy="492514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CA3E3-D617-47EF-B140-DA1C14BB00D2}">
      <dsp:nvSpPr>
        <dsp:cNvPr id="0" name=""/>
        <dsp:cNvSpPr/>
      </dsp:nvSpPr>
      <dsp:spPr>
        <a:xfrm>
          <a:off x="2082016" y="467888"/>
          <a:ext cx="1920806" cy="19208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Entidad</a:t>
          </a:r>
          <a:endParaRPr lang="es-CR" sz="3500" kern="1200"/>
        </a:p>
      </dsp:txBody>
      <dsp:txXfrm>
        <a:off x="2175782" y="561654"/>
        <a:ext cx="1733274" cy="1733274"/>
      </dsp:txXfrm>
    </dsp:sp>
    <dsp:sp modelId="{8A89066A-4A82-4ED2-968E-BBBDA4732C8A}">
      <dsp:nvSpPr>
        <dsp:cNvPr id="0" name=""/>
        <dsp:cNvSpPr/>
      </dsp:nvSpPr>
      <dsp:spPr>
        <a:xfrm>
          <a:off x="4150577" y="467888"/>
          <a:ext cx="1920806" cy="1920806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Atributo</a:t>
          </a:r>
          <a:endParaRPr lang="es-CR" sz="3500" kern="1200"/>
        </a:p>
      </dsp:txBody>
      <dsp:txXfrm>
        <a:off x="4244343" y="561654"/>
        <a:ext cx="1733274" cy="1733274"/>
      </dsp:txXfrm>
    </dsp:sp>
    <dsp:sp modelId="{34D50D9A-F0DD-40B8-9971-72AD07E36C1D}">
      <dsp:nvSpPr>
        <dsp:cNvPr id="0" name=""/>
        <dsp:cNvSpPr/>
      </dsp:nvSpPr>
      <dsp:spPr>
        <a:xfrm>
          <a:off x="2082016" y="2536449"/>
          <a:ext cx="1920806" cy="19208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Dominio</a:t>
          </a:r>
          <a:endParaRPr lang="es-CR" sz="3500" kern="1200"/>
        </a:p>
      </dsp:txBody>
      <dsp:txXfrm>
        <a:off x="2175782" y="2630215"/>
        <a:ext cx="1733274" cy="1733274"/>
      </dsp:txXfrm>
    </dsp:sp>
    <dsp:sp modelId="{ACE26436-20E4-41C8-A551-862EF2612188}">
      <dsp:nvSpPr>
        <dsp:cNvPr id="0" name=""/>
        <dsp:cNvSpPr/>
      </dsp:nvSpPr>
      <dsp:spPr>
        <a:xfrm>
          <a:off x="4150577" y="2536449"/>
          <a:ext cx="1920806" cy="19208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Relación</a:t>
          </a:r>
          <a:endParaRPr lang="es-CR" sz="3500" kern="1200"/>
        </a:p>
      </dsp:txBody>
      <dsp:txXfrm>
        <a:off x="4244343" y="2630215"/>
        <a:ext cx="1733274" cy="1733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11CAB-98E7-4779-9789-DBE6A7C27FB6}">
      <dsp:nvSpPr>
        <dsp:cNvPr id="0" name=""/>
        <dsp:cNvSpPr/>
      </dsp:nvSpPr>
      <dsp:spPr>
        <a:xfrm>
          <a:off x="1573988" y="2219"/>
          <a:ext cx="4078164" cy="820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200" kern="1200" smtClean="0"/>
            <a:t>Tipos de atributos</a:t>
          </a:r>
          <a:endParaRPr lang="es-CR" sz="4200" kern="1200"/>
        </a:p>
      </dsp:txBody>
      <dsp:txXfrm>
        <a:off x="1598008" y="26239"/>
        <a:ext cx="4030124" cy="772077"/>
      </dsp:txXfrm>
    </dsp:sp>
    <dsp:sp modelId="{A5220D25-D937-430D-9F81-1DE66FBC827C}">
      <dsp:nvSpPr>
        <dsp:cNvPr id="0" name=""/>
        <dsp:cNvSpPr/>
      </dsp:nvSpPr>
      <dsp:spPr>
        <a:xfrm>
          <a:off x="1981805" y="822337"/>
          <a:ext cx="407816" cy="615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88"/>
              </a:lnTo>
              <a:lnTo>
                <a:pt x="407816" y="61508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AE1A5-2FFF-4A44-A811-5347ABBD21B9}">
      <dsp:nvSpPr>
        <dsp:cNvPr id="0" name=""/>
        <dsp:cNvSpPr/>
      </dsp:nvSpPr>
      <dsp:spPr>
        <a:xfrm>
          <a:off x="2389621" y="1027366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Simples o Compuestos</a:t>
          </a:r>
          <a:endParaRPr lang="es-CR" sz="2800" kern="1200"/>
        </a:p>
      </dsp:txBody>
      <dsp:txXfrm>
        <a:off x="2413641" y="1051386"/>
        <a:ext cx="4141749" cy="772077"/>
      </dsp:txXfrm>
    </dsp:sp>
    <dsp:sp modelId="{CF919843-A6F8-4C05-9D36-D24AE39EF835}">
      <dsp:nvSpPr>
        <dsp:cNvPr id="0" name=""/>
        <dsp:cNvSpPr/>
      </dsp:nvSpPr>
      <dsp:spPr>
        <a:xfrm>
          <a:off x="1981805" y="822337"/>
          <a:ext cx="407816" cy="164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234"/>
              </a:lnTo>
              <a:lnTo>
                <a:pt x="407816" y="164023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E1859-5F7E-4D1F-AC51-E22BD89F053F}">
      <dsp:nvSpPr>
        <dsp:cNvPr id="0" name=""/>
        <dsp:cNvSpPr/>
      </dsp:nvSpPr>
      <dsp:spPr>
        <a:xfrm>
          <a:off x="2389621" y="2052513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Derivados</a:t>
          </a:r>
          <a:endParaRPr lang="es-CR" sz="2800" kern="1200" dirty="0"/>
        </a:p>
      </dsp:txBody>
      <dsp:txXfrm>
        <a:off x="2413641" y="2076533"/>
        <a:ext cx="4141749" cy="772077"/>
      </dsp:txXfrm>
    </dsp:sp>
    <dsp:sp modelId="{502081D9-F1B2-4C5C-B883-F86F3DD1E841}">
      <dsp:nvSpPr>
        <dsp:cNvPr id="0" name=""/>
        <dsp:cNvSpPr/>
      </dsp:nvSpPr>
      <dsp:spPr>
        <a:xfrm>
          <a:off x="1981805" y="822337"/>
          <a:ext cx="407816" cy="266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5381"/>
              </a:lnTo>
              <a:lnTo>
                <a:pt x="407816" y="266538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F9451-04C4-45DE-AD79-FD4594643EEA}">
      <dsp:nvSpPr>
        <dsp:cNvPr id="0" name=""/>
        <dsp:cNvSpPr/>
      </dsp:nvSpPr>
      <dsp:spPr>
        <a:xfrm>
          <a:off x="2389621" y="3077660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Monovalorados o Multivalorados </a:t>
          </a:r>
          <a:endParaRPr lang="es-CR" sz="2800" kern="1200"/>
        </a:p>
      </dsp:txBody>
      <dsp:txXfrm>
        <a:off x="2413641" y="3101680"/>
        <a:ext cx="4141749" cy="772077"/>
      </dsp:txXfrm>
    </dsp:sp>
    <dsp:sp modelId="{7A894F37-788F-44D6-9459-D5D2DDA6EC4D}">
      <dsp:nvSpPr>
        <dsp:cNvPr id="0" name=""/>
        <dsp:cNvSpPr/>
      </dsp:nvSpPr>
      <dsp:spPr>
        <a:xfrm>
          <a:off x="1981805" y="822337"/>
          <a:ext cx="407816" cy="3690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0528"/>
              </a:lnTo>
              <a:lnTo>
                <a:pt x="407816" y="369052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CC7E1-3BB0-4012-8E95-C956D712E308}">
      <dsp:nvSpPr>
        <dsp:cNvPr id="0" name=""/>
        <dsp:cNvSpPr/>
      </dsp:nvSpPr>
      <dsp:spPr>
        <a:xfrm>
          <a:off x="2389621" y="4102806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Opcionales</a:t>
          </a:r>
          <a:endParaRPr lang="es-CR" sz="2800" kern="1200"/>
        </a:p>
      </dsp:txBody>
      <dsp:txXfrm>
        <a:off x="2413641" y="4126826"/>
        <a:ext cx="4141749" cy="7720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11CAB-98E7-4779-9789-DBE6A7C27FB6}">
      <dsp:nvSpPr>
        <dsp:cNvPr id="0" name=""/>
        <dsp:cNvSpPr/>
      </dsp:nvSpPr>
      <dsp:spPr>
        <a:xfrm>
          <a:off x="1573988" y="2219"/>
          <a:ext cx="4078164" cy="820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200" kern="1200" smtClean="0"/>
            <a:t>Tipos de atributos</a:t>
          </a:r>
          <a:endParaRPr lang="es-CR" sz="4200" kern="1200"/>
        </a:p>
      </dsp:txBody>
      <dsp:txXfrm>
        <a:off x="1598008" y="26239"/>
        <a:ext cx="4030124" cy="772077"/>
      </dsp:txXfrm>
    </dsp:sp>
    <dsp:sp modelId="{A5220D25-D937-430D-9F81-1DE66FBC827C}">
      <dsp:nvSpPr>
        <dsp:cNvPr id="0" name=""/>
        <dsp:cNvSpPr/>
      </dsp:nvSpPr>
      <dsp:spPr>
        <a:xfrm>
          <a:off x="1981805" y="822337"/>
          <a:ext cx="407816" cy="615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88"/>
              </a:lnTo>
              <a:lnTo>
                <a:pt x="407816" y="61508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AE1A5-2FFF-4A44-A811-5347ABBD21B9}">
      <dsp:nvSpPr>
        <dsp:cNvPr id="0" name=""/>
        <dsp:cNvSpPr/>
      </dsp:nvSpPr>
      <dsp:spPr>
        <a:xfrm>
          <a:off x="2389621" y="1027366"/>
          <a:ext cx="4189789" cy="820117"/>
        </a:xfrm>
        <a:prstGeom prst="roundRect">
          <a:avLst>
            <a:gd name="adj" fmla="val 10000"/>
          </a:avLst>
        </a:prstGeom>
        <a:solidFill>
          <a:srgbClr val="C00000">
            <a:alpha val="9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Simples o Compuestos</a:t>
          </a:r>
          <a:endParaRPr lang="es-CR" sz="2800" kern="1200"/>
        </a:p>
      </dsp:txBody>
      <dsp:txXfrm>
        <a:off x="2413641" y="1051386"/>
        <a:ext cx="4141749" cy="772077"/>
      </dsp:txXfrm>
    </dsp:sp>
    <dsp:sp modelId="{CF919843-A6F8-4C05-9D36-D24AE39EF835}">
      <dsp:nvSpPr>
        <dsp:cNvPr id="0" name=""/>
        <dsp:cNvSpPr/>
      </dsp:nvSpPr>
      <dsp:spPr>
        <a:xfrm>
          <a:off x="1981805" y="822337"/>
          <a:ext cx="407816" cy="164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234"/>
              </a:lnTo>
              <a:lnTo>
                <a:pt x="407816" y="164023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E1859-5F7E-4D1F-AC51-E22BD89F053F}">
      <dsp:nvSpPr>
        <dsp:cNvPr id="0" name=""/>
        <dsp:cNvSpPr/>
      </dsp:nvSpPr>
      <dsp:spPr>
        <a:xfrm>
          <a:off x="2389621" y="2052513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Derivados</a:t>
          </a:r>
          <a:endParaRPr lang="es-CR" sz="2800" kern="1200" dirty="0"/>
        </a:p>
      </dsp:txBody>
      <dsp:txXfrm>
        <a:off x="2413641" y="2076533"/>
        <a:ext cx="4141749" cy="772077"/>
      </dsp:txXfrm>
    </dsp:sp>
    <dsp:sp modelId="{502081D9-F1B2-4C5C-B883-F86F3DD1E841}">
      <dsp:nvSpPr>
        <dsp:cNvPr id="0" name=""/>
        <dsp:cNvSpPr/>
      </dsp:nvSpPr>
      <dsp:spPr>
        <a:xfrm>
          <a:off x="1981805" y="822337"/>
          <a:ext cx="407816" cy="266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5381"/>
              </a:lnTo>
              <a:lnTo>
                <a:pt x="407816" y="266538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F9451-04C4-45DE-AD79-FD4594643EEA}">
      <dsp:nvSpPr>
        <dsp:cNvPr id="0" name=""/>
        <dsp:cNvSpPr/>
      </dsp:nvSpPr>
      <dsp:spPr>
        <a:xfrm>
          <a:off x="2389621" y="3077660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Monovalorados o Multivalorados </a:t>
          </a:r>
          <a:endParaRPr lang="es-CR" sz="2800" kern="1200"/>
        </a:p>
      </dsp:txBody>
      <dsp:txXfrm>
        <a:off x="2413641" y="3101680"/>
        <a:ext cx="4141749" cy="772077"/>
      </dsp:txXfrm>
    </dsp:sp>
    <dsp:sp modelId="{7A894F37-788F-44D6-9459-D5D2DDA6EC4D}">
      <dsp:nvSpPr>
        <dsp:cNvPr id="0" name=""/>
        <dsp:cNvSpPr/>
      </dsp:nvSpPr>
      <dsp:spPr>
        <a:xfrm>
          <a:off x="1981805" y="822337"/>
          <a:ext cx="407816" cy="3690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0528"/>
              </a:lnTo>
              <a:lnTo>
                <a:pt x="407816" y="369052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CC7E1-3BB0-4012-8E95-C956D712E308}">
      <dsp:nvSpPr>
        <dsp:cNvPr id="0" name=""/>
        <dsp:cNvSpPr/>
      </dsp:nvSpPr>
      <dsp:spPr>
        <a:xfrm>
          <a:off x="2389621" y="4102806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Opcionales</a:t>
          </a:r>
          <a:endParaRPr lang="es-CR" sz="2800" kern="1200"/>
        </a:p>
      </dsp:txBody>
      <dsp:txXfrm>
        <a:off x="2413641" y="4126826"/>
        <a:ext cx="4141749" cy="7720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11CAB-98E7-4779-9789-DBE6A7C27FB6}">
      <dsp:nvSpPr>
        <dsp:cNvPr id="0" name=""/>
        <dsp:cNvSpPr/>
      </dsp:nvSpPr>
      <dsp:spPr>
        <a:xfrm>
          <a:off x="1573988" y="2219"/>
          <a:ext cx="4078164" cy="820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200" kern="1200" smtClean="0"/>
            <a:t>Tipos de atributos</a:t>
          </a:r>
          <a:endParaRPr lang="es-CR" sz="4200" kern="1200"/>
        </a:p>
      </dsp:txBody>
      <dsp:txXfrm>
        <a:off x="1598008" y="26239"/>
        <a:ext cx="4030124" cy="772077"/>
      </dsp:txXfrm>
    </dsp:sp>
    <dsp:sp modelId="{A5220D25-D937-430D-9F81-1DE66FBC827C}">
      <dsp:nvSpPr>
        <dsp:cNvPr id="0" name=""/>
        <dsp:cNvSpPr/>
      </dsp:nvSpPr>
      <dsp:spPr>
        <a:xfrm>
          <a:off x="1981805" y="822337"/>
          <a:ext cx="407816" cy="615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88"/>
              </a:lnTo>
              <a:lnTo>
                <a:pt x="407816" y="61508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AE1A5-2FFF-4A44-A811-5347ABBD21B9}">
      <dsp:nvSpPr>
        <dsp:cNvPr id="0" name=""/>
        <dsp:cNvSpPr/>
      </dsp:nvSpPr>
      <dsp:spPr>
        <a:xfrm>
          <a:off x="2389621" y="1027366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Simples o Compuestos</a:t>
          </a:r>
          <a:endParaRPr lang="es-CR" sz="2800" kern="1200"/>
        </a:p>
      </dsp:txBody>
      <dsp:txXfrm>
        <a:off x="2413641" y="1051386"/>
        <a:ext cx="4141749" cy="772077"/>
      </dsp:txXfrm>
    </dsp:sp>
    <dsp:sp modelId="{CF919843-A6F8-4C05-9D36-D24AE39EF835}">
      <dsp:nvSpPr>
        <dsp:cNvPr id="0" name=""/>
        <dsp:cNvSpPr/>
      </dsp:nvSpPr>
      <dsp:spPr>
        <a:xfrm>
          <a:off x="1981805" y="822337"/>
          <a:ext cx="407816" cy="164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234"/>
              </a:lnTo>
              <a:lnTo>
                <a:pt x="407816" y="164023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E1859-5F7E-4D1F-AC51-E22BD89F053F}">
      <dsp:nvSpPr>
        <dsp:cNvPr id="0" name=""/>
        <dsp:cNvSpPr/>
      </dsp:nvSpPr>
      <dsp:spPr>
        <a:xfrm>
          <a:off x="2389621" y="2052513"/>
          <a:ext cx="4189789" cy="820117"/>
        </a:xfrm>
        <a:prstGeom prst="roundRect">
          <a:avLst>
            <a:gd name="adj" fmla="val 10000"/>
          </a:avLst>
        </a:prstGeom>
        <a:solidFill>
          <a:srgbClr val="C00000">
            <a:alpha val="9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Derivados</a:t>
          </a:r>
          <a:endParaRPr lang="es-CR" sz="2800" kern="1200" dirty="0"/>
        </a:p>
      </dsp:txBody>
      <dsp:txXfrm>
        <a:off x="2413641" y="2076533"/>
        <a:ext cx="4141749" cy="772077"/>
      </dsp:txXfrm>
    </dsp:sp>
    <dsp:sp modelId="{502081D9-F1B2-4C5C-B883-F86F3DD1E841}">
      <dsp:nvSpPr>
        <dsp:cNvPr id="0" name=""/>
        <dsp:cNvSpPr/>
      </dsp:nvSpPr>
      <dsp:spPr>
        <a:xfrm>
          <a:off x="1981805" y="822337"/>
          <a:ext cx="407816" cy="266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5381"/>
              </a:lnTo>
              <a:lnTo>
                <a:pt x="407816" y="266538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F9451-04C4-45DE-AD79-FD4594643EEA}">
      <dsp:nvSpPr>
        <dsp:cNvPr id="0" name=""/>
        <dsp:cNvSpPr/>
      </dsp:nvSpPr>
      <dsp:spPr>
        <a:xfrm>
          <a:off x="2389621" y="3077660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Monovalorados o Multivalorados </a:t>
          </a:r>
          <a:endParaRPr lang="es-CR" sz="2800" kern="1200"/>
        </a:p>
      </dsp:txBody>
      <dsp:txXfrm>
        <a:off x="2413641" y="3101680"/>
        <a:ext cx="4141749" cy="772077"/>
      </dsp:txXfrm>
    </dsp:sp>
    <dsp:sp modelId="{7A894F37-788F-44D6-9459-D5D2DDA6EC4D}">
      <dsp:nvSpPr>
        <dsp:cNvPr id="0" name=""/>
        <dsp:cNvSpPr/>
      </dsp:nvSpPr>
      <dsp:spPr>
        <a:xfrm>
          <a:off x="1981805" y="822337"/>
          <a:ext cx="407816" cy="3690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0528"/>
              </a:lnTo>
              <a:lnTo>
                <a:pt x="407816" y="369052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CC7E1-3BB0-4012-8E95-C956D712E308}">
      <dsp:nvSpPr>
        <dsp:cNvPr id="0" name=""/>
        <dsp:cNvSpPr/>
      </dsp:nvSpPr>
      <dsp:spPr>
        <a:xfrm>
          <a:off x="2389621" y="4102806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Opcionales</a:t>
          </a:r>
          <a:endParaRPr lang="es-CR" sz="2800" kern="1200"/>
        </a:p>
      </dsp:txBody>
      <dsp:txXfrm>
        <a:off x="2413641" y="4126826"/>
        <a:ext cx="4141749" cy="7720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11CAB-98E7-4779-9789-DBE6A7C27FB6}">
      <dsp:nvSpPr>
        <dsp:cNvPr id="0" name=""/>
        <dsp:cNvSpPr/>
      </dsp:nvSpPr>
      <dsp:spPr>
        <a:xfrm>
          <a:off x="1573988" y="2219"/>
          <a:ext cx="4078164" cy="820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200" kern="1200" smtClean="0"/>
            <a:t>Tipos de atributos</a:t>
          </a:r>
          <a:endParaRPr lang="es-CR" sz="4200" kern="1200"/>
        </a:p>
      </dsp:txBody>
      <dsp:txXfrm>
        <a:off x="1598008" y="26239"/>
        <a:ext cx="4030124" cy="772077"/>
      </dsp:txXfrm>
    </dsp:sp>
    <dsp:sp modelId="{A5220D25-D937-430D-9F81-1DE66FBC827C}">
      <dsp:nvSpPr>
        <dsp:cNvPr id="0" name=""/>
        <dsp:cNvSpPr/>
      </dsp:nvSpPr>
      <dsp:spPr>
        <a:xfrm>
          <a:off x="1981805" y="822337"/>
          <a:ext cx="407816" cy="615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88"/>
              </a:lnTo>
              <a:lnTo>
                <a:pt x="407816" y="61508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AE1A5-2FFF-4A44-A811-5347ABBD21B9}">
      <dsp:nvSpPr>
        <dsp:cNvPr id="0" name=""/>
        <dsp:cNvSpPr/>
      </dsp:nvSpPr>
      <dsp:spPr>
        <a:xfrm>
          <a:off x="2389621" y="1027366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Simples o Compuestos</a:t>
          </a:r>
          <a:endParaRPr lang="es-CR" sz="2800" kern="1200"/>
        </a:p>
      </dsp:txBody>
      <dsp:txXfrm>
        <a:off x="2413641" y="1051386"/>
        <a:ext cx="4141749" cy="772077"/>
      </dsp:txXfrm>
    </dsp:sp>
    <dsp:sp modelId="{CF919843-A6F8-4C05-9D36-D24AE39EF835}">
      <dsp:nvSpPr>
        <dsp:cNvPr id="0" name=""/>
        <dsp:cNvSpPr/>
      </dsp:nvSpPr>
      <dsp:spPr>
        <a:xfrm>
          <a:off x="1981805" y="822337"/>
          <a:ext cx="407816" cy="164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234"/>
              </a:lnTo>
              <a:lnTo>
                <a:pt x="407816" y="164023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E1859-5F7E-4D1F-AC51-E22BD89F053F}">
      <dsp:nvSpPr>
        <dsp:cNvPr id="0" name=""/>
        <dsp:cNvSpPr/>
      </dsp:nvSpPr>
      <dsp:spPr>
        <a:xfrm>
          <a:off x="2389621" y="2052513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Derivados</a:t>
          </a:r>
          <a:endParaRPr lang="es-CR" sz="2800" kern="1200" dirty="0"/>
        </a:p>
      </dsp:txBody>
      <dsp:txXfrm>
        <a:off x="2413641" y="2076533"/>
        <a:ext cx="4141749" cy="772077"/>
      </dsp:txXfrm>
    </dsp:sp>
    <dsp:sp modelId="{502081D9-F1B2-4C5C-B883-F86F3DD1E841}">
      <dsp:nvSpPr>
        <dsp:cNvPr id="0" name=""/>
        <dsp:cNvSpPr/>
      </dsp:nvSpPr>
      <dsp:spPr>
        <a:xfrm>
          <a:off x="1981805" y="822337"/>
          <a:ext cx="407816" cy="266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5381"/>
              </a:lnTo>
              <a:lnTo>
                <a:pt x="407816" y="266538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F9451-04C4-45DE-AD79-FD4594643EEA}">
      <dsp:nvSpPr>
        <dsp:cNvPr id="0" name=""/>
        <dsp:cNvSpPr/>
      </dsp:nvSpPr>
      <dsp:spPr>
        <a:xfrm>
          <a:off x="2389621" y="3077660"/>
          <a:ext cx="4189789" cy="820117"/>
        </a:xfrm>
        <a:prstGeom prst="roundRect">
          <a:avLst>
            <a:gd name="adj" fmla="val 10000"/>
          </a:avLst>
        </a:prstGeom>
        <a:solidFill>
          <a:srgbClr val="C00000">
            <a:alpha val="9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Monovalorados o Multivalorados </a:t>
          </a:r>
          <a:endParaRPr lang="es-CR" sz="2800" kern="1200"/>
        </a:p>
      </dsp:txBody>
      <dsp:txXfrm>
        <a:off x="2413641" y="3101680"/>
        <a:ext cx="4141749" cy="772077"/>
      </dsp:txXfrm>
    </dsp:sp>
    <dsp:sp modelId="{7A894F37-788F-44D6-9459-D5D2DDA6EC4D}">
      <dsp:nvSpPr>
        <dsp:cNvPr id="0" name=""/>
        <dsp:cNvSpPr/>
      </dsp:nvSpPr>
      <dsp:spPr>
        <a:xfrm>
          <a:off x="1981805" y="822337"/>
          <a:ext cx="407816" cy="3690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0528"/>
              </a:lnTo>
              <a:lnTo>
                <a:pt x="407816" y="369052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CC7E1-3BB0-4012-8E95-C956D712E308}">
      <dsp:nvSpPr>
        <dsp:cNvPr id="0" name=""/>
        <dsp:cNvSpPr/>
      </dsp:nvSpPr>
      <dsp:spPr>
        <a:xfrm>
          <a:off x="2389621" y="4102806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Opcionales</a:t>
          </a:r>
          <a:endParaRPr lang="es-CR" sz="2800" kern="1200"/>
        </a:p>
      </dsp:txBody>
      <dsp:txXfrm>
        <a:off x="2413641" y="4126826"/>
        <a:ext cx="4141749" cy="7720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11CAB-98E7-4779-9789-DBE6A7C27FB6}">
      <dsp:nvSpPr>
        <dsp:cNvPr id="0" name=""/>
        <dsp:cNvSpPr/>
      </dsp:nvSpPr>
      <dsp:spPr>
        <a:xfrm>
          <a:off x="1573988" y="2219"/>
          <a:ext cx="4078164" cy="820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200" kern="1200" smtClean="0"/>
            <a:t>Tipos de atributos</a:t>
          </a:r>
          <a:endParaRPr lang="es-CR" sz="4200" kern="1200"/>
        </a:p>
      </dsp:txBody>
      <dsp:txXfrm>
        <a:off x="1598008" y="26239"/>
        <a:ext cx="4030124" cy="772077"/>
      </dsp:txXfrm>
    </dsp:sp>
    <dsp:sp modelId="{A5220D25-D937-430D-9F81-1DE66FBC827C}">
      <dsp:nvSpPr>
        <dsp:cNvPr id="0" name=""/>
        <dsp:cNvSpPr/>
      </dsp:nvSpPr>
      <dsp:spPr>
        <a:xfrm>
          <a:off x="1981805" y="822337"/>
          <a:ext cx="407816" cy="615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88"/>
              </a:lnTo>
              <a:lnTo>
                <a:pt x="407816" y="61508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AE1A5-2FFF-4A44-A811-5347ABBD21B9}">
      <dsp:nvSpPr>
        <dsp:cNvPr id="0" name=""/>
        <dsp:cNvSpPr/>
      </dsp:nvSpPr>
      <dsp:spPr>
        <a:xfrm>
          <a:off x="2389621" y="1027366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Simples o Compuestos</a:t>
          </a:r>
          <a:endParaRPr lang="es-CR" sz="2800" kern="1200"/>
        </a:p>
      </dsp:txBody>
      <dsp:txXfrm>
        <a:off x="2413641" y="1051386"/>
        <a:ext cx="4141749" cy="772077"/>
      </dsp:txXfrm>
    </dsp:sp>
    <dsp:sp modelId="{CF919843-A6F8-4C05-9D36-D24AE39EF835}">
      <dsp:nvSpPr>
        <dsp:cNvPr id="0" name=""/>
        <dsp:cNvSpPr/>
      </dsp:nvSpPr>
      <dsp:spPr>
        <a:xfrm>
          <a:off x="1981805" y="822337"/>
          <a:ext cx="407816" cy="164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234"/>
              </a:lnTo>
              <a:lnTo>
                <a:pt x="407816" y="164023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E1859-5F7E-4D1F-AC51-E22BD89F053F}">
      <dsp:nvSpPr>
        <dsp:cNvPr id="0" name=""/>
        <dsp:cNvSpPr/>
      </dsp:nvSpPr>
      <dsp:spPr>
        <a:xfrm>
          <a:off x="2389621" y="2052513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Derivados</a:t>
          </a:r>
          <a:endParaRPr lang="es-CR" sz="2800" kern="1200" dirty="0"/>
        </a:p>
      </dsp:txBody>
      <dsp:txXfrm>
        <a:off x="2413641" y="2076533"/>
        <a:ext cx="4141749" cy="772077"/>
      </dsp:txXfrm>
    </dsp:sp>
    <dsp:sp modelId="{502081D9-F1B2-4C5C-B883-F86F3DD1E841}">
      <dsp:nvSpPr>
        <dsp:cNvPr id="0" name=""/>
        <dsp:cNvSpPr/>
      </dsp:nvSpPr>
      <dsp:spPr>
        <a:xfrm>
          <a:off x="1981805" y="822337"/>
          <a:ext cx="407816" cy="266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5381"/>
              </a:lnTo>
              <a:lnTo>
                <a:pt x="407816" y="266538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F9451-04C4-45DE-AD79-FD4594643EEA}">
      <dsp:nvSpPr>
        <dsp:cNvPr id="0" name=""/>
        <dsp:cNvSpPr/>
      </dsp:nvSpPr>
      <dsp:spPr>
        <a:xfrm>
          <a:off x="2389621" y="3077660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Monovalorados o Multivalorados </a:t>
          </a:r>
          <a:endParaRPr lang="es-CR" sz="2800" kern="1200"/>
        </a:p>
      </dsp:txBody>
      <dsp:txXfrm>
        <a:off x="2413641" y="3101680"/>
        <a:ext cx="4141749" cy="772077"/>
      </dsp:txXfrm>
    </dsp:sp>
    <dsp:sp modelId="{7A894F37-788F-44D6-9459-D5D2DDA6EC4D}">
      <dsp:nvSpPr>
        <dsp:cNvPr id="0" name=""/>
        <dsp:cNvSpPr/>
      </dsp:nvSpPr>
      <dsp:spPr>
        <a:xfrm>
          <a:off x="1981805" y="822337"/>
          <a:ext cx="407816" cy="3690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0528"/>
              </a:lnTo>
              <a:lnTo>
                <a:pt x="407816" y="369052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CC7E1-3BB0-4012-8E95-C956D712E308}">
      <dsp:nvSpPr>
        <dsp:cNvPr id="0" name=""/>
        <dsp:cNvSpPr/>
      </dsp:nvSpPr>
      <dsp:spPr>
        <a:xfrm>
          <a:off x="2389621" y="4102806"/>
          <a:ext cx="4189789" cy="820117"/>
        </a:xfrm>
        <a:prstGeom prst="roundRect">
          <a:avLst>
            <a:gd name="adj" fmla="val 10000"/>
          </a:avLst>
        </a:prstGeom>
        <a:solidFill>
          <a:srgbClr val="C00000">
            <a:alpha val="9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Opcionales</a:t>
          </a:r>
          <a:endParaRPr lang="es-CR" sz="2800" kern="1200"/>
        </a:p>
      </dsp:txBody>
      <dsp:txXfrm>
        <a:off x="2413641" y="4126826"/>
        <a:ext cx="4141749" cy="7720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AFB1D-9F43-48A1-A5D9-82F72A633251}">
      <dsp:nvSpPr>
        <dsp:cNvPr id="0" name=""/>
        <dsp:cNvSpPr/>
      </dsp:nvSpPr>
      <dsp:spPr>
        <a:xfrm>
          <a:off x="1614127" y="0"/>
          <a:ext cx="4925144" cy="492514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CA3E3-D617-47EF-B140-DA1C14BB00D2}">
      <dsp:nvSpPr>
        <dsp:cNvPr id="0" name=""/>
        <dsp:cNvSpPr/>
      </dsp:nvSpPr>
      <dsp:spPr>
        <a:xfrm>
          <a:off x="2082016" y="467888"/>
          <a:ext cx="1920806" cy="19208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Entidad</a:t>
          </a:r>
          <a:endParaRPr lang="es-CR" sz="3500" kern="1200"/>
        </a:p>
      </dsp:txBody>
      <dsp:txXfrm>
        <a:off x="2175782" y="561654"/>
        <a:ext cx="1733274" cy="1733274"/>
      </dsp:txXfrm>
    </dsp:sp>
    <dsp:sp modelId="{8A89066A-4A82-4ED2-968E-BBBDA4732C8A}">
      <dsp:nvSpPr>
        <dsp:cNvPr id="0" name=""/>
        <dsp:cNvSpPr/>
      </dsp:nvSpPr>
      <dsp:spPr>
        <a:xfrm>
          <a:off x="4150577" y="467888"/>
          <a:ext cx="1920806" cy="19208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Atributo</a:t>
          </a:r>
          <a:endParaRPr lang="es-CR" sz="3500" kern="1200"/>
        </a:p>
      </dsp:txBody>
      <dsp:txXfrm>
        <a:off x="4244343" y="561654"/>
        <a:ext cx="1733274" cy="1733274"/>
      </dsp:txXfrm>
    </dsp:sp>
    <dsp:sp modelId="{34D50D9A-F0DD-40B8-9971-72AD07E36C1D}">
      <dsp:nvSpPr>
        <dsp:cNvPr id="0" name=""/>
        <dsp:cNvSpPr/>
      </dsp:nvSpPr>
      <dsp:spPr>
        <a:xfrm>
          <a:off x="2082016" y="2536449"/>
          <a:ext cx="1920806" cy="1920806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Dominio</a:t>
          </a:r>
          <a:endParaRPr lang="es-CR" sz="3500" kern="1200"/>
        </a:p>
      </dsp:txBody>
      <dsp:txXfrm>
        <a:off x="2175782" y="2630215"/>
        <a:ext cx="1733274" cy="1733274"/>
      </dsp:txXfrm>
    </dsp:sp>
    <dsp:sp modelId="{ACE26436-20E4-41C8-A551-862EF2612188}">
      <dsp:nvSpPr>
        <dsp:cNvPr id="0" name=""/>
        <dsp:cNvSpPr/>
      </dsp:nvSpPr>
      <dsp:spPr>
        <a:xfrm>
          <a:off x="4150577" y="2536449"/>
          <a:ext cx="1920806" cy="19208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Relación</a:t>
          </a:r>
          <a:endParaRPr lang="es-CR" sz="3500" kern="1200"/>
        </a:p>
      </dsp:txBody>
      <dsp:txXfrm>
        <a:off x="4244343" y="2630215"/>
        <a:ext cx="1733274" cy="1733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C0D9B-3F7F-4E12-907E-FE9FFE68177D}" type="datetimeFigureOut">
              <a:rPr lang="es-CR" smtClean="0"/>
              <a:pPr/>
              <a:t>24/01/2015</a:t>
            </a:fld>
            <a:endParaRPr lang="es-C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2733B-5381-489C-90B0-13008127F712}" type="slidenum">
              <a:rPr lang="es-CR" smtClean="0"/>
              <a:pPr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xmlns="" val="81370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FB715-DADC-4B82-8384-52F49E4D33C3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74607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2EEBE2-84EE-4C86-A81D-0A815420F05C}" type="slidenum">
              <a:rPr lang="es-ES_tradnl"/>
              <a:pPr/>
              <a:t>36</a:t>
            </a:fld>
            <a:endParaRPr lang="es-ES_tradnl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/>
              <a:t>Segunda restricción inherente al MER</a:t>
            </a:r>
            <a:r>
              <a:rPr lang="es-ES_tradnl"/>
              <a:t>: sólo puede haber relaciones entre entidades. Es decir, está prohibido establecer una relación entre relaciones y entre una relación y una entidad.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31519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CD60C-763F-49AF-A58B-0D8B77319092}" type="slidenum">
              <a:rPr lang="es-ES_tradnl"/>
              <a:pPr/>
              <a:t>37</a:t>
            </a:fld>
            <a:endParaRPr lang="es-ES_tradnl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En una instancia de una relación SIEMPRE participa una instancia de cada tipo de entidad ligada a la relación. </a:t>
            </a:r>
          </a:p>
          <a:p>
            <a:r>
              <a:rPr lang="es-ES_tradnl"/>
              <a:t>Por ejemplo, una instancia de AQUIA necesariamente </a:t>
            </a:r>
          </a:p>
          <a:p>
            <a:r>
              <a:rPr lang="es-ES_tradnl"/>
              <a:t>consiste en una instancia de CIENTE, otra de PE ICUA, y otra deOCA_VIDEOClUB. </a:t>
            </a:r>
          </a:p>
          <a:p>
            <a:r>
              <a:rPr lang="es-ES_tradnl"/>
              <a:t>No tiene sentido que vincule tan solo dos de ellas...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11479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62990-8F7F-4153-8DF5-4D8378BD0643}" type="slidenum">
              <a:rPr lang="es-ES_tradnl"/>
              <a:pPr/>
              <a:t>38</a:t>
            </a:fld>
            <a:endParaRPr lang="es-ES_tradnl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Los nombres de rol ayudan a explicar el significado de la relación, por eso su uso es casi obligatorio en los tipos de relación reflexivas, para evitar la </a:t>
            </a:r>
            <a:r>
              <a:rPr lang="es-ES_tradnl" b="1"/>
              <a:t>ambigüedad</a:t>
            </a:r>
            <a:r>
              <a:rPr lang="es-ES_tradnl"/>
              <a:t>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4936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6B504-A6BE-44EF-8B95-FBC64E7FBF01}" type="slidenum">
              <a:rPr lang="es-ES_tradnl"/>
              <a:pPr/>
              <a:t>39</a:t>
            </a:fld>
            <a:endParaRPr lang="es-ES_tradnl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Estas restricciones permiten expresar algunas de las Reglas del Negocio.</a:t>
            </a:r>
          </a:p>
        </p:txBody>
      </p:sp>
    </p:spTree>
    <p:extLst>
      <p:ext uri="{BB962C8B-B14F-4D97-AF65-F5344CB8AC3E}">
        <p14:creationId xmlns:p14="http://schemas.microsoft.com/office/powerpoint/2010/main" xmlns="" val="2967416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F5651-CD20-4583-899D-B799D0911C63}" type="slidenum">
              <a:rPr lang="es-ES_tradnl"/>
              <a:pPr/>
              <a:t>40</a:t>
            </a:fld>
            <a:endParaRPr lang="es-ES_tradnl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Una instancia de director puede estar relacionada con muchas instancias de película (todas las que él ha rodado)</a:t>
            </a:r>
          </a:p>
          <a:p>
            <a:r>
              <a:rPr lang="es-ES_tradnl"/>
              <a:t>Una instancia de película sólo puede relacionarse con una única instancia de director (justo aquél que la haya filmado)</a:t>
            </a:r>
            <a:endParaRPr lang="es-ES"/>
          </a:p>
          <a:p>
            <a:r>
              <a:rPr lang="es-ES"/>
              <a:t>La notación [CBS1998] coincide con la de [EN2002].</a:t>
            </a:r>
          </a:p>
        </p:txBody>
      </p:sp>
    </p:spTree>
    <p:extLst>
      <p:ext uri="{BB962C8B-B14F-4D97-AF65-F5344CB8AC3E}">
        <p14:creationId xmlns:p14="http://schemas.microsoft.com/office/powerpoint/2010/main" xmlns="" val="500742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2AE8-2CD5-4EA1-896E-9C0C94817F09}" type="slidenum">
              <a:rPr lang="es-ES_tradnl"/>
              <a:pPr/>
              <a:t>41</a:t>
            </a:fld>
            <a:endParaRPr lang="es-ES_tradnl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64410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2AE8-2CD5-4EA1-896E-9C0C94817F09}" type="slidenum">
              <a:rPr lang="es-ES_tradnl"/>
              <a:pPr/>
              <a:t>42</a:t>
            </a:fld>
            <a:endParaRPr lang="es-ES_tradnl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33602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2AE8-2CD5-4EA1-896E-9C0C94817F09}" type="slidenum">
              <a:rPr lang="es-ES_tradnl"/>
              <a:pPr/>
              <a:t>43</a:t>
            </a:fld>
            <a:endParaRPr lang="es-ES_tradnl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47753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2AE8-2CD5-4EA1-896E-9C0C94817F09}" type="slidenum">
              <a:rPr lang="es-ES_tradnl"/>
              <a:pPr/>
              <a:t>44</a:t>
            </a:fld>
            <a:endParaRPr lang="es-ES_tradnl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93470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2AE8-2CD5-4EA1-896E-9C0C94817F09}" type="slidenum">
              <a:rPr lang="es-ES_tradnl"/>
              <a:pPr/>
              <a:t>45</a:t>
            </a:fld>
            <a:endParaRPr lang="es-ES_tradnl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3067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FB715-DADC-4B82-8384-52F49E4D33C3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Cada tipo de entidad es d</a:t>
            </a:r>
            <a:r>
              <a:rPr lang="es-ES"/>
              <a:t>escrito por su nombre y la lista de nombres de sus atributos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07357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06365-96BD-4D1E-A98D-E7ACDD255611}" type="slidenum">
              <a:rPr lang="es-ES_tradnl"/>
              <a:pPr/>
              <a:t>50</a:t>
            </a:fld>
            <a:endParaRPr lang="es-ES_tradnl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La DEPENDENCIA EN EXISTENCIA significa que una instancia de esa entidad sólo puede existir si participa en una instancia de la relación.</a:t>
            </a:r>
          </a:p>
          <a:p>
            <a:r>
              <a:rPr lang="es-ES_tradnl"/>
              <a:t>La dependencia del tipo de entidad es </a:t>
            </a:r>
            <a:r>
              <a:rPr lang="es-ES_tradnl" u="sng"/>
              <a:t>con respecto al tipo de relación</a:t>
            </a:r>
            <a:r>
              <a:rPr lang="es-ES_tradnl"/>
              <a:t>. No tiene el mismo significado que la dependencia en existencia de [MPM1999], puesto que se debe entender como que no tiene sentido que exista una entidad que no participe en la relación. </a:t>
            </a:r>
          </a:p>
          <a:p>
            <a:endParaRPr lang="es-ES_tradnl"/>
          </a:p>
          <a:p>
            <a:r>
              <a:rPr lang="es-ES_tradnl"/>
              <a:t>Concepto coincidente con los incluidos en [CBS1998] y [SKS1998]</a:t>
            </a:r>
          </a:p>
        </p:txBody>
      </p:sp>
    </p:spTree>
    <p:extLst>
      <p:ext uri="{BB962C8B-B14F-4D97-AF65-F5344CB8AC3E}">
        <p14:creationId xmlns:p14="http://schemas.microsoft.com/office/powerpoint/2010/main" xmlns="" val="2088839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969F1-B9D5-4993-B6D7-68D8CAD080FD}" type="slidenum">
              <a:rPr lang="es-ES_tradnl"/>
              <a:pPr/>
              <a:t>51</a:t>
            </a:fld>
            <a:endParaRPr lang="es-ES_tradnl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</a:rPr>
              <a:t>Participación total</a:t>
            </a:r>
          </a:p>
          <a:p>
            <a:r>
              <a:rPr lang="es-ES" dirty="0"/>
              <a:t>Todo empleado trabaja en un local (sucursal) del vídeo-club.</a:t>
            </a:r>
          </a:p>
          <a:p>
            <a:pPr lvl="2"/>
            <a:r>
              <a:rPr lang="es-ES" dirty="0"/>
              <a:t>* Toda instancia de EMPLEADO DEBE estar relacionada con alguna instancia de LOCAL</a:t>
            </a:r>
          </a:p>
          <a:p>
            <a:pPr lvl="2"/>
            <a:r>
              <a:rPr lang="es-ES" dirty="0"/>
              <a:t>* NO tiene sentido que EXISTA un empleado que NO trabaje en algún local, es decir que NO participe en una relación de tipo TRABAJA_EN</a:t>
            </a:r>
          </a:p>
          <a:p>
            <a:r>
              <a:rPr lang="es-ES" b="1" dirty="0">
                <a:solidFill>
                  <a:schemeClr val="accent2"/>
                </a:solidFill>
              </a:rPr>
              <a:t>Participación parcial</a:t>
            </a:r>
          </a:p>
          <a:p>
            <a:r>
              <a:rPr lang="es-ES" dirty="0"/>
              <a:t>NO todo empleado es encargado de un local del vídeo-club, sino sólo algunos de ellos</a:t>
            </a:r>
          </a:p>
          <a:p>
            <a:r>
              <a:rPr lang="es-ES" dirty="0"/>
              <a:t>* NO NECESARIAMENTE TODAS las instancias EMPLEADO están relacionadas con instancias de LOCAL, sino las de un subconjunto del conjunto total de empleados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288361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35D31-95E8-4CAF-B2F5-A4F014264636}" type="slidenum">
              <a:rPr lang="es-ES_tradnl"/>
              <a:pPr/>
              <a:t>52</a:t>
            </a:fld>
            <a:endParaRPr lang="es-ES_tradnl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PREGUNTA: ¿Qué pasaría si “horas” EMPLEADO?</a:t>
            </a:r>
          </a:p>
          <a:p>
            <a:endParaRPr lang="es-ES_tradnl" dirty="0" smtClean="0"/>
          </a:p>
          <a:p>
            <a:r>
              <a:rPr lang="es-ES_tradnl" dirty="0" smtClean="0"/>
              <a:t>Ojo: </a:t>
            </a:r>
            <a:r>
              <a:rPr lang="es-ES_tradnl" b="1" dirty="0" smtClean="0"/>
              <a:t>una relación puede tener atributos, pero nunca una clave</a:t>
            </a:r>
            <a:r>
              <a:rPr lang="es-ES_tradnl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709275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22B8E-2786-4543-8C75-E4D02D369591}" type="slidenum">
              <a:rPr lang="es-ES_tradnl"/>
              <a:pPr/>
              <a:t>53</a:t>
            </a:fld>
            <a:endParaRPr lang="es-ES_tradnl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En el caso M:N, los atributos deben pertenecer a la relación, porque su valor está determinado por la combinación de las instancias participantes, y no por una sola de ellas.</a:t>
            </a:r>
          </a:p>
          <a:p>
            <a:r>
              <a:rPr lang="es-ES_tradnl" dirty="0"/>
              <a:t>En el caso 1:N, sólo se puede llevar a la entidad que está en el lado N de la relación (la que participa una vez, que condiciona el valor del atributo)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82857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2733B-5381-489C-90B0-13008127F712}" type="slidenum">
              <a:rPr lang="es-CR" smtClean="0"/>
              <a:pPr/>
              <a:t>57</a:t>
            </a:fld>
            <a:endParaRPr lang="es-C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2733B-5381-489C-90B0-13008127F712}" type="slidenum">
              <a:rPr lang="es-CR" smtClean="0"/>
              <a:pPr/>
              <a:t>67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xmlns="" val="2856310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2733B-5381-489C-90B0-13008127F712}" type="slidenum">
              <a:rPr lang="es-CR" smtClean="0"/>
              <a:pPr/>
              <a:t>68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xmlns="" val="285631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7015E-55EB-4C71-9E92-004D2D25C55F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Los valores de los atributos q describen cada entidad son una parte importante de los datos almacenados en la base de datos.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6617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7015E-55EB-4C71-9E92-004D2D25C55F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Los valores de los atributos q describen cada entidad son una parte importante de los datos almacenados en la base de datos.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7849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B17E0-7A79-464B-9734-84D9B72C6F14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En realidad, utilizaremos el término </a:t>
            </a:r>
            <a:r>
              <a:rPr lang="es-ES_tradnl" b="1"/>
              <a:t>ENTIDAD como sinónimo de TIPO DE ENTIDAD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1619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FBE88-1006-4383-984B-3E471A5F4BD1}" type="slidenum">
              <a:rPr lang="es-ES_tradnl"/>
              <a:pPr/>
              <a:t>25</a:t>
            </a:fld>
            <a:endParaRPr lang="es-ES_tradnl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900" dirty="0"/>
              <a:t>Señalar que para representar gráficamente los conceptos de modelado que ofrece el MER vamos a emplear principalmente dos notaciones: la seguida en el libro [EN2002] y la empleada en el libro [MPM1999]. </a:t>
            </a:r>
          </a:p>
          <a:p>
            <a:r>
              <a:rPr lang="es-ES_tradnl" sz="900" dirty="0"/>
              <a:t>Indicar que la notación de [EN2002] es muy similar a la original definida por </a:t>
            </a:r>
            <a:r>
              <a:rPr lang="es-ES_tradnl" sz="900" dirty="0" err="1"/>
              <a:t>Chen</a:t>
            </a:r>
            <a:r>
              <a:rPr lang="es-ES_tradnl" sz="900" dirty="0"/>
              <a:t> en 1976.</a:t>
            </a:r>
          </a:p>
          <a:p>
            <a:r>
              <a:rPr lang="es-ES_tradnl" sz="900" dirty="0"/>
              <a:t>Las notaciones empleadas en las otras referencias: [CBS1998] y [SKS1998] coinciden con la de [EN2002], salvo que se indique otra cosa.</a:t>
            </a:r>
          </a:p>
          <a:p>
            <a:r>
              <a:rPr lang="es-ES_tradnl" sz="900" dirty="0"/>
              <a:t>A la vista de esta diapositiva, destacar:</a:t>
            </a:r>
          </a:p>
          <a:p>
            <a:r>
              <a:rPr lang="es-ES_tradnl" sz="900" dirty="0"/>
              <a:t>	Atributos simples / compuestos</a:t>
            </a:r>
          </a:p>
          <a:p>
            <a:r>
              <a:rPr lang="es-ES_tradnl" sz="900" dirty="0"/>
              <a:t>	Atributos </a:t>
            </a:r>
            <a:r>
              <a:rPr lang="es-ES_tradnl" sz="900" dirty="0" err="1"/>
              <a:t>monovalorados</a:t>
            </a:r>
            <a:r>
              <a:rPr lang="es-ES_tradnl" sz="900" dirty="0"/>
              <a:t> / </a:t>
            </a:r>
            <a:r>
              <a:rPr lang="es-ES_tradnl" sz="900" dirty="0" err="1"/>
              <a:t>multivalorados</a:t>
            </a:r>
            <a:endParaRPr lang="es-ES_tradnl" sz="900" dirty="0"/>
          </a:p>
          <a:p>
            <a:r>
              <a:rPr lang="es-ES_tradnl" sz="900" dirty="0"/>
              <a:t>	Atributos opcionales / obligatorios</a:t>
            </a:r>
          </a:p>
          <a:p>
            <a:r>
              <a:rPr lang="es-ES_tradnl" sz="900" dirty="0"/>
              <a:t>	Atributos derivados / almacenados</a:t>
            </a:r>
          </a:p>
          <a:p>
            <a:endParaRPr lang="es-ES_tradnl" sz="900" dirty="0"/>
          </a:p>
          <a:p>
            <a:r>
              <a:rPr lang="es-ES_tradnl" sz="900" dirty="0"/>
              <a:t>Los casos normales no se muestran en el diagrama:</a:t>
            </a:r>
          </a:p>
          <a:p>
            <a:r>
              <a:rPr lang="es-ES_tradnl" sz="900" dirty="0"/>
              <a:t>	</a:t>
            </a:r>
            <a:r>
              <a:rPr lang="es-ES" sz="900" dirty="0" err="1"/>
              <a:t>cardinalidad</a:t>
            </a:r>
            <a:r>
              <a:rPr lang="es-ES" sz="900" dirty="0"/>
              <a:t> del atributo es (1,1)</a:t>
            </a:r>
            <a:endParaRPr lang="es-ES_tradnl" sz="900" dirty="0"/>
          </a:p>
          <a:p>
            <a:r>
              <a:rPr lang="es-ES_tradnl" sz="900" dirty="0"/>
              <a:t>	almacenado</a:t>
            </a:r>
          </a:p>
          <a:p>
            <a:r>
              <a:rPr lang="es-ES_tradnl" sz="900" dirty="0"/>
              <a:t>	obligatorio</a:t>
            </a:r>
          </a:p>
          <a:p>
            <a:endParaRPr lang="es-ES_tradnl" sz="900" dirty="0"/>
          </a:p>
          <a:p>
            <a:r>
              <a:rPr lang="es-ES" sz="900" dirty="0"/>
              <a:t>CARDINALIDAD DE UN ATRIBUTO</a:t>
            </a:r>
          </a:p>
          <a:p>
            <a:r>
              <a:rPr lang="es-ES" sz="900" dirty="0"/>
              <a:t>Nº mínimo y máximo de valores que puede tomar un atributo, en una instancia de un Tipo Entidad (o de Relación)</a:t>
            </a:r>
          </a:p>
          <a:p>
            <a:r>
              <a:rPr lang="es-ES" sz="900" dirty="0"/>
              <a:t>Sean a atributo, E Tipo de Entidad</a:t>
            </a:r>
          </a:p>
          <a:p>
            <a:r>
              <a:rPr lang="es-ES" sz="900" dirty="0" err="1"/>
              <a:t>card_min</a:t>
            </a:r>
            <a:r>
              <a:rPr lang="es-ES" sz="900" dirty="0"/>
              <a:t>(a, E) = 0; a puede NO TOMAR VALOR; a PUEDE SER NULO.</a:t>
            </a:r>
          </a:p>
          <a:p>
            <a:r>
              <a:rPr lang="es-ES" sz="900" dirty="0" err="1"/>
              <a:t>card_min</a:t>
            </a:r>
            <a:r>
              <a:rPr lang="es-ES" sz="900" dirty="0"/>
              <a:t>(a, E) = 1; a DEBE TOMAR OBLIGATORIAMENTE UN VALOR.</a:t>
            </a:r>
          </a:p>
          <a:p>
            <a:r>
              <a:rPr lang="es-ES" sz="900" dirty="0" err="1"/>
              <a:t>card_max</a:t>
            </a:r>
            <a:r>
              <a:rPr lang="es-ES" sz="900" dirty="0"/>
              <a:t>(a, E) = 1; a TOMARÁ como mucho, UN VALOR individual a la vez.</a:t>
            </a:r>
          </a:p>
          <a:p>
            <a:r>
              <a:rPr lang="es-ES" sz="900" dirty="0" err="1"/>
              <a:t>card_max</a:t>
            </a:r>
            <a:r>
              <a:rPr lang="es-ES" sz="900" dirty="0"/>
              <a:t>(a, E) &gt; 1; a puede TOMAR MÁS DE UN VALOR para la misma instancia de entidad (o de relación); a es MULTIVALUADO.</a:t>
            </a:r>
          </a:p>
        </p:txBody>
      </p:sp>
    </p:spTree>
    <p:extLst>
      <p:ext uri="{BB962C8B-B14F-4D97-AF65-F5344CB8AC3E}">
        <p14:creationId xmlns:p14="http://schemas.microsoft.com/office/powerpoint/2010/main" xmlns="" val="1390848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FBE88-1006-4383-984B-3E471A5F4BD1}" type="slidenum">
              <a:rPr lang="es-ES_tradnl"/>
              <a:pPr/>
              <a:t>30</a:t>
            </a:fld>
            <a:endParaRPr lang="es-ES_tradnl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900" dirty="0"/>
              <a:t>Señalar que para representar gráficamente los conceptos de modelado que ofrece el MER vamos a emplear principalmente dos notaciones: la seguida en el libro [EN2002] y la empleada en el libro [MPM1999]. </a:t>
            </a:r>
          </a:p>
          <a:p>
            <a:r>
              <a:rPr lang="es-ES_tradnl" sz="900" dirty="0"/>
              <a:t>Indicar que la notación de [EN2002] es muy similar a la original definida por </a:t>
            </a:r>
            <a:r>
              <a:rPr lang="es-ES_tradnl" sz="900" dirty="0" err="1"/>
              <a:t>Chen</a:t>
            </a:r>
            <a:r>
              <a:rPr lang="es-ES_tradnl" sz="900" dirty="0"/>
              <a:t> en 1976.</a:t>
            </a:r>
          </a:p>
          <a:p>
            <a:r>
              <a:rPr lang="es-ES_tradnl" sz="900" dirty="0"/>
              <a:t>Las notaciones empleadas en las otras referencias: [CBS1998] y [SKS1998] coinciden con la de [EN2002], salvo que se indique otra cosa.</a:t>
            </a:r>
          </a:p>
          <a:p>
            <a:r>
              <a:rPr lang="es-ES_tradnl" sz="900" dirty="0"/>
              <a:t>A la vista de esta diapositiva, destacar:</a:t>
            </a:r>
          </a:p>
          <a:p>
            <a:r>
              <a:rPr lang="es-ES_tradnl" sz="900" dirty="0"/>
              <a:t>	Atributos simples / compuestos</a:t>
            </a:r>
          </a:p>
          <a:p>
            <a:r>
              <a:rPr lang="es-ES_tradnl" sz="900" dirty="0"/>
              <a:t>	Atributos </a:t>
            </a:r>
            <a:r>
              <a:rPr lang="es-ES_tradnl" sz="900" dirty="0" err="1"/>
              <a:t>monovalorados</a:t>
            </a:r>
            <a:r>
              <a:rPr lang="es-ES_tradnl" sz="900" dirty="0"/>
              <a:t> / </a:t>
            </a:r>
            <a:r>
              <a:rPr lang="es-ES_tradnl" sz="900" dirty="0" err="1"/>
              <a:t>multivalorados</a:t>
            </a:r>
            <a:endParaRPr lang="es-ES_tradnl" sz="900" dirty="0"/>
          </a:p>
          <a:p>
            <a:r>
              <a:rPr lang="es-ES_tradnl" sz="900" dirty="0"/>
              <a:t>	Atributos opcionales / obligatorios</a:t>
            </a:r>
          </a:p>
          <a:p>
            <a:r>
              <a:rPr lang="es-ES_tradnl" sz="900" dirty="0"/>
              <a:t>	Atributos derivados / almacenados</a:t>
            </a:r>
          </a:p>
          <a:p>
            <a:endParaRPr lang="es-ES_tradnl" sz="900" dirty="0"/>
          </a:p>
          <a:p>
            <a:r>
              <a:rPr lang="es-ES_tradnl" sz="900" dirty="0"/>
              <a:t>Los casos normales no se muestran en el diagrama:</a:t>
            </a:r>
          </a:p>
          <a:p>
            <a:r>
              <a:rPr lang="es-ES_tradnl" sz="900" dirty="0"/>
              <a:t>	</a:t>
            </a:r>
            <a:r>
              <a:rPr lang="es-ES" sz="900" dirty="0" err="1"/>
              <a:t>cardinalidad</a:t>
            </a:r>
            <a:r>
              <a:rPr lang="es-ES" sz="900" dirty="0"/>
              <a:t> del atributo es (1,1)</a:t>
            </a:r>
            <a:endParaRPr lang="es-ES_tradnl" sz="900" dirty="0"/>
          </a:p>
          <a:p>
            <a:r>
              <a:rPr lang="es-ES_tradnl" sz="900" dirty="0"/>
              <a:t>	almacenado</a:t>
            </a:r>
          </a:p>
          <a:p>
            <a:r>
              <a:rPr lang="es-ES_tradnl" sz="900" dirty="0"/>
              <a:t>	obligatorio</a:t>
            </a:r>
          </a:p>
          <a:p>
            <a:endParaRPr lang="es-ES_tradnl" sz="900" dirty="0"/>
          </a:p>
          <a:p>
            <a:r>
              <a:rPr lang="es-ES" sz="900" dirty="0"/>
              <a:t>CARDINALIDAD DE UN ATRIBUTO</a:t>
            </a:r>
          </a:p>
          <a:p>
            <a:r>
              <a:rPr lang="es-ES" sz="900" dirty="0"/>
              <a:t>Nº mínimo y máximo de valores que puede tomar un atributo, en una instancia de un Tipo Entidad (o de Relación)</a:t>
            </a:r>
          </a:p>
          <a:p>
            <a:r>
              <a:rPr lang="es-ES" sz="900" dirty="0"/>
              <a:t>Sean a atributo, E Tipo de Entidad</a:t>
            </a:r>
          </a:p>
          <a:p>
            <a:r>
              <a:rPr lang="es-ES" sz="900" dirty="0" err="1"/>
              <a:t>card_min</a:t>
            </a:r>
            <a:r>
              <a:rPr lang="es-ES" sz="900" dirty="0"/>
              <a:t>(a, E) = 0; a puede NO TOMAR VALOR; a PUEDE SER NULO.</a:t>
            </a:r>
          </a:p>
          <a:p>
            <a:r>
              <a:rPr lang="es-ES" sz="900" dirty="0" err="1"/>
              <a:t>card_min</a:t>
            </a:r>
            <a:r>
              <a:rPr lang="es-ES" sz="900" dirty="0"/>
              <a:t>(a, E) = 1; a DEBE TOMAR OBLIGATORIAMENTE UN VALOR.</a:t>
            </a:r>
          </a:p>
          <a:p>
            <a:r>
              <a:rPr lang="es-ES" sz="900" dirty="0" err="1"/>
              <a:t>card_max</a:t>
            </a:r>
            <a:r>
              <a:rPr lang="es-ES" sz="900" dirty="0"/>
              <a:t>(a, E) = 1; a TOMARÁ como mucho, UN VALOR individual a la vez.</a:t>
            </a:r>
          </a:p>
          <a:p>
            <a:r>
              <a:rPr lang="es-ES" sz="900" dirty="0" err="1"/>
              <a:t>card_max</a:t>
            </a:r>
            <a:r>
              <a:rPr lang="es-ES" sz="900" dirty="0"/>
              <a:t>(a, E) &gt; 1; a puede TOMAR MÁS DE UN VALOR para la misma instancia de entidad (o de relación); a es MULTIVALUADO.</a:t>
            </a:r>
          </a:p>
        </p:txBody>
      </p:sp>
    </p:spTree>
    <p:extLst>
      <p:ext uri="{BB962C8B-B14F-4D97-AF65-F5344CB8AC3E}">
        <p14:creationId xmlns:p14="http://schemas.microsoft.com/office/powerpoint/2010/main" xmlns="" val="2348546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59FD5-E2CD-42E4-AFB2-DEE34AB8391C}" type="slidenum">
              <a:rPr lang="es-ES_tradnl"/>
              <a:pPr/>
              <a:t>33</a:t>
            </a:fld>
            <a:endParaRPr lang="es-ES_tradnl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82498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240BB-717D-4FD9-9BAD-55A9A816C522}" type="slidenum">
              <a:rPr lang="es-ES_tradnl"/>
              <a:pPr/>
              <a:t>35</a:t>
            </a:fld>
            <a:endParaRPr lang="es-ES_tradnl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7941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24/01/2015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24/01/2015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A68358-598D-49EA-8A48-20025060D36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8389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24/01/2015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24/01/2015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24/01/2015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847CFC-816F-41D0-AAC0-9BF4FEBC753E}" type="datetimeFigureOut">
              <a:rPr lang="es-ES" smtClean="0"/>
              <a:pPr/>
              <a:t>24/01/2015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24/01/2015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980728"/>
            <a:ext cx="7630616" cy="1829761"/>
          </a:xfrm>
        </p:spPr>
        <p:txBody>
          <a:bodyPr>
            <a:normAutofit/>
          </a:bodyPr>
          <a:lstStyle/>
          <a:p>
            <a:pPr algn="ctr"/>
            <a:r>
              <a: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bases de datos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2016224"/>
          </a:xfrm>
        </p:spPr>
        <p:txBody>
          <a:bodyPr>
            <a:normAutofit/>
          </a:bodyPr>
          <a:lstStyle/>
          <a:p>
            <a:pPr algn="ctr"/>
            <a:r>
              <a:rPr lang="es-ES" sz="4100" b="1" i="1" dirty="0"/>
              <a:t>Diseño de Modelos de Bases de </a:t>
            </a:r>
            <a:r>
              <a:rPr lang="es-ES" sz="4100" b="1" i="1" dirty="0" smtClean="0"/>
              <a:t>Datos</a:t>
            </a:r>
          </a:p>
          <a:p>
            <a:pPr algn="ctr"/>
            <a:endParaRPr lang="es-ES" dirty="0"/>
          </a:p>
          <a:p>
            <a:pPr algn="ctr"/>
            <a:r>
              <a:rPr lang="es-CR" dirty="0" smtClean="0"/>
              <a:t>Efrén Jimenez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18043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148034172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980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b="1" dirty="0"/>
          </a:p>
        </p:txBody>
      </p:sp>
      <p:sp>
        <p:nvSpPr>
          <p:cNvPr id="32774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 smtClean="0"/>
              <a:t>Atributo</a:t>
            </a:r>
          </a:p>
          <a:p>
            <a:pPr lvl="1"/>
            <a:r>
              <a:rPr lang="es-ES_tradnl" sz="2500" dirty="0" smtClean="0">
                <a:solidFill>
                  <a:schemeClr val="accent2"/>
                </a:solidFill>
              </a:rPr>
              <a:t>Propiedad</a:t>
            </a:r>
            <a:r>
              <a:rPr lang="es-ES_tradnl" sz="2500" dirty="0" smtClean="0"/>
              <a:t> </a:t>
            </a:r>
            <a:r>
              <a:rPr lang="es-ES_tradnl" sz="2500" dirty="0"/>
              <a:t>o característica de una entidad</a:t>
            </a:r>
          </a:p>
          <a:p>
            <a:pPr lvl="1"/>
            <a:r>
              <a:rPr lang="es-ES_tradnl" sz="2500" dirty="0"/>
              <a:t>Una </a:t>
            </a:r>
            <a:r>
              <a:rPr lang="es-ES_tradnl" sz="2500" dirty="0">
                <a:solidFill>
                  <a:schemeClr val="accent2"/>
                </a:solidFill>
              </a:rPr>
              <a:t>entidad particular</a:t>
            </a:r>
            <a:r>
              <a:rPr lang="es-ES_tradnl" sz="2500" dirty="0"/>
              <a:t> es descrita por los </a:t>
            </a:r>
            <a:r>
              <a:rPr lang="es-ES_tradnl" sz="2500" dirty="0">
                <a:solidFill>
                  <a:schemeClr val="accent2"/>
                </a:solidFill>
              </a:rPr>
              <a:t>valores de sus </a:t>
            </a:r>
            <a:r>
              <a:rPr lang="es-ES_tradnl" sz="2500" dirty="0" smtClean="0">
                <a:solidFill>
                  <a:schemeClr val="accent2"/>
                </a:solidFill>
              </a:rPr>
              <a:t>atributos</a:t>
            </a:r>
          </a:p>
          <a:p>
            <a:pPr lvl="1"/>
            <a:endParaRPr lang="es-ES_tradnl" sz="2500" dirty="0">
              <a:solidFill>
                <a:schemeClr val="accent2"/>
              </a:solidFill>
            </a:endParaRPr>
          </a:p>
          <a:p>
            <a:pPr lvl="1"/>
            <a:r>
              <a:rPr lang="es-ES_tradnl" sz="2500" dirty="0" smtClean="0"/>
              <a:t>¿Cuáles serían ejemplos de atributos de la entidad empleado y película?</a:t>
            </a:r>
            <a:endParaRPr lang="es-ES_tradnl" sz="2500" dirty="0"/>
          </a:p>
        </p:txBody>
      </p:sp>
    </p:spTree>
    <p:extLst>
      <p:ext uri="{BB962C8B-B14F-4D97-AF65-F5344CB8AC3E}">
        <p14:creationId xmlns:p14="http://schemas.microsoft.com/office/powerpoint/2010/main" xmlns="" val="406078863"/>
      </p:ext>
    </p:extLst>
  </p:cSld>
  <p:clrMapOvr>
    <a:masterClrMapping/>
  </p:clrMapOvr>
  <p:transition advTm="5756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b="1" dirty="0"/>
          </a:p>
        </p:txBody>
      </p:sp>
      <p:sp>
        <p:nvSpPr>
          <p:cNvPr id="32774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 smtClean="0"/>
              <a:t>Atributo</a:t>
            </a:r>
          </a:p>
          <a:p>
            <a:pPr lvl="1"/>
            <a:r>
              <a:rPr lang="es-ES_tradnl" sz="2500" dirty="0" smtClean="0">
                <a:solidFill>
                  <a:schemeClr val="accent2"/>
                </a:solidFill>
              </a:rPr>
              <a:t>Propiedad</a:t>
            </a:r>
            <a:r>
              <a:rPr lang="es-ES_tradnl" sz="2500" dirty="0" smtClean="0"/>
              <a:t> </a:t>
            </a:r>
            <a:r>
              <a:rPr lang="es-ES_tradnl" sz="2500" dirty="0"/>
              <a:t>o característica de una entidad</a:t>
            </a:r>
          </a:p>
          <a:p>
            <a:pPr lvl="1"/>
            <a:r>
              <a:rPr lang="es-ES_tradnl" sz="2500" dirty="0"/>
              <a:t>Una </a:t>
            </a:r>
            <a:r>
              <a:rPr lang="es-ES_tradnl" sz="2500" dirty="0">
                <a:solidFill>
                  <a:schemeClr val="accent2"/>
                </a:solidFill>
              </a:rPr>
              <a:t>entidad particular</a:t>
            </a:r>
            <a:r>
              <a:rPr lang="es-ES_tradnl" sz="2500" dirty="0"/>
              <a:t> es descrita por los </a:t>
            </a:r>
            <a:r>
              <a:rPr lang="es-ES_tradnl" sz="2500" dirty="0">
                <a:solidFill>
                  <a:schemeClr val="accent2"/>
                </a:solidFill>
              </a:rPr>
              <a:t>valores de sus </a:t>
            </a:r>
            <a:r>
              <a:rPr lang="es-ES_tradnl" sz="2500" dirty="0" smtClean="0">
                <a:solidFill>
                  <a:schemeClr val="accent2"/>
                </a:solidFill>
              </a:rPr>
              <a:t>atributos</a:t>
            </a:r>
            <a:endParaRPr lang="es-ES_tradnl" sz="2500" dirty="0"/>
          </a:p>
        </p:txBody>
      </p:sp>
      <p:grpSp>
        <p:nvGrpSpPr>
          <p:cNvPr id="32803" name="Group 35"/>
          <p:cNvGrpSpPr>
            <a:grpSpLocks/>
          </p:cNvGrpSpPr>
          <p:nvPr/>
        </p:nvGrpSpPr>
        <p:grpSpPr bwMode="auto">
          <a:xfrm>
            <a:off x="1823045" y="3174825"/>
            <a:ext cx="5629275" cy="1812926"/>
            <a:chOff x="1056" y="1920"/>
            <a:chExt cx="3546" cy="1142"/>
          </a:xfrm>
        </p:grpSpPr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2064" y="1920"/>
              <a:ext cx="253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titulo</a:t>
              </a:r>
              <a:r>
                <a:rPr lang="es-ES_tradnl" sz="2400">
                  <a:solidFill>
                    <a:schemeClr val="tx2"/>
                  </a:solidFill>
                </a:rPr>
                <a:t> = El alquimista impaciente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2064" y="2124"/>
              <a:ext cx="136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 dirty="0">
                  <a:solidFill>
                    <a:schemeClr val="tx2"/>
                  </a:solidFill>
                </a:rPr>
                <a:t>genero</a:t>
              </a:r>
              <a:r>
                <a:rPr lang="es-ES_tradnl" sz="2400" dirty="0">
                  <a:solidFill>
                    <a:schemeClr val="tx2"/>
                  </a:solidFill>
                </a:rPr>
                <a:t> = Thriller</a:t>
              </a:r>
              <a:endParaRPr lang="es-ES" sz="2400" dirty="0">
                <a:solidFill>
                  <a:schemeClr val="tx2"/>
                </a:solidFill>
              </a:endParaRPr>
            </a:p>
          </p:txBody>
        </p: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2064" y="2364"/>
              <a:ext cx="1889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 dirty="0">
                  <a:solidFill>
                    <a:schemeClr val="tx2"/>
                  </a:solidFill>
                </a:rPr>
                <a:t>nacionalidad</a:t>
              </a:r>
              <a:r>
                <a:rPr lang="es-ES_tradnl" sz="2400" dirty="0">
                  <a:solidFill>
                    <a:schemeClr val="tx2"/>
                  </a:solidFill>
                </a:rPr>
                <a:t> = España</a:t>
              </a:r>
              <a:endParaRPr lang="es-ES" sz="2400" dirty="0">
                <a:solidFill>
                  <a:schemeClr val="tx2"/>
                </a:solidFill>
              </a:endParaRPr>
            </a:p>
          </p:txBody>
        </p:sp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2064" y="2592"/>
              <a:ext cx="171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 dirty="0" err="1" smtClean="0">
                  <a:solidFill>
                    <a:schemeClr val="tx2"/>
                  </a:solidFill>
                </a:rPr>
                <a:t>annoestreno</a:t>
              </a:r>
              <a:r>
                <a:rPr lang="es-ES_tradnl" sz="2400" dirty="0" smtClean="0">
                  <a:solidFill>
                    <a:schemeClr val="tx2"/>
                  </a:solidFill>
                </a:rPr>
                <a:t> </a:t>
              </a:r>
              <a:r>
                <a:rPr lang="es-ES_tradnl" sz="2400" dirty="0">
                  <a:solidFill>
                    <a:schemeClr val="tx2"/>
                  </a:solidFill>
                </a:rPr>
                <a:t>= 2002</a:t>
              </a:r>
              <a:endParaRPr lang="es-ES" sz="2400" dirty="0">
                <a:solidFill>
                  <a:schemeClr val="tx2"/>
                </a:solidFill>
              </a:endParaRPr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1056" y="2220"/>
              <a:ext cx="3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</a:rPr>
                <a:t>p1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80" name="Oval 12"/>
            <p:cNvSpPr>
              <a:spLocks noChangeAspect="1" noChangeArrowheads="1"/>
            </p:cNvSpPr>
            <p:nvPr/>
          </p:nvSpPr>
          <p:spPr bwMode="auto">
            <a:xfrm>
              <a:off x="1296" y="2357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s-CR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1344" y="2064"/>
              <a:ext cx="672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flipV="1">
              <a:off x="1344" y="2304"/>
              <a:ext cx="672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>
              <a:off x="1344" y="2400"/>
              <a:ext cx="672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>
              <a:off x="1344" y="2400"/>
              <a:ext cx="72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99" name="Text Box 31"/>
            <p:cNvSpPr txBox="1">
              <a:spLocks noChangeArrowheads="1"/>
            </p:cNvSpPr>
            <p:nvPr/>
          </p:nvSpPr>
          <p:spPr bwMode="auto">
            <a:xfrm>
              <a:off x="2064" y="2784"/>
              <a:ext cx="19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...</a:t>
              </a:r>
              <a:endParaRPr lang="es-ES" sz="2400" b="1">
                <a:solidFill>
                  <a:schemeClr val="tx2"/>
                </a:solidFill>
              </a:endParaRPr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>
              <a:off x="1344" y="2400"/>
              <a:ext cx="672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</p:grpSp>
      <p:grpSp>
        <p:nvGrpSpPr>
          <p:cNvPr id="32805" name="Group 37"/>
          <p:cNvGrpSpPr>
            <a:grpSpLocks/>
          </p:cNvGrpSpPr>
          <p:nvPr/>
        </p:nvGrpSpPr>
        <p:grpSpPr bwMode="auto">
          <a:xfrm>
            <a:off x="1823045" y="5022675"/>
            <a:ext cx="5311775" cy="1793876"/>
            <a:chOff x="1056" y="3084"/>
            <a:chExt cx="3346" cy="1130"/>
          </a:xfrm>
        </p:grpSpPr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2064" y="3297"/>
              <a:ext cx="162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nss</a:t>
              </a:r>
              <a:r>
                <a:rPr lang="es-ES_tradnl" sz="2400">
                  <a:solidFill>
                    <a:schemeClr val="tx2"/>
                  </a:solidFill>
                </a:rPr>
                <a:t> = 1122334455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90" name="Text Box 22"/>
            <p:cNvSpPr txBox="1">
              <a:spLocks noChangeArrowheads="1"/>
            </p:cNvSpPr>
            <p:nvPr/>
          </p:nvSpPr>
          <p:spPr bwMode="auto">
            <a:xfrm>
              <a:off x="2064" y="3084"/>
              <a:ext cx="1395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dni</a:t>
              </a:r>
              <a:r>
                <a:rPr lang="es-ES_tradnl" sz="2400">
                  <a:solidFill>
                    <a:schemeClr val="tx2"/>
                  </a:solidFill>
                </a:rPr>
                <a:t> = 87654321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91" name="Text Box 23"/>
            <p:cNvSpPr txBox="1">
              <a:spLocks noChangeArrowheads="1"/>
            </p:cNvSpPr>
            <p:nvPr/>
          </p:nvSpPr>
          <p:spPr bwMode="auto">
            <a:xfrm>
              <a:off x="2064" y="3510"/>
              <a:ext cx="233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nombre</a:t>
              </a:r>
              <a:r>
                <a:rPr lang="es-ES_tradnl" sz="2400">
                  <a:solidFill>
                    <a:schemeClr val="tx2"/>
                  </a:solidFill>
                </a:rPr>
                <a:t> = Cristina Aliaga Gil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92" name="Text Box 24"/>
            <p:cNvSpPr txBox="1">
              <a:spLocks noChangeArrowheads="1"/>
            </p:cNvSpPr>
            <p:nvPr/>
          </p:nvSpPr>
          <p:spPr bwMode="auto">
            <a:xfrm>
              <a:off x="2064" y="3723"/>
              <a:ext cx="1889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nacionalidad</a:t>
              </a:r>
              <a:r>
                <a:rPr lang="es-ES_tradnl" sz="2400">
                  <a:solidFill>
                    <a:schemeClr val="tx2"/>
                  </a:solidFill>
                </a:rPr>
                <a:t> = España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93" name="Text Box 25"/>
            <p:cNvSpPr txBox="1">
              <a:spLocks noChangeArrowheads="1"/>
            </p:cNvSpPr>
            <p:nvPr/>
          </p:nvSpPr>
          <p:spPr bwMode="auto">
            <a:xfrm>
              <a:off x="1056" y="3372"/>
              <a:ext cx="3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</a:rPr>
                <a:t>e1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94" name="Oval 26"/>
            <p:cNvSpPr>
              <a:spLocks noChangeAspect="1" noChangeArrowheads="1"/>
            </p:cNvSpPr>
            <p:nvPr/>
          </p:nvSpPr>
          <p:spPr bwMode="auto">
            <a:xfrm>
              <a:off x="1296" y="3509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s-CR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flipV="1">
              <a:off x="1344" y="3216"/>
              <a:ext cx="672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344" y="3456"/>
              <a:ext cx="672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>
              <a:off x="1344" y="3552"/>
              <a:ext cx="672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1344" y="3552"/>
              <a:ext cx="672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2064" y="3936"/>
              <a:ext cx="19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...</a:t>
              </a:r>
              <a:endParaRPr lang="es-ES" sz="2400" b="1">
                <a:solidFill>
                  <a:schemeClr val="tx2"/>
                </a:solidFill>
              </a:endParaRPr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1344" y="3552"/>
              <a:ext cx="672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xmlns="" val="3952301412"/>
      </p:ext>
    </p:extLst>
  </p:cSld>
  <p:clrMapOvr>
    <a:masterClrMapping/>
  </p:clrMapOvr>
  <p:transition advTm="5756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000" dirty="0"/>
              <a:t>Modelo entidad-relación: Conceptos</a:t>
            </a:r>
            <a:endParaRPr lang="es-ES_tradnl" sz="4000" b="1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 smtClean="0"/>
              <a:t>Instancia de una entidad</a:t>
            </a:r>
            <a:endParaRPr lang="es-ES_tradnl" sz="2800" dirty="0"/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6660232" y="2746251"/>
            <a:ext cx="1352550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PELICULA</a:t>
            </a:r>
          </a:p>
        </p:txBody>
      </p:sp>
      <p:grpSp>
        <p:nvGrpSpPr>
          <p:cNvPr id="166963" name="Group 51"/>
          <p:cNvGrpSpPr>
            <a:grpSpLocks/>
          </p:cNvGrpSpPr>
          <p:nvPr/>
        </p:nvGrpSpPr>
        <p:grpSpPr bwMode="auto">
          <a:xfrm>
            <a:off x="1115616" y="2492375"/>
            <a:ext cx="4606925" cy="1809750"/>
            <a:chOff x="2810" y="1564"/>
            <a:chExt cx="2902" cy="1140"/>
          </a:xfrm>
        </p:grpSpPr>
        <p:sp>
          <p:nvSpPr>
            <p:cNvPr id="166922" name="Text Box 10"/>
            <p:cNvSpPr txBox="1">
              <a:spLocks noChangeArrowheads="1"/>
            </p:cNvSpPr>
            <p:nvPr/>
          </p:nvSpPr>
          <p:spPr bwMode="auto">
            <a:xfrm>
              <a:off x="3434" y="1564"/>
              <a:ext cx="227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titulo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El señor de los anillos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23" name="Text Box 11"/>
            <p:cNvSpPr txBox="1">
              <a:spLocks noChangeArrowheads="1"/>
            </p:cNvSpPr>
            <p:nvPr/>
          </p:nvSpPr>
          <p:spPr bwMode="auto">
            <a:xfrm>
              <a:off x="3434" y="1768"/>
              <a:ext cx="138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genero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Fantasía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24" name="Text Box 12"/>
            <p:cNvSpPr txBox="1">
              <a:spLocks noChangeArrowheads="1"/>
            </p:cNvSpPr>
            <p:nvPr/>
          </p:nvSpPr>
          <p:spPr bwMode="auto">
            <a:xfrm>
              <a:off x="3434" y="2008"/>
              <a:ext cx="165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nacionalidad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EEUU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25" name="Text Box 13"/>
            <p:cNvSpPr txBox="1">
              <a:spLocks noChangeArrowheads="1"/>
            </p:cNvSpPr>
            <p:nvPr/>
          </p:nvSpPr>
          <p:spPr bwMode="auto">
            <a:xfrm>
              <a:off x="3434" y="2236"/>
              <a:ext cx="142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añoestreno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2001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26" name="Text Box 14"/>
            <p:cNvSpPr txBox="1">
              <a:spLocks noChangeArrowheads="1"/>
            </p:cNvSpPr>
            <p:nvPr/>
          </p:nvSpPr>
          <p:spPr bwMode="auto">
            <a:xfrm>
              <a:off x="2810" y="1912"/>
              <a:ext cx="3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p2</a:t>
              </a:r>
              <a:endParaRPr lang="es-ES" sz="240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66927" name="Oval 15"/>
            <p:cNvSpPr>
              <a:spLocks noChangeAspect="1" noChangeArrowheads="1"/>
            </p:cNvSpPr>
            <p:nvPr/>
          </p:nvSpPr>
          <p:spPr bwMode="auto">
            <a:xfrm>
              <a:off x="3050" y="2001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s-CR"/>
            </a:p>
          </p:txBody>
        </p:sp>
        <p:sp>
          <p:nvSpPr>
            <p:cNvPr id="166928" name="Line 16"/>
            <p:cNvSpPr>
              <a:spLocks noChangeShapeType="1"/>
            </p:cNvSpPr>
            <p:nvPr/>
          </p:nvSpPr>
          <p:spPr bwMode="auto">
            <a:xfrm flipV="1">
              <a:off x="3098" y="1708"/>
              <a:ext cx="288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29" name="Line 17"/>
            <p:cNvSpPr>
              <a:spLocks noChangeShapeType="1"/>
            </p:cNvSpPr>
            <p:nvPr/>
          </p:nvSpPr>
          <p:spPr bwMode="auto">
            <a:xfrm flipV="1">
              <a:off x="3098" y="1948"/>
              <a:ext cx="288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30" name="Line 18"/>
            <p:cNvSpPr>
              <a:spLocks noChangeShapeType="1"/>
            </p:cNvSpPr>
            <p:nvPr/>
          </p:nvSpPr>
          <p:spPr bwMode="auto">
            <a:xfrm>
              <a:off x="3050" y="2044"/>
              <a:ext cx="336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31" name="Line 19"/>
            <p:cNvSpPr>
              <a:spLocks noChangeShapeType="1"/>
            </p:cNvSpPr>
            <p:nvPr/>
          </p:nvSpPr>
          <p:spPr bwMode="auto">
            <a:xfrm>
              <a:off x="3120" y="2064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32" name="Text Box 20"/>
            <p:cNvSpPr txBox="1">
              <a:spLocks noChangeArrowheads="1"/>
            </p:cNvSpPr>
            <p:nvPr/>
          </p:nvSpPr>
          <p:spPr bwMode="auto">
            <a:xfrm>
              <a:off x="3434" y="2428"/>
              <a:ext cx="17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...</a:t>
              </a:r>
              <a:endParaRPr lang="es-ES" sz="24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33" name="Line 21"/>
            <p:cNvSpPr>
              <a:spLocks noChangeShapeType="1"/>
            </p:cNvSpPr>
            <p:nvPr/>
          </p:nvSpPr>
          <p:spPr bwMode="auto">
            <a:xfrm>
              <a:off x="3098" y="2044"/>
              <a:ext cx="288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</p:grpSp>
      <p:grpSp>
        <p:nvGrpSpPr>
          <p:cNvPr id="166962" name="Group 50"/>
          <p:cNvGrpSpPr>
            <a:grpSpLocks/>
          </p:cNvGrpSpPr>
          <p:nvPr/>
        </p:nvGrpSpPr>
        <p:grpSpPr bwMode="auto">
          <a:xfrm>
            <a:off x="5281613" y="4548188"/>
            <a:ext cx="3709987" cy="1809750"/>
            <a:chOff x="3327" y="2865"/>
            <a:chExt cx="2337" cy="1140"/>
          </a:xfrm>
        </p:grpSpPr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3951" y="2865"/>
              <a:ext cx="114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titulo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Amelie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3951" y="3069"/>
              <a:ext cx="143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genero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Comedia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3951" y="3309"/>
              <a:ext cx="171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nacionalidad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Francia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3951" y="3537"/>
              <a:ext cx="142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añoestreno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2001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3327" y="3213"/>
              <a:ext cx="3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p4</a:t>
              </a:r>
              <a:endParaRPr lang="es-ES" sz="240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66941" name="Oval 29"/>
            <p:cNvSpPr>
              <a:spLocks noChangeAspect="1" noChangeArrowheads="1"/>
            </p:cNvSpPr>
            <p:nvPr/>
          </p:nvSpPr>
          <p:spPr bwMode="auto">
            <a:xfrm>
              <a:off x="3567" y="3302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s-CR"/>
            </a:p>
          </p:txBody>
        </p:sp>
        <p:sp>
          <p:nvSpPr>
            <p:cNvPr id="166942" name="Line 30"/>
            <p:cNvSpPr>
              <a:spLocks noChangeShapeType="1"/>
            </p:cNvSpPr>
            <p:nvPr/>
          </p:nvSpPr>
          <p:spPr bwMode="auto">
            <a:xfrm flipV="1">
              <a:off x="3615" y="3009"/>
              <a:ext cx="288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43" name="Line 31"/>
            <p:cNvSpPr>
              <a:spLocks noChangeShapeType="1"/>
            </p:cNvSpPr>
            <p:nvPr/>
          </p:nvSpPr>
          <p:spPr bwMode="auto">
            <a:xfrm flipV="1">
              <a:off x="3615" y="3249"/>
              <a:ext cx="288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44" name="Line 32"/>
            <p:cNvSpPr>
              <a:spLocks noChangeShapeType="1"/>
            </p:cNvSpPr>
            <p:nvPr/>
          </p:nvSpPr>
          <p:spPr bwMode="auto">
            <a:xfrm>
              <a:off x="3567" y="3345"/>
              <a:ext cx="336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45" name="Line 33"/>
            <p:cNvSpPr>
              <a:spLocks noChangeShapeType="1"/>
            </p:cNvSpPr>
            <p:nvPr/>
          </p:nvSpPr>
          <p:spPr bwMode="auto">
            <a:xfrm>
              <a:off x="3600" y="3360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46" name="Text Box 34"/>
            <p:cNvSpPr txBox="1">
              <a:spLocks noChangeArrowheads="1"/>
            </p:cNvSpPr>
            <p:nvPr/>
          </p:nvSpPr>
          <p:spPr bwMode="auto">
            <a:xfrm>
              <a:off x="3951" y="3729"/>
              <a:ext cx="17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...</a:t>
              </a:r>
              <a:endParaRPr lang="es-ES" sz="24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47" name="Line 35"/>
            <p:cNvSpPr>
              <a:spLocks noChangeShapeType="1"/>
            </p:cNvSpPr>
            <p:nvPr/>
          </p:nvSpPr>
          <p:spPr bwMode="auto">
            <a:xfrm>
              <a:off x="3600" y="3345"/>
              <a:ext cx="288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</p:grpSp>
      <p:grpSp>
        <p:nvGrpSpPr>
          <p:cNvPr id="166961" name="Group 49"/>
          <p:cNvGrpSpPr>
            <a:grpSpLocks/>
          </p:cNvGrpSpPr>
          <p:nvPr/>
        </p:nvGrpSpPr>
        <p:grpSpPr bwMode="auto">
          <a:xfrm>
            <a:off x="1143000" y="4548188"/>
            <a:ext cx="3721100" cy="1809750"/>
            <a:chOff x="720" y="2865"/>
            <a:chExt cx="2344" cy="1140"/>
          </a:xfrm>
        </p:grpSpPr>
        <p:sp>
          <p:nvSpPr>
            <p:cNvPr id="166949" name="Text Box 37"/>
            <p:cNvSpPr txBox="1">
              <a:spLocks noChangeArrowheads="1"/>
            </p:cNvSpPr>
            <p:nvPr/>
          </p:nvSpPr>
          <p:spPr bwMode="auto">
            <a:xfrm>
              <a:off x="1344" y="2865"/>
              <a:ext cx="172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titulo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Amores perros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50" name="Text Box 38"/>
            <p:cNvSpPr txBox="1">
              <a:spLocks noChangeArrowheads="1"/>
            </p:cNvSpPr>
            <p:nvPr/>
          </p:nvSpPr>
          <p:spPr bwMode="auto">
            <a:xfrm>
              <a:off x="1344" y="3069"/>
              <a:ext cx="126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genero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Drama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51" name="Text Box 39"/>
            <p:cNvSpPr txBox="1">
              <a:spLocks noChangeArrowheads="1"/>
            </p:cNvSpPr>
            <p:nvPr/>
          </p:nvSpPr>
          <p:spPr bwMode="auto">
            <a:xfrm>
              <a:off x="1344" y="3309"/>
              <a:ext cx="168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nacionalidad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Méjico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52" name="Text Box 40"/>
            <p:cNvSpPr txBox="1">
              <a:spLocks noChangeArrowheads="1"/>
            </p:cNvSpPr>
            <p:nvPr/>
          </p:nvSpPr>
          <p:spPr bwMode="auto">
            <a:xfrm>
              <a:off x="1344" y="3537"/>
              <a:ext cx="142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añoestreno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1999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53" name="Text Box 41"/>
            <p:cNvSpPr txBox="1">
              <a:spLocks noChangeArrowheads="1"/>
            </p:cNvSpPr>
            <p:nvPr/>
          </p:nvSpPr>
          <p:spPr bwMode="auto">
            <a:xfrm>
              <a:off x="720" y="3213"/>
              <a:ext cx="3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p3</a:t>
              </a:r>
              <a:endParaRPr lang="es-ES" sz="240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66954" name="Oval 42"/>
            <p:cNvSpPr>
              <a:spLocks noChangeAspect="1" noChangeArrowheads="1"/>
            </p:cNvSpPr>
            <p:nvPr/>
          </p:nvSpPr>
          <p:spPr bwMode="auto">
            <a:xfrm>
              <a:off x="960" y="3302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s-CR"/>
            </a:p>
          </p:txBody>
        </p:sp>
        <p:sp>
          <p:nvSpPr>
            <p:cNvPr id="166955" name="Line 43"/>
            <p:cNvSpPr>
              <a:spLocks noChangeShapeType="1"/>
            </p:cNvSpPr>
            <p:nvPr/>
          </p:nvSpPr>
          <p:spPr bwMode="auto">
            <a:xfrm flipV="1">
              <a:off x="1008" y="3009"/>
              <a:ext cx="288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56" name="Line 44"/>
            <p:cNvSpPr>
              <a:spLocks noChangeShapeType="1"/>
            </p:cNvSpPr>
            <p:nvPr/>
          </p:nvSpPr>
          <p:spPr bwMode="auto">
            <a:xfrm flipV="1">
              <a:off x="1008" y="3249"/>
              <a:ext cx="288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57" name="Line 45"/>
            <p:cNvSpPr>
              <a:spLocks noChangeShapeType="1"/>
            </p:cNvSpPr>
            <p:nvPr/>
          </p:nvSpPr>
          <p:spPr bwMode="auto">
            <a:xfrm>
              <a:off x="960" y="3345"/>
              <a:ext cx="336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58" name="Line 46"/>
            <p:cNvSpPr>
              <a:spLocks noChangeShapeType="1"/>
            </p:cNvSpPr>
            <p:nvPr/>
          </p:nvSpPr>
          <p:spPr bwMode="auto">
            <a:xfrm>
              <a:off x="1008" y="3360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59" name="Text Box 47"/>
            <p:cNvSpPr txBox="1">
              <a:spLocks noChangeArrowheads="1"/>
            </p:cNvSpPr>
            <p:nvPr/>
          </p:nvSpPr>
          <p:spPr bwMode="auto">
            <a:xfrm>
              <a:off x="1344" y="3729"/>
              <a:ext cx="17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...</a:t>
              </a:r>
              <a:endParaRPr lang="es-ES" sz="24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60" name="Line 48"/>
            <p:cNvSpPr>
              <a:spLocks noChangeShapeType="1"/>
            </p:cNvSpPr>
            <p:nvPr/>
          </p:nvSpPr>
          <p:spPr bwMode="auto">
            <a:xfrm>
              <a:off x="1008" y="3345"/>
              <a:ext cx="288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xmlns="" val="3488688689"/>
      </p:ext>
    </p:extLst>
  </p:cSld>
  <p:clrMapOvr>
    <a:masterClrMapping/>
  </p:clrMapOvr>
  <p:transition advTm="6491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531604362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66407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595464937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87647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/>
              <a:t>Atributos </a:t>
            </a:r>
            <a:r>
              <a:rPr lang="es-ES_tradnl" sz="2800" b="1" dirty="0" smtClean="0">
                <a:solidFill>
                  <a:schemeClr val="accent2"/>
                </a:solidFill>
              </a:rPr>
              <a:t>simples</a:t>
            </a:r>
          </a:p>
          <a:p>
            <a:pPr lvl="1"/>
            <a:r>
              <a:rPr lang="es-ES" sz="2500" dirty="0" smtClean="0"/>
              <a:t>Se </a:t>
            </a:r>
            <a:r>
              <a:rPr lang="es-ES" sz="2500" dirty="0"/>
              <a:t>refiere a aquellos atributos que </a:t>
            </a:r>
            <a:r>
              <a:rPr lang="es-ES" sz="2500" dirty="0" smtClean="0"/>
              <a:t>no se </a:t>
            </a:r>
            <a:r>
              <a:rPr lang="es-ES" sz="2500" dirty="0"/>
              <a:t>encuentran divididos en </a:t>
            </a:r>
            <a:r>
              <a:rPr lang="es-ES" sz="2500" dirty="0" err="1"/>
              <a:t>subpartes</a:t>
            </a:r>
            <a:r>
              <a:rPr lang="es-ES" sz="2500" dirty="0" smtClean="0"/>
              <a:t>.</a:t>
            </a:r>
          </a:p>
          <a:p>
            <a:pPr lvl="1"/>
            <a:r>
              <a:rPr lang="es-ES" sz="2500" dirty="0" smtClean="0"/>
              <a:t>Ejemplos</a:t>
            </a:r>
          </a:p>
          <a:p>
            <a:pPr lvl="2"/>
            <a:r>
              <a:rPr lang="es-ES" sz="2200" dirty="0" smtClean="0"/>
              <a:t>Género</a:t>
            </a:r>
          </a:p>
          <a:p>
            <a:pPr lvl="2"/>
            <a:r>
              <a:rPr lang="es-ES" sz="2200" dirty="0" smtClean="0"/>
              <a:t>Cédula</a:t>
            </a:r>
          </a:p>
          <a:p>
            <a:pPr lvl="2"/>
            <a:r>
              <a:rPr lang="es-ES" sz="2200" dirty="0" smtClean="0"/>
              <a:t>Nacionalidad</a:t>
            </a:r>
          </a:p>
          <a:p>
            <a:pPr lvl="2"/>
            <a:endParaRPr lang="es-ES_tradnl" sz="22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2842746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/>
              <a:t>Atributos </a:t>
            </a:r>
            <a:r>
              <a:rPr lang="es-ES_tradnl" sz="2800" b="1" dirty="0">
                <a:solidFill>
                  <a:schemeClr val="accent2"/>
                </a:solidFill>
              </a:rPr>
              <a:t>compuestos</a:t>
            </a:r>
          </a:p>
          <a:p>
            <a:pPr lvl="1"/>
            <a:r>
              <a:rPr lang="es-ES_tradnl" sz="2400" dirty="0"/>
              <a:t>Pueden dividirse en otros con significado propio</a:t>
            </a:r>
          </a:p>
          <a:p>
            <a:endParaRPr lang="es-ES_tradnl" sz="2800" dirty="0"/>
          </a:p>
          <a:p>
            <a:endParaRPr lang="es-ES_tradnl" sz="2800" dirty="0"/>
          </a:p>
          <a:p>
            <a:pPr lvl="1"/>
            <a:endParaRPr lang="es-ES_tradnl" sz="2400" dirty="0" smtClean="0">
              <a:solidFill>
                <a:schemeClr val="accent2"/>
              </a:solidFill>
            </a:endParaRPr>
          </a:p>
          <a:p>
            <a:pPr lvl="1"/>
            <a:endParaRPr lang="es-ES_tradnl" sz="2400" dirty="0">
              <a:solidFill>
                <a:schemeClr val="accent2"/>
              </a:solidFill>
            </a:endParaRPr>
          </a:p>
          <a:p>
            <a:pPr lvl="1"/>
            <a:r>
              <a:rPr lang="es-ES_tradnl" sz="2400" dirty="0">
                <a:solidFill>
                  <a:schemeClr val="accent2"/>
                </a:solidFill>
              </a:rPr>
              <a:t>Valor</a:t>
            </a:r>
            <a:r>
              <a:rPr lang="es-ES_tradnl" sz="2400" dirty="0"/>
              <a:t> compuesto = </a:t>
            </a:r>
            <a:r>
              <a:rPr lang="es-ES_tradnl" sz="2400" dirty="0">
                <a:solidFill>
                  <a:schemeClr val="accent2"/>
                </a:solidFill>
              </a:rPr>
              <a:t>concatenación</a:t>
            </a:r>
            <a:r>
              <a:rPr lang="es-ES_tradnl" sz="2400" dirty="0"/>
              <a:t> de valores de componentes</a:t>
            </a:r>
          </a:p>
          <a:p>
            <a:endParaRPr lang="es-CR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410989" y="2798440"/>
            <a:ext cx="6329363" cy="990600"/>
            <a:chOff x="1312" y="1584"/>
            <a:chExt cx="3987" cy="624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437" y="1584"/>
              <a:ext cx="9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 dirty="0" err="1">
                  <a:solidFill>
                    <a:schemeClr val="tx2"/>
                  </a:solidFill>
                  <a:latin typeface="Arial Narrow" pitchFamily="34" charset="0"/>
                </a:rPr>
                <a:t>fechanacim</a:t>
              </a:r>
              <a:endParaRPr lang="es-ES_tradnl" sz="2400" b="1" dirty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12" y="1920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dia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644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mes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155" y="1920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año</a:t>
              </a: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H="1">
              <a:off x="1555" y="1824"/>
              <a:ext cx="89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1843" y="1824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H="1" flipV="1">
              <a:off x="2131" y="1824"/>
              <a:ext cx="88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168" y="1584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direccion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2673" y="1920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calle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107" y="192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ciudad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696" y="1920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provincia</a:t>
              </a: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H="1">
              <a:off x="2950" y="1776"/>
              <a:ext cx="221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>
              <a:off x="3427" y="1824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H="1" flipV="1">
              <a:off x="3782" y="1824"/>
              <a:ext cx="88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3959" y="1776"/>
              <a:ext cx="576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439" y="1920"/>
              <a:ext cx="8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codpostal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37894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4144956360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43752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Atributos </a:t>
            </a:r>
            <a:r>
              <a:rPr lang="es-ES_tradnl" sz="2800" b="1" dirty="0">
                <a:solidFill>
                  <a:schemeClr val="accent2"/>
                </a:solidFill>
              </a:rPr>
              <a:t>derivados</a:t>
            </a:r>
          </a:p>
          <a:p>
            <a:pPr lvl="1">
              <a:lnSpc>
                <a:spcPct val="90000"/>
              </a:lnSpc>
            </a:pPr>
            <a:r>
              <a:rPr lang="es-ES_tradnl" sz="2400" dirty="0"/>
              <a:t>Valor calculado a partir de otra información ya existente (atributos, entidades relacionadas)</a:t>
            </a:r>
          </a:p>
          <a:p>
            <a:pPr lvl="1">
              <a:lnSpc>
                <a:spcPct val="90000"/>
              </a:lnSpc>
            </a:pPr>
            <a:r>
              <a:rPr lang="es-ES_tradnl" sz="2400" dirty="0"/>
              <a:t>Son información redundante...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s-ES_tradnl" sz="2400" b="1" dirty="0">
                <a:solidFill>
                  <a:schemeClr val="tx2"/>
                </a:solidFill>
                <a:latin typeface="Arial Narrow" pitchFamily="34" charset="0"/>
              </a:rPr>
              <a:t>edad</a:t>
            </a:r>
            <a:r>
              <a:rPr lang="es-ES_tradnl" sz="1800" dirty="0"/>
              <a:t> [de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1800" dirty="0"/>
              <a:t>], cálculo a partir de </a:t>
            </a:r>
            <a:r>
              <a:rPr lang="es-ES_tradnl" sz="2400" dirty="0" err="1">
                <a:solidFill>
                  <a:schemeClr val="tx2"/>
                </a:solidFill>
                <a:latin typeface="Arial Narrow" pitchFamily="34" charset="0"/>
              </a:rPr>
              <a:t>fechanacim</a:t>
            </a:r>
            <a:endParaRPr lang="es-ES_tradnl" sz="1800" dirty="0"/>
          </a:p>
          <a:p>
            <a:pPr lvl="4">
              <a:lnSpc>
                <a:spcPct val="90000"/>
              </a:lnSpc>
            </a:pPr>
            <a:r>
              <a:rPr lang="es-ES_tradnl" sz="1800" dirty="0"/>
              <a:t>atributo </a:t>
            </a:r>
            <a:r>
              <a:rPr lang="es-ES_tradnl" sz="1800" b="1" dirty="0">
                <a:solidFill>
                  <a:schemeClr val="accent2"/>
                </a:solidFill>
              </a:rPr>
              <a:t>derivado </a:t>
            </a:r>
            <a:r>
              <a:rPr lang="es-ES_tradnl" sz="1800" dirty="0">
                <a:solidFill>
                  <a:schemeClr val="accent2"/>
                </a:solidFill>
              </a:rPr>
              <a:t>del valor</a:t>
            </a:r>
            <a:r>
              <a:rPr lang="es-ES_tradnl" sz="1800" b="1" dirty="0">
                <a:solidFill>
                  <a:schemeClr val="accent2"/>
                </a:solidFill>
              </a:rPr>
              <a:t> de otro atributo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numcopias</a:t>
            </a:r>
            <a:r>
              <a:rPr lang="es-ES_tradnl" sz="1800" dirty="0"/>
              <a:t> [de una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PELICULA</a:t>
            </a:r>
            <a:r>
              <a:rPr lang="es-ES_tradnl" sz="1800" dirty="0"/>
              <a:t>], cuenta del número de entidades </a:t>
            </a:r>
            <a:r>
              <a:rPr lang="es-ES_tradnl" sz="1800" dirty="0">
                <a:latin typeface="Arial Narrow" pitchFamily="34" charset="0"/>
              </a:rPr>
              <a:t>COPIA</a:t>
            </a:r>
            <a:r>
              <a:rPr lang="es-ES_tradnl" sz="1800" dirty="0"/>
              <a:t> relacionadas con cada película concreta</a:t>
            </a:r>
          </a:p>
          <a:p>
            <a:pPr lvl="4">
              <a:lnSpc>
                <a:spcPct val="90000"/>
              </a:lnSpc>
            </a:pPr>
            <a:r>
              <a:rPr lang="es-ES_tradnl" sz="1800" dirty="0"/>
              <a:t>atributo </a:t>
            </a:r>
            <a:r>
              <a:rPr lang="es-ES_tradnl" sz="1800" b="1" dirty="0">
                <a:solidFill>
                  <a:schemeClr val="accent2"/>
                </a:solidFill>
              </a:rPr>
              <a:t>derivado de entidades </a:t>
            </a:r>
            <a:r>
              <a:rPr lang="es-ES_tradnl" sz="1800" b="1" dirty="0" smtClean="0">
                <a:solidFill>
                  <a:schemeClr val="accent2"/>
                </a:solidFill>
              </a:rPr>
              <a:t>relacionadas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45979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Agenda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Archivo</a:t>
            </a:r>
            <a:r>
              <a:rPr lang="es-ES" dirty="0"/>
              <a:t>, Tabla, Entidad, Clase</a:t>
            </a:r>
          </a:p>
          <a:p>
            <a:r>
              <a:rPr lang="es-ES" dirty="0" smtClean="0"/>
              <a:t>Registro</a:t>
            </a:r>
            <a:r>
              <a:rPr lang="es-ES" dirty="0"/>
              <a:t>, </a:t>
            </a:r>
            <a:r>
              <a:rPr lang="es-ES" dirty="0" err="1"/>
              <a:t>tupla</a:t>
            </a:r>
            <a:r>
              <a:rPr lang="es-ES" dirty="0"/>
              <a:t>, objeto</a:t>
            </a:r>
          </a:p>
          <a:p>
            <a:r>
              <a:rPr lang="es-ES" dirty="0" smtClean="0"/>
              <a:t>Variable</a:t>
            </a:r>
            <a:r>
              <a:rPr lang="es-ES" dirty="0"/>
              <a:t>, campo, atributo</a:t>
            </a:r>
          </a:p>
          <a:p>
            <a:r>
              <a:rPr lang="es-ES" dirty="0" smtClean="0"/>
              <a:t>Llaves</a:t>
            </a:r>
            <a:endParaRPr lang="es-ES" dirty="0"/>
          </a:p>
          <a:p>
            <a:pPr lvl="1"/>
            <a:r>
              <a:rPr lang="es-ES" dirty="0" smtClean="0"/>
              <a:t>Primarias</a:t>
            </a:r>
            <a:endParaRPr lang="es-ES" dirty="0"/>
          </a:p>
          <a:p>
            <a:pPr lvl="1"/>
            <a:r>
              <a:rPr lang="es-ES" dirty="0" smtClean="0"/>
              <a:t>Foráneas</a:t>
            </a:r>
            <a:endParaRPr lang="es-ES" dirty="0"/>
          </a:p>
          <a:p>
            <a:pPr lvl="1"/>
            <a:r>
              <a:rPr lang="es-ES" dirty="0" err="1" smtClean="0"/>
              <a:t>Superclaves</a:t>
            </a:r>
            <a:endParaRPr lang="es-ES" dirty="0"/>
          </a:p>
          <a:p>
            <a:r>
              <a:rPr lang="es-ES" dirty="0" smtClean="0"/>
              <a:t>Relación</a:t>
            </a:r>
            <a:endParaRPr lang="es-ES" dirty="0"/>
          </a:p>
          <a:p>
            <a:r>
              <a:rPr lang="es-ES" dirty="0" smtClean="0"/>
              <a:t>Asociación</a:t>
            </a:r>
            <a:endParaRPr lang="es-ES" dirty="0"/>
          </a:p>
          <a:p>
            <a:r>
              <a:rPr lang="es-ES" dirty="0" err="1" smtClean="0"/>
              <a:t>Cardinalidad</a:t>
            </a:r>
            <a:endParaRPr lang="es-ES" dirty="0"/>
          </a:p>
          <a:p>
            <a:pPr lvl="1"/>
            <a:r>
              <a:rPr lang="es-ES" dirty="0" smtClean="0"/>
              <a:t>Uno </a:t>
            </a:r>
            <a:r>
              <a:rPr lang="es-ES" dirty="0"/>
              <a:t>a uno</a:t>
            </a:r>
          </a:p>
          <a:p>
            <a:pPr lvl="1"/>
            <a:r>
              <a:rPr lang="es-ES" dirty="0" smtClean="0"/>
              <a:t>Uno </a:t>
            </a:r>
            <a:r>
              <a:rPr lang="es-ES" dirty="0"/>
              <a:t>a muchos</a:t>
            </a:r>
          </a:p>
          <a:p>
            <a:pPr lvl="1"/>
            <a:r>
              <a:rPr lang="es-ES" dirty="0" smtClean="0"/>
              <a:t>Muchos </a:t>
            </a:r>
            <a:r>
              <a:rPr lang="es-ES" dirty="0"/>
              <a:t>a muchos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26870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779178278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437524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Atributos </a:t>
            </a:r>
            <a:r>
              <a:rPr lang="es-ES_tradnl" sz="2800" b="1" dirty="0" err="1">
                <a:solidFill>
                  <a:schemeClr val="accent2"/>
                </a:solidFill>
              </a:rPr>
              <a:t>monovalorados</a:t>
            </a:r>
            <a:r>
              <a:rPr lang="es-ES_tradnl" sz="2800" dirty="0"/>
              <a:t> </a:t>
            </a:r>
            <a:r>
              <a:rPr lang="es-ES_tradnl" sz="2400" dirty="0"/>
              <a:t>(</a:t>
            </a:r>
            <a:r>
              <a:rPr lang="es-ES_tradnl" sz="2400" dirty="0" err="1"/>
              <a:t>monovaluados</a:t>
            </a:r>
            <a:r>
              <a:rPr lang="es-ES_tradnl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s-ES_tradnl" sz="2400" dirty="0">
                <a:solidFill>
                  <a:schemeClr val="accent2"/>
                </a:solidFill>
              </a:rPr>
              <a:t>sólo un valor</a:t>
            </a:r>
            <a:r>
              <a:rPr lang="es-ES_tradnl" sz="2400" dirty="0"/>
              <a:t> para cada entidad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fechanacim</a:t>
            </a:r>
            <a:r>
              <a:rPr lang="es-ES_tradnl" sz="1800" dirty="0"/>
              <a:t> [de un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1800" dirty="0"/>
              <a:t> particular]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añoestreno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s-ES_tradnl" sz="1800" dirty="0"/>
              <a:t>[de cada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PELICULA </a:t>
            </a:r>
            <a:r>
              <a:rPr lang="es-ES_tradnl" sz="1800" dirty="0"/>
              <a:t>concreta</a:t>
            </a:r>
            <a:r>
              <a:rPr lang="es-ES_tradnl" sz="1800" dirty="0" smtClean="0"/>
              <a:t>]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1458325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Atributos </a:t>
            </a:r>
            <a:r>
              <a:rPr lang="es-ES_tradnl" sz="2800" b="1" dirty="0" err="1">
                <a:solidFill>
                  <a:schemeClr val="accent2"/>
                </a:solidFill>
              </a:rPr>
              <a:t>multivalorados</a:t>
            </a:r>
            <a:r>
              <a:rPr lang="es-ES_tradnl" sz="2800" dirty="0"/>
              <a:t> </a:t>
            </a:r>
            <a:r>
              <a:rPr lang="es-ES_tradnl" sz="2400" dirty="0"/>
              <a:t>(</a:t>
            </a:r>
            <a:r>
              <a:rPr lang="es-ES_tradnl" sz="2400" dirty="0" err="1"/>
              <a:t>multivaluados</a:t>
            </a:r>
            <a:r>
              <a:rPr lang="es-ES_tradnl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s-ES_tradnl" sz="2400" dirty="0">
                <a:solidFill>
                  <a:schemeClr val="accent2"/>
                </a:solidFill>
              </a:rPr>
              <a:t>más de un valor</a:t>
            </a:r>
            <a:r>
              <a:rPr lang="es-ES_tradnl" sz="2400" dirty="0"/>
              <a:t> para la misma entidad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tx2"/>
                </a:solidFill>
                <a:latin typeface="Arial Narrow" pitchFamily="34" charset="0"/>
              </a:rPr>
              <a:t>nacionalidad</a:t>
            </a:r>
            <a:r>
              <a:rPr lang="es-ES_tradnl" sz="1800" dirty="0"/>
              <a:t> [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PELICULA</a:t>
            </a:r>
            <a:r>
              <a:rPr lang="es-ES_tradnl" sz="1800" dirty="0"/>
              <a:t> coproducida por varios países ]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telefono</a:t>
            </a:r>
            <a:r>
              <a:rPr lang="es-ES_tradnl" sz="1800" dirty="0"/>
              <a:t> [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1800" dirty="0"/>
              <a:t> con varios teléfonos de contacto]</a:t>
            </a:r>
          </a:p>
          <a:p>
            <a:pPr lvl="1">
              <a:lnSpc>
                <a:spcPct val="90000"/>
              </a:lnSpc>
            </a:pPr>
            <a:r>
              <a:rPr lang="es-ES_tradnl" sz="2400" dirty="0"/>
              <a:t>pueden tener </a:t>
            </a:r>
            <a:r>
              <a:rPr lang="es-ES_tradnl" sz="2400" dirty="0">
                <a:solidFill>
                  <a:schemeClr val="accent2"/>
                </a:solidFill>
              </a:rPr>
              <a:t>límites superior e inferior</a:t>
            </a:r>
            <a:r>
              <a:rPr lang="es-ES_tradnl" sz="2400" dirty="0"/>
              <a:t> </a:t>
            </a:r>
            <a:br>
              <a:rPr lang="es-ES_tradnl" sz="2400" dirty="0"/>
            </a:br>
            <a:r>
              <a:rPr lang="es-ES_tradnl" sz="2400" dirty="0"/>
              <a:t>del número de valores por entidad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tx2"/>
                </a:solidFill>
                <a:latin typeface="Arial Narrow" pitchFamily="34" charset="0"/>
              </a:rPr>
              <a:t>nacionalidad (1-2)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telefono</a:t>
            </a:r>
            <a:r>
              <a:rPr lang="es-ES_tradnl" sz="2400" b="1" dirty="0">
                <a:solidFill>
                  <a:schemeClr val="tx2"/>
                </a:solidFill>
                <a:latin typeface="Arial Narrow" pitchFamily="34" charset="0"/>
              </a:rPr>
              <a:t> (0-3</a:t>
            </a:r>
            <a:r>
              <a:rPr lang="es-ES_tradnl" sz="2400" b="1" dirty="0" smtClean="0">
                <a:solidFill>
                  <a:schemeClr val="tx2"/>
                </a:solidFill>
                <a:latin typeface="Arial Narrow" pitchFamily="34" charset="0"/>
              </a:rPr>
              <a:t>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87804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1472814147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437524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sz="2800" dirty="0" smtClean="0"/>
              <a:t>El </a:t>
            </a:r>
            <a:r>
              <a:rPr lang="es-ES_tradnl" sz="2800" b="1" dirty="0">
                <a:solidFill>
                  <a:schemeClr val="accent2"/>
                </a:solidFill>
              </a:rPr>
              <a:t>nulo</a:t>
            </a:r>
            <a:r>
              <a:rPr lang="es-ES_tradnl" sz="2800" dirty="0"/>
              <a:t> (</a:t>
            </a:r>
            <a:r>
              <a:rPr lang="es-ES_tradnl" sz="2800" i="1" dirty="0" err="1">
                <a:latin typeface="Times New Roman" pitchFamily="18" charset="0"/>
              </a:rPr>
              <a:t>null</a:t>
            </a:r>
            <a:r>
              <a:rPr lang="es-ES_tradnl" sz="2800" i="1" dirty="0">
                <a:latin typeface="Times New Roman" pitchFamily="18" charset="0"/>
              </a:rPr>
              <a:t> </a:t>
            </a:r>
            <a:r>
              <a:rPr lang="es-ES_tradnl" sz="2800" i="1" dirty="0" err="1">
                <a:latin typeface="Times New Roman" pitchFamily="18" charset="0"/>
              </a:rPr>
              <a:t>value</a:t>
            </a:r>
            <a:r>
              <a:rPr lang="es-ES_tradnl" sz="2800" dirty="0"/>
              <a:t>) es usado cuando...</a:t>
            </a:r>
          </a:p>
          <a:p>
            <a:pPr lvl="1"/>
            <a:r>
              <a:rPr lang="es-ES_tradnl" sz="2400" dirty="0" smtClean="0"/>
              <a:t>Se</a:t>
            </a:r>
            <a:r>
              <a:rPr lang="es-ES_tradnl" sz="2400" b="1" dirty="0" smtClean="0">
                <a:solidFill>
                  <a:schemeClr val="accent2"/>
                </a:solidFill>
              </a:rPr>
              <a:t> </a:t>
            </a:r>
            <a:r>
              <a:rPr lang="es-ES_tradnl" sz="2400" b="1" dirty="0">
                <a:solidFill>
                  <a:schemeClr val="accent2"/>
                </a:solidFill>
              </a:rPr>
              <a:t>desconoce el valor</a:t>
            </a:r>
            <a:r>
              <a:rPr lang="es-ES_tradnl" sz="2400" dirty="0"/>
              <a:t> de un atributo para cierta entidad</a:t>
            </a:r>
          </a:p>
          <a:p>
            <a:pPr lvl="2">
              <a:lnSpc>
                <a:spcPct val="80000"/>
              </a:lnSpc>
            </a:pPr>
            <a:r>
              <a:rPr lang="es-ES_tradnl" sz="2000" b="1" dirty="0">
                <a:solidFill>
                  <a:schemeClr val="accent2"/>
                </a:solidFill>
              </a:rPr>
              <a:t>El valor existe pero falta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tx2"/>
                </a:solidFill>
                <a:latin typeface="Arial Narrow" pitchFamily="34" charset="0"/>
              </a:rPr>
              <a:t>altura</a:t>
            </a:r>
            <a:r>
              <a:rPr lang="es-ES_tradnl" sz="1800" dirty="0"/>
              <a:t> [de un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1800" dirty="0"/>
              <a:t>]</a:t>
            </a:r>
          </a:p>
          <a:p>
            <a:pPr lvl="2">
              <a:lnSpc>
                <a:spcPct val="80000"/>
              </a:lnSpc>
            </a:pPr>
            <a:r>
              <a:rPr lang="es-ES_tradnl" sz="2000" b="1" dirty="0">
                <a:solidFill>
                  <a:schemeClr val="accent2"/>
                </a:solidFill>
              </a:rPr>
              <a:t>No se sabe si el valor existe</a:t>
            </a:r>
            <a:r>
              <a:rPr lang="es-ES_tradnl" sz="2000" dirty="0"/>
              <a:t> o no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telefono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s-ES_tradnl" sz="1800" dirty="0"/>
              <a:t>[de un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1800" dirty="0"/>
              <a:t>]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s-ES_tradnl" sz="1800" dirty="0"/>
          </a:p>
          <a:p>
            <a:pPr lvl="1"/>
            <a:r>
              <a:rPr lang="es-ES_tradnl" sz="2400" dirty="0"/>
              <a:t>La entidad no tiene </a:t>
            </a:r>
            <a:r>
              <a:rPr lang="es-ES_tradnl" sz="2400" b="1" dirty="0">
                <a:solidFill>
                  <a:schemeClr val="accent2"/>
                </a:solidFill>
              </a:rPr>
              <a:t>ningún valor aplicable</a:t>
            </a:r>
            <a:r>
              <a:rPr lang="es-ES_tradnl" sz="2400" dirty="0"/>
              <a:t> para el atributo:</a:t>
            </a:r>
          </a:p>
          <a:p>
            <a:pPr lvl="2">
              <a:buFontTx/>
              <a:buNone/>
            </a:pPr>
            <a:r>
              <a:rPr lang="es-ES_tradnl" b="1" dirty="0" err="1">
                <a:solidFill>
                  <a:schemeClr val="tx2"/>
                </a:solidFill>
                <a:latin typeface="Arial Narrow" pitchFamily="34" charset="0"/>
              </a:rPr>
              <a:t>fechaalquiler</a:t>
            </a:r>
            <a:r>
              <a:rPr lang="es-ES_tradnl" sz="2000" dirty="0"/>
              <a:t> </a:t>
            </a:r>
            <a:r>
              <a:rPr lang="es-ES_tradnl" sz="1800" dirty="0"/>
              <a:t>[</a:t>
            </a:r>
            <a:r>
              <a:rPr lang="es-ES_tradnl" dirty="0">
                <a:solidFill>
                  <a:schemeClr val="tx2"/>
                </a:solidFill>
                <a:latin typeface="Arial Narrow" pitchFamily="34" charset="0"/>
              </a:rPr>
              <a:t>PELICULA</a:t>
            </a:r>
            <a:r>
              <a:rPr lang="es-ES_tradnl" sz="2000" dirty="0"/>
              <a:t> </a:t>
            </a:r>
            <a:r>
              <a:rPr lang="es-ES_tradnl" sz="1800" dirty="0"/>
              <a:t>sólo</a:t>
            </a:r>
            <a:r>
              <a:rPr lang="es-ES_tradnl" sz="2000" dirty="0"/>
              <a:t> </a:t>
            </a:r>
            <a:r>
              <a:rPr lang="es-ES_tradnl" sz="1800" dirty="0"/>
              <a:t>en vídeo-venta (no alquiler)]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16027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4" name="Rectangle 6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b="1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Notación para atributos</a:t>
            </a:r>
            <a:endParaRPr lang="es-CR" dirty="0"/>
          </a:p>
        </p:txBody>
      </p:sp>
      <p:grpSp>
        <p:nvGrpSpPr>
          <p:cNvPr id="45175" name="Group 119"/>
          <p:cNvGrpSpPr>
            <a:grpSpLocks/>
          </p:cNvGrpSpPr>
          <p:nvPr/>
        </p:nvGrpSpPr>
        <p:grpSpPr bwMode="auto">
          <a:xfrm>
            <a:off x="2123034" y="2564904"/>
            <a:ext cx="4897437" cy="3211512"/>
            <a:chOff x="466" y="1612"/>
            <a:chExt cx="2631" cy="1746"/>
          </a:xfrm>
        </p:grpSpPr>
        <p:sp>
          <p:nvSpPr>
            <p:cNvPr id="45112" name="Line 56"/>
            <p:cNvSpPr>
              <a:spLocks noChangeShapeType="1"/>
            </p:cNvSpPr>
            <p:nvPr/>
          </p:nvSpPr>
          <p:spPr bwMode="auto">
            <a:xfrm flipV="1">
              <a:off x="1200" y="2753"/>
              <a:ext cx="144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130" name="Line 74"/>
            <p:cNvSpPr>
              <a:spLocks noChangeShapeType="1"/>
            </p:cNvSpPr>
            <p:nvPr/>
          </p:nvSpPr>
          <p:spPr bwMode="auto">
            <a:xfrm flipV="1">
              <a:off x="1440" y="2753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57" name="Line 101"/>
            <p:cNvSpPr>
              <a:spLocks noChangeShapeType="1"/>
            </p:cNvSpPr>
            <p:nvPr/>
          </p:nvSpPr>
          <p:spPr bwMode="auto">
            <a:xfrm flipH="1" flipV="1">
              <a:off x="2016" y="2753"/>
              <a:ext cx="274" cy="22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31" name="Line 75"/>
            <p:cNvSpPr>
              <a:spLocks noChangeShapeType="1"/>
            </p:cNvSpPr>
            <p:nvPr/>
          </p:nvSpPr>
          <p:spPr bwMode="auto">
            <a:xfrm flipV="1">
              <a:off x="1847" y="2753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1351" y="2360"/>
              <a:ext cx="55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 flipH="1">
              <a:off x="1742" y="2273"/>
              <a:ext cx="34" cy="27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 flipH="1">
              <a:off x="2030" y="2369"/>
              <a:ext cx="288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 flipH="1">
              <a:off x="2030" y="2657"/>
              <a:ext cx="3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>
              <a:off x="1261" y="1928"/>
              <a:ext cx="43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5" name="Line 39"/>
            <p:cNvSpPr>
              <a:spLocks noChangeShapeType="1"/>
            </p:cNvSpPr>
            <p:nvPr/>
          </p:nvSpPr>
          <p:spPr bwMode="auto">
            <a:xfrm>
              <a:off x="1619" y="1842"/>
              <a:ext cx="144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6" name="Line 40"/>
            <p:cNvSpPr>
              <a:spLocks noChangeShapeType="1"/>
            </p:cNvSpPr>
            <p:nvPr/>
          </p:nvSpPr>
          <p:spPr bwMode="auto">
            <a:xfrm flipH="1">
              <a:off x="1930" y="1880"/>
              <a:ext cx="195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7" name="Line 41"/>
            <p:cNvSpPr>
              <a:spLocks noChangeShapeType="1"/>
            </p:cNvSpPr>
            <p:nvPr/>
          </p:nvSpPr>
          <p:spPr bwMode="auto">
            <a:xfrm flipH="1">
              <a:off x="2125" y="2024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129" name="Line 73"/>
            <p:cNvSpPr>
              <a:spLocks noChangeShapeType="1"/>
            </p:cNvSpPr>
            <p:nvPr/>
          </p:nvSpPr>
          <p:spPr bwMode="auto">
            <a:xfrm flipV="1">
              <a:off x="1111" y="2704"/>
              <a:ext cx="18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65" name="Rectangle 109"/>
            <p:cNvSpPr>
              <a:spLocks noChangeArrowheads="1"/>
            </p:cNvSpPr>
            <p:nvPr/>
          </p:nvSpPr>
          <p:spPr bwMode="auto">
            <a:xfrm>
              <a:off x="1895" y="2321"/>
              <a:ext cx="28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(0,3)</a:t>
              </a:r>
            </a:p>
          </p:txBody>
        </p:sp>
        <p:sp>
          <p:nvSpPr>
            <p:cNvPr id="45066" name="Oval 10"/>
            <p:cNvSpPr>
              <a:spLocks noChangeArrowheads="1"/>
            </p:cNvSpPr>
            <p:nvPr/>
          </p:nvSpPr>
          <p:spPr bwMode="auto">
            <a:xfrm>
              <a:off x="1462" y="2065"/>
              <a:ext cx="679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dirección</a:t>
              </a:r>
            </a:p>
          </p:txBody>
        </p:sp>
        <p:sp>
          <p:nvSpPr>
            <p:cNvPr id="45166" name="Rectangle 110"/>
            <p:cNvSpPr>
              <a:spLocks noChangeArrowheads="1"/>
            </p:cNvSpPr>
            <p:nvPr/>
          </p:nvSpPr>
          <p:spPr bwMode="auto">
            <a:xfrm>
              <a:off x="2189" y="2733"/>
              <a:ext cx="28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(1,2)</a:t>
              </a:r>
            </a:p>
          </p:txBody>
        </p:sp>
        <p:sp>
          <p:nvSpPr>
            <p:cNvPr id="45167" name="Rectangle 111"/>
            <p:cNvSpPr>
              <a:spLocks noChangeArrowheads="1"/>
            </p:cNvSpPr>
            <p:nvPr/>
          </p:nvSpPr>
          <p:spPr bwMode="auto">
            <a:xfrm>
              <a:off x="2093" y="2465"/>
              <a:ext cx="28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(0,1)</a:t>
              </a: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1357" y="2569"/>
              <a:ext cx="625" cy="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EMPLEADO</a:t>
              </a:r>
            </a:p>
          </p:txBody>
        </p:sp>
        <p:sp>
          <p:nvSpPr>
            <p:cNvPr id="45063" name="Oval 7"/>
            <p:cNvSpPr>
              <a:spLocks noChangeArrowheads="1"/>
            </p:cNvSpPr>
            <p:nvPr/>
          </p:nvSpPr>
          <p:spPr bwMode="auto">
            <a:xfrm>
              <a:off x="466" y="2590"/>
              <a:ext cx="645" cy="2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nombre</a:t>
              </a:r>
            </a:p>
          </p:txBody>
        </p:sp>
        <p:sp>
          <p:nvSpPr>
            <p:cNvPr id="45064" name="Oval 8"/>
            <p:cNvSpPr>
              <a:spLocks noChangeArrowheads="1"/>
            </p:cNvSpPr>
            <p:nvPr/>
          </p:nvSpPr>
          <p:spPr bwMode="auto">
            <a:xfrm>
              <a:off x="475" y="2177"/>
              <a:ext cx="945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fechanacim</a:t>
              </a:r>
            </a:p>
          </p:txBody>
        </p: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2321" y="2198"/>
              <a:ext cx="627" cy="266"/>
            </a:xfrm>
            <a:prstGeom prst="ellipse">
              <a:avLst/>
            </a:prstGeom>
            <a:solidFill>
              <a:schemeClr val="bg1"/>
            </a:solidFill>
            <a:ln w="635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telefono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868" y="1766"/>
              <a:ext cx="36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calle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1849" y="1621"/>
              <a:ext cx="679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provincia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1240" y="1612"/>
              <a:ext cx="504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ciudad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2255" y="1860"/>
              <a:ext cx="84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codpostal</a:t>
              </a:r>
            </a:p>
          </p:txBody>
        </p:sp>
        <p:sp>
          <p:nvSpPr>
            <p:cNvPr id="45111" name="Oval 55"/>
            <p:cNvSpPr>
              <a:spLocks noChangeArrowheads="1"/>
            </p:cNvSpPr>
            <p:nvPr/>
          </p:nvSpPr>
          <p:spPr bwMode="auto">
            <a:xfrm>
              <a:off x="1676" y="3107"/>
              <a:ext cx="382" cy="2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edad</a:t>
              </a:r>
            </a:p>
          </p:txBody>
        </p:sp>
        <p:sp>
          <p:nvSpPr>
            <p:cNvPr id="45126" name="Oval 70"/>
            <p:cNvSpPr>
              <a:spLocks noChangeArrowheads="1"/>
            </p:cNvSpPr>
            <p:nvPr/>
          </p:nvSpPr>
          <p:spPr bwMode="auto">
            <a:xfrm>
              <a:off x="972" y="2978"/>
              <a:ext cx="290" cy="2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nss</a:t>
              </a:r>
            </a:p>
          </p:txBody>
        </p:sp>
        <p:sp>
          <p:nvSpPr>
            <p:cNvPr id="45127" name="Oval 71"/>
            <p:cNvSpPr>
              <a:spLocks noChangeArrowheads="1"/>
            </p:cNvSpPr>
            <p:nvPr/>
          </p:nvSpPr>
          <p:spPr bwMode="auto">
            <a:xfrm>
              <a:off x="1305" y="3121"/>
              <a:ext cx="258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dni</a:t>
              </a:r>
            </a:p>
          </p:txBody>
        </p:sp>
        <p:sp>
          <p:nvSpPr>
            <p:cNvPr id="45128" name="Oval 72"/>
            <p:cNvSpPr>
              <a:spLocks noChangeArrowheads="1"/>
            </p:cNvSpPr>
            <p:nvPr/>
          </p:nvSpPr>
          <p:spPr bwMode="auto">
            <a:xfrm>
              <a:off x="2396" y="2533"/>
              <a:ext cx="43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altura</a:t>
              </a:r>
            </a:p>
          </p:txBody>
        </p:sp>
        <p:sp>
          <p:nvSpPr>
            <p:cNvPr id="45156" name="Oval 100"/>
            <p:cNvSpPr>
              <a:spLocks noChangeArrowheads="1"/>
            </p:cNvSpPr>
            <p:nvPr/>
          </p:nvSpPr>
          <p:spPr bwMode="auto">
            <a:xfrm>
              <a:off x="2146" y="2978"/>
              <a:ext cx="906" cy="246"/>
            </a:xfrm>
            <a:prstGeom prst="ellipse">
              <a:avLst/>
            </a:prstGeom>
            <a:solidFill>
              <a:schemeClr val="bg1"/>
            </a:solidFill>
            <a:ln w="635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nacionalidad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77729921"/>
      </p:ext>
    </p:extLst>
  </p:cSld>
  <p:clrMapOvr>
    <a:masterClrMapping/>
  </p:clrMapOvr>
  <p:transition advTm="200464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Claves</a:t>
            </a:r>
          </a:p>
          <a:p>
            <a:pPr lvl="1"/>
            <a:r>
              <a:rPr lang="es-ES" dirty="0"/>
              <a:t>Representa un atributo de una entidad que </a:t>
            </a:r>
            <a:r>
              <a:rPr lang="es-ES" dirty="0" smtClean="0"/>
              <a:t>permite distinguir </a:t>
            </a:r>
            <a:r>
              <a:rPr lang="es-ES" dirty="0"/>
              <a:t>a esta entidad del resto de </a:t>
            </a:r>
            <a:r>
              <a:rPr lang="es-ES" dirty="0" smtClean="0"/>
              <a:t>entidades del </a:t>
            </a:r>
            <a:r>
              <a:rPr lang="es-ES" dirty="0"/>
              <a:t>conjunto de entidades.</a:t>
            </a:r>
          </a:p>
          <a:p>
            <a:pPr lvl="1"/>
            <a:r>
              <a:rPr lang="es-ES" dirty="0" smtClean="0"/>
              <a:t>Las </a:t>
            </a:r>
            <a:r>
              <a:rPr lang="es-ES" dirty="0"/>
              <a:t>claves también ayudan a </a:t>
            </a:r>
            <a:r>
              <a:rPr lang="es-ES" dirty="0" smtClean="0"/>
              <a:t>identificar unívocamente </a:t>
            </a:r>
            <a:r>
              <a:rPr lang="es-ES" dirty="0"/>
              <a:t>a las relaciones y así a </a:t>
            </a:r>
            <a:r>
              <a:rPr lang="es-ES" dirty="0" smtClean="0"/>
              <a:t>distinguir las </a:t>
            </a:r>
            <a:r>
              <a:rPr lang="es-ES" dirty="0"/>
              <a:t>relaciones entre sí.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2777516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8" name="Rectangle 106"/>
          <p:cNvSpPr>
            <a:spLocks noGrp="1" noChangeArrowheads="1"/>
          </p:cNvSpPr>
          <p:nvPr>
            <p:ph type="title"/>
          </p:nvPr>
        </p:nvSpPr>
        <p:spPr>
          <a:xfrm>
            <a:off x="467544" y="1700808"/>
            <a:ext cx="8153400" cy="990600"/>
          </a:xfrm>
        </p:spPr>
        <p:txBody>
          <a:bodyPr/>
          <a:lstStyle/>
          <a:p>
            <a:r>
              <a:rPr lang="es-ES" sz="2400" i="1" u="sng" dirty="0" err="1"/>
              <a:t>Automovil</a:t>
            </a:r>
            <a:r>
              <a:rPr lang="es-ES" sz="2400" dirty="0"/>
              <a:t> (sin clave): resulta imposible identificar a alguno de los 2 autos marca Peugeot:</a:t>
            </a:r>
          </a:p>
        </p:txBody>
      </p:sp>
      <p:graphicFrame>
        <p:nvGraphicFramePr>
          <p:cNvPr id="23660" name="Group 10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4040796611"/>
              </p:ext>
            </p:extLst>
          </p:nvPr>
        </p:nvGraphicFramePr>
        <p:xfrm>
          <a:off x="467671" y="3072408"/>
          <a:ext cx="8153401" cy="3170874"/>
        </p:xfrm>
        <a:graphic>
          <a:graphicData uri="http://schemas.openxmlformats.org/drawingml/2006/table">
            <a:tbl>
              <a:tblPr/>
              <a:tblGrid>
                <a:gridCol w="2039248"/>
                <a:gridCol w="2037452"/>
                <a:gridCol w="2039248"/>
                <a:gridCol w="2037453"/>
              </a:tblGrid>
              <a:tr h="782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Marca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Modelo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Motor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Color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Peugeot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207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1.6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Rojo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Mercedes Benz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W116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3.0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Verde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Peugeot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207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1.6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Rojo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mtClean="0"/>
              <a:t>Modelo entidad-relación: Conceptos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4010795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658897"/>
            <a:ext cx="8153400" cy="990600"/>
          </a:xfrm>
        </p:spPr>
        <p:txBody>
          <a:bodyPr/>
          <a:lstStyle/>
          <a:p>
            <a:r>
              <a:rPr lang="es-ES" sz="2400" i="1" u="sng" dirty="0" err="1"/>
              <a:t>Automovil</a:t>
            </a:r>
            <a:r>
              <a:rPr lang="es-ES" sz="2400" dirty="0"/>
              <a:t> (con clave): a través de la clave, es posible identificar cualquiera de los autos:</a:t>
            </a:r>
          </a:p>
        </p:txBody>
      </p:sp>
      <p:graphicFrame>
        <p:nvGraphicFramePr>
          <p:cNvPr id="25736" name="Group 13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612816412"/>
              </p:ext>
            </p:extLst>
          </p:nvPr>
        </p:nvGraphicFramePr>
        <p:xfrm>
          <a:off x="467671" y="3030497"/>
          <a:ext cx="8153400" cy="3278823"/>
        </p:xfrm>
        <a:graphic>
          <a:graphicData uri="http://schemas.openxmlformats.org/drawingml/2006/table">
            <a:tbl>
              <a:tblPr/>
              <a:tblGrid>
                <a:gridCol w="1579855"/>
                <a:gridCol w="1817987"/>
                <a:gridCol w="1492776"/>
                <a:gridCol w="1631391"/>
                <a:gridCol w="1631391"/>
              </a:tblGrid>
              <a:tr h="819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Patente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Marca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Modelo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Motor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Color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GF6534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Peugeot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207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1.6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Rojo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DE8743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Mercedes Benz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W116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3.0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Verde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MU8732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Peugeot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207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1.6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Rojo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1994845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</a:t>
            </a:r>
            <a:r>
              <a:rPr lang="es-CR" dirty="0" smtClean="0"/>
              <a:t>Conceptos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s-ES" sz="2800" dirty="0" err="1" smtClean="0">
                <a:solidFill>
                  <a:srgbClr val="FF9900"/>
                </a:solidFill>
              </a:rPr>
              <a:t>Superclave</a:t>
            </a:r>
            <a:r>
              <a:rPr lang="es-ES" sz="2800" dirty="0" smtClean="0">
                <a:solidFill>
                  <a:srgbClr val="FF9900"/>
                </a:solidFill>
              </a:rPr>
              <a:t>:</a:t>
            </a:r>
            <a:r>
              <a:rPr lang="es-ES" sz="2800" dirty="0" smtClean="0"/>
              <a:t> </a:t>
            </a:r>
            <a:r>
              <a:rPr lang="es-ES" sz="2800" dirty="0"/>
              <a:t>es el conjunto de atributos que identifican de forma </a:t>
            </a:r>
            <a:r>
              <a:rPr lang="es-ES" sz="2800" dirty="0" smtClean="0"/>
              <a:t>única a cada entidad.</a:t>
            </a:r>
            <a:endParaRPr lang="es-ES" sz="2800" dirty="0"/>
          </a:p>
          <a:p>
            <a:pPr lvl="1">
              <a:lnSpc>
                <a:spcPct val="90000"/>
              </a:lnSpc>
            </a:pPr>
            <a:r>
              <a:rPr lang="es-ES" sz="2500" dirty="0" smtClean="0"/>
              <a:t>Por </a:t>
            </a:r>
            <a:r>
              <a:rPr lang="es-ES" sz="2500" dirty="0"/>
              <a:t>ejemplo, la entidad EMPLEADO, con los atributos Número de la Seguridad </a:t>
            </a:r>
            <a:r>
              <a:rPr lang="es-ES" sz="2500" dirty="0" smtClean="0"/>
              <a:t>Social (NSS), cédula (DNI), </a:t>
            </a:r>
            <a:r>
              <a:rPr lang="es-ES" sz="2500" dirty="0"/>
              <a:t>Nombre, </a:t>
            </a:r>
            <a:r>
              <a:rPr lang="es-ES" sz="2500" dirty="0" smtClean="0"/>
              <a:t>Dirección y </a:t>
            </a:r>
            <a:r>
              <a:rPr lang="es-ES" sz="2500" dirty="0"/>
              <a:t>Fecha </a:t>
            </a:r>
            <a:r>
              <a:rPr lang="es-ES" sz="2500" dirty="0" smtClean="0"/>
              <a:t>nacimiento, </a:t>
            </a:r>
            <a:r>
              <a:rPr lang="es-ES" sz="2500" dirty="0"/>
              <a:t>podrían ser identificadores o </a:t>
            </a:r>
            <a:r>
              <a:rPr lang="es-ES" sz="2500" dirty="0" err="1"/>
              <a:t>superclaves</a:t>
            </a:r>
            <a:r>
              <a:rPr lang="es-ES" sz="2500" dirty="0"/>
              <a:t> los conjuntos </a:t>
            </a:r>
            <a:endParaRPr lang="es-ES" sz="2500" dirty="0" smtClean="0"/>
          </a:p>
          <a:p>
            <a:pPr lvl="2">
              <a:lnSpc>
                <a:spcPct val="90000"/>
              </a:lnSpc>
            </a:pPr>
            <a:r>
              <a:rPr lang="es-ES" sz="2200" dirty="0" smtClean="0"/>
              <a:t>Nombre</a:t>
            </a:r>
            <a:r>
              <a:rPr lang="es-ES" sz="2200" dirty="0"/>
              <a:t>, Dirección, Fecha </a:t>
            </a:r>
            <a:r>
              <a:rPr lang="es-ES" sz="2200" dirty="0" smtClean="0"/>
              <a:t>nacimiento, NSS, DNI</a:t>
            </a:r>
          </a:p>
          <a:p>
            <a:pPr lvl="2">
              <a:lnSpc>
                <a:spcPct val="90000"/>
              </a:lnSpc>
            </a:pPr>
            <a:r>
              <a:rPr lang="es-ES" sz="2200" dirty="0" smtClean="0"/>
              <a:t>DNI</a:t>
            </a:r>
            <a:r>
              <a:rPr lang="es-ES" sz="2200" dirty="0"/>
              <a:t>, Nombre y </a:t>
            </a:r>
            <a:r>
              <a:rPr lang="es-ES" sz="2200" dirty="0" smtClean="0"/>
              <a:t>Dirección</a:t>
            </a:r>
          </a:p>
          <a:p>
            <a:pPr lvl="2">
              <a:lnSpc>
                <a:spcPct val="90000"/>
              </a:lnSpc>
            </a:pPr>
            <a:r>
              <a:rPr lang="es-ES" sz="2200" dirty="0" smtClean="0"/>
              <a:t>NSS, Nombre y Dirección </a:t>
            </a:r>
            <a:endParaRPr lang="es-ES" sz="2200" dirty="0"/>
          </a:p>
          <a:p>
            <a:pPr lvl="2">
              <a:lnSpc>
                <a:spcPct val="90000"/>
              </a:lnSpc>
            </a:pPr>
            <a:r>
              <a:rPr lang="es-ES" sz="2200" dirty="0" smtClean="0"/>
              <a:t>DNI</a:t>
            </a:r>
          </a:p>
          <a:p>
            <a:pPr lvl="2">
              <a:lnSpc>
                <a:spcPct val="90000"/>
              </a:lnSpc>
            </a:pPr>
            <a:r>
              <a:rPr lang="es-ES" sz="2200" dirty="0" smtClean="0"/>
              <a:t>NSS</a:t>
            </a:r>
          </a:p>
          <a:p>
            <a:pPr>
              <a:lnSpc>
                <a:spcPct val="90000"/>
              </a:lnSpc>
            </a:pPr>
            <a:r>
              <a:rPr lang="es-ES" sz="2800" dirty="0" smtClean="0">
                <a:solidFill>
                  <a:srgbClr val="FF9900"/>
                </a:solidFill>
              </a:rPr>
              <a:t>Clave candidata:</a:t>
            </a:r>
            <a:r>
              <a:rPr lang="es-ES" sz="2800" dirty="0"/>
              <a:t> Es cada una de las </a:t>
            </a:r>
            <a:r>
              <a:rPr lang="es-ES" sz="2800" dirty="0" err="1"/>
              <a:t>superclaves</a:t>
            </a:r>
            <a:r>
              <a:rPr lang="es-ES" sz="2800" dirty="0"/>
              <a:t> formadas por el mínimo número de campos posibles. </a:t>
            </a:r>
            <a:endParaRPr lang="es-ES" sz="2800" dirty="0" smtClean="0"/>
          </a:p>
          <a:p>
            <a:pPr lvl="1">
              <a:lnSpc>
                <a:spcPct val="90000"/>
              </a:lnSpc>
            </a:pPr>
            <a:r>
              <a:rPr lang="es-ES" sz="2500" dirty="0" smtClean="0"/>
              <a:t>En el ejemplo anterior, son el DNI </a:t>
            </a:r>
            <a:r>
              <a:rPr lang="es-ES" sz="2500" dirty="0"/>
              <a:t>y el Número de la Seguridad Social</a:t>
            </a:r>
            <a:endParaRPr lang="es-ES" sz="2500" dirty="0" smtClean="0"/>
          </a:p>
          <a:p>
            <a:pPr>
              <a:lnSpc>
                <a:spcPct val="90000"/>
              </a:lnSpc>
            </a:pPr>
            <a:r>
              <a:rPr lang="es-ES" sz="2800" dirty="0" smtClean="0">
                <a:solidFill>
                  <a:srgbClr val="FF9900"/>
                </a:solidFill>
              </a:rPr>
              <a:t>Clave</a:t>
            </a:r>
            <a:r>
              <a:rPr lang="es-ES" sz="2800" dirty="0" smtClean="0"/>
              <a:t> </a:t>
            </a:r>
            <a:r>
              <a:rPr lang="es-ES" sz="2800" dirty="0" smtClean="0">
                <a:solidFill>
                  <a:srgbClr val="FF9900"/>
                </a:solidFill>
              </a:rPr>
              <a:t>primaria o principal: </a:t>
            </a:r>
            <a:r>
              <a:rPr lang="es-ES" sz="2800" dirty="0" smtClean="0"/>
              <a:t>Es </a:t>
            </a:r>
            <a:r>
              <a:rPr lang="es-ES" sz="2800" dirty="0"/>
              <a:t>la clave candidata seleccionada por el diseñador de la BD. Una clave candidata no puede contener valores nulos, ha de ser sencilla de crear y no ha de variar con el tiempo. El atributo o los atributos que forman esta clave se representan subrayados. 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xmlns="" val="233870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Ver </a:t>
            </a:r>
            <a:r>
              <a:rPr lang="es-CR" dirty="0"/>
              <a:t>el video </a:t>
            </a:r>
            <a:endParaRPr lang="es-CR" dirty="0" smtClean="0"/>
          </a:p>
          <a:p>
            <a:pPr lvl="1"/>
            <a:r>
              <a:rPr lang="es-CR" dirty="0" err="1" smtClean="0"/>
              <a:t>Database</a:t>
            </a:r>
            <a:r>
              <a:rPr lang="es-CR" dirty="0" smtClean="0"/>
              <a:t> Fundamentals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389828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4" name="Rectangle 6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b="1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Notación para atributos</a:t>
            </a:r>
            <a:endParaRPr lang="es-CR" dirty="0"/>
          </a:p>
        </p:txBody>
      </p:sp>
      <p:grpSp>
        <p:nvGrpSpPr>
          <p:cNvPr id="45175" name="Group 119"/>
          <p:cNvGrpSpPr>
            <a:grpSpLocks/>
          </p:cNvGrpSpPr>
          <p:nvPr/>
        </p:nvGrpSpPr>
        <p:grpSpPr bwMode="auto">
          <a:xfrm>
            <a:off x="2123034" y="2564904"/>
            <a:ext cx="4897437" cy="3215191"/>
            <a:chOff x="466" y="1612"/>
            <a:chExt cx="2631" cy="1748"/>
          </a:xfrm>
        </p:grpSpPr>
        <p:sp>
          <p:nvSpPr>
            <p:cNvPr id="45112" name="Line 56"/>
            <p:cNvSpPr>
              <a:spLocks noChangeShapeType="1"/>
            </p:cNvSpPr>
            <p:nvPr/>
          </p:nvSpPr>
          <p:spPr bwMode="auto">
            <a:xfrm flipV="1">
              <a:off x="1200" y="2753"/>
              <a:ext cx="144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130" name="Line 74"/>
            <p:cNvSpPr>
              <a:spLocks noChangeShapeType="1"/>
            </p:cNvSpPr>
            <p:nvPr/>
          </p:nvSpPr>
          <p:spPr bwMode="auto">
            <a:xfrm flipV="1">
              <a:off x="1440" y="2753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57" name="Line 101"/>
            <p:cNvSpPr>
              <a:spLocks noChangeShapeType="1"/>
            </p:cNvSpPr>
            <p:nvPr/>
          </p:nvSpPr>
          <p:spPr bwMode="auto">
            <a:xfrm flipH="1" flipV="1">
              <a:off x="2016" y="2753"/>
              <a:ext cx="274" cy="22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31" name="Line 75"/>
            <p:cNvSpPr>
              <a:spLocks noChangeShapeType="1"/>
            </p:cNvSpPr>
            <p:nvPr/>
          </p:nvSpPr>
          <p:spPr bwMode="auto">
            <a:xfrm flipV="1">
              <a:off x="1847" y="2753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1351" y="2360"/>
              <a:ext cx="55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 flipH="1">
              <a:off x="1742" y="2273"/>
              <a:ext cx="34" cy="27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 flipH="1">
              <a:off x="2030" y="2369"/>
              <a:ext cx="288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 flipH="1">
              <a:off x="2030" y="2657"/>
              <a:ext cx="3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>
              <a:off x="1261" y="1928"/>
              <a:ext cx="43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5" name="Line 39"/>
            <p:cNvSpPr>
              <a:spLocks noChangeShapeType="1"/>
            </p:cNvSpPr>
            <p:nvPr/>
          </p:nvSpPr>
          <p:spPr bwMode="auto">
            <a:xfrm>
              <a:off x="1619" y="1842"/>
              <a:ext cx="144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6" name="Line 40"/>
            <p:cNvSpPr>
              <a:spLocks noChangeShapeType="1"/>
            </p:cNvSpPr>
            <p:nvPr/>
          </p:nvSpPr>
          <p:spPr bwMode="auto">
            <a:xfrm flipH="1">
              <a:off x="1930" y="1880"/>
              <a:ext cx="195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7" name="Line 41"/>
            <p:cNvSpPr>
              <a:spLocks noChangeShapeType="1"/>
            </p:cNvSpPr>
            <p:nvPr/>
          </p:nvSpPr>
          <p:spPr bwMode="auto">
            <a:xfrm flipH="1">
              <a:off x="2125" y="2024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129" name="Line 73"/>
            <p:cNvSpPr>
              <a:spLocks noChangeShapeType="1"/>
            </p:cNvSpPr>
            <p:nvPr/>
          </p:nvSpPr>
          <p:spPr bwMode="auto">
            <a:xfrm flipV="1">
              <a:off x="1111" y="2704"/>
              <a:ext cx="18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65" name="Rectangle 109"/>
            <p:cNvSpPr>
              <a:spLocks noChangeArrowheads="1"/>
            </p:cNvSpPr>
            <p:nvPr/>
          </p:nvSpPr>
          <p:spPr bwMode="auto">
            <a:xfrm>
              <a:off x="1895" y="2321"/>
              <a:ext cx="28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(0,3)</a:t>
              </a:r>
            </a:p>
          </p:txBody>
        </p:sp>
        <p:sp>
          <p:nvSpPr>
            <p:cNvPr id="45066" name="Oval 10"/>
            <p:cNvSpPr>
              <a:spLocks noChangeArrowheads="1"/>
            </p:cNvSpPr>
            <p:nvPr/>
          </p:nvSpPr>
          <p:spPr bwMode="auto">
            <a:xfrm>
              <a:off x="1462" y="2065"/>
              <a:ext cx="679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dirección</a:t>
              </a:r>
            </a:p>
          </p:txBody>
        </p:sp>
        <p:sp>
          <p:nvSpPr>
            <p:cNvPr id="45166" name="Rectangle 110"/>
            <p:cNvSpPr>
              <a:spLocks noChangeArrowheads="1"/>
            </p:cNvSpPr>
            <p:nvPr/>
          </p:nvSpPr>
          <p:spPr bwMode="auto">
            <a:xfrm>
              <a:off x="2189" y="2733"/>
              <a:ext cx="28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(1,2)</a:t>
              </a:r>
            </a:p>
          </p:txBody>
        </p:sp>
        <p:sp>
          <p:nvSpPr>
            <p:cNvPr id="45167" name="Rectangle 111"/>
            <p:cNvSpPr>
              <a:spLocks noChangeArrowheads="1"/>
            </p:cNvSpPr>
            <p:nvPr/>
          </p:nvSpPr>
          <p:spPr bwMode="auto">
            <a:xfrm>
              <a:off x="2093" y="2465"/>
              <a:ext cx="28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(0,1)</a:t>
              </a: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1357" y="2569"/>
              <a:ext cx="625" cy="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EMPLEADO</a:t>
              </a:r>
            </a:p>
          </p:txBody>
        </p:sp>
        <p:sp>
          <p:nvSpPr>
            <p:cNvPr id="45063" name="Oval 7"/>
            <p:cNvSpPr>
              <a:spLocks noChangeArrowheads="1"/>
            </p:cNvSpPr>
            <p:nvPr/>
          </p:nvSpPr>
          <p:spPr bwMode="auto">
            <a:xfrm>
              <a:off x="466" y="2590"/>
              <a:ext cx="645" cy="2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nombre</a:t>
              </a:r>
            </a:p>
          </p:txBody>
        </p:sp>
        <p:sp>
          <p:nvSpPr>
            <p:cNvPr id="45064" name="Oval 8"/>
            <p:cNvSpPr>
              <a:spLocks noChangeArrowheads="1"/>
            </p:cNvSpPr>
            <p:nvPr/>
          </p:nvSpPr>
          <p:spPr bwMode="auto">
            <a:xfrm>
              <a:off x="475" y="2177"/>
              <a:ext cx="945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fechanacim</a:t>
              </a:r>
            </a:p>
          </p:txBody>
        </p: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2321" y="2198"/>
              <a:ext cx="627" cy="266"/>
            </a:xfrm>
            <a:prstGeom prst="ellipse">
              <a:avLst/>
            </a:prstGeom>
            <a:solidFill>
              <a:schemeClr val="bg1"/>
            </a:solidFill>
            <a:ln w="635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telefono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868" y="1766"/>
              <a:ext cx="36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calle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1849" y="1621"/>
              <a:ext cx="679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provincia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1240" y="1612"/>
              <a:ext cx="504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ciudad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2255" y="1860"/>
              <a:ext cx="84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codpostal</a:t>
              </a:r>
            </a:p>
          </p:txBody>
        </p:sp>
        <p:sp>
          <p:nvSpPr>
            <p:cNvPr id="45111" name="Oval 55"/>
            <p:cNvSpPr>
              <a:spLocks noChangeArrowheads="1"/>
            </p:cNvSpPr>
            <p:nvPr/>
          </p:nvSpPr>
          <p:spPr bwMode="auto">
            <a:xfrm>
              <a:off x="1676" y="3107"/>
              <a:ext cx="382" cy="2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edad</a:t>
              </a:r>
            </a:p>
          </p:txBody>
        </p:sp>
        <p:sp>
          <p:nvSpPr>
            <p:cNvPr id="45126" name="Oval 70"/>
            <p:cNvSpPr>
              <a:spLocks noChangeArrowheads="1"/>
            </p:cNvSpPr>
            <p:nvPr/>
          </p:nvSpPr>
          <p:spPr bwMode="auto">
            <a:xfrm>
              <a:off x="972" y="2978"/>
              <a:ext cx="290" cy="2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nss</a:t>
              </a:r>
            </a:p>
          </p:txBody>
        </p:sp>
        <p:sp>
          <p:nvSpPr>
            <p:cNvPr id="45127" name="Oval 71"/>
            <p:cNvSpPr>
              <a:spLocks noChangeArrowheads="1"/>
            </p:cNvSpPr>
            <p:nvPr/>
          </p:nvSpPr>
          <p:spPr bwMode="auto">
            <a:xfrm>
              <a:off x="1299" y="3120"/>
              <a:ext cx="269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 u="sng" dirty="0" err="1">
                  <a:solidFill>
                    <a:schemeClr val="tx2"/>
                  </a:solidFill>
                  <a:latin typeface="Arial Narrow" pitchFamily="34" charset="0"/>
                </a:rPr>
                <a:t>dni</a:t>
              </a:r>
              <a:endParaRPr lang="es-ES_tradnl" b="1" u="sng" dirty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45128" name="Oval 72"/>
            <p:cNvSpPr>
              <a:spLocks noChangeArrowheads="1"/>
            </p:cNvSpPr>
            <p:nvPr/>
          </p:nvSpPr>
          <p:spPr bwMode="auto">
            <a:xfrm>
              <a:off x="2396" y="2533"/>
              <a:ext cx="43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altura</a:t>
              </a:r>
            </a:p>
          </p:txBody>
        </p:sp>
        <p:sp>
          <p:nvSpPr>
            <p:cNvPr id="45156" name="Oval 100"/>
            <p:cNvSpPr>
              <a:spLocks noChangeArrowheads="1"/>
            </p:cNvSpPr>
            <p:nvPr/>
          </p:nvSpPr>
          <p:spPr bwMode="auto">
            <a:xfrm>
              <a:off x="2146" y="2978"/>
              <a:ext cx="906" cy="246"/>
            </a:xfrm>
            <a:prstGeom prst="ellipse">
              <a:avLst/>
            </a:prstGeom>
            <a:solidFill>
              <a:schemeClr val="bg1"/>
            </a:solidFill>
            <a:ln w="635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nacionalidad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43066835"/>
      </p:ext>
    </p:extLst>
  </p:cSld>
  <p:clrMapOvr>
    <a:masterClrMapping/>
  </p:clrMapOvr>
  <p:transition advTm="200464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Defina los atributos para las siguientes entidades:</a:t>
            </a:r>
          </a:p>
          <a:p>
            <a:pPr lvl="1"/>
            <a:r>
              <a:rPr lang="es-CR" dirty="0" smtClean="0"/>
              <a:t>Estudiante</a:t>
            </a:r>
          </a:p>
          <a:p>
            <a:pPr lvl="1"/>
            <a:r>
              <a:rPr lang="es-CR" dirty="0" smtClean="0"/>
              <a:t>Materia</a:t>
            </a:r>
          </a:p>
          <a:p>
            <a:pPr lvl="1"/>
            <a:r>
              <a:rPr lang="es-CR" dirty="0" smtClean="0"/>
              <a:t>Curso</a:t>
            </a:r>
          </a:p>
          <a:p>
            <a:r>
              <a:rPr lang="es-CR" dirty="0" smtClean="0"/>
              <a:t>Identifique las </a:t>
            </a:r>
            <a:r>
              <a:rPr lang="es-CR" dirty="0" err="1" smtClean="0"/>
              <a:t>superclaves</a:t>
            </a:r>
            <a:r>
              <a:rPr lang="es-CR" dirty="0"/>
              <a:t>, claves candidatas y clave </a:t>
            </a:r>
            <a:r>
              <a:rPr lang="es-CR" dirty="0" smtClean="0"/>
              <a:t>principal de las entidades anteriores.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91594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4119933265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307383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Rectangle 31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218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 smtClean="0"/>
              <a:t>Dominio</a:t>
            </a:r>
          </a:p>
          <a:p>
            <a:pPr lvl="1">
              <a:lnSpc>
                <a:spcPct val="90000"/>
              </a:lnSpc>
            </a:pPr>
            <a:r>
              <a:rPr lang="es-ES" sz="2500" dirty="0" smtClean="0"/>
              <a:t>Conjunto </a:t>
            </a:r>
            <a:r>
              <a:rPr lang="es-ES" sz="2500" dirty="0"/>
              <a:t>de valores</a:t>
            </a:r>
          </a:p>
          <a:p>
            <a:pPr lvl="1">
              <a:lnSpc>
                <a:spcPct val="90000"/>
              </a:lnSpc>
            </a:pPr>
            <a:r>
              <a:rPr lang="es-ES" sz="2500" dirty="0"/>
              <a:t>Cada </a:t>
            </a:r>
            <a:r>
              <a:rPr lang="es-ES" sz="2500" dirty="0">
                <a:solidFill>
                  <a:schemeClr val="accent2"/>
                </a:solidFill>
              </a:rPr>
              <a:t>atributo simple</a:t>
            </a:r>
            <a:r>
              <a:rPr lang="es-ES" sz="2500" dirty="0"/>
              <a:t> está </a:t>
            </a:r>
            <a:r>
              <a:rPr lang="es-ES" sz="2500" dirty="0">
                <a:solidFill>
                  <a:schemeClr val="accent2"/>
                </a:solidFill>
              </a:rPr>
              <a:t>asociado a un dominio</a:t>
            </a:r>
            <a:r>
              <a:rPr lang="es-ES_tradnl" sz="2500" dirty="0"/>
              <a:t>, que</a:t>
            </a:r>
            <a:r>
              <a:rPr lang="es-ES" sz="2500" dirty="0"/>
              <a:t> especifica sus </a:t>
            </a:r>
            <a:r>
              <a:rPr lang="es-ES" sz="2500" dirty="0">
                <a:solidFill>
                  <a:schemeClr val="accent2"/>
                </a:solidFill>
              </a:rPr>
              <a:t>valores </a:t>
            </a:r>
            <a:r>
              <a:rPr lang="es-ES" sz="2500" dirty="0" smtClean="0">
                <a:solidFill>
                  <a:schemeClr val="accent2"/>
                </a:solidFill>
              </a:rPr>
              <a:t>válidos</a:t>
            </a:r>
            <a:endParaRPr lang="es-ES" sz="2500" dirty="0">
              <a:solidFill>
                <a:schemeClr val="accent2"/>
              </a:solidFill>
            </a:endParaRPr>
          </a:p>
        </p:txBody>
      </p:sp>
      <p:graphicFrame>
        <p:nvGraphicFramePr>
          <p:cNvPr id="5120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8066556"/>
              </p:ext>
            </p:extLst>
          </p:nvPr>
        </p:nvGraphicFramePr>
        <p:xfrm>
          <a:off x="1547664" y="3869784"/>
          <a:ext cx="6056313" cy="1935480"/>
        </p:xfrm>
        <a:graphic>
          <a:graphicData uri="http://schemas.openxmlformats.org/drawingml/2006/table">
            <a:tbl>
              <a:tblPr/>
              <a:tblGrid>
                <a:gridCol w="923925"/>
                <a:gridCol w="1320800"/>
                <a:gridCol w="3811588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Atributo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Dominio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Descripción Dominio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nombre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NOMBRES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cadenas de hasta 30 caracteres alfabéticos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telefono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TELEFONOS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cadenas de hasta 9 caracteres numéricos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altura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MEDIDAS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números </a:t>
                      </a: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reales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entre 0 y 2’5 (metros)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...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...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...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241221393"/>
      </p:ext>
    </p:extLst>
  </p:cSld>
  <p:clrMapOvr>
    <a:masterClrMapping/>
  </p:clrMapOvr>
  <p:transition advTm="65088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893565923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307383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 smtClean="0"/>
              <a:t>Relación</a:t>
            </a:r>
          </a:p>
          <a:p>
            <a:pPr lvl="1"/>
            <a:r>
              <a:rPr lang="es-ES_tradnl" sz="2500" dirty="0" smtClean="0"/>
              <a:t>También </a:t>
            </a:r>
            <a:r>
              <a:rPr lang="es-ES_tradnl" sz="2500" dirty="0"/>
              <a:t>“</a:t>
            </a:r>
            <a:r>
              <a:rPr lang="es-ES" sz="2500" dirty="0">
                <a:solidFill>
                  <a:schemeClr val="accent2"/>
                </a:solidFill>
              </a:rPr>
              <a:t>interrelación</a:t>
            </a:r>
            <a:r>
              <a:rPr lang="es-ES_tradnl" sz="2500" dirty="0"/>
              <a:t>”</a:t>
            </a:r>
            <a:r>
              <a:rPr lang="es-ES" sz="2500" dirty="0"/>
              <a:t> </a:t>
            </a:r>
          </a:p>
          <a:p>
            <a:pPr lvl="1"/>
            <a:r>
              <a:rPr lang="es-ES" sz="2500" dirty="0"/>
              <a:t>Asociación, </a:t>
            </a:r>
            <a:r>
              <a:rPr lang="es-ES" sz="2500" b="1" dirty="0">
                <a:solidFill>
                  <a:schemeClr val="accent2"/>
                </a:solidFill>
              </a:rPr>
              <a:t>vínculo</a:t>
            </a:r>
            <a:r>
              <a:rPr lang="es-ES" sz="2500" dirty="0"/>
              <a:t> o correspondencia</a:t>
            </a:r>
            <a:r>
              <a:rPr lang="es-ES_tradnl" sz="2500" dirty="0"/>
              <a:t/>
            </a:r>
            <a:br>
              <a:rPr lang="es-ES_tradnl" sz="2500" dirty="0"/>
            </a:br>
            <a:r>
              <a:rPr lang="es-ES" sz="2500" b="1" dirty="0">
                <a:solidFill>
                  <a:schemeClr val="accent2"/>
                </a:solidFill>
              </a:rPr>
              <a:t>entre instancias de entidades</a:t>
            </a:r>
            <a:r>
              <a:rPr lang="es-ES" sz="2500" dirty="0"/>
              <a:t> relacionadas de alguna manera en el </a:t>
            </a:r>
            <a:r>
              <a:rPr lang="es-ES_tradnl" sz="2500" dirty="0"/>
              <a:t>“mundo real”</a:t>
            </a:r>
            <a:endParaRPr lang="es-ES" sz="2500" dirty="0"/>
          </a:p>
          <a:p>
            <a:pPr lvl="2"/>
            <a:r>
              <a:rPr lang="es-ES_tradnl" sz="2100" dirty="0"/>
              <a:t>el</a:t>
            </a:r>
            <a:r>
              <a:rPr lang="es-ES" sz="2100" dirty="0"/>
              <a:t> director </a:t>
            </a:r>
            <a:r>
              <a:rPr lang="es-ES_tradnl" sz="2100" dirty="0"/>
              <a:t>“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Alejandro </a:t>
            </a:r>
            <a:r>
              <a:rPr lang="es-ES" sz="2100" dirty="0" smtClean="0">
                <a:solidFill>
                  <a:schemeClr val="tx2"/>
                </a:solidFill>
                <a:latin typeface="Arial Narrow" pitchFamily="34" charset="0"/>
              </a:rPr>
              <a:t>Araya</a:t>
            </a:r>
            <a:r>
              <a:rPr lang="es-ES_tradnl" sz="2100" dirty="0" smtClean="0"/>
              <a:t>”</a:t>
            </a:r>
            <a:r>
              <a:rPr lang="es-ES" sz="2100" dirty="0" smtClean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ha rodado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s-ES" sz="2100" dirty="0"/>
              <a:t>la película </a:t>
            </a:r>
            <a:r>
              <a:rPr lang="es-ES_tradnl" sz="2100" dirty="0"/>
              <a:t>“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Mar adentro</a:t>
            </a:r>
            <a:r>
              <a:rPr lang="es-ES_tradnl" sz="2100" dirty="0">
                <a:solidFill>
                  <a:schemeClr val="tx2"/>
                </a:solidFill>
              </a:rPr>
              <a:t>”</a:t>
            </a:r>
          </a:p>
          <a:p>
            <a:pPr lvl="2"/>
            <a:r>
              <a:rPr lang="es-ES_tradnl" sz="2100" dirty="0"/>
              <a:t>el empleado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dirty="0" smtClean="0">
                <a:solidFill>
                  <a:schemeClr val="tx2"/>
                </a:solidFill>
                <a:latin typeface="Arial Narrow" pitchFamily="34" charset="0"/>
              </a:rPr>
              <a:t>VE</a:t>
            </a:r>
            <a:r>
              <a:rPr lang="es-ES_tradnl" sz="2100" dirty="0" smtClean="0">
                <a:solidFill>
                  <a:schemeClr val="tx2"/>
                </a:solidFill>
                <a:latin typeface="Arial Narrow" pitchFamily="34" charset="0"/>
              </a:rPr>
              <a:t>_005  </a:t>
            </a:r>
            <a:r>
              <a:rPr lang="es-ES_tradnl" sz="2100" b="1" dirty="0" smtClean="0">
                <a:solidFill>
                  <a:schemeClr val="tx2"/>
                </a:solidFill>
                <a:latin typeface="Arial Narrow" pitchFamily="34" charset="0"/>
              </a:rPr>
              <a:t>trabaja 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en</a:t>
            </a:r>
            <a:r>
              <a:rPr lang="es-ES_tradnl" sz="2100" dirty="0"/>
              <a:t> el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dirty="0"/>
              <a:t>local de videoclub</a:t>
            </a:r>
            <a:r>
              <a:rPr lang="es-ES_tradnl" sz="2100" dirty="0">
                <a:solidFill>
                  <a:schemeClr val="tx2"/>
                </a:solidFill>
              </a:rPr>
              <a:t> “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principal</a:t>
            </a:r>
            <a:r>
              <a:rPr lang="es-ES_tradnl" sz="2100" dirty="0">
                <a:solidFill>
                  <a:schemeClr val="tx2"/>
                </a:solidFill>
              </a:rPr>
              <a:t>”</a:t>
            </a:r>
          </a:p>
          <a:p>
            <a:pPr lvl="2"/>
            <a:r>
              <a:rPr lang="es-ES_tradnl" sz="2100" dirty="0"/>
              <a:t>la película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dirty="0"/>
              <a:t>“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El imperio </a:t>
            </a:r>
            <a:r>
              <a:rPr lang="es-ES_tradnl" sz="2100" dirty="0" smtClean="0">
                <a:solidFill>
                  <a:schemeClr val="tx2"/>
                </a:solidFill>
                <a:latin typeface="Arial Narrow" pitchFamily="34" charset="0"/>
              </a:rPr>
              <a:t>contra ataca</a:t>
            </a:r>
            <a:r>
              <a:rPr lang="es-ES_tradnl" sz="2100" dirty="0"/>
              <a:t>”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es una continuación de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dirty="0"/>
              <a:t>la película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dirty="0"/>
              <a:t>“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La guerra de las galaxias</a:t>
            </a:r>
            <a:r>
              <a:rPr lang="es-ES_tradnl" sz="2100" dirty="0"/>
              <a:t>”</a:t>
            </a:r>
            <a:endParaRPr lang="es-ES" sz="21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xmlns="" val="1916858632"/>
      </p:ext>
    </p:extLst>
  </p:cSld>
  <p:clrMapOvr>
    <a:masterClrMapping/>
  </p:clrMapOvr>
  <p:transition advTm="67392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 smtClean="0"/>
              <a:t>Tipo de relación</a:t>
            </a:r>
          </a:p>
          <a:p>
            <a:pPr lvl="1">
              <a:lnSpc>
                <a:spcPct val="90000"/>
              </a:lnSpc>
            </a:pPr>
            <a:r>
              <a:rPr lang="es-ES" sz="2500" dirty="0" smtClean="0"/>
              <a:t>Estructura </a:t>
            </a:r>
            <a:r>
              <a:rPr lang="es-ES" sz="2500" dirty="0"/>
              <a:t>genérica </a:t>
            </a:r>
            <a:r>
              <a:rPr lang="es-ES_tradnl" sz="2500" dirty="0"/>
              <a:t>o </a:t>
            </a:r>
            <a:r>
              <a:rPr lang="es-ES" sz="2500" dirty="0"/>
              <a:t>abstracción del</a:t>
            </a:r>
            <a:r>
              <a:rPr lang="es-ES" sz="2500" b="1" dirty="0">
                <a:solidFill>
                  <a:schemeClr val="accent2"/>
                </a:solidFill>
              </a:rPr>
              <a:t> conjunto de relaciones existentes entre</a:t>
            </a:r>
            <a:r>
              <a:rPr lang="es-ES" sz="2500" dirty="0"/>
              <a:t> dos o más </a:t>
            </a:r>
            <a:r>
              <a:rPr lang="es-ES_tradnl" sz="2500" b="1" dirty="0">
                <a:solidFill>
                  <a:schemeClr val="accent2"/>
                </a:solidFill>
              </a:rPr>
              <a:t>t</a:t>
            </a:r>
            <a:r>
              <a:rPr lang="es-ES" sz="2500" b="1" dirty="0" err="1">
                <a:solidFill>
                  <a:schemeClr val="accent2"/>
                </a:solidFill>
              </a:rPr>
              <a:t>ipos</a:t>
            </a:r>
            <a:r>
              <a:rPr lang="es-ES" sz="2500" b="1" dirty="0">
                <a:solidFill>
                  <a:schemeClr val="accent2"/>
                </a:solidFill>
              </a:rPr>
              <a:t> de </a:t>
            </a:r>
            <a:r>
              <a:rPr lang="es-ES_tradnl" sz="2500" b="1" dirty="0">
                <a:solidFill>
                  <a:schemeClr val="accent2"/>
                </a:solidFill>
              </a:rPr>
              <a:t>e</a:t>
            </a:r>
            <a:r>
              <a:rPr lang="es-ES" sz="2500" b="1" dirty="0" err="1">
                <a:solidFill>
                  <a:schemeClr val="accent2"/>
                </a:solidFill>
              </a:rPr>
              <a:t>ntidad</a:t>
            </a:r>
            <a:endParaRPr lang="es-ES_tradnl" sz="2500" b="1" dirty="0">
              <a:solidFill>
                <a:schemeClr val="accent2"/>
              </a:solidFill>
            </a:endParaRPr>
          </a:p>
          <a:p>
            <a:pPr lvl="2">
              <a:buFontTx/>
              <a:buNone/>
            </a:pPr>
            <a:r>
              <a:rPr lang="es-ES_tradnl" sz="2100" dirty="0"/>
              <a:t>un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DIRECTOR</a:t>
            </a:r>
            <a:r>
              <a:rPr lang="es-ES" sz="2100" dirty="0"/>
              <a:t> </a:t>
            </a:r>
            <a:r>
              <a:rPr lang="es-ES_tradnl" sz="2100" dirty="0">
                <a:solidFill>
                  <a:schemeClr val="accent2"/>
                </a:solidFill>
              </a:rPr>
              <a:t>ha </a:t>
            </a:r>
            <a:r>
              <a:rPr lang="es-ES" sz="2100" dirty="0">
                <a:solidFill>
                  <a:schemeClr val="accent2"/>
                </a:solidFill>
              </a:rPr>
              <a:t>rodad</a:t>
            </a:r>
            <a:r>
              <a:rPr lang="es-ES_tradnl" sz="2100" dirty="0">
                <a:solidFill>
                  <a:schemeClr val="accent2"/>
                </a:solidFill>
              </a:rPr>
              <a:t>o</a:t>
            </a:r>
            <a:r>
              <a:rPr lang="es-ES_tradnl" sz="2100" dirty="0"/>
              <a:t> </a:t>
            </a:r>
            <a:r>
              <a:rPr lang="es-ES_tradnl" sz="2100" dirty="0" err="1">
                <a:solidFill>
                  <a:schemeClr val="tx2"/>
                </a:solidFill>
                <a:latin typeface="Arial Narrow" pitchFamily="34" charset="0"/>
              </a:rPr>
              <a:t>PELICULA</a:t>
            </a:r>
            <a:r>
              <a:rPr lang="es-ES_tradnl" sz="2100" dirty="0" err="1"/>
              <a:t>’s</a:t>
            </a:r>
            <a:endParaRPr lang="es-ES_tradnl" sz="2100" dirty="0"/>
          </a:p>
          <a:p>
            <a:pPr lvl="4">
              <a:buFontTx/>
              <a:buNone/>
            </a:pPr>
            <a:endParaRPr lang="es-ES" sz="1800" dirty="0"/>
          </a:p>
          <a:p>
            <a:pPr lvl="1"/>
            <a:r>
              <a:rPr lang="es-ES_tradnl" sz="2500" dirty="0">
                <a:solidFill>
                  <a:schemeClr val="accent2"/>
                </a:solidFill>
              </a:rPr>
              <a:t>Notación</a:t>
            </a:r>
            <a:endParaRPr lang="es-ES" sz="2500" dirty="0">
              <a:solidFill>
                <a:schemeClr val="accent2"/>
              </a:solidFill>
            </a:endParaRPr>
          </a:p>
        </p:txBody>
      </p:sp>
      <p:grpSp>
        <p:nvGrpSpPr>
          <p:cNvPr id="191503" name="Group 15"/>
          <p:cNvGrpSpPr>
            <a:grpSpLocks/>
          </p:cNvGrpSpPr>
          <p:nvPr/>
        </p:nvGrpSpPr>
        <p:grpSpPr bwMode="auto">
          <a:xfrm>
            <a:off x="1833563" y="4648200"/>
            <a:ext cx="6091237" cy="909638"/>
            <a:chOff x="1155" y="2928"/>
            <a:chExt cx="3837" cy="573"/>
          </a:xfrm>
        </p:grpSpPr>
        <p:sp>
          <p:nvSpPr>
            <p:cNvPr id="191496" name="Rectangle 8"/>
            <p:cNvSpPr>
              <a:spLocks noChangeArrowheads="1"/>
            </p:cNvSpPr>
            <p:nvPr/>
          </p:nvSpPr>
          <p:spPr bwMode="auto">
            <a:xfrm>
              <a:off x="1155" y="2976"/>
              <a:ext cx="861" cy="45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72000" bIns="0" anchor="ctr"/>
            <a:lstStyle/>
            <a:p>
              <a:pPr algn="ctr" eaLnBrk="0" hangingPunct="0"/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DIRECTOR</a:t>
              </a:r>
            </a:p>
          </p:txBody>
        </p:sp>
        <p:sp>
          <p:nvSpPr>
            <p:cNvPr id="191497" name="Rectangle 9"/>
            <p:cNvSpPr>
              <a:spLocks noChangeArrowheads="1"/>
            </p:cNvSpPr>
            <p:nvPr/>
          </p:nvSpPr>
          <p:spPr bwMode="auto">
            <a:xfrm>
              <a:off x="4131" y="2976"/>
              <a:ext cx="861" cy="45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72000" bIns="0" anchor="ctr"/>
            <a:lstStyle/>
            <a:p>
              <a:pPr algn="ctr" eaLnBrk="0" hangingPunct="0"/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191498" name="Line 10"/>
            <p:cNvSpPr>
              <a:spLocks noChangeShapeType="1"/>
            </p:cNvSpPr>
            <p:nvPr/>
          </p:nvSpPr>
          <p:spPr bwMode="auto">
            <a:xfrm flipV="1">
              <a:off x="2016" y="3210"/>
              <a:ext cx="288" cy="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91500" name="AutoShape 12"/>
            <p:cNvSpPr>
              <a:spLocks noChangeArrowheads="1"/>
            </p:cNvSpPr>
            <p:nvPr/>
          </p:nvSpPr>
          <p:spPr bwMode="auto">
            <a:xfrm>
              <a:off x="2304" y="2928"/>
              <a:ext cx="1538" cy="573"/>
            </a:xfrm>
            <a:prstGeom prst="diamond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</a:pPr>
              <a:endParaRPr lang="es-ES" sz="2400" b="1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91501" name="Rectangle 13"/>
            <p:cNvSpPr>
              <a:spLocks noChangeArrowheads="1"/>
            </p:cNvSpPr>
            <p:nvPr/>
          </p:nvSpPr>
          <p:spPr bwMode="auto">
            <a:xfrm>
              <a:off x="2506" y="3091"/>
              <a:ext cx="1134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HA_RODADO</a:t>
              </a:r>
            </a:p>
          </p:txBody>
        </p:sp>
        <p:sp>
          <p:nvSpPr>
            <p:cNvPr id="191502" name="Line 14"/>
            <p:cNvSpPr>
              <a:spLocks noChangeShapeType="1"/>
            </p:cNvSpPr>
            <p:nvPr/>
          </p:nvSpPr>
          <p:spPr bwMode="auto">
            <a:xfrm flipV="1">
              <a:off x="3840" y="3216"/>
              <a:ext cx="288" cy="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0800" anchor="ctr">
              <a:spAutoFit/>
            </a:bodyPr>
            <a:lstStyle/>
            <a:p>
              <a:endParaRPr lang="es-CR"/>
            </a:p>
          </p:txBody>
        </p:sp>
      </p:grp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xmlns="" val="1115752492"/>
      </p:ext>
    </p:extLst>
  </p:cSld>
  <p:clrMapOvr>
    <a:masterClrMapping/>
  </p:clrMapOvr>
  <p:transition advTm="4464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62" name="Rectangle 2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 smtClean="0"/>
              <a:t>Grado de un tipo de relación</a:t>
            </a:r>
          </a:p>
          <a:p>
            <a:pPr lvl="1"/>
            <a:r>
              <a:rPr lang="es-ES" sz="2500" dirty="0" smtClean="0"/>
              <a:t>Número </a:t>
            </a:r>
            <a:r>
              <a:rPr lang="es-ES" sz="2500" dirty="0"/>
              <a:t>de </a:t>
            </a:r>
            <a:r>
              <a:rPr lang="es-ES_tradnl" sz="2500" dirty="0"/>
              <a:t>tipos </a:t>
            </a:r>
            <a:r>
              <a:rPr lang="es-ES" sz="2500" dirty="0"/>
              <a:t>de </a:t>
            </a:r>
            <a:r>
              <a:rPr lang="es-ES_tradnl" sz="2500" dirty="0"/>
              <a:t>entidad</a:t>
            </a:r>
            <a:r>
              <a:rPr lang="es-ES" sz="2500" dirty="0"/>
              <a:t> que participan </a:t>
            </a:r>
            <a:r>
              <a:rPr lang="es-ES_tradnl" sz="2500" dirty="0"/>
              <a:t/>
            </a:r>
            <a:br>
              <a:rPr lang="es-ES_tradnl" sz="2500" dirty="0"/>
            </a:br>
            <a:r>
              <a:rPr lang="es-ES" sz="2500" dirty="0"/>
              <a:t>en el </a:t>
            </a:r>
            <a:r>
              <a:rPr lang="es-ES_tradnl" sz="2500" dirty="0"/>
              <a:t>tipo </a:t>
            </a:r>
            <a:r>
              <a:rPr lang="es-ES" sz="2500" dirty="0"/>
              <a:t>de </a:t>
            </a:r>
            <a:r>
              <a:rPr lang="es-ES_tradnl" sz="2500" dirty="0"/>
              <a:t>relación</a:t>
            </a:r>
            <a:endParaRPr lang="es-ES" sz="2500" dirty="0"/>
          </a:p>
          <a:p>
            <a:pPr lvl="2"/>
            <a:r>
              <a:rPr lang="es-ES_tradnl" sz="2100" b="1" dirty="0">
                <a:solidFill>
                  <a:schemeClr val="accent2"/>
                </a:solidFill>
              </a:rPr>
              <a:t>Binaria</a:t>
            </a:r>
            <a:r>
              <a:rPr lang="es-ES" sz="2100" dirty="0"/>
              <a:t>:</a:t>
            </a:r>
            <a:r>
              <a:rPr lang="es-ES_tradnl" sz="2100" dirty="0"/>
              <a:t> grado</a:t>
            </a:r>
            <a:r>
              <a:rPr lang="es-ES" sz="2100" dirty="0"/>
              <a:t> 2 (el más frecuente)</a:t>
            </a:r>
          </a:p>
          <a:p>
            <a:pPr lvl="2"/>
            <a:r>
              <a:rPr lang="es-ES_tradnl" sz="2100" b="1" dirty="0">
                <a:solidFill>
                  <a:schemeClr val="accent2"/>
                </a:solidFill>
              </a:rPr>
              <a:t>Ternaria</a:t>
            </a:r>
            <a:r>
              <a:rPr lang="es-ES" sz="2100" dirty="0"/>
              <a:t>: </a:t>
            </a:r>
            <a:r>
              <a:rPr lang="es-ES_tradnl" sz="2100" dirty="0"/>
              <a:t>grado</a:t>
            </a:r>
            <a:r>
              <a:rPr lang="es-ES" sz="2100" dirty="0"/>
              <a:t> 3</a:t>
            </a:r>
          </a:p>
          <a:p>
            <a:pPr lvl="2"/>
            <a:r>
              <a:rPr lang="es-ES_tradnl" sz="2100" b="1" dirty="0">
                <a:solidFill>
                  <a:schemeClr val="accent2"/>
                </a:solidFill>
              </a:rPr>
              <a:t>Reflexiva</a:t>
            </a:r>
            <a:r>
              <a:rPr lang="es-ES_tradnl" sz="2100" dirty="0"/>
              <a:t> (o recursiva)</a:t>
            </a:r>
            <a:r>
              <a:rPr lang="es-ES" sz="2100" dirty="0"/>
              <a:t>:</a:t>
            </a:r>
            <a:r>
              <a:rPr lang="es-ES_tradnl" sz="2100" dirty="0"/>
              <a:t> grado</a:t>
            </a:r>
            <a:r>
              <a:rPr lang="es-ES" sz="2100" dirty="0"/>
              <a:t> 1</a:t>
            </a:r>
          </a:p>
        </p:txBody>
      </p:sp>
      <p:grpSp>
        <p:nvGrpSpPr>
          <p:cNvPr id="189464" name="Group 24"/>
          <p:cNvGrpSpPr>
            <a:grpSpLocks/>
          </p:cNvGrpSpPr>
          <p:nvPr/>
        </p:nvGrpSpPr>
        <p:grpSpPr bwMode="auto">
          <a:xfrm>
            <a:off x="2143472" y="4273401"/>
            <a:ext cx="4876800" cy="739775"/>
            <a:chOff x="192" y="2640"/>
            <a:chExt cx="3072" cy="466"/>
          </a:xfrm>
        </p:grpSpPr>
        <p:sp>
          <p:nvSpPr>
            <p:cNvPr id="189442" name="Rectangle 2"/>
            <p:cNvSpPr>
              <a:spLocks noChangeArrowheads="1"/>
            </p:cNvSpPr>
            <p:nvPr/>
          </p:nvSpPr>
          <p:spPr bwMode="auto">
            <a:xfrm>
              <a:off x="192" y="2771"/>
              <a:ext cx="698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ACTOR</a:t>
              </a:r>
            </a:p>
          </p:txBody>
        </p:sp>
        <p:sp>
          <p:nvSpPr>
            <p:cNvPr id="189443" name="Rectangle 3"/>
            <p:cNvSpPr>
              <a:spLocks noChangeArrowheads="1"/>
            </p:cNvSpPr>
            <p:nvPr/>
          </p:nvSpPr>
          <p:spPr bwMode="auto">
            <a:xfrm>
              <a:off x="2565" y="2767"/>
              <a:ext cx="699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189444" name="AutoShape 4"/>
            <p:cNvSpPr>
              <a:spLocks noChangeArrowheads="1"/>
            </p:cNvSpPr>
            <p:nvPr/>
          </p:nvSpPr>
          <p:spPr bwMode="auto">
            <a:xfrm>
              <a:off x="1056" y="2640"/>
              <a:ext cx="1334" cy="46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ACTUA_EN</a:t>
              </a:r>
            </a:p>
          </p:txBody>
        </p:sp>
        <p:sp>
          <p:nvSpPr>
            <p:cNvPr id="189445" name="Line 5"/>
            <p:cNvSpPr>
              <a:spLocks noChangeShapeType="1"/>
            </p:cNvSpPr>
            <p:nvPr/>
          </p:nvSpPr>
          <p:spPr bwMode="auto">
            <a:xfrm>
              <a:off x="890" y="2882"/>
              <a:ext cx="22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89446" name="Line 6"/>
            <p:cNvSpPr>
              <a:spLocks noChangeShapeType="1"/>
            </p:cNvSpPr>
            <p:nvPr/>
          </p:nvSpPr>
          <p:spPr bwMode="auto">
            <a:xfrm>
              <a:off x="2352" y="2880"/>
              <a:ext cx="22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189466" name="Group 26"/>
          <p:cNvGrpSpPr>
            <a:grpSpLocks/>
          </p:cNvGrpSpPr>
          <p:nvPr/>
        </p:nvGrpSpPr>
        <p:grpSpPr bwMode="auto">
          <a:xfrm>
            <a:off x="4647059" y="5342210"/>
            <a:ext cx="4389437" cy="1327150"/>
            <a:chOff x="2899" y="3114"/>
            <a:chExt cx="2765" cy="836"/>
          </a:xfrm>
        </p:grpSpPr>
        <p:sp>
          <p:nvSpPr>
            <p:cNvPr id="189454" name="Rectangle 14"/>
            <p:cNvSpPr>
              <a:spLocks noChangeArrowheads="1"/>
            </p:cNvSpPr>
            <p:nvPr/>
          </p:nvSpPr>
          <p:spPr bwMode="auto">
            <a:xfrm>
              <a:off x="2899" y="3190"/>
              <a:ext cx="698" cy="227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CLIENTE</a:t>
              </a:r>
            </a:p>
          </p:txBody>
        </p:sp>
        <p:sp>
          <p:nvSpPr>
            <p:cNvPr id="189455" name="Rectangle 15"/>
            <p:cNvSpPr>
              <a:spLocks noChangeArrowheads="1"/>
            </p:cNvSpPr>
            <p:nvPr/>
          </p:nvSpPr>
          <p:spPr bwMode="auto">
            <a:xfrm>
              <a:off x="4965" y="3198"/>
              <a:ext cx="699" cy="227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189456" name="Line 16"/>
            <p:cNvSpPr>
              <a:spLocks noChangeShapeType="1"/>
            </p:cNvSpPr>
            <p:nvPr/>
          </p:nvSpPr>
          <p:spPr bwMode="auto">
            <a:xfrm>
              <a:off x="3592" y="3309"/>
              <a:ext cx="13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89457" name="Line 17"/>
            <p:cNvSpPr>
              <a:spLocks noChangeShapeType="1"/>
            </p:cNvSpPr>
            <p:nvPr/>
          </p:nvSpPr>
          <p:spPr bwMode="auto">
            <a:xfrm>
              <a:off x="4788" y="3309"/>
              <a:ext cx="17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89458" name="Rectangle 18"/>
            <p:cNvSpPr>
              <a:spLocks noChangeArrowheads="1"/>
            </p:cNvSpPr>
            <p:nvPr/>
          </p:nvSpPr>
          <p:spPr bwMode="auto">
            <a:xfrm>
              <a:off x="3667" y="3696"/>
              <a:ext cx="1229" cy="25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/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LOCAL_VIDEOCLUB</a:t>
              </a:r>
            </a:p>
          </p:txBody>
        </p:sp>
        <p:sp>
          <p:nvSpPr>
            <p:cNvPr id="189459" name="Line 19"/>
            <p:cNvSpPr>
              <a:spLocks noChangeShapeType="1"/>
            </p:cNvSpPr>
            <p:nvPr/>
          </p:nvSpPr>
          <p:spPr bwMode="auto">
            <a:xfrm>
              <a:off x="4257" y="3453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89460" name="AutoShape 20"/>
            <p:cNvSpPr>
              <a:spLocks noChangeArrowheads="1"/>
            </p:cNvSpPr>
            <p:nvPr/>
          </p:nvSpPr>
          <p:spPr bwMode="auto">
            <a:xfrm>
              <a:off x="3727" y="3114"/>
              <a:ext cx="1061" cy="37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10800" anchor="ctr">
              <a:spAutoFit/>
            </a:bodyPr>
            <a:lstStyle/>
            <a:p>
              <a:pPr algn="ctr" eaLnBrk="0" hangingPunct="0"/>
              <a:r>
                <a:rPr lang="es-ES_tradnl" dirty="0">
                  <a:solidFill>
                    <a:schemeClr val="tx2"/>
                  </a:solidFill>
                  <a:latin typeface="Arial Narrow" pitchFamily="34" charset="0"/>
                </a:rPr>
                <a:t>ALQUILA</a:t>
              </a:r>
            </a:p>
          </p:txBody>
        </p:sp>
      </p:grpSp>
      <p:grpSp>
        <p:nvGrpSpPr>
          <p:cNvPr id="189468" name="Group 28"/>
          <p:cNvGrpSpPr>
            <a:grpSpLocks/>
          </p:cNvGrpSpPr>
          <p:nvPr/>
        </p:nvGrpSpPr>
        <p:grpSpPr bwMode="auto">
          <a:xfrm>
            <a:off x="251520" y="5517232"/>
            <a:ext cx="3663950" cy="947738"/>
            <a:chOff x="528" y="3345"/>
            <a:chExt cx="2308" cy="597"/>
          </a:xfrm>
        </p:grpSpPr>
        <p:grpSp>
          <p:nvGrpSpPr>
            <p:cNvPr id="189463" name="Group 23"/>
            <p:cNvGrpSpPr>
              <a:grpSpLocks/>
            </p:cNvGrpSpPr>
            <p:nvPr/>
          </p:nvGrpSpPr>
          <p:grpSpPr bwMode="auto">
            <a:xfrm>
              <a:off x="1200" y="3345"/>
              <a:ext cx="1247" cy="240"/>
              <a:chOff x="1241" y="3345"/>
              <a:chExt cx="1206" cy="240"/>
            </a:xfrm>
          </p:grpSpPr>
          <p:sp>
            <p:nvSpPr>
              <p:cNvPr id="189449" name="Line 9"/>
              <p:cNvSpPr>
                <a:spLocks noChangeShapeType="1"/>
              </p:cNvSpPr>
              <p:nvPr/>
            </p:nvSpPr>
            <p:spPr bwMode="auto">
              <a:xfrm>
                <a:off x="2447" y="3345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89451" name="Line 11"/>
              <p:cNvSpPr>
                <a:spLocks noChangeShapeType="1"/>
              </p:cNvSpPr>
              <p:nvPr/>
            </p:nvSpPr>
            <p:spPr bwMode="auto">
              <a:xfrm>
                <a:off x="1251" y="3345"/>
                <a:ext cx="119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89452" name="Line 12"/>
              <p:cNvSpPr>
                <a:spLocks noChangeShapeType="1"/>
              </p:cNvSpPr>
              <p:nvPr/>
            </p:nvSpPr>
            <p:spPr bwMode="auto">
              <a:xfrm flipH="1">
                <a:off x="1241" y="3345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</p:grpSp>
        <p:sp>
          <p:nvSpPr>
            <p:cNvPr id="189447" name="Rectangle 7"/>
            <p:cNvSpPr>
              <a:spLocks noChangeArrowheads="1"/>
            </p:cNvSpPr>
            <p:nvPr/>
          </p:nvSpPr>
          <p:spPr bwMode="auto">
            <a:xfrm>
              <a:off x="2137" y="3570"/>
              <a:ext cx="699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189448" name="AutoShape 8"/>
            <p:cNvSpPr>
              <a:spLocks noChangeArrowheads="1"/>
            </p:cNvSpPr>
            <p:nvPr/>
          </p:nvSpPr>
          <p:spPr bwMode="auto">
            <a:xfrm>
              <a:off x="528" y="3456"/>
              <a:ext cx="1344" cy="48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89450" name="Line 10"/>
            <p:cNvSpPr>
              <a:spLocks noChangeShapeType="1"/>
            </p:cNvSpPr>
            <p:nvPr/>
          </p:nvSpPr>
          <p:spPr bwMode="auto">
            <a:xfrm>
              <a:off x="1872" y="3696"/>
              <a:ext cx="27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89467" name="Rectangle 27"/>
            <p:cNvSpPr>
              <a:spLocks noChangeArrowheads="1"/>
            </p:cNvSpPr>
            <p:nvPr/>
          </p:nvSpPr>
          <p:spPr bwMode="auto">
            <a:xfrm>
              <a:off x="672" y="3636"/>
              <a:ext cx="105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70000"/>
                </a:lnSpc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CONTINUACION</a:t>
              </a:r>
            </a:p>
            <a:p>
              <a:pPr algn="ctr" eaLnBrk="0" hangingPunct="0">
                <a:lnSpc>
                  <a:spcPct val="70000"/>
                </a:lnSpc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DE</a:t>
              </a:r>
            </a:p>
          </p:txBody>
        </p:sp>
      </p:grpSp>
      <p:sp>
        <p:nvSpPr>
          <p:cNvPr id="29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xmlns="" val="256030051"/>
      </p:ext>
    </p:extLst>
  </p:cSld>
  <p:clrMapOvr>
    <a:masterClrMapping/>
  </p:clrMapOvr>
  <p:transition advTm="74544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Rectangle 2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 smtClean="0"/>
              <a:t>Nombres de rol (papel)</a:t>
            </a:r>
          </a:p>
          <a:p>
            <a:pPr lvl="1">
              <a:lnSpc>
                <a:spcPct val="90000"/>
              </a:lnSpc>
            </a:pPr>
            <a:r>
              <a:rPr lang="es-ES" sz="2500" dirty="0" smtClean="0"/>
              <a:t>Todo </a:t>
            </a:r>
            <a:r>
              <a:rPr lang="es-ES_tradnl" sz="2500" dirty="0"/>
              <a:t>tipo </a:t>
            </a:r>
            <a:r>
              <a:rPr lang="es-ES" sz="2500" dirty="0"/>
              <a:t>de </a:t>
            </a:r>
            <a:r>
              <a:rPr lang="es-ES_tradnl" sz="2500" dirty="0"/>
              <a:t>entidad </a:t>
            </a:r>
            <a:r>
              <a:rPr lang="es-ES" sz="2500" dirty="0"/>
              <a:t>que participa en un </a:t>
            </a:r>
            <a:r>
              <a:rPr lang="es-ES_tradnl" sz="2500" dirty="0"/>
              <a:t>tipo </a:t>
            </a:r>
            <a:r>
              <a:rPr lang="es-ES" sz="2500" dirty="0"/>
              <a:t>de relación</a:t>
            </a:r>
            <a:r>
              <a:rPr lang="es-ES_tradnl" sz="2500" dirty="0"/>
              <a:t> </a:t>
            </a:r>
            <a:r>
              <a:rPr lang="es-ES" sz="2500" dirty="0">
                <a:solidFill>
                  <a:schemeClr val="accent2"/>
                </a:solidFill>
              </a:rPr>
              <a:t>juega un papel</a:t>
            </a:r>
            <a:r>
              <a:rPr lang="es-ES" sz="2500" dirty="0"/>
              <a:t> </a:t>
            </a:r>
            <a:r>
              <a:rPr lang="es-ES" sz="2500" dirty="0">
                <a:solidFill>
                  <a:schemeClr val="accent2"/>
                </a:solidFill>
              </a:rPr>
              <a:t>específico</a:t>
            </a:r>
            <a:r>
              <a:rPr lang="es-ES" sz="2500" dirty="0"/>
              <a:t> en la relación</a:t>
            </a:r>
            <a:endParaRPr lang="es-ES_tradnl" sz="2500" dirty="0"/>
          </a:p>
          <a:p>
            <a:pPr>
              <a:lnSpc>
                <a:spcPct val="90000"/>
              </a:lnSpc>
            </a:pPr>
            <a:endParaRPr lang="es-ES_tradnl" sz="2800" dirty="0"/>
          </a:p>
          <a:p>
            <a:pPr>
              <a:lnSpc>
                <a:spcPct val="90000"/>
              </a:lnSpc>
            </a:pPr>
            <a:endParaRPr lang="es-ES_tradnl" sz="2800" dirty="0"/>
          </a:p>
          <a:p>
            <a:pPr lvl="1">
              <a:lnSpc>
                <a:spcPct val="90000"/>
              </a:lnSpc>
            </a:pPr>
            <a:endParaRPr lang="es-ES" sz="2500" dirty="0" smtClean="0"/>
          </a:p>
          <a:p>
            <a:pPr lvl="1">
              <a:lnSpc>
                <a:spcPct val="90000"/>
              </a:lnSpc>
            </a:pPr>
            <a:r>
              <a:rPr lang="es-ES" sz="2500" dirty="0" smtClean="0"/>
              <a:t>Los </a:t>
            </a:r>
            <a:r>
              <a:rPr lang="es-ES" sz="2500" dirty="0"/>
              <a:t>nombres de rol se deben usar, sobre todo, en los </a:t>
            </a:r>
            <a:r>
              <a:rPr lang="es-ES" sz="2500" dirty="0">
                <a:solidFill>
                  <a:schemeClr val="accent2"/>
                </a:solidFill>
              </a:rPr>
              <a:t>tipos </a:t>
            </a:r>
            <a:r>
              <a:rPr lang="es-ES_tradnl" sz="2500" dirty="0">
                <a:solidFill>
                  <a:schemeClr val="accent2"/>
                </a:solidFill>
              </a:rPr>
              <a:t>de </a:t>
            </a:r>
            <a:r>
              <a:rPr lang="es-ES" sz="2500" dirty="0">
                <a:solidFill>
                  <a:schemeClr val="accent2"/>
                </a:solidFill>
              </a:rPr>
              <a:t>relación reflexivos</a:t>
            </a:r>
            <a:r>
              <a:rPr lang="es-ES" sz="2500" dirty="0"/>
              <a:t>, para evitar ambigüedad</a:t>
            </a:r>
          </a:p>
        </p:txBody>
      </p:sp>
      <p:grpSp>
        <p:nvGrpSpPr>
          <p:cNvPr id="56371" name="Group 51"/>
          <p:cNvGrpSpPr>
            <a:grpSpLocks/>
          </p:cNvGrpSpPr>
          <p:nvPr/>
        </p:nvGrpSpPr>
        <p:grpSpPr bwMode="auto">
          <a:xfrm>
            <a:off x="1755229" y="5148263"/>
            <a:ext cx="5553075" cy="1017587"/>
            <a:chOff x="1542" y="3168"/>
            <a:chExt cx="3498" cy="641"/>
          </a:xfrm>
        </p:grpSpPr>
        <p:sp>
          <p:nvSpPr>
            <p:cNvPr id="56338" name="Text Box 18"/>
            <p:cNvSpPr txBox="1">
              <a:spLocks noChangeArrowheads="1"/>
            </p:cNvSpPr>
            <p:nvPr/>
          </p:nvSpPr>
          <p:spPr bwMode="auto">
            <a:xfrm>
              <a:off x="4110" y="3216"/>
              <a:ext cx="93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original</a:t>
              </a:r>
            </a:p>
          </p:txBody>
        </p:sp>
        <p:sp>
          <p:nvSpPr>
            <p:cNvPr id="56339" name="Text Box 19"/>
            <p:cNvSpPr txBox="1">
              <a:spLocks noChangeArrowheads="1"/>
            </p:cNvSpPr>
            <p:nvPr/>
          </p:nvSpPr>
          <p:spPr bwMode="auto">
            <a:xfrm>
              <a:off x="3168" y="3600"/>
              <a:ext cx="443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versión</a:t>
              </a:r>
            </a:p>
          </p:txBody>
        </p:sp>
        <p:grpSp>
          <p:nvGrpSpPr>
            <p:cNvPr id="56349" name="Group 29"/>
            <p:cNvGrpSpPr>
              <a:grpSpLocks/>
            </p:cNvGrpSpPr>
            <p:nvPr/>
          </p:nvGrpSpPr>
          <p:grpSpPr bwMode="auto">
            <a:xfrm>
              <a:off x="2304" y="3168"/>
              <a:ext cx="1761" cy="336"/>
              <a:chOff x="1241" y="3345"/>
              <a:chExt cx="1206" cy="240"/>
            </a:xfrm>
          </p:grpSpPr>
          <p:sp>
            <p:nvSpPr>
              <p:cNvPr id="56350" name="Line 30"/>
              <p:cNvSpPr>
                <a:spLocks noChangeShapeType="1"/>
              </p:cNvSpPr>
              <p:nvPr/>
            </p:nvSpPr>
            <p:spPr bwMode="auto">
              <a:xfrm>
                <a:off x="2447" y="3345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56351" name="Line 31"/>
              <p:cNvSpPr>
                <a:spLocks noChangeShapeType="1"/>
              </p:cNvSpPr>
              <p:nvPr/>
            </p:nvSpPr>
            <p:spPr bwMode="auto">
              <a:xfrm>
                <a:off x="1251" y="3345"/>
                <a:ext cx="119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56352" name="Line 32"/>
              <p:cNvSpPr>
                <a:spLocks noChangeShapeType="1"/>
              </p:cNvSpPr>
              <p:nvPr/>
            </p:nvSpPr>
            <p:spPr bwMode="auto">
              <a:xfrm flipH="1">
                <a:off x="1241" y="3345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</p:grpSp>
        <p:sp>
          <p:nvSpPr>
            <p:cNvPr id="56353" name="Rectangle 33"/>
            <p:cNvSpPr>
              <a:spLocks noChangeArrowheads="1"/>
            </p:cNvSpPr>
            <p:nvPr/>
          </p:nvSpPr>
          <p:spPr bwMode="auto">
            <a:xfrm>
              <a:off x="3755" y="3489"/>
              <a:ext cx="699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56354" name="AutoShape 34"/>
            <p:cNvSpPr>
              <a:spLocks noChangeArrowheads="1"/>
            </p:cNvSpPr>
            <p:nvPr/>
          </p:nvSpPr>
          <p:spPr bwMode="auto">
            <a:xfrm>
              <a:off x="1542" y="3417"/>
              <a:ext cx="1570" cy="365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VERSION_DE</a:t>
              </a:r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>
              <a:off x="3064" y="3600"/>
              <a:ext cx="6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56370" name="Group 50"/>
          <p:cNvGrpSpPr>
            <a:grpSpLocks/>
          </p:cNvGrpSpPr>
          <p:nvPr/>
        </p:nvGrpSpPr>
        <p:grpSpPr bwMode="auto">
          <a:xfrm>
            <a:off x="1403648" y="2959224"/>
            <a:ext cx="6337300" cy="685800"/>
            <a:chOff x="1392" y="1776"/>
            <a:chExt cx="3992" cy="432"/>
          </a:xfrm>
        </p:grpSpPr>
        <p:sp>
          <p:nvSpPr>
            <p:cNvPr id="56343" name="Rectangle 23"/>
            <p:cNvSpPr>
              <a:spLocks noChangeArrowheads="1"/>
            </p:cNvSpPr>
            <p:nvPr/>
          </p:nvSpPr>
          <p:spPr bwMode="auto">
            <a:xfrm>
              <a:off x="1392" y="1885"/>
              <a:ext cx="698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DIRECTOR</a:t>
              </a:r>
            </a:p>
          </p:txBody>
        </p:sp>
        <p:sp>
          <p:nvSpPr>
            <p:cNvPr id="56344" name="Rectangle 24"/>
            <p:cNvSpPr>
              <a:spLocks noChangeArrowheads="1"/>
            </p:cNvSpPr>
            <p:nvPr/>
          </p:nvSpPr>
          <p:spPr bwMode="auto">
            <a:xfrm>
              <a:off x="4685" y="1903"/>
              <a:ext cx="699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56345" name="AutoShape 25"/>
            <p:cNvSpPr>
              <a:spLocks noChangeArrowheads="1"/>
            </p:cNvSpPr>
            <p:nvPr/>
          </p:nvSpPr>
          <p:spPr bwMode="auto">
            <a:xfrm>
              <a:off x="2698" y="1776"/>
              <a:ext cx="1334" cy="418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</a:pPr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>
              <a:off x="2074" y="1994"/>
              <a:ext cx="680" cy="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56364" name="Rectangle 44"/>
            <p:cNvSpPr>
              <a:spLocks noChangeArrowheads="1"/>
            </p:cNvSpPr>
            <p:nvPr/>
          </p:nvSpPr>
          <p:spPr bwMode="auto">
            <a:xfrm>
              <a:off x="2938" y="1898"/>
              <a:ext cx="86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HA_RODADO</a:t>
              </a:r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>
              <a:off x="3984" y="1994"/>
              <a:ext cx="680" cy="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56367" name="Rectangle 47"/>
            <p:cNvSpPr>
              <a:spLocks noChangeArrowheads="1"/>
            </p:cNvSpPr>
            <p:nvPr/>
          </p:nvSpPr>
          <p:spPr bwMode="auto">
            <a:xfrm>
              <a:off x="2083" y="1994"/>
              <a:ext cx="63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s-ES_tradnl" i="1" dirty="0">
                  <a:solidFill>
                    <a:schemeClr val="tx2"/>
                  </a:solidFill>
                  <a:latin typeface="Arial Narrow" pitchFamily="34" charset="0"/>
                </a:rPr>
                <a:t>realizador</a:t>
              </a:r>
            </a:p>
          </p:txBody>
        </p:sp>
        <p:sp>
          <p:nvSpPr>
            <p:cNvPr id="56368" name="Rectangle 48"/>
            <p:cNvSpPr>
              <a:spLocks noChangeArrowheads="1"/>
            </p:cNvSpPr>
            <p:nvPr/>
          </p:nvSpPr>
          <p:spPr bwMode="auto">
            <a:xfrm>
              <a:off x="4357" y="1994"/>
              <a:ext cx="29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film</a:t>
              </a:r>
            </a:p>
          </p:txBody>
        </p:sp>
      </p:grpSp>
      <p:sp>
        <p:nvSpPr>
          <p:cNvPr id="25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xmlns="" val="2088324137"/>
      </p:ext>
    </p:extLst>
  </p:cSld>
  <p:clrMapOvr>
    <a:masterClrMapping/>
  </p:clrMapOvr>
  <p:transition advTm="83536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5" name="Rectangle 2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 smtClean="0"/>
              <a:t>Restricciones estructurales sobre los tipos de </a:t>
            </a:r>
            <a:r>
              <a:rPr lang="es-ES" sz="2800" dirty="0" smtClean="0"/>
              <a:t>relación</a:t>
            </a:r>
          </a:p>
          <a:p>
            <a:pPr>
              <a:lnSpc>
                <a:spcPct val="90000"/>
              </a:lnSpc>
              <a:buNone/>
            </a:pPr>
            <a:endParaRPr lang="es-ES" sz="2800" dirty="0" smtClean="0"/>
          </a:p>
          <a:p>
            <a:pPr lvl="1">
              <a:lnSpc>
                <a:spcPct val="90000"/>
              </a:lnSpc>
            </a:pPr>
            <a:r>
              <a:rPr lang="es-ES" sz="2500" dirty="0" smtClean="0"/>
              <a:t>Limitan </a:t>
            </a:r>
            <a:r>
              <a:rPr lang="es-ES" sz="2500" dirty="0"/>
              <a:t>las </a:t>
            </a:r>
            <a:r>
              <a:rPr lang="es-ES" sz="2500" dirty="0">
                <a:solidFill>
                  <a:schemeClr val="accent2"/>
                </a:solidFill>
              </a:rPr>
              <a:t>posibles combinaciones de</a:t>
            </a:r>
            <a:r>
              <a:rPr lang="es-ES" sz="2500" dirty="0"/>
              <a:t> </a:t>
            </a:r>
            <a:r>
              <a:rPr lang="es-ES" sz="2500" dirty="0">
                <a:solidFill>
                  <a:schemeClr val="accent2"/>
                </a:solidFill>
              </a:rPr>
              <a:t>entidades que pueden participar en las relaciones</a:t>
            </a:r>
          </a:p>
          <a:p>
            <a:pPr lvl="1">
              <a:lnSpc>
                <a:spcPct val="90000"/>
              </a:lnSpc>
            </a:pPr>
            <a:r>
              <a:rPr lang="es-ES" sz="2500" dirty="0"/>
              <a:t>Extraídas de </a:t>
            </a:r>
            <a:r>
              <a:rPr lang="es-ES_tradnl" sz="2500" dirty="0"/>
              <a:t>la situación </a:t>
            </a:r>
            <a:r>
              <a:rPr lang="es-ES" sz="2500" dirty="0"/>
              <a:t>real</a:t>
            </a:r>
            <a:r>
              <a:rPr lang="es-ES_tradnl" sz="2500" dirty="0"/>
              <a:t> que se modela</a:t>
            </a:r>
          </a:p>
          <a:p>
            <a:pPr marL="628650" lvl="2" indent="0">
              <a:lnSpc>
                <a:spcPct val="90000"/>
              </a:lnSpc>
              <a:buFontTx/>
              <a:buNone/>
            </a:pP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“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Una película debe haber sido dirigida por</a:t>
            </a:r>
            <a:r>
              <a:rPr lang="es-ES" sz="2100" b="1" dirty="0">
                <a:solidFill>
                  <a:schemeClr val="tx2"/>
                </a:solidFill>
                <a:latin typeface="Arial Narrow" pitchFamily="34" charset="0"/>
              </a:rPr>
              <a:t> uno y sólo un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 director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”</a:t>
            </a:r>
            <a:endParaRPr lang="es-ES" sz="2100" dirty="0">
              <a:solidFill>
                <a:schemeClr val="tx2"/>
              </a:solidFill>
              <a:latin typeface="Arial Narrow" pitchFamily="34" charset="0"/>
            </a:endParaRPr>
          </a:p>
          <a:p>
            <a:pPr marL="628650" lvl="2" indent="0">
              <a:lnSpc>
                <a:spcPct val="90000"/>
              </a:lnSpc>
              <a:buFontTx/>
              <a:buNone/>
            </a:pP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“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Un director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ha dirigido 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al menos una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 película y 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puede haber dirigido </a:t>
            </a:r>
            <a:r>
              <a:rPr lang="es-ES" sz="2100" b="1" dirty="0">
                <a:solidFill>
                  <a:schemeClr val="tx2"/>
                </a:solidFill>
                <a:latin typeface="Arial Narrow" pitchFamily="34" charset="0"/>
              </a:rPr>
              <a:t>muchas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”</a:t>
            </a:r>
            <a:endParaRPr lang="es-ES" sz="2100" dirty="0">
              <a:solidFill>
                <a:schemeClr val="tx2"/>
              </a:solidFill>
              <a:latin typeface="Arial Narrow" pitchFamily="34" charset="0"/>
            </a:endParaRPr>
          </a:p>
          <a:p>
            <a:pPr lvl="1">
              <a:lnSpc>
                <a:spcPct val="90000"/>
              </a:lnSpc>
            </a:pPr>
            <a:r>
              <a:rPr lang="es-ES_tradnl" sz="2500" dirty="0"/>
              <a:t>Clases</a:t>
            </a:r>
            <a:r>
              <a:rPr lang="es-ES" sz="2500" dirty="0"/>
              <a:t> de restricciones estructurales</a:t>
            </a:r>
            <a:r>
              <a:rPr lang="es-ES_tradnl" sz="2500" dirty="0"/>
              <a:t>:</a:t>
            </a:r>
            <a:endParaRPr lang="es-ES" sz="2500" dirty="0"/>
          </a:p>
          <a:p>
            <a:pPr lvl="2">
              <a:lnSpc>
                <a:spcPct val="90000"/>
              </a:lnSpc>
            </a:pPr>
            <a:r>
              <a:rPr lang="es-ES" sz="2100" dirty="0">
                <a:solidFill>
                  <a:schemeClr val="accent2"/>
                </a:solidFill>
              </a:rPr>
              <a:t>Razón de </a:t>
            </a:r>
            <a:r>
              <a:rPr lang="es-ES" sz="2100" dirty="0" err="1">
                <a:solidFill>
                  <a:schemeClr val="accent2"/>
                </a:solidFill>
              </a:rPr>
              <a:t>cardinalidad</a:t>
            </a:r>
            <a:r>
              <a:rPr lang="es-ES" sz="2100" dirty="0"/>
              <a:t> (</a:t>
            </a:r>
            <a:r>
              <a:rPr lang="es-ES_tradnl" sz="2100" dirty="0"/>
              <a:t>o </a:t>
            </a:r>
            <a:r>
              <a:rPr lang="es-ES" sz="2100" dirty="0"/>
              <a:t>tipo de correspondencia)</a:t>
            </a:r>
          </a:p>
          <a:p>
            <a:pPr lvl="2">
              <a:lnSpc>
                <a:spcPct val="90000"/>
              </a:lnSpc>
            </a:pPr>
            <a:r>
              <a:rPr lang="es-ES" sz="2100" dirty="0">
                <a:solidFill>
                  <a:schemeClr val="accent2"/>
                </a:solidFill>
              </a:rPr>
              <a:t>Razón de participación</a:t>
            </a: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xmlns="" val="2750178146"/>
      </p:ext>
    </p:extLst>
  </p:cSld>
  <p:clrMapOvr>
    <a:masterClrMapping/>
  </p:clrMapOvr>
  <p:transition advTm="8521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Modelo de datos: Definición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Un modelo de datos </a:t>
            </a:r>
            <a:r>
              <a:rPr lang="es-ES" dirty="0"/>
              <a:t>es una colección de </a:t>
            </a:r>
            <a:r>
              <a:rPr lang="es-ES" dirty="0" smtClean="0"/>
              <a:t>herramientas conceptuales </a:t>
            </a:r>
            <a:r>
              <a:rPr lang="es-ES" dirty="0"/>
              <a:t>para la descripción de datos, </a:t>
            </a:r>
            <a:r>
              <a:rPr lang="es-ES" dirty="0" smtClean="0"/>
              <a:t>relaciones entre </a:t>
            </a:r>
            <a:r>
              <a:rPr lang="es-ES" dirty="0"/>
              <a:t>datos, semántica de los datos y restricciones </a:t>
            </a:r>
            <a:r>
              <a:rPr lang="es-ES" dirty="0" smtClean="0"/>
              <a:t>de </a:t>
            </a:r>
            <a:r>
              <a:rPr lang="es-CR" dirty="0" smtClean="0"/>
              <a:t>consistencia</a:t>
            </a:r>
            <a:r>
              <a:rPr lang="es-CR" dirty="0"/>
              <a:t>.</a:t>
            </a:r>
          </a:p>
          <a:p>
            <a:r>
              <a:rPr lang="es-ES" dirty="0" smtClean="0"/>
              <a:t>Los </a:t>
            </a:r>
            <a:r>
              <a:rPr lang="es-ES" dirty="0"/>
              <a:t>modelos de datos son:</a:t>
            </a:r>
          </a:p>
          <a:p>
            <a:pPr lvl="1"/>
            <a:r>
              <a:rPr lang="es-CR" dirty="0" smtClean="0"/>
              <a:t>El </a:t>
            </a:r>
            <a:r>
              <a:rPr lang="es-CR" dirty="0"/>
              <a:t>modelo entidad relación</a:t>
            </a:r>
          </a:p>
          <a:p>
            <a:pPr lvl="1"/>
            <a:r>
              <a:rPr lang="es-CR" dirty="0" smtClean="0"/>
              <a:t>El </a:t>
            </a:r>
            <a:r>
              <a:rPr lang="es-CR" dirty="0"/>
              <a:t>modelo relacional</a:t>
            </a:r>
          </a:p>
          <a:p>
            <a:r>
              <a:rPr lang="es-ES" dirty="0" smtClean="0"/>
              <a:t>El </a:t>
            </a:r>
            <a:r>
              <a:rPr lang="es-ES" b="1" dirty="0"/>
              <a:t>modelo entidad-relación (E-R) </a:t>
            </a:r>
            <a:r>
              <a:rPr lang="es-ES" dirty="0"/>
              <a:t>es un modelo de </a:t>
            </a:r>
            <a:r>
              <a:rPr lang="es-ES" dirty="0" smtClean="0"/>
              <a:t>datos </a:t>
            </a:r>
            <a:r>
              <a:rPr lang="es-CR" dirty="0" smtClean="0"/>
              <a:t>de </a:t>
            </a:r>
            <a:r>
              <a:rPr lang="es-CR" dirty="0"/>
              <a:t>alto nivel.</a:t>
            </a:r>
          </a:p>
          <a:p>
            <a:pPr lvl="1"/>
            <a:r>
              <a:rPr lang="es-ES" dirty="0" smtClean="0"/>
              <a:t>Basado </a:t>
            </a:r>
            <a:r>
              <a:rPr lang="es-ES" dirty="0"/>
              <a:t>en una percepción de un </a:t>
            </a:r>
            <a:r>
              <a:rPr lang="es-ES" b="1" dirty="0"/>
              <a:t>mundo real.</a:t>
            </a:r>
          </a:p>
          <a:p>
            <a:pPr lvl="1"/>
            <a:r>
              <a:rPr lang="es-ES" dirty="0" smtClean="0"/>
              <a:t>Consiste </a:t>
            </a:r>
            <a:r>
              <a:rPr lang="es-ES" dirty="0"/>
              <a:t>en una colección de objetos básicos, </a:t>
            </a:r>
            <a:r>
              <a:rPr lang="es-ES" dirty="0" smtClean="0"/>
              <a:t>denominados </a:t>
            </a:r>
            <a:r>
              <a:rPr lang="es-ES" b="1" i="1" dirty="0" smtClean="0"/>
              <a:t>entidades</a:t>
            </a:r>
            <a:r>
              <a:rPr lang="es-ES" b="1" dirty="0"/>
              <a:t>, y de </a:t>
            </a:r>
            <a:r>
              <a:rPr lang="es-ES" b="1" i="1" dirty="0"/>
              <a:t>relaciones </a:t>
            </a:r>
            <a:r>
              <a:rPr lang="es-ES" dirty="0"/>
              <a:t>entre estos objetos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Se simboliza haciendo uso de grafos y de tablas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386309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25" name="Rectangle 5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 smtClean="0">
                <a:solidFill>
                  <a:schemeClr val="accent2"/>
                </a:solidFill>
              </a:rPr>
              <a:t>Razón de </a:t>
            </a:r>
            <a:r>
              <a:rPr lang="es-ES" sz="2800" dirty="0" err="1" smtClean="0">
                <a:solidFill>
                  <a:schemeClr val="accent2"/>
                </a:solidFill>
              </a:rPr>
              <a:t>cardinalidad</a:t>
            </a:r>
            <a:endParaRPr lang="es-ES" sz="2800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sz="2500" dirty="0" smtClean="0">
                <a:solidFill>
                  <a:schemeClr val="accent2"/>
                </a:solidFill>
              </a:rPr>
              <a:t>Número</a:t>
            </a:r>
            <a:r>
              <a:rPr lang="es-ES" sz="2500" b="1" dirty="0" smtClean="0">
                <a:solidFill>
                  <a:schemeClr val="accent2"/>
                </a:solidFill>
              </a:rPr>
              <a:t> </a:t>
            </a:r>
            <a:r>
              <a:rPr lang="es-ES" sz="2500" b="1" dirty="0">
                <a:solidFill>
                  <a:schemeClr val="accent2"/>
                </a:solidFill>
              </a:rPr>
              <a:t>máximo de instancias de </a:t>
            </a:r>
            <a:r>
              <a:rPr lang="es-ES" sz="2500" dirty="0">
                <a:solidFill>
                  <a:schemeClr val="accent2"/>
                </a:solidFill>
              </a:rPr>
              <a:t>tipo de</a:t>
            </a:r>
            <a:r>
              <a:rPr lang="es-ES" sz="2500" b="1" dirty="0">
                <a:solidFill>
                  <a:schemeClr val="accent2"/>
                </a:solidFill>
              </a:rPr>
              <a:t> relación</a:t>
            </a:r>
            <a:r>
              <a:rPr lang="es-ES" sz="2500" dirty="0">
                <a:solidFill>
                  <a:schemeClr val="accent2"/>
                </a:solidFill>
              </a:rPr>
              <a:t> en las que puede participar </a:t>
            </a:r>
            <a:r>
              <a:rPr lang="es-ES" sz="2500" b="1" dirty="0">
                <a:solidFill>
                  <a:schemeClr val="accent2"/>
                </a:solidFill>
              </a:rPr>
              <a:t>una</a:t>
            </a:r>
            <a:r>
              <a:rPr lang="es-ES" sz="2500" dirty="0">
                <a:solidFill>
                  <a:schemeClr val="accent2"/>
                </a:solidFill>
              </a:rPr>
              <a:t> misma </a:t>
            </a:r>
            <a:r>
              <a:rPr lang="es-ES" sz="2500" b="1" dirty="0">
                <a:solidFill>
                  <a:schemeClr val="accent2"/>
                </a:solidFill>
              </a:rPr>
              <a:t>instancia de</a:t>
            </a:r>
            <a:r>
              <a:rPr lang="es-ES" sz="2500" dirty="0">
                <a:solidFill>
                  <a:schemeClr val="accent2"/>
                </a:solidFill>
              </a:rPr>
              <a:t> tipo de </a:t>
            </a:r>
            <a:r>
              <a:rPr lang="es-ES" sz="2500" b="1" dirty="0">
                <a:solidFill>
                  <a:schemeClr val="accent2"/>
                </a:solidFill>
              </a:rPr>
              <a:t>entidad</a:t>
            </a:r>
          </a:p>
          <a:p>
            <a:pPr lvl="2">
              <a:lnSpc>
                <a:spcPct val="90000"/>
              </a:lnSpc>
            </a:pPr>
            <a:r>
              <a:rPr lang="es-ES" sz="2100" dirty="0"/>
              <a:t>la </a:t>
            </a:r>
            <a:r>
              <a:rPr lang="es-ES" sz="2100" dirty="0" err="1"/>
              <a:t>cardinalidad</a:t>
            </a:r>
            <a:r>
              <a:rPr lang="es-ES" sz="2100" dirty="0"/>
              <a:t> de 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HA_RODADO</a:t>
            </a:r>
            <a:r>
              <a:rPr lang="es-ES" sz="2100" dirty="0"/>
              <a:t> es </a:t>
            </a:r>
            <a:r>
              <a:rPr lang="es-ES_tradnl" sz="2100" dirty="0"/>
              <a:t>“</a:t>
            </a:r>
            <a:r>
              <a:rPr lang="es-ES" sz="2100" dirty="0"/>
              <a:t>1</a:t>
            </a:r>
            <a:r>
              <a:rPr lang="es-ES_tradnl" sz="2100" dirty="0"/>
              <a:t> a </a:t>
            </a:r>
            <a:r>
              <a:rPr lang="es-ES" sz="2100" dirty="0"/>
              <a:t>N</a:t>
            </a:r>
            <a:r>
              <a:rPr lang="es-ES_tradnl" sz="2100" dirty="0"/>
              <a:t>”</a:t>
            </a:r>
          </a:p>
          <a:p>
            <a:pPr lvl="2">
              <a:lnSpc>
                <a:spcPct val="90000"/>
              </a:lnSpc>
            </a:pP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HA_RODADO</a:t>
            </a:r>
            <a:r>
              <a:rPr lang="es-ES" sz="2100" dirty="0"/>
              <a:t> es </a:t>
            </a:r>
            <a:r>
              <a:rPr lang="es-ES_tradnl" sz="2100" dirty="0"/>
              <a:t>de tipo “</a:t>
            </a:r>
            <a:r>
              <a:rPr lang="es-ES" sz="2100" dirty="0"/>
              <a:t>1</a:t>
            </a:r>
            <a:r>
              <a:rPr lang="es-ES_tradnl" sz="2100" dirty="0"/>
              <a:t> a </a:t>
            </a:r>
            <a:r>
              <a:rPr lang="es-ES" sz="2100" dirty="0"/>
              <a:t>N</a:t>
            </a:r>
            <a:r>
              <a:rPr lang="es-ES_tradnl" sz="2100" dirty="0"/>
              <a:t>”</a:t>
            </a:r>
          </a:p>
          <a:p>
            <a:pPr lvl="2">
              <a:lnSpc>
                <a:spcPct val="90000"/>
              </a:lnSpc>
            </a:pPr>
            <a:endParaRPr lang="es-ES" sz="2100" dirty="0"/>
          </a:p>
          <a:p>
            <a:pPr lvl="1">
              <a:lnSpc>
                <a:spcPct val="90000"/>
              </a:lnSpc>
            </a:pPr>
            <a:r>
              <a:rPr lang="es-ES" sz="2500" dirty="0">
                <a:solidFill>
                  <a:schemeClr val="accent2"/>
                </a:solidFill>
              </a:rPr>
              <a:t>Notación</a:t>
            </a:r>
            <a:r>
              <a:rPr lang="es-ES" sz="2500" dirty="0"/>
              <a:t>  </a:t>
            </a:r>
            <a:endParaRPr lang="es-ES_tradnl" sz="2500" dirty="0"/>
          </a:p>
          <a:p>
            <a:pPr lvl="2">
              <a:lnSpc>
                <a:spcPct val="90000"/>
              </a:lnSpc>
            </a:pPr>
            <a:r>
              <a:rPr lang="es-ES" sz="2100" dirty="0"/>
              <a:t>etiqueta en la línea que </a:t>
            </a:r>
            <a:r>
              <a:rPr lang="es-ES" sz="2100" dirty="0" smtClean="0"/>
              <a:t>une </a:t>
            </a:r>
            <a:r>
              <a:rPr lang="es-ES" sz="2100" dirty="0"/>
              <a:t>entidad y relación</a:t>
            </a:r>
          </a:p>
          <a:p>
            <a:pPr lvl="2">
              <a:lnSpc>
                <a:spcPct val="90000"/>
              </a:lnSpc>
              <a:buNone/>
            </a:pPr>
            <a:endParaRPr lang="es-ES" sz="2100" dirty="0"/>
          </a:p>
        </p:txBody>
      </p:sp>
      <p:grpSp>
        <p:nvGrpSpPr>
          <p:cNvPr id="58431" name="Group 63"/>
          <p:cNvGrpSpPr>
            <a:grpSpLocks/>
          </p:cNvGrpSpPr>
          <p:nvPr/>
        </p:nvGrpSpPr>
        <p:grpSpPr bwMode="auto">
          <a:xfrm>
            <a:off x="6876256" y="3717032"/>
            <a:ext cx="2088232" cy="2067818"/>
            <a:chOff x="4128" y="2294"/>
            <a:chExt cx="1392" cy="1350"/>
          </a:xfrm>
        </p:grpSpPr>
        <p:sp>
          <p:nvSpPr>
            <p:cNvPr id="58420" name="Text Box 52"/>
            <p:cNvSpPr txBox="1">
              <a:spLocks noChangeArrowheads="1"/>
            </p:cNvSpPr>
            <p:nvPr/>
          </p:nvSpPr>
          <p:spPr bwMode="auto">
            <a:xfrm>
              <a:off x="4927" y="2523"/>
              <a:ext cx="266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58421" name="Text Box 53"/>
            <p:cNvSpPr txBox="1">
              <a:spLocks noChangeArrowheads="1"/>
            </p:cNvSpPr>
            <p:nvPr/>
          </p:nvSpPr>
          <p:spPr bwMode="auto">
            <a:xfrm>
              <a:off x="4927" y="3093"/>
              <a:ext cx="266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58413" name="Rectangle 45"/>
            <p:cNvSpPr>
              <a:spLocks noChangeArrowheads="1"/>
            </p:cNvSpPr>
            <p:nvPr/>
          </p:nvSpPr>
          <p:spPr bwMode="auto">
            <a:xfrm>
              <a:off x="4409" y="2294"/>
              <a:ext cx="831" cy="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DIRECTOR</a:t>
              </a:r>
            </a:p>
          </p:txBody>
        </p:sp>
        <p:sp>
          <p:nvSpPr>
            <p:cNvPr id="58414" name="Rectangle 46"/>
            <p:cNvSpPr>
              <a:spLocks noChangeArrowheads="1"/>
            </p:cNvSpPr>
            <p:nvPr/>
          </p:nvSpPr>
          <p:spPr bwMode="auto">
            <a:xfrm>
              <a:off x="4416" y="3398"/>
              <a:ext cx="817" cy="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>
              <a:off x="4824" y="3171"/>
              <a:ext cx="0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4824" y="253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58415" name="AutoShape 47"/>
            <p:cNvSpPr>
              <a:spLocks noChangeArrowheads="1"/>
            </p:cNvSpPr>
            <p:nvPr/>
          </p:nvSpPr>
          <p:spPr bwMode="auto">
            <a:xfrm>
              <a:off x="4128" y="2770"/>
              <a:ext cx="1392" cy="40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/>
              <a:endParaRPr lang="es-ES" sz="200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58426" name="Rectangle 58"/>
            <p:cNvSpPr>
              <a:spLocks noChangeArrowheads="1"/>
            </p:cNvSpPr>
            <p:nvPr/>
          </p:nvSpPr>
          <p:spPr bwMode="auto">
            <a:xfrm>
              <a:off x="4350" y="2860"/>
              <a:ext cx="9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HA_RODADO</a:t>
              </a:r>
            </a:p>
          </p:txBody>
        </p:sp>
      </p:grp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xmlns="" val="1962588709"/>
      </p:ext>
    </p:extLst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6" name="Rectangle 3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/>
              <a:t>Razones de </a:t>
            </a:r>
            <a:r>
              <a:rPr lang="es-ES" sz="2800" dirty="0" err="1"/>
              <a:t>cardinalidad</a:t>
            </a:r>
            <a:r>
              <a:rPr lang="es-ES" sz="2800" dirty="0"/>
              <a:t> más comunes</a:t>
            </a:r>
            <a:r>
              <a:rPr lang="es-ES" sz="2800" dirty="0" smtClean="0"/>
              <a:t>:</a:t>
            </a:r>
          </a:p>
          <a:p>
            <a:pPr>
              <a:buNone/>
            </a:pPr>
            <a:endParaRPr lang="es-ES_tradnl" sz="2800" dirty="0"/>
          </a:p>
          <a:p>
            <a:pPr lvl="1"/>
            <a:r>
              <a:rPr lang="es-ES" b="1" dirty="0">
                <a:solidFill>
                  <a:schemeClr val="accent2"/>
                </a:solidFill>
              </a:rPr>
              <a:t>1:1</a:t>
            </a:r>
            <a:r>
              <a:rPr lang="es-ES_tradnl" dirty="0"/>
              <a:t> </a:t>
            </a:r>
            <a:r>
              <a:rPr lang="es-ES_tradnl" sz="2400" dirty="0"/>
              <a:t>(“</a:t>
            </a:r>
            <a:r>
              <a:rPr lang="es-ES_tradnl" sz="2400" dirty="0">
                <a:latin typeface="Times New Roman" pitchFamily="18" charset="0"/>
              </a:rPr>
              <a:t>uno a uno</a:t>
            </a:r>
            <a:r>
              <a:rPr lang="es-ES_tradnl" sz="2400" dirty="0" smtClean="0"/>
              <a:t>”)</a:t>
            </a:r>
            <a:endParaRPr lang="es-ES_tradnl" sz="2400" dirty="0"/>
          </a:p>
          <a:p>
            <a:pPr lvl="1"/>
            <a:r>
              <a:rPr lang="es-ES" b="1" dirty="0">
                <a:solidFill>
                  <a:schemeClr val="accent2"/>
                </a:solidFill>
              </a:rPr>
              <a:t>1:N</a:t>
            </a:r>
            <a:r>
              <a:rPr lang="es-ES_tradnl" dirty="0"/>
              <a:t> </a:t>
            </a:r>
            <a:r>
              <a:rPr lang="es-ES_tradnl" sz="2400" dirty="0"/>
              <a:t>(“</a:t>
            </a:r>
            <a:r>
              <a:rPr lang="es-ES_tradnl" sz="2400" dirty="0">
                <a:latin typeface="Times New Roman" pitchFamily="18" charset="0"/>
              </a:rPr>
              <a:t>uno a muchos</a:t>
            </a:r>
            <a:r>
              <a:rPr lang="es-ES_tradnl" sz="2400" dirty="0" smtClean="0"/>
              <a:t>”)</a:t>
            </a:r>
          </a:p>
          <a:p>
            <a:pPr lvl="1"/>
            <a:r>
              <a:rPr lang="es-ES" sz="2400" b="1" dirty="0" smtClean="0">
                <a:solidFill>
                  <a:schemeClr val="accent2"/>
                </a:solidFill>
              </a:rPr>
              <a:t>N:1</a:t>
            </a:r>
            <a:r>
              <a:rPr lang="es-ES_tradnl" sz="2400" dirty="0" smtClean="0"/>
              <a:t> (“</a:t>
            </a:r>
            <a:r>
              <a:rPr lang="es-ES_tradnl" sz="2400" dirty="0" smtClean="0">
                <a:latin typeface="Times New Roman" pitchFamily="18" charset="0"/>
              </a:rPr>
              <a:t>muchos a uno</a:t>
            </a:r>
            <a:r>
              <a:rPr lang="es-ES_tradnl" sz="2400" dirty="0" smtClean="0"/>
              <a:t>”)</a:t>
            </a:r>
            <a:endParaRPr lang="es-ES_tradnl" sz="2400" dirty="0"/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M:N</a:t>
            </a:r>
            <a:r>
              <a:rPr lang="es-ES_tradnl" dirty="0" smtClean="0"/>
              <a:t> </a:t>
            </a:r>
            <a:r>
              <a:rPr lang="es-ES_tradnl" sz="2400" dirty="0"/>
              <a:t>(“</a:t>
            </a:r>
            <a:r>
              <a:rPr lang="es-ES_tradnl" sz="2400" dirty="0">
                <a:latin typeface="Times New Roman" pitchFamily="18" charset="0"/>
              </a:rPr>
              <a:t>muchos a muchos</a:t>
            </a:r>
            <a:r>
              <a:rPr lang="es-ES_tradnl" sz="2400" dirty="0"/>
              <a:t>”)</a:t>
            </a:r>
            <a:endParaRPr lang="es-ES" sz="2400" dirty="0"/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xmlns="" val="2163628851"/>
      </p:ext>
    </p:extLst>
  </p:cSld>
  <p:clrMapOvr>
    <a:masterClrMapping/>
  </p:clrMapOvr>
  <p:transition advTm="512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6" name="Rectangle 36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6432445" cy="4925144"/>
          </a:xfrm>
        </p:spPr>
        <p:txBody>
          <a:bodyPr/>
          <a:lstStyle/>
          <a:p>
            <a:r>
              <a:rPr lang="es-ES" sz="2800" dirty="0"/>
              <a:t>Razones de </a:t>
            </a:r>
            <a:r>
              <a:rPr lang="es-ES" sz="2800" dirty="0" err="1"/>
              <a:t>cardinalidad</a:t>
            </a:r>
            <a:r>
              <a:rPr lang="es-ES" sz="2800" dirty="0"/>
              <a:t> más comunes:</a:t>
            </a:r>
            <a:endParaRPr lang="es-ES_tradnl" sz="2800" dirty="0"/>
          </a:p>
          <a:p>
            <a:pPr lvl="1"/>
            <a:r>
              <a:rPr lang="es-ES" b="1" dirty="0">
                <a:solidFill>
                  <a:schemeClr val="accent2"/>
                </a:solidFill>
              </a:rPr>
              <a:t>1:1</a:t>
            </a:r>
            <a:r>
              <a:rPr lang="es-ES_tradnl" dirty="0"/>
              <a:t> </a:t>
            </a:r>
            <a:r>
              <a:rPr lang="es-ES_tradnl" sz="2400" dirty="0"/>
              <a:t>(“</a:t>
            </a:r>
            <a:r>
              <a:rPr lang="es-ES_tradnl" sz="2400" dirty="0">
                <a:latin typeface="Times New Roman" pitchFamily="18" charset="0"/>
              </a:rPr>
              <a:t>uno a uno</a:t>
            </a:r>
            <a:r>
              <a:rPr lang="es-ES_tradnl" sz="2400" dirty="0" smtClean="0"/>
              <a:t>”)</a:t>
            </a:r>
            <a:endParaRPr lang="es-ES_tradnl" sz="2100" dirty="0" smtClean="0"/>
          </a:p>
          <a:p>
            <a:pPr lvl="2"/>
            <a:r>
              <a:rPr lang="es-ES" sz="2100" dirty="0"/>
              <a:t>A cada elemento de la primera entidad le corresponde sólo uno </a:t>
            </a:r>
            <a:r>
              <a:rPr lang="es-ES" sz="2100" dirty="0" smtClean="0"/>
              <a:t>de la </a:t>
            </a:r>
            <a:r>
              <a:rPr lang="es-ES" sz="2100" dirty="0"/>
              <a:t>segunda entidad, y a la inversa. Por ejemplo, un </a:t>
            </a:r>
            <a:r>
              <a:rPr lang="es-ES" sz="2100" dirty="0" smtClean="0"/>
              <a:t>CLIENTE de </a:t>
            </a:r>
            <a:r>
              <a:rPr lang="es-ES" sz="2100" dirty="0"/>
              <a:t>un hotel ocupa </a:t>
            </a:r>
            <a:r>
              <a:rPr lang="es-ES" sz="2100" dirty="0" smtClean="0"/>
              <a:t>una </a:t>
            </a:r>
            <a:r>
              <a:rPr lang="es-ES" sz="2100" dirty="0" smtClean="0"/>
              <a:t>HABITACIÓN.</a:t>
            </a:r>
            <a:endParaRPr lang="es-ES_tradnl" sz="2100" dirty="0" smtClean="0"/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7196157" y="2766872"/>
            <a:ext cx="1243012" cy="29881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10800" rIns="3600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CLIENTE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6824682" y="4499709"/>
            <a:ext cx="1987550" cy="335161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HABITACION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49"/>
          <p:cNvSpPr>
            <a:spLocks noChangeShapeType="1"/>
          </p:cNvSpPr>
          <p:nvPr/>
        </p:nvSpPr>
        <p:spPr bwMode="auto">
          <a:xfrm>
            <a:off x="7818457" y="397910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8" name="Line 50"/>
          <p:cNvSpPr>
            <a:spLocks noChangeShapeType="1"/>
          </p:cNvSpPr>
          <p:nvPr/>
        </p:nvSpPr>
        <p:spPr bwMode="auto">
          <a:xfrm flipV="1">
            <a:off x="7818457" y="3064708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7850207" y="3064708"/>
            <a:ext cx="422275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20" name="AutoShape 62"/>
          <p:cNvSpPr>
            <a:spLocks noChangeArrowheads="1"/>
          </p:cNvSpPr>
          <p:nvPr/>
        </p:nvSpPr>
        <p:spPr bwMode="auto">
          <a:xfrm>
            <a:off x="6916757" y="3418721"/>
            <a:ext cx="1803400" cy="62706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pPr algn="ctr" eaLnBrk="0" hangingPunct="0"/>
            <a:endParaRPr lang="es-ES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2" name="Rectangle 64"/>
          <p:cNvSpPr>
            <a:spLocks noChangeArrowheads="1"/>
          </p:cNvSpPr>
          <p:nvPr/>
        </p:nvSpPr>
        <p:spPr bwMode="auto">
          <a:xfrm>
            <a:off x="7077718" y="3536196"/>
            <a:ext cx="14798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HOSPEDA_EN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7891482" y="40553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 smtClean="0">
                <a:solidFill>
                  <a:schemeClr val="tx2"/>
                </a:solidFill>
                <a:latin typeface="Arial Narrow" pitchFamily="34" charset="0"/>
              </a:rPr>
              <a:t>1</a:t>
            </a:r>
            <a:endParaRPr lang="es-ES_tradnl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493752"/>
              </p:ext>
            </p:extLst>
          </p:nvPr>
        </p:nvGraphicFramePr>
        <p:xfrm>
          <a:off x="330617" y="4599136"/>
          <a:ext cx="29338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Cliente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Nombre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Cédula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Marlen</a:t>
                      </a:r>
                      <a:r>
                        <a:rPr lang="es-CR" dirty="0" smtClean="0"/>
                        <a:t> </a:t>
                      </a:r>
                      <a:r>
                        <a:rPr lang="es-CR" dirty="0" smtClean="0"/>
                        <a:t>Rojas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2 571 701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Allan</a:t>
                      </a:r>
                      <a:r>
                        <a:rPr lang="es-CR" baseline="0" dirty="0" smtClean="0"/>
                        <a:t> </a:t>
                      </a:r>
                      <a:r>
                        <a:rPr lang="es-CR" baseline="0" dirty="0" smtClean="0"/>
                        <a:t>Zamora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2 715 465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María Cedeño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2 620 899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5377054"/>
              </p:ext>
            </p:extLst>
          </p:nvPr>
        </p:nvGraphicFramePr>
        <p:xfrm>
          <a:off x="3582407" y="4599136"/>
          <a:ext cx="29338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Habitación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Número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Capacidad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4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4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24 Conector recto de flecha"/>
          <p:cNvCxnSpPr/>
          <p:nvPr/>
        </p:nvCxnSpPr>
        <p:spPr>
          <a:xfrm>
            <a:off x="3282977" y="5517232"/>
            <a:ext cx="2880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3275856" y="5877272"/>
            <a:ext cx="2880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3275856" y="6237312"/>
            <a:ext cx="2880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8213850"/>
      </p:ext>
    </p:extLst>
  </p:cSld>
  <p:clrMapOvr>
    <a:masterClrMapping/>
  </p:clrMapOvr>
  <p:transition advTm="512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6" name="Rectangle 36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6432445" cy="4925144"/>
          </a:xfrm>
        </p:spPr>
        <p:txBody>
          <a:bodyPr/>
          <a:lstStyle/>
          <a:p>
            <a:r>
              <a:rPr lang="es-ES" sz="2800" dirty="0"/>
              <a:t>Razones de </a:t>
            </a:r>
            <a:r>
              <a:rPr lang="es-ES" sz="2800" dirty="0" err="1"/>
              <a:t>cardinalidad</a:t>
            </a:r>
            <a:r>
              <a:rPr lang="es-ES" sz="2800" dirty="0"/>
              <a:t> más comunes:</a:t>
            </a:r>
            <a:endParaRPr lang="es-ES_tradnl" sz="2800" dirty="0"/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1:N</a:t>
            </a:r>
            <a:r>
              <a:rPr lang="es-ES_tradnl" dirty="0" smtClean="0"/>
              <a:t> </a:t>
            </a:r>
            <a:r>
              <a:rPr lang="es-ES_tradnl" sz="2400" dirty="0"/>
              <a:t>(“</a:t>
            </a:r>
            <a:r>
              <a:rPr lang="es-ES_tradnl" sz="2400" dirty="0">
                <a:latin typeface="Times New Roman" pitchFamily="18" charset="0"/>
              </a:rPr>
              <a:t>uno a </a:t>
            </a:r>
            <a:r>
              <a:rPr lang="es-ES_tradnl" sz="2400" dirty="0" smtClean="0">
                <a:latin typeface="Times New Roman" pitchFamily="18" charset="0"/>
              </a:rPr>
              <a:t>muchos</a:t>
            </a:r>
            <a:r>
              <a:rPr lang="es-ES_tradnl" sz="2400" dirty="0" smtClean="0"/>
              <a:t>”)</a:t>
            </a:r>
            <a:endParaRPr lang="es-ES_tradnl" sz="2100" dirty="0" smtClean="0"/>
          </a:p>
          <a:p>
            <a:pPr lvl="2"/>
            <a:r>
              <a:rPr lang="es-ES" sz="2000" dirty="0"/>
              <a:t>A cada elemento de la primera entidad le corresponde uno </a:t>
            </a:r>
            <a:r>
              <a:rPr lang="es-ES" sz="2000" dirty="0" smtClean="0"/>
              <a:t>o más </a:t>
            </a:r>
            <a:r>
              <a:rPr lang="es-ES" sz="2000" dirty="0"/>
              <a:t>elementos de la segunda entidad, y a cada elemento de la segunda entidad </a:t>
            </a:r>
            <a:r>
              <a:rPr lang="es-ES" sz="2000" dirty="0" smtClean="0"/>
              <a:t>le corresponde </a:t>
            </a:r>
            <a:r>
              <a:rPr lang="es-ES" sz="2000" dirty="0"/>
              <a:t>uno sólo de la primera entidad. Por ejemplo, un proveedor </a:t>
            </a:r>
            <a:r>
              <a:rPr lang="es-ES" sz="2000" dirty="0" smtClean="0"/>
              <a:t>suministra muchos artículos.</a:t>
            </a:r>
            <a:endParaRPr lang="es-ES_tradnl" sz="2000" dirty="0" smtClean="0"/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7164288" y="2766872"/>
            <a:ext cx="1361454" cy="29881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10800" rIns="3600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PROVEEDOR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6824682" y="4499709"/>
            <a:ext cx="1987550" cy="335161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ARTICULO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49"/>
          <p:cNvSpPr>
            <a:spLocks noChangeShapeType="1"/>
          </p:cNvSpPr>
          <p:nvPr/>
        </p:nvSpPr>
        <p:spPr bwMode="auto">
          <a:xfrm>
            <a:off x="7818457" y="397910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8" name="Line 50"/>
          <p:cNvSpPr>
            <a:spLocks noChangeShapeType="1"/>
          </p:cNvSpPr>
          <p:nvPr/>
        </p:nvSpPr>
        <p:spPr bwMode="auto">
          <a:xfrm flipV="1">
            <a:off x="7818457" y="3064708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7850207" y="3064708"/>
            <a:ext cx="422275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20" name="AutoShape 62"/>
          <p:cNvSpPr>
            <a:spLocks noChangeArrowheads="1"/>
          </p:cNvSpPr>
          <p:nvPr/>
        </p:nvSpPr>
        <p:spPr bwMode="auto">
          <a:xfrm>
            <a:off x="6916757" y="3418721"/>
            <a:ext cx="1803400" cy="62706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pPr algn="ctr" eaLnBrk="0" hangingPunct="0"/>
            <a:endParaRPr lang="es-ES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2" name="Rectangle 64"/>
          <p:cNvSpPr>
            <a:spLocks noChangeArrowheads="1"/>
          </p:cNvSpPr>
          <p:nvPr/>
        </p:nvSpPr>
        <p:spPr bwMode="auto">
          <a:xfrm>
            <a:off x="7141842" y="3536196"/>
            <a:ext cx="13516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SUMINISTRA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7891482" y="40553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Arial Narrow" pitchFamily="34" charset="0"/>
              </a:rPr>
              <a:t>N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7418845"/>
              </p:ext>
            </p:extLst>
          </p:nvPr>
        </p:nvGraphicFramePr>
        <p:xfrm>
          <a:off x="330617" y="4599136"/>
          <a:ext cx="29338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Proveedor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Nombre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Cédula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Marlen</a:t>
                      </a:r>
                      <a:r>
                        <a:rPr lang="es-CR" dirty="0" smtClean="0"/>
                        <a:t> Rojas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2 571 701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Allan</a:t>
                      </a:r>
                      <a:r>
                        <a:rPr lang="es-CR" baseline="0" dirty="0" smtClean="0"/>
                        <a:t> Zamora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2 715 465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María Cedeño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2 620 899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65810297"/>
              </p:ext>
            </p:extLst>
          </p:nvPr>
        </p:nvGraphicFramePr>
        <p:xfrm>
          <a:off x="3582407" y="4221088"/>
          <a:ext cx="293380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Artículo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Código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Precio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200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124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700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125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1.255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126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390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127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445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24 Conector recto de flecha"/>
          <p:cNvCxnSpPr/>
          <p:nvPr/>
        </p:nvCxnSpPr>
        <p:spPr>
          <a:xfrm>
            <a:off x="3282977" y="5517232"/>
            <a:ext cx="2880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3275856" y="5877272"/>
            <a:ext cx="28800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3275856" y="6237312"/>
            <a:ext cx="288000" cy="432048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2" idx="3"/>
          </p:cNvCxnSpPr>
          <p:nvPr/>
        </p:nvCxnSpPr>
        <p:spPr>
          <a:xfrm flipV="1">
            <a:off x="3264426" y="5157192"/>
            <a:ext cx="306551" cy="3690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3282977" y="6237312"/>
            <a:ext cx="280879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9169568"/>
      </p:ext>
    </p:extLst>
  </p:cSld>
  <p:clrMapOvr>
    <a:masterClrMapping/>
  </p:clrMapOvr>
  <p:transition advTm="512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6" name="Rectangle 36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6432445" cy="4925144"/>
          </a:xfrm>
        </p:spPr>
        <p:txBody>
          <a:bodyPr/>
          <a:lstStyle/>
          <a:p>
            <a:r>
              <a:rPr lang="es-ES" sz="2800" dirty="0"/>
              <a:t>Razones de </a:t>
            </a:r>
            <a:r>
              <a:rPr lang="es-ES" sz="2800" dirty="0" err="1"/>
              <a:t>cardinalidad</a:t>
            </a:r>
            <a:r>
              <a:rPr lang="es-ES" sz="2800" dirty="0"/>
              <a:t> más comunes:</a:t>
            </a:r>
            <a:endParaRPr lang="es-ES_tradnl" sz="2800" dirty="0"/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N:1</a:t>
            </a:r>
            <a:r>
              <a:rPr lang="es-ES_tradnl" dirty="0" smtClean="0"/>
              <a:t> </a:t>
            </a:r>
            <a:r>
              <a:rPr lang="es-ES_tradnl" sz="2400" dirty="0" smtClean="0"/>
              <a:t>(“</a:t>
            </a:r>
            <a:r>
              <a:rPr lang="es-ES_tradnl" sz="2400" dirty="0" smtClean="0">
                <a:latin typeface="Times New Roman" pitchFamily="18" charset="0"/>
              </a:rPr>
              <a:t>muchos a uno</a:t>
            </a:r>
            <a:r>
              <a:rPr lang="es-ES_tradnl" sz="2400" dirty="0" smtClean="0"/>
              <a:t>”)</a:t>
            </a:r>
            <a:endParaRPr lang="es-ES_tradnl" sz="2100" dirty="0" smtClean="0"/>
          </a:p>
          <a:p>
            <a:pPr lvl="2"/>
            <a:r>
              <a:rPr lang="es-ES" sz="2100" dirty="0" smtClean="0"/>
              <a:t>Es el mismo caso que el anterior pero al revés; a cada elemento de la primera entidad le corresponde un elemento de la segunda, y a cada elemento de la segunda entidad, le corresponden varios de la primera. Por ejemplo, un vehículo pertenece a varias personas.</a:t>
            </a:r>
            <a:endParaRPr lang="es-ES_tradnl" sz="2100" dirty="0" smtClean="0"/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17" name="Rectangle 47"/>
          <p:cNvSpPr>
            <a:spLocks noChangeArrowheads="1"/>
          </p:cNvSpPr>
          <p:nvPr/>
        </p:nvSpPr>
        <p:spPr bwMode="auto">
          <a:xfrm>
            <a:off x="7164288" y="2766872"/>
            <a:ext cx="1361454" cy="29881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10800" rIns="3600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VEHICULO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8" name="Rectangle 48"/>
          <p:cNvSpPr>
            <a:spLocks noChangeArrowheads="1"/>
          </p:cNvSpPr>
          <p:nvPr/>
        </p:nvSpPr>
        <p:spPr bwMode="auto">
          <a:xfrm>
            <a:off x="6824682" y="4499709"/>
            <a:ext cx="1987550" cy="335161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PERSONA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7818457" y="397910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21" name="Line 50"/>
          <p:cNvSpPr>
            <a:spLocks noChangeShapeType="1"/>
          </p:cNvSpPr>
          <p:nvPr/>
        </p:nvSpPr>
        <p:spPr bwMode="auto">
          <a:xfrm flipV="1">
            <a:off x="7818457" y="3064708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7850207" y="30647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 smtClean="0">
                <a:solidFill>
                  <a:schemeClr val="tx2"/>
                </a:solidFill>
                <a:latin typeface="Arial Narrow" pitchFamily="34" charset="0"/>
              </a:rPr>
              <a:t>N</a:t>
            </a:r>
            <a:endParaRPr lang="es-ES_tradnl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7" name="AutoShape 62"/>
          <p:cNvSpPr>
            <a:spLocks noChangeArrowheads="1"/>
          </p:cNvSpPr>
          <p:nvPr/>
        </p:nvSpPr>
        <p:spPr bwMode="auto">
          <a:xfrm>
            <a:off x="6916757" y="3418721"/>
            <a:ext cx="1803400" cy="62706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pPr algn="ctr" eaLnBrk="0" hangingPunct="0"/>
            <a:endParaRPr lang="es-ES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8" name="Rectangle 64"/>
          <p:cNvSpPr>
            <a:spLocks noChangeArrowheads="1"/>
          </p:cNvSpPr>
          <p:nvPr/>
        </p:nvSpPr>
        <p:spPr bwMode="auto">
          <a:xfrm>
            <a:off x="7032071" y="3536196"/>
            <a:ext cx="157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PERTENECE_A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7891482" y="40553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 smtClean="0">
                <a:solidFill>
                  <a:schemeClr val="tx2"/>
                </a:solidFill>
                <a:latin typeface="Arial Narrow" pitchFamily="34" charset="0"/>
              </a:rPr>
              <a:t>1</a:t>
            </a:r>
            <a:endParaRPr lang="es-ES_tradnl" b="1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8344056"/>
      </p:ext>
    </p:extLst>
  </p:cSld>
  <p:clrMapOvr>
    <a:masterClrMapping/>
  </p:clrMapOvr>
  <p:transition advTm="512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6" name="Rectangle 36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6645170" cy="4925144"/>
          </a:xfrm>
        </p:spPr>
        <p:txBody>
          <a:bodyPr/>
          <a:lstStyle/>
          <a:p>
            <a:r>
              <a:rPr lang="es-ES" sz="2800" dirty="0"/>
              <a:t>Razones de </a:t>
            </a:r>
            <a:r>
              <a:rPr lang="es-ES" sz="2800" dirty="0" err="1"/>
              <a:t>cardinalidad</a:t>
            </a:r>
            <a:r>
              <a:rPr lang="es-ES" sz="2800" dirty="0"/>
              <a:t> más comunes:</a:t>
            </a:r>
            <a:endParaRPr lang="es-ES_tradnl" sz="2800" dirty="0"/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M:N</a:t>
            </a:r>
            <a:r>
              <a:rPr lang="es-ES_tradnl" dirty="0" smtClean="0"/>
              <a:t> </a:t>
            </a:r>
            <a:r>
              <a:rPr lang="es-ES_tradnl" sz="2400" dirty="0" smtClean="0"/>
              <a:t>(“</a:t>
            </a:r>
            <a:r>
              <a:rPr lang="es-ES_tradnl" sz="2400" dirty="0" smtClean="0">
                <a:latin typeface="Times New Roman" pitchFamily="18" charset="0"/>
              </a:rPr>
              <a:t>muchos a muchos</a:t>
            </a:r>
            <a:r>
              <a:rPr lang="es-ES_tradnl" sz="2400" dirty="0" smtClean="0"/>
              <a:t>”)</a:t>
            </a:r>
            <a:endParaRPr lang="es-ES_tradnl" sz="2100" dirty="0" smtClean="0"/>
          </a:p>
          <a:p>
            <a:pPr lvl="2"/>
            <a:r>
              <a:rPr lang="es-ES" sz="1800" dirty="0"/>
              <a:t>A cada elemento de la primera entidad le corresponde uno </a:t>
            </a:r>
            <a:r>
              <a:rPr lang="es-ES" sz="1800" dirty="0" smtClean="0"/>
              <a:t>o más </a:t>
            </a:r>
            <a:r>
              <a:rPr lang="es-ES" sz="1800" dirty="0"/>
              <a:t>elementos de la segunda entidad, y a cada elemento de la segunda entidad </a:t>
            </a:r>
            <a:r>
              <a:rPr lang="es-ES" sz="1800" dirty="0" smtClean="0"/>
              <a:t>le corresponde </a:t>
            </a:r>
            <a:r>
              <a:rPr lang="es-ES" sz="1800" dirty="0"/>
              <a:t>uno o más elementos de la primera entidad. Por ejemplo, un vendedor </a:t>
            </a:r>
            <a:r>
              <a:rPr lang="es-ES" sz="1800" dirty="0" smtClean="0"/>
              <a:t>vende muchos </a:t>
            </a:r>
            <a:r>
              <a:rPr lang="es-ES" sz="1800" dirty="0"/>
              <a:t>artículos, y un artículo es vendido por muchos </a:t>
            </a:r>
            <a:r>
              <a:rPr lang="es-ES" sz="1800" dirty="0" smtClean="0"/>
              <a:t>vendedores.</a:t>
            </a:r>
            <a:endParaRPr lang="es-ES_tradnl" sz="1800" dirty="0" smtClean="0"/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7164288" y="2766872"/>
            <a:ext cx="1361454" cy="29881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10800" rIns="3600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VENDEDOR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6824682" y="4499709"/>
            <a:ext cx="1987550" cy="335161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ARTICULO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49"/>
          <p:cNvSpPr>
            <a:spLocks noChangeShapeType="1"/>
          </p:cNvSpPr>
          <p:nvPr/>
        </p:nvSpPr>
        <p:spPr bwMode="auto">
          <a:xfrm>
            <a:off x="7818457" y="397910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8" name="Line 50"/>
          <p:cNvSpPr>
            <a:spLocks noChangeShapeType="1"/>
          </p:cNvSpPr>
          <p:nvPr/>
        </p:nvSpPr>
        <p:spPr bwMode="auto">
          <a:xfrm flipV="1">
            <a:off x="7818457" y="3064708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7850207" y="30647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Arial Narrow" pitchFamily="34" charset="0"/>
              </a:rPr>
              <a:t>M</a:t>
            </a:r>
          </a:p>
        </p:txBody>
      </p:sp>
      <p:sp>
        <p:nvSpPr>
          <p:cNvPr id="20" name="AutoShape 62"/>
          <p:cNvSpPr>
            <a:spLocks noChangeArrowheads="1"/>
          </p:cNvSpPr>
          <p:nvPr/>
        </p:nvSpPr>
        <p:spPr bwMode="auto">
          <a:xfrm>
            <a:off x="6916757" y="3418721"/>
            <a:ext cx="1803400" cy="62706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pPr algn="ctr" eaLnBrk="0" hangingPunct="0"/>
            <a:endParaRPr lang="es-ES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2" name="Rectangle 64"/>
          <p:cNvSpPr>
            <a:spLocks noChangeArrowheads="1"/>
          </p:cNvSpPr>
          <p:nvPr/>
        </p:nvSpPr>
        <p:spPr bwMode="auto">
          <a:xfrm>
            <a:off x="7399125" y="3536196"/>
            <a:ext cx="8370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VENDE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7891482" y="40553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Arial Narrow" pitchFamily="34" charset="0"/>
              </a:rPr>
              <a:t>N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74644001"/>
              </p:ext>
            </p:extLst>
          </p:nvPr>
        </p:nvGraphicFramePr>
        <p:xfrm>
          <a:off x="330617" y="4599136"/>
          <a:ext cx="29338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Vendedor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Nombre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Cédula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Marlen</a:t>
                      </a:r>
                      <a:r>
                        <a:rPr lang="es-CR" dirty="0" smtClean="0"/>
                        <a:t> Rojas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2 571 701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Allan</a:t>
                      </a:r>
                      <a:r>
                        <a:rPr lang="es-CR" baseline="0" dirty="0" smtClean="0"/>
                        <a:t> Zamora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2 715 465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María Cedeño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2 620 899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0200711"/>
              </p:ext>
            </p:extLst>
          </p:nvPr>
        </p:nvGraphicFramePr>
        <p:xfrm>
          <a:off x="3582407" y="4221088"/>
          <a:ext cx="293380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Artículo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Código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Precio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200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124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700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125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1.255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126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390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127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445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24 Conector recto de flecha"/>
          <p:cNvCxnSpPr/>
          <p:nvPr/>
        </p:nvCxnSpPr>
        <p:spPr>
          <a:xfrm>
            <a:off x="3282977" y="5517232"/>
            <a:ext cx="2880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3275856" y="5877272"/>
            <a:ext cx="288000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3275856" y="6237312"/>
            <a:ext cx="288000" cy="432048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2" idx="3"/>
          </p:cNvCxnSpPr>
          <p:nvPr/>
        </p:nvCxnSpPr>
        <p:spPr>
          <a:xfrm flipV="1">
            <a:off x="3264426" y="5157192"/>
            <a:ext cx="306551" cy="3690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3282977" y="6237312"/>
            <a:ext cx="280879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2" idx="3"/>
          </p:cNvCxnSpPr>
          <p:nvPr/>
        </p:nvCxnSpPr>
        <p:spPr>
          <a:xfrm>
            <a:off x="3264426" y="5526236"/>
            <a:ext cx="306551" cy="35103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endCxn id="26" idx="1"/>
          </p:cNvCxnSpPr>
          <p:nvPr/>
        </p:nvCxnSpPr>
        <p:spPr>
          <a:xfrm flipV="1">
            <a:off x="3282977" y="5519028"/>
            <a:ext cx="299430" cy="358244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V="1">
            <a:off x="3282977" y="5877272"/>
            <a:ext cx="280879" cy="36004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73385043"/>
      </p:ext>
    </p:extLst>
  </p:cSld>
  <p:clrMapOvr>
    <a:masterClrMapping/>
  </p:clrMapOvr>
  <p:transition advTm="512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b="1" dirty="0" err="1"/>
              <a:t>Cardinalidad</a:t>
            </a:r>
            <a:r>
              <a:rPr lang="es-ES" sz="2400" b="1" dirty="0"/>
              <a:t> máxima </a:t>
            </a:r>
            <a:r>
              <a:rPr lang="es-ES" sz="2400" dirty="0"/>
              <a:t>de una relación: representa el número máximo de ocurrencias de una entidad con las que se puede relacionar otra ocurrencia de entidad. </a:t>
            </a:r>
          </a:p>
          <a:p>
            <a:pPr lvl="1"/>
            <a:r>
              <a:rPr lang="es-ES" sz="2100" dirty="0"/>
              <a:t>Ej.: una persona puede tener como máximo tres automóviles.</a:t>
            </a:r>
          </a:p>
          <a:p>
            <a:pPr>
              <a:buFontTx/>
              <a:buNone/>
            </a:pPr>
            <a:endParaRPr lang="es-ES" sz="2400" b="1" dirty="0"/>
          </a:p>
          <a:p>
            <a:r>
              <a:rPr lang="es-ES" sz="2400" b="1" dirty="0" err="1"/>
              <a:t>Cardinalidad</a:t>
            </a:r>
            <a:r>
              <a:rPr lang="es-ES" sz="2400" b="1" dirty="0"/>
              <a:t> mínima</a:t>
            </a:r>
            <a:r>
              <a:rPr lang="es-ES" sz="2400" dirty="0"/>
              <a:t> de una relación: representa el número mínimo de ocurrencias de una entidad con las que se puede relacionar otra entidad. </a:t>
            </a:r>
          </a:p>
          <a:p>
            <a:pPr lvl="1"/>
            <a:r>
              <a:rPr lang="es-ES" sz="2100" dirty="0"/>
              <a:t>Ej.: un automóvil debe pertenecer como mínimo a una persona.</a:t>
            </a:r>
          </a:p>
        </p:txBody>
      </p:sp>
    </p:spTree>
    <p:extLst>
      <p:ext uri="{BB962C8B-B14F-4D97-AF65-F5344CB8AC3E}">
        <p14:creationId xmlns:p14="http://schemas.microsoft.com/office/powerpoint/2010/main" xmlns="" val="3279109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2128759"/>
              </p:ext>
            </p:extLst>
          </p:nvPr>
        </p:nvGraphicFramePr>
        <p:xfrm>
          <a:off x="431800" y="3638723"/>
          <a:ext cx="8316913" cy="1014413"/>
        </p:xfrm>
        <a:graphic>
          <a:graphicData uri="http://schemas.openxmlformats.org/presentationml/2006/ole">
            <p:oleObj spid="_x0000_s1056" name="SmartDraw" r:id="rId3" imgW="5454127" imgH="666974" progId="">
              <p:embed/>
            </p:oleObj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s-ES" sz="2400"/>
              <a:t>Una ocurrencia de A se relaciona con mínimo una ocurrencia de B y máximo varias ocurrencias de B, una ocurrencia de B se relaciona con mínimo una ocurrencia de A y máximo una ocurrencia de A. </a:t>
            </a:r>
          </a:p>
        </p:txBody>
      </p:sp>
    </p:spTree>
    <p:extLst>
      <p:ext uri="{BB962C8B-B14F-4D97-AF65-F5344CB8AC3E}">
        <p14:creationId xmlns:p14="http://schemas.microsoft.com/office/powerpoint/2010/main" xmlns="" val="442314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ES" sz="2400" dirty="0"/>
              <a:t>Aplicado a un ejemplo:</a:t>
            </a:r>
          </a:p>
          <a:p>
            <a:pPr lvl="1">
              <a:lnSpc>
                <a:spcPct val="80000"/>
              </a:lnSpc>
            </a:pPr>
            <a:r>
              <a:rPr lang="es-ES" sz="2100" dirty="0"/>
              <a:t>Una persona puede comprar mínimo 1, máximo varios automóviles. Un auto puede ser comprado por mínimo 1 persona y máximo 1 persona.</a:t>
            </a:r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  <a:p>
            <a:pPr lvl="1">
              <a:lnSpc>
                <a:spcPct val="80000"/>
              </a:lnSpc>
            </a:pPr>
            <a:r>
              <a:rPr lang="es-ES" sz="2100" dirty="0"/>
              <a:t>Se lee de izquierda a derecha y luego de derecha a izquierda (o al revés): Una persona compra uno o más autos, y un auto es comprado por sólo una persona.</a:t>
            </a:r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  <a:buFontTx/>
              <a:buNone/>
            </a:pPr>
            <a:endParaRPr lang="es-ES" sz="2400" dirty="0"/>
          </a:p>
          <a:p>
            <a:pPr lvl="1">
              <a:lnSpc>
                <a:spcPct val="80000"/>
              </a:lnSpc>
            </a:pPr>
            <a:r>
              <a:rPr lang="es-ES" sz="2100" dirty="0"/>
              <a:t>N </a:t>
            </a:r>
            <a:r>
              <a:rPr lang="es-ES" sz="2100" dirty="0" err="1"/>
              <a:t>ó</a:t>
            </a:r>
            <a:r>
              <a:rPr lang="es-ES" sz="2100" dirty="0"/>
              <a:t> M también se puede definir como un número entero específico</a:t>
            </a:r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732181"/>
              </p:ext>
            </p:extLst>
          </p:nvPr>
        </p:nvGraphicFramePr>
        <p:xfrm>
          <a:off x="1116409" y="2860352"/>
          <a:ext cx="6911975" cy="928688"/>
        </p:xfrm>
        <a:graphic>
          <a:graphicData uri="http://schemas.openxmlformats.org/presentationml/2006/ole">
            <p:oleObj spid="_x0000_s2080" name="SmartDraw" r:id="rId3" imgW="4948518" imgH="66697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94045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Analice y describa las restricciones de </a:t>
            </a:r>
            <a:r>
              <a:rPr lang="es-ES" dirty="0" err="1" smtClean="0"/>
              <a:t>cardinalidad</a:t>
            </a:r>
            <a:r>
              <a:rPr lang="es-ES" dirty="0" smtClean="0"/>
              <a:t> (</a:t>
            </a:r>
            <a:r>
              <a:rPr lang="es-ES" dirty="0"/>
              <a:t>uno a uno, uno a varios, varios a uno y varios </a:t>
            </a:r>
            <a:r>
              <a:rPr lang="es-ES" dirty="0" smtClean="0"/>
              <a:t>a varios</a:t>
            </a:r>
            <a:r>
              <a:rPr lang="es-ES" dirty="0"/>
              <a:t>) </a:t>
            </a:r>
            <a:r>
              <a:rPr lang="es-ES" dirty="0" smtClean="0"/>
              <a:t>para la relación del conjunto </a:t>
            </a:r>
            <a:r>
              <a:rPr lang="es-ES" dirty="0"/>
              <a:t>de entidades Cliente y Cuenta.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169572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95936710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716433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 dirty="0" smtClean="0">
                <a:solidFill>
                  <a:schemeClr val="accent2"/>
                </a:solidFill>
              </a:rPr>
              <a:t>Razón de participación</a:t>
            </a:r>
          </a:p>
          <a:p>
            <a:pPr lvl="1"/>
            <a:r>
              <a:rPr lang="es-ES" sz="2500" dirty="0" smtClean="0">
                <a:solidFill>
                  <a:schemeClr val="accent2"/>
                </a:solidFill>
              </a:rPr>
              <a:t>Especifica </a:t>
            </a:r>
            <a:r>
              <a:rPr lang="es-ES" sz="2500" b="1" dirty="0">
                <a:solidFill>
                  <a:schemeClr val="accent2"/>
                </a:solidFill>
              </a:rPr>
              <a:t>si</a:t>
            </a:r>
            <a:r>
              <a:rPr lang="es-ES" sz="2500" dirty="0">
                <a:solidFill>
                  <a:schemeClr val="accent2"/>
                </a:solidFill>
              </a:rPr>
              <a:t> </a:t>
            </a:r>
            <a:r>
              <a:rPr lang="es-ES" sz="2500" b="1" dirty="0">
                <a:solidFill>
                  <a:schemeClr val="accent2"/>
                </a:solidFill>
              </a:rPr>
              <a:t>toda</a:t>
            </a:r>
            <a:r>
              <a:rPr lang="es-ES" sz="2500" dirty="0">
                <a:solidFill>
                  <a:schemeClr val="accent2"/>
                </a:solidFill>
              </a:rPr>
              <a:t> la </a:t>
            </a:r>
            <a:r>
              <a:rPr lang="es-ES" sz="2500" b="1" dirty="0">
                <a:solidFill>
                  <a:schemeClr val="accent2"/>
                </a:solidFill>
              </a:rPr>
              <a:t>extensión</a:t>
            </a:r>
            <a:r>
              <a:rPr lang="es-ES" sz="2500" dirty="0">
                <a:solidFill>
                  <a:schemeClr val="accent2"/>
                </a:solidFill>
              </a:rPr>
              <a:t> de un tipo de </a:t>
            </a:r>
            <a:r>
              <a:rPr lang="es-ES" sz="2500" b="1" dirty="0">
                <a:solidFill>
                  <a:schemeClr val="accent2"/>
                </a:solidFill>
              </a:rPr>
              <a:t>entidad</a:t>
            </a:r>
            <a:r>
              <a:rPr lang="es-ES" sz="2500" dirty="0">
                <a:solidFill>
                  <a:schemeClr val="accent2"/>
                </a:solidFill>
              </a:rPr>
              <a:t> </a:t>
            </a:r>
            <a:r>
              <a:rPr lang="es-ES" sz="2500" b="1" dirty="0">
                <a:solidFill>
                  <a:schemeClr val="accent2"/>
                </a:solidFill>
              </a:rPr>
              <a:t>participa</a:t>
            </a:r>
            <a:r>
              <a:rPr lang="es-ES" sz="2500" dirty="0">
                <a:solidFill>
                  <a:schemeClr val="accent2"/>
                </a:solidFill>
              </a:rPr>
              <a:t> </a:t>
            </a:r>
            <a:r>
              <a:rPr lang="es-ES" sz="2500" b="1" dirty="0">
                <a:solidFill>
                  <a:schemeClr val="accent2"/>
                </a:solidFill>
              </a:rPr>
              <a:t>en</a:t>
            </a:r>
            <a:r>
              <a:rPr lang="es-ES" sz="2500" dirty="0">
                <a:solidFill>
                  <a:schemeClr val="accent2"/>
                </a:solidFill>
              </a:rPr>
              <a:t> un tipo de </a:t>
            </a:r>
            <a:r>
              <a:rPr lang="es-ES" sz="2500" b="1" dirty="0">
                <a:solidFill>
                  <a:schemeClr val="accent2"/>
                </a:solidFill>
              </a:rPr>
              <a:t>relación</a:t>
            </a:r>
            <a:r>
              <a:rPr lang="es-ES" sz="2500" dirty="0">
                <a:solidFill>
                  <a:schemeClr val="accent2"/>
                </a:solidFill>
              </a:rPr>
              <a:t>,</a:t>
            </a:r>
            <a:r>
              <a:rPr lang="es-ES" sz="2500" b="1" dirty="0">
                <a:solidFill>
                  <a:schemeClr val="accent2"/>
                </a:solidFill>
              </a:rPr>
              <a:t> o sólo parte</a:t>
            </a:r>
            <a:r>
              <a:rPr lang="es-ES_tradnl" sz="2500" b="1" dirty="0">
                <a:solidFill>
                  <a:schemeClr val="accent2"/>
                </a:solidFill>
              </a:rPr>
              <a:t> </a:t>
            </a:r>
            <a:r>
              <a:rPr lang="es-ES_tradnl" sz="2500" dirty="0">
                <a:solidFill>
                  <a:schemeClr val="accent2"/>
                </a:solidFill>
              </a:rPr>
              <a:t>de la extensión</a:t>
            </a:r>
            <a:endParaRPr lang="es-ES" sz="2500" dirty="0">
              <a:solidFill>
                <a:schemeClr val="accent2"/>
              </a:solidFill>
            </a:endParaRPr>
          </a:p>
          <a:p>
            <a:pPr lvl="1"/>
            <a:r>
              <a:rPr lang="es-ES" sz="2500" dirty="0"/>
              <a:t>Indica si </a:t>
            </a:r>
            <a:r>
              <a:rPr lang="es-ES_tradnl" sz="2500" dirty="0"/>
              <a:t>hay </a:t>
            </a:r>
            <a:r>
              <a:rPr lang="es-ES_tradnl" sz="2500" b="1" dirty="0">
                <a:solidFill>
                  <a:schemeClr val="accent2"/>
                </a:solidFill>
              </a:rPr>
              <a:t>dependencia en </a:t>
            </a:r>
            <a:r>
              <a:rPr lang="es-ES" sz="2500" b="1" dirty="0">
                <a:solidFill>
                  <a:schemeClr val="accent2"/>
                </a:solidFill>
              </a:rPr>
              <a:t>existencia</a:t>
            </a:r>
            <a:r>
              <a:rPr lang="es-ES" sz="2500" dirty="0"/>
              <a:t> </a:t>
            </a:r>
            <a:r>
              <a:rPr lang="es-ES_tradnl" sz="2500" dirty="0"/>
              <a:t>de un tipo </a:t>
            </a:r>
            <a:r>
              <a:rPr lang="es-ES_tradnl" sz="2500" b="1" dirty="0"/>
              <a:t>de entidad respecto de</a:t>
            </a:r>
            <a:r>
              <a:rPr lang="es-ES_tradnl" sz="2500" dirty="0"/>
              <a:t> un tipo de </a:t>
            </a:r>
            <a:r>
              <a:rPr lang="es-ES_tradnl" sz="2500" b="1" dirty="0"/>
              <a:t>relación</a:t>
            </a:r>
          </a:p>
          <a:p>
            <a:pPr lvl="3"/>
            <a:endParaRPr lang="es-ES_tradnl" sz="1700" dirty="0"/>
          </a:p>
          <a:p>
            <a:pPr lvl="1"/>
            <a:r>
              <a:rPr lang="es-ES_tradnl" sz="2500" dirty="0"/>
              <a:t>Clases de participación:</a:t>
            </a:r>
          </a:p>
          <a:p>
            <a:pPr lvl="2">
              <a:lnSpc>
                <a:spcPct val="90000"/>
              </a:lnSpc>
            </a:pPr>
            <a:r>
              <a:rPr lang="es-ES" sz="2100" dirty="0" smtClean="0">
                <a:solidFill>
                  <a:srgbClr val="FF9900"/>
                </a:solidFill>
              </a:rPr>
              <a:t>Participación </a:t>
            </a:r>
            <a:r>
              <a:rPr lang="es-ES" sz="2100" dirty="0">
                <a:solidFill>
                  <a:srgbClr val="FF9900"/>
                </a:solidFill>
              </a:rPr>
              <a:t>total</a:t>
            </a:r>
            <a:r>
              <a:rPr lang="es-ES" sz="2100" dirty="0"/>
              <a:t> (indicada por doble línea) cada entidad de un conjunto de entidades participa en al menos una relación en el conjunto de relaciones.</a:t>
            </a:r>
          </a:p>
          <a:p>
            <a:pPr lvl="2">
              <a:lnSpc>
                <a:spcPct val="90000"/>
              </a:lnSpc>
            </a:pPr>
            <a:r>
              <a:rPr lang="es-ES" sz="2100" dirty="0" smtClean="0">
                <a:solidFill>
                  <a:srgbClr val="FF9900"/>
                </a:solidFill>
              </a:rPr>
              <a:t>Participación </a:t>
            </a:r>
            <a:r>
              <a:rPr lang="es-ES" sz="2100" dirty="0">
                <a:solidFill>
                  <a:srgbClr val="FF9900"/>
                </a:solidFill>
              </a:rPr>
              <a:t>parcial</a:t>
            </a:r>
            <a:r>
              <a:rPr lang="es-ES" sz="2100" dirty="0"/>
              <a:t> (indicada por línea sencilla) algunas entidades del conjunto de entidades pueden no participar en el conjunto de </a:t>
            </a:r>
            <a:r>
              <a:rPr lang="es-ES" sz="2100" dirty="0" smtClean="0"/>
              <a:t>relaciones</a:t>
            </a:r>
            <a:endParaRPr lang="es-ES" sz="2100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xmlns="" val="1714755044"/>
      </p:ext>
    </p:extLst>
  </p:cSld>
  <p:clrMapOvr>
    <a:masterClrMapping/>
  </p:clrMapOvr>
  <p:transition advTm="4184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>
                <a:solidFill>
                  <a:schemeClr val="accent2"/>
                </a:solidFill>
              </a:rPr>
              <a:t>Notación</a:t>
            </a:r>
          </a:p>
          <a:p>
            <a:pPr lvl="1"/>
            <a:r>
              <a:rPr lang="es-ES_tradnl"/>
              <a:t>Líneas dobles o simples</a:t>
            </a:r>
          </a:p>
        </p:txBody>
      </p:sp>
      <p:grpSp>
        <p:nvGrpSpPr>
          <p:cNvPr id="203823" name="Group 47"/>
          <p:cNvGrpSpPr>
            <a:grpSpLocks/>
          </p:cNvGrpSpPr>
          <p:nvPr/>
        </p:nvGrpSpPr>
        <p:grpSpPr bwMode="auto">
          <a:xfrm>
            <a:off x="156368" y="3140968"/>
            <a:ext cx="4310063" cy="2438400"/>
            <a:chOff x="816" y="2544"/>
            <a:chExt cx="2715" cy="1536"/>
          </a:xfrm>
        </p:grpSpPr>
        <p:sp>
          <p:nvSpPr>
            <p:cNvPr id="203781" name="Rectangle 5"/>
            <p:cNvSpPr>
              <a:spLocks noChangeArrowheads="1"/>
            </p:cNvSpPr>
            <p:nvPr/>
          </p:nvSpPr>
          <p:spPr bwMode="auto">
            <a:xfrm>
              <a:off x="2513" y="2684"/>
              <a:ext cx="783" cy="205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" rIns="3600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EMPLEADO</a:t>
              </a:r>
            </a:p>
          </p:txBody>
        </p:sp>
        <p:sp>
          <p:nvSpPr>
            <p:cNvPr id="203782" name="Rectangle 6"/>
            <p:cNvSpPr>
              <a:spLocks noChangeArrowheads="1"/>
            </p:cNvSpPr>
            <p:nvPr/>
          </p:nvSpPr>
          <p:spPr bwMode="auto">
            <a:xfrm>
              <a:off x="2279" y="3805"/>
              <a:ext cx="1252" cy="227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LOCAL_VIDEOCLUB</a:t>
              </a:r>
            </a:p>
          </p:txBody>
        </p:sp>
        <p:sp>
          <p:nvSpPr>
            <p:cNvPr id="203783" name="Line 7"/>
            <p:cNvSpPr>
              <a:spLocks noChangeShapeType="1"/>
            </p:cNvSpPr>
            <p:nvPr/>
          </p:nvSpPr>
          <p:spPr bwMode="auto">
            <a:xfrm>
              <a:off x="2905" y="3456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84" name="Line 8"/>
            <p:cNvSpPr>
              <a:spLocks noChangeShapeType="1"/>
            </p:cNvSpPr>
            <p:nvPr/>
          </p:nvSpPr>
          <p:spPr bwMode="auto">
            <a:xfrm flipV="1">
              <a:off x="2905" y="2880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85" name="Text Box 9"/>
            <p:cNvSpPr txBox="1">
              <a:spLocks noChangeArrowheads="1"/>
            </p:cNvSpPr>
            <p:nvPr/>
          </p:nvSpPr>
          <p:spPr bwMode="auto">
            <a:xfrm>
              <a:off x="2279" y="2880"/>
              <a:ext cx="57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encargado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786" name="Text Box 10"/>
            <p:cNvSpPr txBox="1">
              <a:spLocks noChangeArrowheads="1"/>
            </p:cNvSpPr>
            <p:nvPr/>
          </p:nvSpPr>
          <p:spPr bwMode="auto">
            <a:xfrm>
              <a:off x="2279" y="3504"/>
              <a:ext cx="57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sucursal</a:t>
              </a:r>
            </a:p>
          </p:txBody>
        </p:sp>
        <p:sp>
          <p:nvSpPr>
            <p:cNvPr id="203787" name="Text Box 11"/>
            <p:cNvSpPr txBox="1">
              <a:spLocks noChangeArrowheads="1"/>
            </p:cNvSpPr>
            <p:nvPr/>
          </p:nvSpPr>
          <p:spPr bwMode="auto">
            <a:xfrm>
              <a:off x="2950" y="2880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203788" name="Line 12"/>
            <p:cNvSpPr>
              <a:spLocks noChangeShapeType="1"/>
            </p:cNvSpPr>
            <p:nvPr/>
          </p:nvSpPr>
          <p:spPr bwMode="auto">
            <a:xfrm>
              <a:off x="1481" y="3456"/>
              <a:ext cx="0" cy="432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89" name="Line 13"/>
            <p:cNvSpPr>
              <a:spLocks noChangeShapeType="1"/>
            </p:cNvSpPr>
            <p:nvPr/>
          </p:nvSpPr>
          <p:spPr bwMode="auto">
            <a:xfrm flipV="1">
              <a:off x="1481" y="2784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90" name="Text Box 14"/>
            <p:cNvSpPr txBox="1">
              <a:spLocks noChangeArrowheads="1"/>
            </p:cNvSpPr>
            <p:nvPr/>
          </p:nvSpPr>
          <p:spPr bwMode="auto">
            <a:xfrm>
              <a:off x="1895" y="2544"/>
              <a:ext cx="57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trabajador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791" name="Text Box 15"/>
            <p:cNvSpPr txBox="1">
              <a:spLocks noChangeArrowheads="1"/>
            </p:cNvSpPr>
            <p:nvPr/>
          </p:nvSpPr>
          <p:spPr bwMode="auto">
            <a:xfrm>
              <a:off x="1463" y="3871"/>
              <a:ext cx="797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lugar  trabajo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792" name="Text Box 16"/>
            <p:cNvSpPr txBox="1">
              <a:spLocks noChangeArrowheads="1"/>
            </p:cNvSpPr>
            <p:nvPr/>
          </p:nvSpPr>
          <p:spPr bwMode="auto">
            <a:xfrm>
              <a:off x="1463" y="2880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76200" cmpd="dbl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203793" name="Line 17"/>
            <p:cNvSpPr>
              <a:spLocks noChangeShapeType="1"/>
            </p:cNvSpPr>
            <p:nvPr/>
          </p:nvSpPr>
          <p:spPr bwMode="auto">
            <a:xfrm>
              <a:off x="1481" y="2784"/>
              <a:ext cx="1038" cy="0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94" name="Line 18"/>
            <p:cNvSpPr>
              <a:spLocks noChangeShapeType="1"/>
            </p:cNvSpPr>
            <p:nvPr/>
          </p:nvSpPr>
          <p:spPr bwMode="auto">
            <a:xfrm>
              <a:off x="1481" y="3888"/>
              <a:ext cx="798" cy="0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95" name="AutoShape 19"/>
            <p:cNvSpPr>
              <a:spLocks noChangeArrowheads="1"/>
            </p:cNvSpPr>
            <p:nvPr/>
          </p:nvSpPr>
          <p:spPr bwMode="auto">
            <a:xfrm>
              <a:off x="816" y="3100"/>
              <a:ext cx="1330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796" name="AutoShape 20"/>
            <p:cNvSpPr>
              <a:spLocks noChangeArrowheads="1"/>
            </p:cNvSpPr>
            <p:nvPr/>
          </p:nvSpPr>
          <p:spPr bwMode="auto">
            <a:xfrm>
              <a:off x="2336" y="3100"/>
              <a:ext cx="1138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797" name="Rectangle 21"/>
            <p:cNvSpPr>
              <a:spLocks noChangeArrowheads="1"/>
            </p:cNvSpPr>
            <p:nvPr/>
          </p:nvSpPr>
          <p:spPr bwMode="auto">
            <a:xfrm>
              <a:off x="1017" y="3177"/>
              <a:ext cx="8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TRABAJA_EN</a:t>
              </a:r>
            </a:p>
          </p:txBody>
        </p:sp>
        <p:sp>
          <p:nvSpPr>
            <p:cNvPr id="203798" name="Rectangle 22"/>
            <p:cNvSpPr>
              <a:spLocks noChangeArrowheads="1"/>
            </p:cNvSpPr>
            <p:nvPr/>
          </p:nvSpPr>
          <p:spPr bwMode="auto">
            <a:xfrm>
              <a:off x="2508" y="3177"/>
              <a:ext cx="7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SUPERVISA</a:t>
              </a:r>
            </a:p>
          </p:txBody>
        </p:sp>
        <p:sp>
          <p:nvSpPr>
            <p:cNvPr id="203799" name="Text Box 23"/>
            <p:cNvSpPr txBox="1">
              <a:spLocks noChangeArrowheads="1"/>
            </p:cNvSpPr>
            <p:nvPr/>
          </p:nvSpPr>
          <p:spPr bwMode="auto">
            <a:xfrm>
              <a:off x="2998" y="3504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203800" name="Text Box 24"/>
            <p:cNvSpPr txBox="1">
              <a:spLocks noChangeArrowheads="1"/>
            </p:cNvSpPr>
            <p:nvPr/>
          </p:nvSpPr>
          <p:spPr bwMode="auto">
            <a:xfrm>
              <a:off x="1463" y="3583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03822" name="Group 46"/>
          <p:cNvGrpSpPr>
            <a:grpSpLocks/>
          </p:cNvGrpSpPr>
          <p:nvPr/>
        </p:nvGrpSpPr>
        <p:grpSpPr bwMode="auto">
          <a:xfrm>
            <a:off x="4537075" y="3323531"/>
            <a:ext cx="2209800" cy="2143125"/>
            <a:chOff x="2304" y="1056"/>
            <a:chExt cx="1392" cy="1350"/>
          </a:xfrm>
        </p:grpSpPr>
        <p:sp>
          <p:nvSpPr>
            <p:cNvPr id="203813" name="Rectangle 37"/>
            <p:cNvSpPr>
              <a:spLocks noChangeArrowheads="1"/>
            </p:cNvSpPr>
            <p:nvPr/>
          </p:nvSpPr>
          <p:spPr bwMode="auto">
            <a:xfrm>
              <a:off x="2585" y="1056"/>
              <a:ext cx="831" cy="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DIRECTOR</a:t>
              </a:r>
            </a:p>
          </p:txBody>
        </p:sp>
        <p:sp>
          <p:nvSpPr>
            <p:cNvPr id="203814" name="Rectangle 38"/>
            <p:cNvSpPr>
              <a:spLocks noChangeArrowheads="1"/>
            </p:cNvSpPr>
            <p:nvPr/>
          </p:nvSpPr>
          <p:spPr bwMode="auto">
            <a:xfrm>
              <a:off x="2592" y="2160"/>
              <a:ext cx="817" cy="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203815" name="Line 39"/>
            <p:cNvSpPr>
              <a:spLocks noChangeShapeType="1"/>
            </p:cNvSpPr>
            <p:nvPr/>
          </p:nvSpPr>
          <p:spPr bwMode="auto">
            <a:xfrm>
              <a:off x="2976" y="1933"/>
              <a:ext cx="0" cy="227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816" name="Line 40"/>
            <p:cNvSpPr>
              <a:spLocks noChangeShapeType="1"/>
            </p:cNvSpPr>
            <p:nvPr/>
          </p:nvSpPr>
          <p:spPr bwMode="auto">
            <a:xfrm flipV="1">
              <a:off x="3000" y="1296"/>
              <a:ext cx="0" cy="240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817" name="AutoShape 41"/>
            <p:cNvSpPr>
              <a:spLocks noChangeArrowheads="1"/>
            </p:cNvSpPr>
            <p:nvPr/>
          </p:nvSpPr>
          <p:spPr bwMode="auto">
            <a:xfrm>
              <a:off x="2304" y="1536"/>
              <a:ext cx="1392" cy="402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/>
              <a:endParaRPr lang="es-ES" sz="200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818" name="Rectangle 42"/>
            <p:cNvSpPr>
              <a:spLocks noChangeArrowheads="1"/>
            </p:cNvSpPr>
            <p:nvPr/>
          </p:nvSpPr>
          <p:spPr bwMode="auto">
            <a:xfrm>
              <a:off x="2508" y="1622"/>
              <a:ext cx="9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HA_ RODADO</a:t>
              </a:r>
            </a:p>
          </p:txBody>
        </p:sp>
        <p:sp>
          <p:nvSpPr>
            <p:cNvPr id="203819" name="Text Box 43"/>
            <p:cNvSpPr txBox="1">
              <a:spLocks noChangeArrowheads="1"/>
            </p:cNvSpPr>
            <p:nvPr/>
          </p:nvSpPr>
          <p:spPr bwMode="auto">
            <a:xfrm>
              <a:off x="2950" y="1296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203820" name="Text Box 44"/>
            <p:cNvSpPr txBox="1">
              <a:spLocks noChangeArrowheads="1"/>
            </p:cNvSpPr>
            <p:nvPr/>
          </p:nvSpPr>
          <p:spPr bwMode="auto">
            <a:xfrm>
              <a:off x="2950" y="1951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</p:grpSp>
      <p:grpSp>
        <p:nvGrpSpPr>
          <p:cNvPr id="203821" name="Group 45"/>
          <p:cNvGrpSpPr>
            <a:grpSpLocks/>
          </p:cNvGrpSpPr>
          <p:nvPr/>
        </p:nvGrpSpPr>
        <p:grpSpPr bwMode="auto">
          <a:xfrm>
            <a:off x="7204075" y="3317181"/>
            <a:ext cx="1806575" cy="2292350"/>
            <a:chOff x="3984" y="1052"/>
            <a:chExt cx="1138" cy="1444"/>
          </a:xfrm>
        </p:grpSpPr>
        <p:sp>
          <p:nvSpPr>
            <p:cNvPr id="203805" name="Line 29"/>
            <p:cNvSpPr>
              <a:spLocks noChangeShapeType="1"/>
            </p:cNvSpPr>
            <p:nvPr/>
          </p:nvSpPr>
          <p:spPr bwMode="auto">
            <a:xfrm>
              <a:off x="4547" y="1939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806" name="Line 30"/>
            <p:cNvSpPr>
              <a:spLocks noChangeShapeType="1"/>
            </p:cNvSpPr>
            <p:nvPr/>
          </p:nvSpPr>
          <p:spPr bwMode="auto">
            <a:xfrm flipV="1">
              <a:off x="4560" y="1244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803" name="Rectangle 27"/>
            <p:cNvSpPr>
              <a:spLocks noChangeArrowheads="1"/>
            </p:cNvSpPr>
            <p:nvPr/>
          </p:nvSpPr>
          <p:spPr bwMode="auto">
            <a:xfrm>
              <a:off x="4206" y="2269"/>
              <a:ext cx="699" cy="227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203804" name="AutoShape 28"/>
            <p:cNvSpPr>
              <a:spLocks noChangeArrowheads="1"/>
            </p:cNvSpPr>
            <p:nvPr/>
          </p:nvSpPr>
          <p:spPr bwMode="auto">
            <a:xfrm>
              <a:off x="3985" y="1568"/>
              <a:ext cx="1137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807" name="Text Box 31"/>
            <p:cNvSpPr txBox="1">
              <a:spLocks noChangeArrowheads="1"/>
            </p:cNvSpPr>
            <p:nvPr/>
          </p:nvSpPr>
          <p:spPr bwMode="auto">
            <a:xfrm>
              <a:off x="3984" y="1311"/>
              <a:ext cx="53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personaje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808" name="Text Box 32"/>
            <p:cNvSpPr txBox="1">
              <a:spLocks noChangeArrowheads="1"/>
            </p:cNvSpPr>
            <p:nvPr/>
          </p:nvSpPr>
          <p:spPr bwMode="auto">
            <a:xfrm>
              <a:off x="4294" y="2066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film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809" name="Text Box 33"/>
            <p:cNvSpPr txBox="1">
              <a:spLocks noChangeArrowheads="1"/>
            </p:cNvSpPr>
            <p:nvPr/>
          </p:nvSpPr>
          <p:spPr bwMode="auto">
            <a:xfrm>
              <a:off x="4560" y="1315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203810" name="Rectangle 34"/>
            <p:cNvSpPr>
              <a:spLocks noChangeArrowheads="1"/>
            </p:cNvSpPr>
            <p:nvPr/>
          </p:nvSpPr>
          <p:spPr bwMode="auto">
            <a:xfrm>
              <a:off x="4198" y="1628"/>
              <a:ext cx="7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ACTUA_EN</a:t>
              </a:r>
            </a:p>
          </p:txBody>
        </p:sp>
        <p:sp>
          <p:nvSpPr>
            <p:cNvPr id="203811" name="Text Box 35"/>
            <p:cNvSpPr txBox="1">
              <a:spLocks noChangeArrowheads="1"/>
            </p:cNvSpPr>
            <p:nvPr/>
          </p:nvSpPr>
          <p:spPr bwMode="auto">
            <a:xfrm>
              <a:off x="4534" y="1970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203802" name="Rectangle 26"/>
            <p:cNvSpPr>
              <a:spLocks noChangeArrowheads="1"/>
            </p:cNvSpPr>
            <p:nvPr/>
          </p:nvSpPr>
          <p:spPr bwMode="auto">
            <a:xfrm>
              <a:off x="4232" y="1052"/>
              <a:ext cx="664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ACTOR</a:t>
              </a:r>
            </a:p>
          </p:txBody>
        </p:sp>
      </p:grpSp>
      <p:sp>
        <p:nvSpPr>
          <p:cNvPr id="4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xmlns="" val="2637559689"/>
      </p:ext>
    </p:extLst>
  </p:cSld>
  <p:clrMapOvr>
    <a:masterClrMapping/>
  </p:clrMapOvr>
  <p:transition advTm="98976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67" name="Rectangle 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 smtClean="0"/>
              <a:t>Atributos de tipos de relación</a:t>
            </a:r>
          </a:p>
          <a:p>
            <a:pPr lvl="1"/>
            <a:r>
              <a:rPr lang="es-ES" sz="2500" dirty="0" smtClean="0"/>
              <a:t>Similares </a:t>
            </a:r>
            <a:r>
              <a:rPr lang="es-ES" sz="2500" dirty="0"/>
              <a:t>a </a:t>
            </a:r>
            <a:r>
              <a:rPr lang="es-ES_tradnl" sz="2500" dirty="0"/>
              <a:t>los </a:t>
            </a:r>
            <a:r>
              <a:rPr lang="es-ES" sz="2500" dirty="0"/>
              <a:t>atributos de tipos de entidad </a:t>
            </a:r>
          </a:p>
        </p:txBody>
      </p:sp>
      <p:grpSp>
        <p:nvGrpSpPr>
          <p:cNvPr id="2" name="1 Grupo"/>
          <p:cNvGrpSpPr/>
          <p:nvPr/>
        </p:nvGrpSpPr>
        <p:grpSpPr>
          <a:xfrm>
            <a:off x="1115616" y="3290664"/>
            <a:ext cx="6840760" cy="2514600"/>
            <a:chOff x="1115616" y="3290664"/>
            <a:chExt cx="6840760" cy="2514600"/>
          </a:xfrm>
        </p:grpSpPr>
        <p:sp>
          <p:nvSpPr>
            <p:cNvPr id="60510" name="AutoShape 94"/>
            <p:cNvSpPr>
              <a:spLocks noChangeArrowheads="1"/>
            </p:cNvSpPr>
            <p:nvPr/>
          </p:nvSpPr>
          <p:spPr bwMode="auto">
            <a:xfrm>
              <a:off x="1115616" y="3290664"/>
              <a:ext cx="6840760" cy="2514600"/>
            </a:xfrm>
            <a:prstGeom prst="roundRect">
              <a:avLst>
                <a:gd name="adj" fmla="val 16667"/>
              </a:avLst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2700000" algn="ctr" rotWithShape="0">
                      <a:srgbClr val="CCEC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grpSp>
          <p:nvGrpSpPr>
            <p:cNvPr id="60416" name="Group 0"/>
            <p:cNvGrpSpPr>
              <a:grpSpLocks/>
            </p:cNvGrpSpPr>
            <p:nvPr/>
          </p:nvGrpSpPr>
          <p:grpSpPr bwMode="auto">
            <a:xfrm>
              <a:off x="1414289" y="3512914"/>
              <a:ext cx="6465887" cy="2139950"/>
              <a:chOff x="1495" y="1436"/>
              <a:chExt cx="4073" cy="1348"/>
            </a:xfrm>
          </p:grpSpPr>
          <p:sp>
            <p:nvSpPr>
              <p:cNvPr id="60477" name="Rectangle 61"/>
              <p:cNvSpPr>
                <a:spLocks noChangeArrowheads="1"/>
              </p:cNvSpPr>
              <p:nvPr/>
            </p:nvSpPr>
            <p:spPr bwMode="auto">
              <a:xfrm>
                <a:off x="3606" y="1436"/>
                <a:ext cx="783" cy="2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10800" rIns="36000" bIns="10800" anchor="ctr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EMPLEADO</a:t>
                </a:r>
              </a:p>
            </p:txBody>
          </p:sp>
          <p:sp>
            <p:nvSpPr>
              <p:cNvPr id="60478" name="Rectangle 62"/>
              <p:cNvSpPr>
                <a:spLocks noChangeArrowheads="1"/>
              </p:cNvSpPr>
              <p:nvPr/>
            </p:nvSpPr>
            <p:spPr bwMode="auto">
              <a:xfrm>
                <a:off x="3372" y="2557"/>
                <a:ext cx="1252" cy="2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46800" rIns="0" bIns="10800" anchor="ctr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LOCAL_VIDEOCLUB</a:t>
                </a:r>
              </a:p>
            </p:txBody>
          </p:sp>
          <p:sp>
            <p:nvSpPr>
              <p:cNvPr id="60479" name="Line 63"/>
              <p:cNvSpPr>
                <a:spLocks noChangeShapeType="1"/>
              </p:cNvSpPr>
              <p:nvPr/>
            </p:nvSpPr>
            <p:spPr bwMode="auto">
              <a:xfrm>
                <a:off x="3998" y="2208"/>
                <a:ext cx="0" cy="336"/>
              </a:xfrm>
              <a:prstGeom prst="line">
                <a:avLst/>
              </a:prstGeom>
              <a:noFill/>
              <a:ln w="76200" cmpd="dbl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0" name="Line 64"/>
              <p:cNvSpPr>
                <a:spLocks noChangeShapeType="1"/>
              </p:cNvSpPr>
              <p:nvPr/>
            </p:nvSpPr>
            <p:spPr bwMode="auto">
              <a:xfrm flipV="1">
                <a:off x="3998" y="163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1" name="Text Box 65"/>
              <p:cNvSpPr txBox="1">
                <a:spLocks noChangeArrowheads="1"/>
              </p:cNvSpPr>
              <p:nvPr/>
            </p:nvSpPr>
            <p:spPr bwMode="auto">
              <a:xfrm>
                <a:off x="4043" y="1632"/>
                <a:ext cx="266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60482" name="Line 66"/>
              <p:cNvSpPr>
                <a:spLocks noChangeShapeType="1"/>
              </p:cNvSpPr>
              <p:nvPr/>
            </p:nvSpPr>
            <p:spPr bwMode="auto">
              <a:xfrm>
                <a:off x="2699" y="2205"/>
                <a:ext cx="0" cy="432"/>
              </a:xfrm>
              <a:prstGeom prst="line">
                <a:avLst/>
              </a:prstGeom>
              <a:noFill/>
              <a:ln w="76200" cmpd="dbl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3" name="Line 67"/>
              <p:cNvSpPr>
                <a:spLocks noChangeShapeType="1"/>
              </p:cNvSpPr>
              <p:nvPr/>
            </p:nvSpPr>
            <p:spPr bwMode="auto">
              <a:xfrm flipV="1">
                <a:off x="2722" y="1536"/>
                <a:ext cx="0" cy="336"/>
              </a:xfrm>
              <a:prstGeom prst="line">
                <a:avLst/>
              </a:prstGeom>
              <a:noFill/>
              <a:ln w="76200" cmpd="dbl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4" name="Text Box 68"/>
              <p:cNvSpPr txBox="1">
                <a:spLocks noChangeArrowheads="1"/>
              </p:cNvSpPr>
              <p:nvPr/>
            </p:nvSpPr>
            <p:spPr bwMode="auto">
              <a:xfrm>
                <a:off x="2679" y="1632"/>
                <a:ext cx="265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76200" cmpd="dbl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60485" name="Line 69"/>
              <p:cNvSpPr>
                <a:spLocks noChangeShapeType="1"/>
              </p:cNvSpPr>
              <p:nvPr/>
            </p:nvSpPr>
            <p:spPr bwMode="auto">
              <a:xfrm>
                <a:off x="2722" y="1536"/>
                <a:ext cx="894" cy="0"/>
              </a:xfrm>
              <a:prstGeom prst="line">
                <a:avLst/>
              </a:prstGeom>
              <a:noFill/>
              <a:ln w="76200" cmpd="dbl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6" name="Line 70"/>
              <p:cNvSpPr>
                <a:spLocks noChangeShapeType="1"/>
              </p:cNvSpPr>
              <p:nvPr/>
            </p:nvSpPr>
            <p:spPr bwMode="auto">
              <a:xfrm>
                <a:off x="2699" y="2640"/>
                <a:ext cx="672" cy="0"/>
              </a:xfrm>
              <a:prstGeom prst="line">
                <a:avLst/>
              </a:prstGeom>
              <a:noFill/>
              <a:ln w="76200" cmpd="dbl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7" name="AutoShape 71"/>
              <p:cNvSpPr>
                <a:spLocks noChangeArrowheads="1"/>
              </p:cNvSpPr>
              <p:nvPr/>
            </p:nvSpPr>
            <p:spPr bwMode="auto">
              <a:xfrm>
                <a:off x="2094" y="1852"/>
                <a:ext cx="1234" cy="401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pPr algn="ctr" eaLnBrk="0" hangingPunct="0"/>
                <a:endParaRPr lang="es-ES">
                  <a:solidFill>
                    <a:schemeClr val="tx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0488" name="AutoShape 72"/>
              <p:cNvSpPr>
                <a:spLocks noChangeArrowheads="1"/>
              </p:cNvSpPr>
              <p:nvPr/>
            </p:nvSpPr>
            <p:spPr bwMode="auto">
              <a:xfrm>
                <a:off x="3429" y="1852"/>
                <a:ext cx="1138" cy="401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pPr algn="ctr" eaLnBrk="0" hangingPunct="0"/>
                <a:endParaRPr lang="es-ES">
                  <a:solidFill>
                    <a:schemeClr val="tx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0489" name="Rectangle 73"/>
              <p:cNvSpPr>
                <a:spLocks noChangeArrowheads="1"/>
              </p:cNvSpPr>
              <p:nvPr/>
            </p:nvSpPr>
            <p:spPr bwMode="auto">
              <a:xfrm>
                <a:off x="2258" y="1929"/>
                <a:ext cx="87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TRABAJA_EN</a:t>
                </a:r>
              </a:p>
            </p:txBody>
          </p:sp>
          <p:sp>
            <p:nvSpPr>
              <p:cNvPr id="60490" name="Rectangle 74"/>
              <p:cNvSpPr>
                <a:spLocks noChangeArrowheads="1"/>
              </p:cNvSpPr>
              <p:nvPr/>
            </p:nvSpPr>
            <p:spPr bwMode="auto">
              <a:xfrm>
                <a:off x="3601" y="1929"/>
                <a:ext cx="7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SUPERVISA</a:t>
                </a:r>
              </a:p>
            </p:txBody>
          </p:sp>
          <p:sp>
            <p:nvSpPr>
              <p:cNvPr id="60491" name="Text Box 75"/>
              <p:cNvSpPr txBox="1">
                <a:spLocks noChangeArrowheads="1"/>
              </p:cNvSpPr>
              <p:nvPr/>
            </p:nvSpPr>
            <p:spPr bwMode="auto">
              <a:xfrm>
                <a:off x="4091" y="2256"/>
                <a:ext cx="266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N</a:t>
                </a:r>
              </a:p>
            </p:txBody>
          </p:sp>
          <p:sp>
            <p:nvSpPr>
              <p:cNvPr id="60492" name="Text Box 76"/>
              <p:cNvSpPr txBox="1">
                <a:spLocks noChangeArrowheads="1"/>
              </p:cNvSpPr>
              <p:nvPr/>
            </p:nvSpPr>
            <p:spPr bwMode="auto">
              <a:xfrm>
                <a:off x="2679" y="2335"/>
                <a:ext cx="265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60495" name="Oval 79"/>
              <p:cNvSpPr>
                <a:spLocks noChangeArrowheads="1"/>
              </p:cNvSpPr>
              <p:nvPr/>
            </p:nvSpPr>
            <p:spPr bwMode="auto">
              <a:xfrm>
                <a:off x="1495" y="1916"/>
                <a:ext cx="438" cy="26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horas</a:t>
                </a:r>
              </a:p>
            </p:txBody>
          </p:sp>
          <p:sp>
            <p:nvSpPr>
              <p:cNvPr id="60496" name="Line 80"/>
              <p:cNvSpPr>
                <a:spLocks noChangeShapeType="1"/>
              </p:cNvSpPr>
              <p:nvPr/>
            </p:nvSpPr>
            <p:spPr bwMode="auto">
              <a:xfrm>
                <a:off x="1938" y="2060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60497" name="Oval 81"/>
              <p:cNvSpPr>
                <a:spLocks noChangeArrowheads="1"/>
              </p:cNvSpPr>
              <p:nvPr/>
            </p:nvSpPr>
            <p:spPr bwMode="auto">
              <a:xfrm>
                <a:off x="4759" y="1916"/>
                <a:ext cx="809" cy="26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fechainicio</a:t>
                </a:r>
              </a:p>
            </p:txBody>
          </p:sp>
          <p:sp>
            <p:nvSpPr>
              <p:cNvPr id="60498" name="Line 82"/>
              <p:cNvSpPr>
                <a:spLocks noChangeShapeType="1"/>
              </p:cNvSpPr>
              <p:nvPr/>
            </p:nvSpPr>
            <p:spPr bwMode="auto">
              <a:xfrm>
                <a:off x="4567" y="2060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</p:grpSp>
      </p:grpSp>
      <p:sp>
        <p:nvSpPr>
          <p:cNvPr id="30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xmlns="" val="3796763165"/>
      </p:ext>
    </p:extLst>
  </p:cSld>
  <p:clrMapOvr>
    <a:masterClrMapping/>
  </p:clrMapOvr>
  <p:transition advTm="27648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2" name="Rectangle 4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 smtClean="0"/>
              <a:t>Atributos </a:t>
            </a:r>
            <a:r>
              <a:rPr lang="es-ES" sz="2800" dirty="0"/>
              <a:t>de tipos de relación</a:t>
            </a:r>
          </a:p>
          <a:p>
            <a:pPr lvl="1"/>
            <a:r>
              <a:rPr lang="es-ES" sz="2500" dirty="0" smtClean="0"/>
              <a:t>Conceptualmente </a:t>
            </a:r>
            <a:r>
              <a:rPr lang="es-ES" sz="2500" dirty="0"/>
              <a:t>pertenecen a la relación</a:t>
            </a:r>
            <a:endParaRPr lang="es-ES_tradnl" sz="2500" dirty="0"/>
          </a:p>
          <a:p>
            <a:pPr lvl="2"/>
            <a:r>
              <a:rPr lang="es-ES_tradnl" sz="2100" dirty="0"/>
              <a:t>Un </a:t>
            </a:r>
            <a:r>
              <a:rPr lang="es-ES" sz="2100" dirty="0"/>
              <a:t>atributo de un</a:t>
            </a:r>
            <a:r>
              <a:rPr lang="es-ES_tradnl" sz="2100" dirty="0"/>
              <a:t>a </a:t>
            </a:r>
            <a:r>
              <a:rPr lang="es-ES" sz="2100" b="1" dirty="0">
                <a:solidFill>
                  <a:schemeClr val="tx2"/>
                </a:solidFill>
                <a:latin typeface="Arial Narrow" pitchFamily="34" charset="0"/>
              </a:rPr>
              <a:t>M:N</a:t>
            </a:r>
            <a:r>
              <a:rPr lang="es-ES" sz="2100" dirty="0"/>
              <a:t> </a:t>
            </a:r>
            <a:r>
              <a:rPr lang="es-ES_tradnl" sz="2100" dirty="0"/>
              <a:t>e</a:t>
            </a:r>
            <a:r>
              <a:rPr lang="es-ES" sz="2100" dirty="0"/>
              <a:t>s propio de la</a:t>
            </a:r>
            <a:r>
              <a:rPr lang="es-ES_tradnl" sz="2100" dirty="0"/>
              <a:t> relación</a:t>
            </a:r>
            <a:endParaRPr lang="es-ES" sz="2100" dirty="0"/>
          </a:p>
          <a:p>
            <a:pPr lvl="2"/>
            <a:r>
              <a:rPr lang="es-ES_tradnl" sz="2100" dirty="0"/>
              <a:t>Un </a:t>
            </a:r>
            <a:r>
              <a:rPr lang="es-ES" sz="2100" dirty="0"/>
              <a:t>atributo de un</a:t>
            </a:r>
            <a:r>
              <a:rPr lang="es-ES_tradnl" sz="2100" dirty="0"/>
              <a:t>a </a:t>
            </a:r>
            <a:r>
              <a:rPr lang="es-ES" sz="2100" b="1" dirty="0">
                <a:solidFill>
                  <a:schemeClr val="tx2"/>
                </a:solidFill>
                <a:latin typeface="Arial Narrow" pitchFamily="34" charset="0"/>
              </a:rPr>
              <a:t>1:1</a:t>
            </a:r>
            <a:r>
              <a:rPr lang="es-ES" sz="2100" dirty="0"/>
              <a:t> o </a:t>
            </a:r>
            <a:r>
              <a:rPr lang="es-ES" sz="2100" b="1" dirty="0">
                <a:solidFill>
                  <a:schemeClr val="tx2"/>
                </a:solidFill>
                <a:latin typeface="Arial Narrow" pitchFamily="34" charset="0"/>
              </a:rPr>
              <a:t>1:N</a:t>
            </a:r>
            <a:r>
              <a:rPr lang="es-ES" sz="2100" dirty="0"/>
              <a:t> </a:t>
            </a:r>
            <a:r>
              <a:rPr lang="es-ES_tradnl" sz="2100" dirty="0"/>
              <a:t>“se </a:t>
            </a:r>
            <a:r>
              <a:rPr lang="es-ES" sz="2100" dirty="0"/>
              <a:t>puede </a:t>
            </a:r>
            <a:r>
              <a:rPr lang="es-ES_tradnl" sz="2100" dirty="0"/>
              <a:t>llevar”</a:t>
            </a:r>
            <a:r>
              <a:rPr lang="es-ES" sz="2100" dirty="0"/>
              <a:t> </a:t>
            </a:r>
            <a:r>
              <a:rPr lang="es-ES_tradnl" sz="2100" dirty="0"/>
              <a:t>a uno de los </a:t>
            </a:r>
            <a:r>
              <a:rPr lang="es-ES" sz="2100" dirty="0"/>
              <a:t>tipos de entidad participantes</a:t>
            </a:r>
          </a:p>
        </p:txBody>
      </p:sp>
      <p:grpSp>
        <p:nvGrpSpPr>
          <p:cNvPr id="61509" name="Group 69"/>
          <p:cNvGrpSpPr>
            <a:grpSpLocks/>
          </p:cNvGrpSpPr>
          <p:nvPr/>
        </p:nvGrpSpPr>
        <p:grpSpPr bwMode="auto">
          <a:xfrm>
            <a:off x="1552625" y="4651647"/>
            <a:ext cx="990600" cy="417513"/>
            <a:chOff x="1207" y="2784"/>
            <a:chExt cx="624" cy="263"/>
          </a:xfrm>
        </p:grpSpPr>
        <p:sp>
          <p:nvSpPr>
            <p:cNvPr id="61500" name="Oval 60"/>
            <p:cNvSpPr>
              <a:spLocks noChangeArrowheads="1"/>
            </p:cNvSpPr>
            <p:nvPr/>
          </p:nvSpPr>
          <p:spPr bwMode="auto">
            <a:xfrm>
              <a:off x="1207" y="2784"/>
              <a:ext cx="438" cy="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horas</a:t>
              </a:r>
            </a:p>
          </p:txBody>
        </p:sp>
        <p:sp>
          <p:nvSpPr>
            <p:cNvPr id="61501" name="Line 61"/>
            <p:cNvSpPr>
              <a:spLocks noChangeShapeType="1"/>
            </p:cNvSpPr>
            <p:nvPr/>
          </p:nvSpPr>
          <p:spPr bwMode="auto">
            <a:xfrm>
              <a:off x="1650" y="2928"/>
              <a:ext cx="18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</p:grpSp>
      <p:grpSp>
        <p:nvGrpSpPr>
          <p:cNvPr id="61513" name="Group 73"/>
          <p:cNvGrpSpPr>
            <a:grpSpLocks/>
          </p:cNvGrpSpPr>
          <p:nvPr/>
        </p:nvGrpSpPr>
        <p:grpSpPr bwMode="auto">
          <a:xfrm>
            <a:off x="6429425" y="4651647"/>
            <a:ext cx="1589087" cy="417513"/>
            <a:chOff x="4279" y="2784"/>
            <a:chExt cx="1001" cy="263"/>
          </a:xfrm>
        </p:grpSpPr>
        <p:sp>
          <p:nvSpPr>
            <p:cNvPr id="61502" name="Oval 62"/>
            <p:cNvSpPr>
              <a:spLocks noChangeArrowheads="1"/>
            </p:cNvSpPr>
            <p:nvPr/>
          </p:nvSpPr>
          <p:spPr bwMode="auto">
            <a:xfrm>
              <a:off x="4471" y="2784"/>
              <a:ext cx="809" cy="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fechainicio</a:t>
              </a:r>
            </a:p>
          </p:txBody>
        </p:sp>
        <p:sp>
          <p:nvSpPr>
            <p:cNvPr id="61503" name="Line 63"/>
            <p:cNvSpPr>
              <a:spLocks noChangeShapeType="1"/>
            </p:cNvSpPr>
            <p:nvPr/>
          </p:nvSpPr>
          <p:spPr bwMode="auto">
            <a:xfrm>
              <a:off x="4279" y="2928"/>
              <a:ext cx="18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</p:grpSp>
      <p:grpSp>
        <p:nvGrpSpPr>
          <p:cNvPr id="61515" name="Group 75"/>
          <p:cNvGrpSpPr>
            <a:grpSpLocks/>
          </p:cNvGrpSpPr>
          <p:nvPr/>
        </p:nvGrpSpPr>
        <p:grpSpPr bwMode="auto">
          <a:xfrm>
            <a:off x="6130975" y="3813447"/>
            <a:ext cx="982662" cy="417513"/>
            <a:chOff x="4091" y="2256"/>
            <a:chExt cx="619" cy="263"/>
          </a:xfrm>
        </p:grpSpPr>
        <p:sp>
          <p:nvSpPr>
            <p:cNvPr id="61505" name="Oval 65"/>
            <p:cNvSpPr>
              <a:spLocks noChangeArrowheads="1"/>
            </p:cNvSpPr>
            <p:nvPr/>
          </p:nvSpPr>
          <p:spPr bwMode="auto">
            <a:xfrm>
              <a:off x="4272" y="2256"/>
              <a:ext cx="438" cy="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horas</a:t>
              </a:r>
            </a:p>
          </p:txBody>
        </p:sp>
        <p:sp>
          <p:nvSpPr>
            <p:cNvPr id="61506" name="Line 66"/>
            <p:cNvSpPr>
              <a:spLocks noChangeShapeType="1"/>
            </p:cNvSpPr>
            <p:nvPr/>
          </p:nvSpPr>
          <p:spPr bwMode="auto">
            <a:xfrm>
              <a:off x="4091" y="2400"/>
              <a:ext cx="18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</p:grpSp>
      <p:grpSp>
        <p:nvGrpSpPr>
          <p:cNvPr id="61517" name="Group 77"/>
          <p:cNvGrpSpPr>
            <a:grpSpLocks/>
          </p:cNvGrpSpPr>
          <p:nvPr/>
        </p:nvGrpSpPr>
        <p:grpSpPr bwMode="auto">
          <a:xfrm>
            <a:off x="4503787" y="6023247"/>
            <a:ext cx="695325" cy="646113"/>
            <a:chOff x="3066" y="3648"/>
            <a:chExt cx="438" cy="407"/>
          </a:xfrm>
        </p:grpSpPr>
        <p:sp>
          <p:nvSpPr>
            <p:cNvPr id="61507" name="Oval 67"/>
            <p:cNvSpPr>
              <a:spLocks noChangeArrowheads="1"/>
            </p:cNvSpPr>
            <p:nvPr/>
          </p:nvSpPr>
          <p:spPr bwMode="auto">
            <a:xfrm>
              <a:off x="3066" y="3792"/>
              <a:ext cx="438" cy="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horas</a:t>
              </a:r>
            </a:p>
          </p:txBody>
        </p:sp>
        <p:sp>
          <p:nvSpPr>
            <p:cNvPr id="61508" name="Line 68"/>
            <p:cNvSpPr>
              <a:spLocks noChangeShapeType="1"/>
            </p:cNvSpPr>
            <p:nvPr/>
          </p:nvSpPr>
          <p:spPr bwMode="auto">
            <a:xfrm flipV="1">
              <a:off x="3264" y="3648"/>
              <a:ext cx="0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</p:grpSp>
      <p:grpSp>
        <p:nvGrpSpPr>
          <p:cNvPr id="61512" name="Group 72"/>
          <p:cNvGrpSpPr>
            <a:grpSpLocks/>
          </p:cNvGrpSpPr>
          <p:nvPr/>
        </p:nvGrpSpPr>
        <p:grpSpPr bwMode="auto">
          <a:xfrm>
            <a:off x="6505625" y="5605735"/>
            <a:ext cx="1589087" cy="417512"/>
            <a:chOff x="4327" y="3385"/>
            <a:chExt cx="1001" cy="263"/>
          </a:xfrm>
        </p:grpSpPr>
        <p:sp>
          <p:nvSpPr>
            <p:cNvPr id="61510" name="Oval 70"/>
            <p:cNvSpPr>
              <a:spLocks noChangeArrowheads="1"/>
            </p:cNvSpPr>
            <p:nvPr/>
          </p:nvSpPr>
          <p:spPr bwMode="auto">
            <a:xfrm>
              <a:off x="4519" y="3385"/>
              <a:ext cx="809" cy="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fechainicio</a:t>
              </a:r>
            </a:p>
          </p:txBody>
        </p:sp>
        <p:sp>
          <p:nvSpPr>
            <p:cNvPr id="61511" name="Line 71"/>
            <p:cNvSpPr>
              <a:spLocks noChangeShapeType="1"/>
            </p:cNvSpPr>
            <p:nvPr/>
          </p:nvSpPr>
          <p:spPr bwMode="auto">
            <a:xfrm>
              <a:off x="4327" y="3529"/>
              <a:ext cx="18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</p:grpSp>
      <p:grpSp>
        <p:nvGrpSpPr>
          <p:cNvPr id="61518" name="Group 78"/>
          <p:cNvGrpSpPr>
            <a:grpSpLocks/>
          </p:cNvGrpSpPr>
          <p:nvPr/>
        </p:nvGrpSpPr>
        <p:grpSpPr bwMode="auto">
          <a:xfrm>
            <a:off x="2503537" y="3889647"/>
            <a:ext cx="4016375" cy="2139950"/>
            <a:chOff x="1806" y="2304"/>
            <a:chExt cx="2530" cy="1348"/>
          </a:xfrm>
        </p:grpSpPr>
        <p:sp>
          <p:nvSpPr>
            <p:cNvPr id="61490" name="Line 50"/>
            <p:cNvSpPr>
              <a:spLocks noChangeShapeType="1"/>
            </p:cNvSpPr>
            <p:nvPr/>
          </p:nvSpPr>
          <p:spPr bwMode="auto">
            <a:xfrm flipV="1">
              <a:off x="2448" y="2400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94" name="AutoShape 54"/>
            <p:cNvSpPr>
              <a:spLocks noChangeArrowheads="1"/>
            </p:cNvSpPr>
            <p:nvPr/>
          </p:nvSpPr>
          <p:spPr bwMode="auto">
            <a:xfrm>
              <a:off x="1806" y="2720"/>
              <a:ext cx="1234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61484" name="Rectangle 44"/>
            <p:cNvSpPr>
              <a:spLocks noChangeArrowheads="1"/>
            </p:cNvSpPr>
            <p:nvPr/>
          </p:nvSpPr>
          <p:spPr bwMode="auto">
            <a:xfrm>
              <a:off x="3318" y="2304"/>
              <a:ext cx="783" cy="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" rIns="3600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EMPLEADO</a:t>
              </a:r>
            </a:p>
          </p:txBody>
        </p:sp>
        <p:sp>
          <p:nvSpPr>
            <p:cNvPr id="61486" name="Line 46"/>
            <p:cNvSpPr>
              <a:spLocks noChangeShapeType="1"/>
            </p:cNvSpPr>
            <p:nvPr/>
          </p:nvSpPr>
          <p:spPr bwMode="auto">
            <a:xfrm>
              <a:off x="3710" y="3120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87" name="Line 47"/>
            <p:cNvSpPr>
              <a:spLocks noChangeShapeType="1"/>
            </p:cNvSpPr>
            <p:nvPr/>
          </p:nvSpPr>
          <p:spPr bwMode="auto">
            <a:xfrm flipV="1">
              <a:off x="3710" y="2500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88" name="Text Box 48"/>
            <p:cNvSpPr txBox="1">
              <a:spLocks noChangeArrowheads="1"/>
            </p:cNvSpPr>
            <p:nvPr/>
          </p:nvSpPr>
          <p:spPr bwMode="auto">
            <a:xfrm>
              <a:off x="3755" y="2500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61489" name="Line 49"/>
            <p:cNvSpPr>
              <a:spLocks noChangeShapeType="1"/>
            </p:cNvSpPr>
            <p:nvPr/>
          </p:nvSpPr>
          <p:spPr bwMode="auto">
            <a:xfrm>
              <a:off x="2448" y="3120"/>
              <a:ext cx="0" cy="384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91" name="Text Box 51"/>
            <p:cNvSpPr txBox="1">
              <a:spLocks noChangeArrowheads="1"/>
            </p:cNvSpPr>
            <p:nvPr/>
          </p:nvSpPr>
          <p:spPr bwMode="auto">
            <a:xfrm>
              <a:off x="2391" y="2500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76200" cmpd="dbl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61492" name="Line 52"/>
            <p:cNvSpPr>
              <a:spLocks noChangeShapeType="1"/>
            </p:cNvSpPr>
            <p:nvPr/>
          </p:nvSpPr>
          <p:spPr bwMode="auto">
            <a:xfrm>
              <a:off x="2434" y="2404"/>
              <a:ext cx="894" cy="0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93" name="Line 53"/>
            <p:cNvSpPr>
              <a:spLocks noChangeShapeType="1"/>
            </p:cNvSpPr>
            <p:nvPr/>
          </p:nvSpPr>
          <p:spPr bwMode="auto">
            <a:xfrm>
              <a:off x="2432" y="3504"/>
              <a:ext cx="688" cy="4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95" name="AutoShape 55"/>
            <p:cNvSpPr>
              <a:spLocks noChangeArrowheads="1"/>
            </p:cNvSpPr>
            <p:nvPr/>
          </p:nvSpPr>
          <p:spPr bwMode="auto">
            <a:xfrm>
              <a:off x="3141" y="2720"/>
              <a:ext cx="1138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61496" name="Rectangle 56"/>
            <p:cNvSpPr>
              <a:spLocks noChangeArrowheads="1"/>
            </p:cNvSpPr>
            <p:nvPr/>
          </p:nvSpPr>
          <p:spPr bwMode="auto">
            <a:xfrm>
              <a:off x="1970" y="2797"/>
              <a:ext cx="8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TRABAJA_EN</a:t>
              </a:r>
            </a:p>
          </p:txBody>
        </p:sp>
        <p:sp>
          <p:nvSpPr>
            <p:cNvPr id="61497" name="Rectangle 57"/>
            <p:cNvSpPr>
              <a:spLocks noChangeArrowheads="1"/>
            </p:cNvSpPr>
            <p:nvPr/>
          </p:nvSpPr>
          <p:spPr bwMode="auto">
            <a:xfrm>
              <a:off x="3313" y="2797"/>
              <a:ext cx="7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SUPERVISA</a:t>
              </a:r>
            </a:p>
          </p:txBody>
        </p:sp>
        <p:sp>
          <p:nvSpPr>
            <p:cNvPr id="61498" name="Text Box 58"/>
            <p:cNvSpPr txBox="1">
              <a:spLocks noChangeArrowheads="1"/>
            </p:cNvSpPr>
            <p:nvPr/>
          </p:nvSpPr>
          <p:spPr bwMode="auto">
            <a:xfrm>
              <a:off x="3803" y="3124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61499" name="Text Box 59"/>
            <p:cNvSpPr txBox="1">
              <a:spLocks noChangeArrowheads="1"/>
            </p:cNvSpPr>
            <p:nvPr/>
          </p:nvSpPr>
          <p:spPr bwMode="auto">
            <a:xfrm>
              <a:off x="2391" y="3203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61485" name="Rectangle 45"/>
            <p:cNvSpPr>
              <a:spLocks noChangeArrowheads="1"/>
            </p:cNvSpPr>
            <p:nvPr/>
          </p:nvSpPr>
          <p:spPr bwMode="auto">
            <a:xfrm>
              <a:off x="3084" y="3425"/>
              <a:ext cx="1252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LOCAL_VIDEOCLUB</a:t>
              </a:r>
            </a:p>
          </p:txBody>
        </p:sp>
      </p:grpSp>
      <p:sp>
        <p:nvSpPr>
          <p:cNvPr id="39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96210668"/>
      </p:ext>
    </p:extLst>
  </p:cSld>
  <p:clrMapOvr>
    <a:masterClrMapping/>
  </p:clrMapOvr>
  <p:transition advTm="68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es-CR" dirty="0"/>
              <a:t>Diagrama </a:t>
            </a:r>
            <a:r>
              <a:rPr lang="es-CR" dirty="0" smtClean="0"/>
              <a:t>E-R</a:t>
            </a:r>
            <a:r>
              <a:rPr lang="es-CR" dirty="0"/>
              <a:t>: Pasos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s-ES_tradnl" sz="2000" b="1" dirty="0" smtClean="0">
                <a:latin typeface="+mj-lt"/>
              </a:rPr>
              <a:t>Paso 1: Definir entidades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_tradnl" sz="2000" b="1" dirty="0" smtClean="0">
                <a:latin typeface="+mj-lt"/>
              </a:rPr>
              <a:t>Paso 2: Identificar relaciones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_tradnl" sz="2000" b="1" dirty="0"/>
              <a:t>Paso 3</a:t>
            </a:r>
            <a:r>
              <a:rPr lang="es-ES_tradnl" sz="2000" b="1" dirty="0" smtClean="0"/>
              <a:t>: </a:t>
            </a:r>
            <a:r>
              <a:rPr lang="es-ES_tradnl" sz="2000" b="1" dirty="0"/>
              <a:t>Definir los atributos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s-ES_tradnl" sz="1600" b="1" dirty="0" smtClean="0">
                <a:latin typeface="+mj-lt"/>
              </a:rPr>
              <a:t>Llaves candidatas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s-ES_tradnl" sz="1600" b="1" dirty="0" smtClean="0">
                <a:latin typeface="+mj-lt"/>
              </a:rPr>
              <a:t>Verificar dominio, valores calculados, obligatoriedad,  dominios ilimitados,  atributos compuestos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" sz="2000" b="1" dirty="0" smtClean="0">
                <a:latin typeface="+mj-lt"/>
              </a:rPr>
              <a:t>Paso </a:t>
            </a:r>
            <a:r>
              <a:rPr lang="es-ES" sz="2000" b="1" dirty="0">
                <a:latin typeface="+mj-lt"/>
              </a:rPr>
              <a:t>4</a:t>
            </a:r>
            <a:r>
              <a:rPr lang="es-ES" sz="2000" b="1" dirty="0" smtClean="0">
                <a:latin typeface="+mj-lt"/>
              </a:rPr>
              <a:t>: Construir el diagrama E-R</a:t>
            </a:r>
            <a:endParaRPr lang="es-CR" sz="16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666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30064664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Paso 1: Identificar entidades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2907205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Paso 1: Identificar entidades</a:t>
            </a:r>
          </a:p>
          <a:p>
            <a:pPr lvl="1" algn="just"/>
            <a:r>
              <a:rPr lang="es-ES" i="1" dirty="0">
                <a:solidFill>
                  <a:schemeClr val="bg1">
                    <a:lumMod val="50000"/>
                  </a:schemeClr>
                </a:solidFill>
              </a:rPr>
              <a:t>Una entidad es un objeto del mundo real, algo que tiene interés para la empresa. Se hace un análisis del enunciado, de donde sacaremos los candidatos a entidades: </a:t>
            </a:r>
            <a:r>
              <a:rPr lang="es-ES" i="1" dirty="0" smtClean="0"/>
              <a:t>CENTRO, CURSO, ALUMNO, ASIGNATURA, DELEGADO. </a:t>
            </a:r>
            <a:r>
              <a:rPr lang="es-ES" i="1" dirty="0">
                <a:solidFill>
                  <a:schemeClr val="bg1">
                    <a:lumMod val="50000"/>
                  </a:schemeClr>
                </a:solidFill>
              </a:rPr>
              <a:t>Si analizamos esta última veremos que los delegados son alumnos, por lo tanto, los tenemos recogidos en </a:t>
            </a:r>
            <a:r>
              <a:rPr lang="es-ES" i="1" dirty="0" smtClean="0">
                <a:solidFill>
                  <a:schemeClr val="bg1">
                    <a:lumMod val="50000"/>
                  </a:schemeClr>
                </a:solidFill>
              </a:rPr>
              <a:t>ALUMNO. </a:t>
            </a:r>
            <a:r>
              <a:rPr lang="es-ES" i="1" dirty="0">
                <a:solidFill>
                  <a:schemeClr val="bg1">
                    <a:lumMod val="50000"/>
                  </a:schemeClr>
                </a:solidFill>
              </a:rPr>
              <a:t>Esta posible entidad la eliminaremos. También eliminaremos la posible entidad </a:t>
            </a:r>
            <a:r>
              <a:rPr lang="es-ES" i="1" dirty="0" smtClean="0">
                <a:solidFill>
                  <a:schemeClr val="bg1">
                    <a:lumMod val="50000"/>
                  </a:schemeClr>
                </a:solidFill>
              </a:rPr>
              <a:t>CENTRO </a:t>
            </a:r>
            <a:r>
              <a:rPr lang="es-ES" i="1" dirty="0">
                <a:solidFill>
                  <a:schemeClr val="bg1">
                    <a:lumMod val="50000"/>
                  </a:schemeClr>
                </a:solidFill>
              </a:rPr>
              <a:t>pues se trata de un único centro, si se tratara de una gestión de centros tendría más sentido incluirla.</a:t>
            </a:r>
            <a:endParaRPr lang="es-CR" i="1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1896504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3886200" cy="4572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267200" y="1589566"/>
            <a:ext cx="4572000" cy="503983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Un curso está formado por muchos alumnos. La relación entre estas dos entidades la llamamos PERTENECE, pues a un curso pertenecen muchos alumnos, relación 1:M. Consideramos que es obligatorio que existan alumnos en un curso.  Para calcular los máximos y mínimos hacemos la pregunta: a un CURSO, ¿cuántos ALUMNOS pertenecen, como mínimo y como máximo? Y se ponen los valores en la entidad ALUMNOS, en este caso (1,M). Para el sentido contrario, hacemos lo mismo: un ALUMNO, ¿a cuántos CURSOS va a pertenecer? Como mínimo a 1, y como máximo a 1, en este caso pondremos (1,1) en la entidad CURSOS</a:t>
            </a:r>
            <a:r>
              <a:rPr lang="es-ES" dirty="0" smtClean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25676738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Un curso está formado por muchos alumnos. La relación entre estas dos entidades la llamamos PERTENECE, pues a un curso pertenecen muchos alumnos, relación 1:M. Consideramos que es obligatorio que existan alumnos en un curso.  Para calcular los máximos y mínimos hacemos la pregunta: a un CURSO, ¿cuántos ALUMNOS pertenecen, como mínimo y como máximo? Y se ponen los valores en la entidad ALUMNOS, en este caso (1,M). Para el sentido contrario, hacemos lo mismo: un ALUMNO, ¿a cuántos CURSOS va a pertenecer? Como mínimo a 1, y como máximo a 1, en este caso pondremos (1,1) en la entidad CURSOS</a:t>
            </a:r>
            <a:r>
              <a:rPr lang="es-ES" dirty="0" smtClean="0"/>
              <a:t>.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55588371"/>
              </p:ext>
            </p:extLst>
          </p:nvPr>
        </p:nvGraphicFramePr>
        <p:xfrm>
          <a:off x="323528" y="4077072"/>
          <a:ext cx="4767836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000"/>
                <a:gridCol w="882968"/>
                <a:gridCol w="1098868"/>
                <a:gridCol w="1393000"/>
              </a:tblGrid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Pertenece(1:M)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1555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1433714676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8383288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De los alumnos que pertenecen a un grupo, uno de ellos es DELEGADO. Hay una relación de grado 1 entre la </a:t>
            </a:r>
            <a:r>
              <a:rPr lang="es-ES" dirty="0" smtClean="0"/>
              <a:t>entidad ALUMNO </a:t>
            </a:r>
            <a:r>
              <a:rPr lang="es-ES" dirty="0"/>
              <a:t>que la podemos llamar ES DELEGADO. La relación es 1:M, un alumno es delegado de muchos alumnos. </a:t>
            </a:r>
            <a:r>
              <a:rPr lang="es-ES" dirty="0" smtClean="0"/>
              <a:t>Para calcular </a:t>
            </a:r>
            <a:r>
              <a:rPr lang="es-ES" dirty="0"/>
              <a:t>los valores máximos y mínimos preguntamos: ¿un ALUMNO de cuántos alumnos ES DELEGADO? Como </a:t>
            </a:r>
            <a:r>
              <a:rPr lang="es-ES" dirty="0" smtClean="0"/>
              <a:t>mínimo es </a:t>
            </a:r>
            <a:r>
              <a:rPr lang="es-ES" dirty="0"/>
              <a:t>0, pues puede que no sea delegado, y como máximo es M, pues si es delegado lo será de muchos; pondremos </a:t>
            </a:r>
            <a:r>
              <a:rPr lang="es-ES" dirty="0" smtClean="0"/>
              <a:t>en el </a:t>
            </a:r>
            <a:r>
              <a:rPr lang="es-ES" dirty="0"/>
              <a:t>extremo (0,M). Y en el otro extremo pondremos (1,1), pues obligatoriamente el delegado es un alumno.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2812886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De los alumnos que pertenecen a un grupo, uno de ellos es DELEGADO. Hay una relación de grado 1 entre la </a:t>
            </a:r>
            <a:r>
              <a:rPr lang="es-ES" dirty="0" smtClean="0"/>
              <a:t>entidad ALUMNO </a:t>
            </a:r>
            <a:r>
              <a:rPr lang="es-ES" dirty="0"/>
              <a:t>que la podemos llamar ES DELEGADO. La relación es 1:M, un alumno es delegado de muchos alumnos. </a:t>
            </a:r>
            <a:r>
              <a:rPr lang="es-ES" dirty="0" smtClean="0"/>
              <a:t>Para calcular </a:t>
            </a:r>
            <a:r>
              <a:rPr lang="es-ES" dirty="0"/>
              <a:t>los valores máximos y mínimos preguntamos: ¿un ALUMNO de cuántos alumnos ES DELEGADO? Como </a:t>
            </a:r>
            <a:r>
              <a:rPr lang="es-ES" dirty="0" smtClean="0"/>
              <a:t>mínimo es </a:t>
            </a:r>
            <a:r>
              <a:rPr lang="es-ES" dirty="0"/>
              <a:t>0, pues puede que no sea delegado, y como máximo es M, pues si es delegado lo será de muchos; pondremos </a:t>
            </a:r>
            <a:r>
              <a:rPr lang="es-ES" dirty="0" smtClean="0"/>
              <a:t>en el </a:t>
            </a:r>
            <a:r>
              <a:rPr lang="es-ES" dirty="0"/>
              <a:t>extremo (0,M). Y en el otro extremo pondremos (1,1), pues obligatoriamente el delegado es un alumno.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0126698"/>
              </p:ext>
            </p:extLst>
          </p:nvPr>
        </p:nvGraphicFramePr>
        <p:xfrm>
          <a:off x="323528" y="4077072"/>
          <a:ext cx="4767836" cy="229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000"/>
                <a:gridCol w="882968"/>
                <a:gridCol w="1098868"/>
                <a:gridCol w="1393000"/>
              </a:tblGrid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Pertenece(1:M)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X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Es Delegado(1:M)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205857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Entre ALUMNOS y ASIGNATURAS surge una relación N:M, pues un alumno cursa muchas asignaturas y una </a:t>
            </a:r>
            <a:r>
              <a:rPr lang="es-ES" dirty="0" smtClean="0"/>
              <a:t>asignatura es </a:t>
            </a:r>
            <a:r>
              <a:rPr lang="es-ES" dirty="0"/>
              <a:t>cursada por muchos alumnos. La relación se llamará CURSA. Consideramos que puede haber asignaturas sin alumnos. Las </a:t>
            </a:r>
            <a:r>
              <a:rPr lang="es-ES" dirty="0" err="1"/>
              <a:t>cardinalidades</a:t>
            </a:r>
            <a:r>
              <a:rPr lang="es-ES" dirty="0"/>
              <a:t> serán (1:M) entre ALUMNO-ASIGNATURA, pues un alumno, como mínimo, cursa una asignatura, y, como máximo, muchas. La </a:t>
            </a:r>
            <a:r>
              <a:rPr lang="es-ES" dirty="0" err="1"/>
              <a:t>cardinalidad</a:t>
            </a:r>
            <a:r>
              <a:rPr lang="es-ES" dirty="0"/>
              <a:t> entre ASIGNATURA-ALUMNO será (0,N), pues una ASIGNATURA </a:t>
            </a:r>
            <a:r>
              <a:rPr lang="es-ES" dirty="0" smtClean="0"/>
              <a:t>puede ser </a:t>
            </a:r>
            <a:r>
              <a:rPr lang="es-ES" dirty="0"/>
              <a:t>cursada por 0 alumnos o por muchos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17223552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Entre ALUMNOS y ASIGNATURAS surge una relación N:M, pues un alumno cursa muchas asignaturas y una </a:t>
            </a:r>
            <a:r>
              <a:rPr lang="es-ES" dirty="0" smtClean="0"/>
              <a:t>asignatura es </a:t>
            </a:r>
            <a:r>
              <a:rPr lang="es-ES" dirty="0"/>
              <a:t>cursada por muchos alumnos. La relación se llamará CURSA. Consideramos que puede haber asignaturas sin alumnos. Las </a:t>
            </a:r>
            <a:r>
              <a:rPr lang="es-ES" dirty="0" err="1"/>
              <a:t>cardinalidades</a:t>
            </a:r>
            <a:r>
              <a:rPr lang="es-ES" dirty="0"/>
              <a:t> serán (1:M) entre ALUMNO-ASIGNATURA, pues un alumno, como mínimo, cursa una asignatura, y, como máximo, muchas. La </a:t>
            </a:r>
            <a:r>
              <a:rPr lang="es-ES" dirty="0" err="1"/>
              <a:t>cardinalidad</a:t>
            </a:r>
            <a:r>
              <a:rPr lang="es-ES" dirty="0"/>
              <a:t> entre ASIGNATURA-ALUMNO será (0,N), pues una ASIGNATURA </a:t>
            </a:r>
            <a:r>
              <a:rPr lang="es-ES" dirty="0" smtClean="0"/>
              <a:t>puede ser </a:t>
            </a:r>
            <a:r>
              <a:rPr lang="es-ES" dirty="0"/>
              <a:t>cursada por 0 alumnos o por muchos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4920138"/>
              </p:ext>
            </p:extLst>
          </p:nvPr>
        </p:nvGraphicFramePr>
        <p:xfrm>
          <a:off x="323528" y="4077072"/>
          <a:ext cx="4767836" cy="229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000"/>
                <a:gridCol w="882968"/>
                <a:gridCol w="1098868"/>
                <a:gridCol w="1393000"/>
              </a:tblGrid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Pertenece(1:M)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X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Es Delegado(1:M)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Cursa </a:t>
                      </a:r>
                    </a:p>
                    <a:p>
                      <a:r>
                        <a:rPr lang="es-CR" dirty="0" smtClean="0"/>
                        <a:t>(N:M)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977447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Entre ALUMNOS y ASIGNATURAS surge una relación N:M, pues un alumno cursa muchas asignaturas y una </a:t>
            </a:r>
            <a:r>
              <a:rPr lang="es-ES" dirty="0" smtClean="0"/>
              <a:t>asignatura es </a:t>
            </a:r>
            <a:r>
              <a:rPr lang="es-ES" dirty="0"/>
              <a:t>cursada por muchos alumnos. La relación se llamará CURSA. Consideramos que puede haber asignaturas sin alumnos. Las </a:t>
            </a:r>
            <a:r>
              <a:rPr lang="es-ES" dirty="0" err="1"/>
              <a:t>cardinalidades</a:t>
            </a:r>
            <a:r>
              <a:rPr lang="es-ES" dirty="0"/>
              <a:t> serán (1:M) entre ALUMNO-ASIGNATURA, pues un alumno, como mínimo, cursa una asignatura, y, como máximo, muchas. La </a:t>
            </a:r>
            <a:r>
              <a:rPr lang="es-ES" dirty="0" err="1"/>
              <a:t>cardinalidad</a:t>
            </a:r>
            <a:r>
              <a:rPr lang="es-ES" dirty="0"/>
              <a:t> entre ASIGNATURA-ALUMNO será (0,N), pues una ASIGNATURA </a:t>
            </a:r>
            <a:r>
              <a:rPr lang="es-ES" dirty="0" smtClean="0"/>
              <a:t>puede ser </a:t>
            </a:r>
            <a:r>
              <a:rPr lang="es-ES" dirty="0"/>
              <a:t>cursada por 0 alumnos o por muchos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4759556"/>
              </p:ext>
            </p:extLst>
          </p:nvPr>
        </p:nvGraphicFramePr>
        <p:xfrm>
          <a:off x="323528" y="4077072"/>
          <a:ext cx="4767836" cy="229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000"/>
                <a:gridCol w="882968"/>
                <a:gridCol w="1098868"/>
                <a:gridCol w="1393000"/>
              </a:tblGrid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Pertenece(1:M)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X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Es Delegado(1:M)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Cursa </a:t>
                      </a:r>
                    </a:p>
                    <a:p>
                      <a:r>
                        <a:rPr lang="es-CR" dirty="0" smtClean="0"/>
                        <a:t>(N:M)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X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211345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3: Definir los atributos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2556772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3: Definir los atributos</a:t>
            </a:r>
          </a:p>
          <a:p>
            <a:pPr lvl="1" algn="just"/>
            <a:r>
              <a:rPr lang="es-ES" dirty="0" smtClean="0"/>
              <a:t>Como </a:t>
            </a:r>
            <a:r>
              <a:rPr lang="es-ES" dirty="0"/>
              <a:t>el enunciado no explicita ningún tipo de característica de las entidades nos </a:t>
            </a:r>
            <a:r>
              <a:rPr lang="es-ES" dirty="0" smtClean="0"/>
              <a:t>imaginamos los </a:t>
            </a:r>
            <a:r>
              <a:rPr lang="es-ES" dirty="0"/>
              <a:t>atributos, que pueden ser los siguientes: </a:t>
            </a:r>
          </a:p>
          <a:p>
            <a:pPr lvl="2" algn="just"/>
            <a:r>
              <a:rPr lang="es-ES" dirty="0" smtClean="0"/>
              <a:t>CURSO </a:t>
            </a:r>
            <a:r>
              <a:rPr lang="es-ES" dirty="0"/>
              <a:t>- COD_CURSO (clave primaria</a:t>
            </a:r>
            <a:r>
              <a:rPr lang="es-ES" dirty="0" smtClean="0"/>
              <a:t>), DESCRIPCIÓN</a:t>
            </a:r>
            <a:r>
              <a:rPr lang="es-ES" dirty="0"/>
              <a:t>, </a:t>
            </a:r>
            <a:r>
              <a:rPr lang="es-ES" dirty="0" smtClean="0"/>
              <a:t>NIVEL y </a:t>
            </a:r>
            <a:r>
              <a:rPr lang="es-ES" dirty="0"/>
              <a:t>ETAPA</a:t>
            </a:r>
          </a:p>
          <a:p>
            <a:pPr lvl="2" algn="just"/>
            <a:r>
              <a:rPr lang="es-ES" dirty="0" smtClean="0"/>
              <a:t>ALUMNO – NUM_MATRÍCULA  (</a:t>
            </a:r>
            <a:r>
              <a:rPr lang="es-ES" dirty="0"/>
              <a:t>clave primaria), </a:t>
            </a:r>
            <a:r>
              <a:rPr lang="es-ES" dirty="0" smtClean="0"/>
              <a:t>NOMBRE y DIRECCIÓN </a:t>
            </a:r>
          </a:p>
          <a:p>
            <a:pPr lvl="2" algn="just"/>
            <a:r>
              <a:rPr lang="es-ES" dirty="0" smtClean="0"/>
              <a:t>ASIGNATURA – COD_ASIGNATURA (</a:t>
            </a:r>
            <a:r>
              <a:rPr lang="es-ES" dirty="0"/>
              <a:t>clave </a:t>
            </a:r>
            <a:r>
              <a:rPr lang="es-ES" dirty="0" smtClean="0"/>
              <a:t>primaria) y </a:t>
            </a:r>
            <a:r>
              <a:rPr lang="es-ES" dirty="0"/>
              <a:t>TIPO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32577045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Paso 4</a:t>
            </a:r>
            <a:r>
              <a:rPr lang="es-ES" dirty="0" smtClean="0"/>
              <a:t>: Construir el diagrama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30844499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grpSp>
        <p:nvGrpSpPr>
          <p:cNvPr id="86" name="85 Grupo"/>
          <p:cNvGrpSpPr/>
          <p:nvPr/>
        </p:nvGrpSpPr>
        <p:grpSpPr>
          <a:xfrm>
            <a:off x="35496" y="1628800"/>
            <a:ext cx="9090146" cy="4550194"/>
            <a:chOff x="35496" y="1628800"/>
            <a:chExt cx="9090146" cy="4550194"/>
          </a:xfrm>
        </p:grpSpPr>
        <p:sp>
          <p:nvSpPr>
            <p:cNvPr id="5" name="4 Rectángulo"/>
            <p:cNvSpPr/>
            <p:nvPr/>
          </p:nvSpPr>
          <p:spPr>
            <a:xfrm>
              <a:off x="3021151" y="3603946"/>
              <a:ext cx="1034426" cy="599580"/>
            </a:xfrm>
            <a:custGeom>
              <a:avLst/>
              <a:gdLst>
                <a:gd name="connsiteX0" fmla="*/ 0 w 1008112"/>
                <a:gd name="connsiteY0" fmla="*/ 0 h 576064"/>
                <a:gd name="connsiteX1" fmla="*/ 1008112 w 1008112"/>
                <a:gd name="connsiteY1" fmla="*/ 0 h 576064"/>
                <a:gd name="connsiteX2" fmla="*/ 1008112 w 1008112"/>
                <a:gd name="connsiteY2" fmla="*/ 576064 h 576064"/>
                <a:gd name="connsiteX3" fmla="*/ 0 w 1008112"/>
                <a:gd name="connsiteY3" fmla="*/ 576064 h 576064"/>
                <a:gd name="connsiteX4" fmla="*/ 0 w 1008112"/>
                <a:gd name="connsiteY4" fmla="*/ 0 h 576064"/>
                <a:gd name="connsiteX0" fmla="*/ 0 w 1008112"/>
                <a:gd name="connsiteY0" fmla="*/ 9663 h 585727"/>
                <a:gd name="connsiteX1" fmla="*/ 260501 w 1008112"/>
                <a:gd name="connsiteY1" fmla="*/ 0 h 585727"/>
                <a:gd name="connsiteX2" fmla="*/ 1008112 w 1008112"/>
                <a:gd name="connsiteY2" fmla="*/ 9663 h 585727"/>
                <a:gd name="connsiteX3" fmla="*/ 1008112 w 1008112"/>
                <a:gd name="connsiteY3" fmla="*/ 585727 h 585727"/>
                <a:gd name="connsiteX4" fmla="*/ 0 w 1008112"/>
                <a:gd name="connsiteY4" fmla="*/ 585727 h 585727"/>
                <a:gd name="connsiteX5" fmla="*/ 0 w 1008112"/>
                <a:gd name="connsiteY5" fmla="*/ 9663 h 585727"/>
                <a:gd name="connsiteX0" fmla="*/ 0 w 1008112"/>
                <a:gd name="connsiteY0" fmla="*/ 9663 h 585727"/>
                <a:gd name="connsiteX1" fmla="*/ 260501 w 1008112"/>
                <a:gd name="connsiteY1" fmla="*/ 0 h 585727"/>
                <a:gd name="connsiteX2" fmla="*/ 759265 w 1008112"/>
                <a:gd name="connsiteY2" fmla="*/ 1 h 585727"/>
                <a:gd name="connsiteX3" fmla="*/ 1008112 w 1008112"/>
                <a:gd name="connsiteY3" fmla="*/ 9663 h 585727"/>
                <a:gd name="connsiteX4" fmla="*/ 1008112 w 1008112"/>
                <a:gd name="connsiteY4" fmla="*/ 585727 h 585727"/>
                <a:gd name="connsiteX5" fmla="*/ 0 w 1008112"/>
                <a:gd name="connsiteY5" fmla="*/ 585727 h 585727"/>
                <a:gd name="connsiteX6" fmla="*/ 0 w 1008112"/>
                <a:gd name="connsiteY6" fmla="*/ 9663 h 585727"/>
                <a:gd name="connsiteX0" fmla="*/ 2735 w 1010847"/>
                <a:gd name="connsiteY0" fmla="*/ 9663 h 585727"/>
                <a:gd name="connsiteX1" fmla="*/ 263236 w 1010847"/>
                <a:gd name="connsiteY1" fmla="*/ 0 h 585727"/>
                <a:gd name="connsiteX2" fmla="*/ 762000 w 1010847"/>
                <a:gd name="connsiteY2" fmla="*/ 1 h 585727"/>
                <a:gd name="connsiteX3" fmla="*/ 1010847 w 1010847"/>
                <a:gd name="connsiteY3" fmla="*/ 9663 h 585727"/>
                <a:gd name="connsiteX4" fmla="*/ 1010847 w 1010847"/>
                <a:gd name="connsiteY4" fmla="*/ 585727 h 585727"/>
                <a:gd name="connsiteX5" fmla="*/ 2735 w 1010847"/>
                <a:gd name="connsiteY5" fmla="*/ 585727 h 585727"/>
                <a:gd name="connsiteX6" fmla="*/ 0 w 1010847"/>
                <a:gd name="connsiteY6" fmla="*/ 277092 h 585727"/>
                <a:gd name="connsiteX7" fmla="*/ 2735 w 1010847"/>
                <a:gd name="connsiteY7" fmla="*/ 9663 h 585727"/>
                <a:gd name="connsiteX0" fmla="*/ 2735 w 1010847"/>
                <a:gd name="connsiteY0" fmla="*/ 9663 h 585727"/>
                <a:gd name="connsiteX1" fmla="*/ 263236 w 1010847"/>
                <a:gd name="connsiteY1" fmla="*/ 0 h 585727"/>
                <a:gd name="connsiteX2" fmla="*/ 762000 w 1010847"/>
                <a:gd name="connsiteY2" fmla="*/ 1 h 585727"/>
                <a:gd name="connsiteX3" fmla="*/ 1010847 w 1010847"/>
                <a:gd name="connsiteY3" fmla="*/ 9663 h 585727"/>
                <a:gd name="connsiteX4" fmla="*/ 1010847 w 1010847"/>
                <a:gd name="connsiteY4" fmla="*/ 585727 h 585727"/>
                <a:gd name="connsiteX5" fmla="*/ 2735 w 1010847"/>
                <a:gd name="connsiteY5" fmla="*/ 585727 h 585727"/>
                <a:gd name="connsiteX6" fmla="*/ 0 w 1010847"/>
                <a:gd name="connsiteY6" fmla="*/ 415638 h 585727"/>
                <a:gd name="connsiteX7" fmla="*/ 2735 w 1010847"/>
                <a:gd name="connsiteY7" fmla="*/ 9663 h 585727"/>
                <a:gd name="connsiteX0" fmla="*/ 25778 w 1033890"/>
                <a:gd name="connsiteY0" fmla="*/ 9663 h 585727"/>
                <a:gd name="connsiteX1" fmla="*/ 286279 w 1033890"/>
                <a:gd name="connsiteY1" fmla="*/ 0 h 585727"/>
                <a:gd name="connsiteX2" fmla="*/ 785043 w 1033890"/>
                <a:gd name="connsiteY2" fmla="*/ 1 h 585727"/>
                <a:gd name="connsiteX3" fmla="*/ 1033890 w 1033890"/>
                <a:gd name="connsiteY3" fmla="*/ 9663 h 585727"/>
                <a:gd name="connsiteX4" fmla="*/ 1033890 w 1033890"/>
                <a:gd name="connsiteY4" fmla="*/ 585727 h 585727"/>
                <a:gd name="connsiteX5" fmla="*/ 25778 w 1033890"/>
                <a:gd name="connsiteY5" fmla="*/ 585727 h 585727"/>
                <a:gd name="connsiteX6" fmla="*/ 23043 w 1033890"/>
                <a:gd name="connsiteY6" fmla="*/ 415638 h 585727"/>
                <a:gd name="connsiteX7" fmla="*/ 9189 w 1033890"/>
                <a:gd name="connsiteY7" fmla="*/ 166256 h 585727"/>
                <a:gd name="connsiteX8" fmla="*/ 25778 w 1033890"/>
                <a:gd name="connsiteY8" fmla="*/ 9663 h 585727"/>
                <a:gd name="connsiteX0" fmla="*/ 25778 w 1033890"/>
                <a:gd name="connsiteY0" fmla="*/ 23516 h 599580"/>
                <a:gd name="connsiteX1" fmla="*/ 286279 w 1033890"/>
                <a:gd name="connsiteY1" fmla="*/ 13853 h 599580"/>
                <a:gd name="connsiteX2" fmla="*/ 521807 w 1033890"/>
                <a:gd name="connsiteY2" fmla="*/ 0 h 599580"/>
                <a:gd name="connsiteX3" fmla="*/ 785043 w 1033890"/>
                <a:gd name="connsiteY3" fmla="*/ 13854 h 599580"/>
                <a:gd name="connsiteX4" fmla="*/ 1033890 w 1033890"/>
                <a:gd name="connsiteY4" fmla="*/ 23516 h 599580"/>
                <a:gd name="connsiteX5" fmla="*/ 1033890 w 1033890"/>
                <a:gd name="connsiteY5" fmla="*/ 599580 h 599580"/>
                <a:gd name="connsiteX6" fmla="*/ 25778 w 1033890"/>
                <a:gd name="connsiteY6" fmla="*/ 599580 h 599580"/>
                <a:gd name="connsiteX7" fmla="*/ 23043 w 1033890"/>
                <a:gd name="connsiteY7" fmla="*/ 429491 h 599580"/>
                <a:gd name="connsiteX8" fmla="*/ 9189 w 1033890"/>
                <a:gd name="connsiteY8" fmla="*/ 180109 h 599580"/>
                <a:gd name="connsiteX9" fmla="*/ 25778 w 1033890"/>
                <a:gd name="connsiteY9" fmla="*/ 23516 h 599580"/>
                <a:gd name="connsiteX0" fmla="*/ 25778 w 1034426"/>
                <a:gd name="connsiteY0" fmla="*/ 23516 h 599580"/>
                <a:gd name="connsiteX1" fmla="*/ 286279 w 1034426"/>
                <a:gd name="connsiteY1" fmla="*/ 13853 h 599580"/>
                <a:gd name="connsiteX2" fmla="*/ 521807 w 1034426"/>
                <a:gd name="connsiteY2" fmla="*/ 0 h 599580"/>
                <a:gd name="connsiteX3" fmla="*/ 785043 w 1034426"/>
                <a:gd name="connsiteY3" fmla="*/ 13854 h 599580"/>
                <a:gd name="connsiteX4" fmla="*/ 1033890 w 1034426"/>
                <a:gd name="connsiteY4" fmla="*/ 23516 h 599580"/>
                <a:gd name="connsiteX5" fmla="*/ 1034426 w 1034426"/>
                <a:gd name="connsiteY5" fmla="*/ 304800 h 599580"/>
                <a:gd name="connsiteX6" fmla="*/ 1033890 w 1034426"/>
                <a:gd name="connsiteY6" fmla="*/ 599580 h 599580"/>
                <a:gd name="connsiteX7" fmla="*/ 25778 w 1034426"/>
                <a:gd name="connsiteY7" fmla="*/ 599580 h 599580"/>
                <a:gd name="connsiteX8" fmla="*/ 23043 w 1034426"/>
                <a:gd name="connsiteY8" fmla="*/ 429491 h 599580"/>
                <a:gd name="connsiteX9" fmla="*/ 9189 w 1034426"/>
                <a:gd name="connsiteY9" fmla="*/ 180109 h 599580"/>
                <a:gd name="connsiteX10" fmla="*/ 25778 w 1034426"/>
                <a:gd name="connsiteY10" fmla="*/ 23516 h 59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4426" h="599580">
                  <a:moveTo>
                    <a:pt x="25778" y="23516"/>
                  </a:moveTo>
                  <a:lnTo>
                    <a:pt x="286279" y="13853"/>
                  </a:lnTo>
                  <a:lnTo>
                    <a:pt x="521807" y="0"/>
                  </a:lnTo>
                  <a:lnTo>
                    <a:pt x="785043" y="13854"/>
                  </a:lnTo>
                  <a:lnTo>
                    <a:pt x="1033890" y="23516"/>
                  </a:lnTo>
                  <a:cubicBezTo>
                    <a:pt x="1034069" y="117277"/>
                    <a:pt x="1034247" y="211039"/>
                    <a:pt x="1034426" y="304800"/>
                  </a:cubicBezTo>
                  <a:cubicBezTo>
                    <a:pt x="1034247" y="403060"/>
                    <a:pt x="1034069" y="501320"/>
                    <a:pt x="1033890" y="599580"/>
                  </a:cubicBezTo>
                  <a:lnTo>
                    <a:pt x="25778" y="599580"/>
                  </a:lnTo>
                  <a:cubicBezTo>
                    <a:pt x="24866" y="496702"/>
                    <a:pt x="23955" y="532369"/>
                    <a:pt x="23043" y="429491"/>
                  </a:cubicBezTo>
                  <a:cubicBezTo>
                    <a:pt x="20278" y="359579"/>
                    <a:pt x="8733" y="247771"/>
                    <a:pt x="9189" y="180109"/>
                  </a:cubicBezTo>
                  <a:cubicBezTo>
                    <a:pt x="9645" y="112447"/>
                    <a:pt x="-20404" y="51225"/>
                    <a:pt x="25778" y="23516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b="1" dirty="0" smtClean="0"/>
                <a:t>Curso</a:t>
              </a:r>
              <a:endParaRPr lang="es-CR" sz="1400" b="1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517095" y="5298261"/>
              <a:ext cx="100811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b="1" dirty="0" smtClean="0"/>
                <a:t>Asignatura</a:t>
              </a:r>
              <a:endParaRPr lang="es-CR" sz="1400" b="1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6431306" y="3627463"/>
              <a:ext cx="100811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b="1" dirty="0" smtClean="0"/>
                <a:t>Alumno</a:t>
              </a:r>
              <a:endParaRPr lang="es-CR" sz="1400" b="1" dirty="0"/>
            </a:p>
          </p:txBody>
        </p:sp>
        <p:sp>
          <p:nvSpPr>
            <p:cNvPr id="8" name="7 Rombo"/>
            <p:cNvSpPr/>
            <p:nvPr/>
          </p:nvSpPr>
          <p:spPr>
            <a:xfrm>
              <a:off x="4415082" y="3326677"/>
              <a:ext cx="1656184" cy="116488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300" dirty="0" smtClean="0"/>
                <a:t>Pertenece</a:t>
              </a:r>
              <a:endParaRPr lang="es-CR" sz="1300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1390746" y="2798271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u="sng" dirty="0" smtClean="0"/>
                <a:t>COD_CURSO</a:t>
              </a:r>
              <a:endParaRPr lang="es-CR" sz="1400" u="sng" dirty="0"/>
            </a:p>
          </p:txBody>
        </p:sp>
        <p:cxnSp>
          <p:nvCxnSpPr>
            <p:cNvPr id="11" name="10 Conector recto"/>
            <p:cNvCxnSpPr>
              <a:stCxn id="8" idx="1"/>
              <a:endCxn id="5" idx="5"/>
            </p:cNvCxnSpPr>
            <p:nvPr/>
          </p:nvCxnSpPr>
          <p:spPr>
            <a:xfrm flipH="1" flipV="1">
              <a:off x="4055577" y="3908746"/>
              <a:ext cx="359505" cy="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8" idx="3"/>
              <a:endCxn id="7" idx="1"/>
            </p:cNvCxnSpPr>
            <p:nvPr/>
          </p:nvCxnSpPr>
          <p:spPr>
            <a:xfrm>
              <a:off x="6071266" y="3909118"/>
              <a:ext cx="360040" cy="6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Elipse"/>
            <p:cNvSpPr/>
            <p:nvPr/>
          </p:nvSpPr>
          <p:spPr>
            <a:xfrm>
              <a:off x="323528" y="3827002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Descripción</a:t>
              </a:r>
              <a:endParaRPr lang="es-CR" sz="1400" dirty="0"/>
            </a:p>
          </p:txBody>
        </p:sp>
        <p:sp>
          <p:nvSpPr>
            <p:cNvPr id="20" name="19 Elipse"/>
            <p:cNvSpPr/>
            <p:nvPr/>
          </p:nvSpPr>
          <p:spPr>
            <a:xfrm>
              <a:off x="353081" y="3195415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Nivel</a:t>
              </a:r>
              <a:endParaRPr lang="es-CR" sz="1400" dirty="0"/>
            </a:p>
          </p:txBody>
        </p:sp>
        <p:sp>
          <p:nvSpPr>
            <p:cNvPr id="21" name="20 Elipse"/>
            <p:cNvSpPr/>
            <p:nvPr/>
          </p:nvSpPr>
          <p:spPr>
            <a:xfrm>
              <a:off x="706225" y="4419551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Etapa</a:t>
              </a:r>
              <a:endParaRPr lang="es-CR" sz="1400" dirty="0"/>
            </a:p>
          </p:txBody>
        </p:sp>
        <p:cxnSp>
          <p:nvCxnSpPr>
            <p:cNvPr id="23" name="22 Conector recto"/>
            <p:cNvCxnSpPr>
              <a:stCxn id="9" idx="4"/>
              <a:endCxn id="5" idx="1"/>
            </p:cNvCxnSpPr>
            <p:nvPr/>
          </p:nvCxnSpPr>
          <p:spPr>
            <a:xfrm>
              <a:off x="2258290" y="3158311"/>
              <a:ext cx="1049140" cy="459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20" idx="6"/>
              <a:endCxn id="5" idx="0"/>
            </p:cNvCxnSpPr>
            <p:nvPr/>
          </p:nvCxnSpPr>
          <p:spPr>
            <a:xfrm>
              <a:off x="2088169" y="3375435"/>
              <a:ext cx="958760" cy="252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>
              <a:stCxn id="19" idx="6"/>
              <a:endCxn id="5" idx="8"/>
            </p:cNvCxnSpPr>
            <p:nvPr/>
          </p:nvCxnSpPr>
          <p:spPr>
            <a:xfrm>
              <a:off x="2058616" y="4007022"/>
              <a:ext cx="985578" cy="26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>
              <a:stCxn id="21" idx="6"/>
              <a:endCxn id="5" idx="7"/>
            </p:cNvCxnSpPr>
            <p:nvPr/>
          </p:nvCxnSpPr>
          <p:spPr>
            <a:xfrm flipV="1">
              <a:off x="2441313" y="4203526"/>
              <a:ext cx="605616" cy="396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CuadroTexto"/>
            <p:cNvSpPr txBox="1"/>
            <p:nvPr/>
          </p:nvSpPr>
          <p:spPr>
            <a:xfrm>
              <a:off x="4919138" y="2979391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sz="1600" b="1" dirty="0" smtClean="0"/>
                <a:t>1:M</a:t>
              </a:r>
              <a:endParaRPr lang="es-CR" sz="1600" b="1" dirty="0"/>
            </a:p>
          </p:txBody>
        </p:sp>
        <p:sp>
          <p:nvSpPr>
            <p:cNvPr id="43" name="42 Rombo"/>
            <p:cNvSpPr/>
            <p:nvPr/>
          </p:nvSpPr>
          <p:spPr>
            <a:xfrm>
              <a:off x="6041713" y="1971279"/>
              <a:ext cx="1729350" cy="129614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300" dirty="0" smtClean="0"/>
                <a:t>Es Delegado</a:t>
              </a:r>
              <a:endParaRPr lang="es-CR" sz="1300" dirty="0"/>
            </a:p>
          </p:txBody>
        </p:sp>
        <p:cxnSp>
          <p:nvCxnSpPr>
            <p:cNvPr id="47" name="46 Conector recto"/>
            <p:cNvCxnSpPr>
              <a:stCxn id="7" idx="0"/>
              <a:endCxn id="43" idx="2"/>
            </p:cNvCxnSpPr>
            <p:nvPr/>
          </p:nvCxnSpPr>
          <p:spPr>
            <a:xfrm flipH="1" flipV="1">
              <a:off x="6906388" y="3267423"/>
              <a:ext cx="28974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angular"/>
            <p:cNvCxnSpPr>
              <a:stCxn id="43" idx="3"/>
              <a:endCxn id="7" idx="3"/>
            </p:cNvCxnSpPr>
            <p:nvPr/>
          </p:nvCxnSpPr>
          <p:spPr>
            <a:xfrm flipH="1">
              <a:off x="7439418" y="2619351"/>
              <a:ext cx="331645" cy="1296144"/>
            </a:xfrm>
            <a:prstGeom prst="bentConnector3">
              <a:avLst>
                <a:gd name="adj1" fmla="val -68929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52 CuadroTexto"/>
            <p:cNvSpPr txBox="1"/>
            <p:nvPr/>
          </p:nvSpPr>
          <p:spPr>
            <a:xfrm>
              <a:off x="6611326" y="1628800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sz="1600" b="1" dirty="0" smtClean="0"/>
                <a:t>1:M</a:t>
              </a:r>
              <a:endParaRPr lang="es-CR" sz="1600" b="1" dirty="0"/>
            </a:p>
          </p:txBody>
        </p:sp>
        <p:sp>
          <p:nvSpPr>
            <p:cNvPr id="54" name="53 Elipse"/>
            <p:cNvSpPr/>
            <p:nvPr/>
          </p:nvSpPr>
          <p:spPr>
            <a:xfrm>
              <a:off x="6977817" y="4347543"/>
              <a:ext cx="2147825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u="sng" dirty="0" smtClean="0"/>
                <a:t>NUM_MATRICULA</a:t>
              </a:r>
              <a:endParaRPr lang="es-CR" sz="1400" u="sng" dirty="0"/>
            </a:p>
          </p:txBody>
        </p:sp>
        <p:sp>
          <p:nvSpPr>
            <p:cNvPr id="55" name="54 Elipse"/>
            <p:cNvSpPr/>
            <p:nvPr/>
          </p:nvSpPr>
          <p:spPr>
            <a:xfrm>
              <a:off x="7184185" y="4875221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Nombre</a:t>
              </a:r>
              <a:endParaRPr lang="es-CR" sz="1400" dirty="0"/>
            </a:p>
          </p:txBody>
        </p:sp>
        <p:sp>
          <p:nvSpPr>
            <p:cNvPr id="56" name="55 Elipse"/>
            <p:cNvSpPr/>
            <p:nvPr/>
          </p:nvSpPr>
          <p:spPr>
            <a:xfrm>
              <a:off x="7259398" y="5447140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Dirección</a:t>
              </a:r>
              <a:endParaRPr lang="es-CR" sz="1400" dirty="0"/>
            </a:p>
          </p:txBody>
        </p:sp>
        <p:cxnSp>
          <p:nvCxnSpPr>
            <p:cNvPr id="57" name="56 Conector recto"/>
            <p:cNvCxnSpPr>
              <a:stCxn id="56" idx="0"/>
              <a:endCxn id="7" idx="2"/>
            </p:cNvCxnSpPr>
            <p:nvPr/>
          </p:nvCxnSpPr>
          <p:spPr>
            <a:xfrm flipH="1" flipV="1">
              <a:off x="6935362" y="4203527"/>
              <a:ext cx="1191580" cy="1243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>
              <a:stCxn id="54" idx="0"/>
              <a:endCxn id="7" idx="2"/>
            </p:cNvCxnSpPr>
            <p:nvPr/>
          </p:nvCxnSpPr>
          <p:spPr>
            <a:xfrm flipH="1" flipV="1">
              <a:off x="6935362" y="4203527"/>
              <a:ext cx="1116368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>
              <a:stCxn id="55" idx="0"/>
              <a:endCxn id="7" idx="2"/>
            </p:cNvCxnSpPr>
            <p:nvPr/>
          </p:nvCxnSpPr>
          <p:spPr>
            <a:xfrm flipH="1" flipV="1">
              <a:off x="6935362" y="4203527"/>
              <a:ext cx="1116367" cy="671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65 Rombo"/>
            <p:cNvSpPr/>
            <p:nvPr/>
          </p:nvSpPr>
          <p:spPr>
            <a:xfrm>
              <a:off x="4235329" y="4995615"/>
              <a:ext cx="1656184" cy="116488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300" dirty="0" smtClean="0"/>
                <a:t>Cursa</a:t>
              </a:r>
              <a:endParaRPr lang="es-CR" sz="1300" dirty="0"/>
            </a:p>
          </p:txBody>
        </p:sp>
        <p:cxnSp>
          <p:nvCxnSpPr>
            <p:cNvPr id="67" name="66 Conector recto"/>
            <p:cNvCxnSpPr>
              <a:stCxn id="66" idx="1"/>
              <a:endCxn id="6" idx="3"/>
            </p:cNvCxnSpPr>
            <p:nvPr/>
          </p:nvCxnSpPr>
          <p:spPr>
            <a:xfrm flipH="1">
              <a:off x="3525207" y="5578056"/>
              <a:ext cx="710122" cy="8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angular"/>
            <p:cNvCxnSpPr>
              <a:stCxn id="7" idx="2"/>
              <a:endCxn id="66" idx="3"/>
            </p:cNvCxnSpPr>
            <p:nvPr/>
          </p:nvCxnSpPr>
          <p:spPr>
            <a:xfrm rot="5400000">
              <a:off x="5726174" y="4368867"/>
              <a:ext cx="1374529" cy="104384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77 Elipse"/>
            <p:cNvSpPr/>
            <p:nvPr/>
          </p:nvSpPr>
          <p:spPr>
            <a:xfrm>
              <a:off x="35496" y="5235261"/>
              <a:ext cx="226180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u="sng" dirty="0"/>
                <a:t>COD_ASIGNATURA</a:t>
              </a:r>
              <a:endParaRPr lang="es-CR" sz="1400" u="sng" dirty="0"/>
            </a:p>
          </p:txBody>
        </p:sp>
        <p:sp>
          <p:nvSpPr>
            <p:cNvPr id="79" name="78 Elipse"/>
            <p:cNvSpPr/>
            <p:nvPr/>
          </p:nvSpPr>
          <p:spPr>
            <a:xfrm>
              <a:off x="389794" y="5818954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Tipo</a:t>
              </a:r>
              <a:endParaRPr lang="es-CR" sz="1400" dirty="0"/>
            </a:p>
          </p:txBody>
        </p:sp>
        <p:cxnSp>
          <p:nvCxnSpPr>
            <p:cNvPr id="80" name="79 Conector recto"/>
            <p:cNvCxnSpPr>
              <a:stCxn id="78" idx="5"/>
              <a:endCxn id="6" idx="1"/>
            </p:cNvCxnSpPr>
            <p:nvPr/>
          </p:nvCxnSpPr>
          <p:spPr>
            <a:xfrm>
              <a:off x="1966063" y="5542574"/>
              <a:ext cx="551032" cy="4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>
              <a:stCxn id="79" idx="7"/>
              <a:endCxn id="6" idx="1"/>
            </p:cNvCxnSpPr>
            <p:nvPr/>
          </p:nvCxnSpPr>
          <p:spPr>
            <a:xfrm flipV="1">
              <a:off x="1870784" y="5586293"/>
              <a:ext cx="646311" cy="285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5571850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Construya el diagrama E-R para los siguientes casos:</a:t>
            </a:r>
          </a:p>
          <a:p>
            <a:pPr lvl="1"/>
            <a:r>
              <a:rPr lang="es-ES" dirty="0"/>
              <a:t>Supongamos el bibliobús que proporciona un servicio de préstamos de libros a los socios de un pueblo. Los libros </a:t>
            </a:r>
            <a:r>
              <a:rPr lang="es-ES" dirty="0" smtClean="0"/>
              <a:t>están clasificados </a:t>
            </a:r>
            <a:r>
              <a:rPr lang="es-ES" dirty="0"/>
              <a:t>por temas. Un tema puede contener varios libros. Un libro es prestado a muchos socios, y un socio </a:t>
            </a:r>
            <a:r>
              <a:rPr lang="es-ES" dirty="0" smtClean="0"/>
              <a:t>puede solicitar varios </a:t>
            </a:r>
            <a:r>
              <a:rPr lang="es-ES" dirty="0"/>
              <a:t>libros. En el préstamo de libros es importante saber la Fecha de préstamo y la Fecha de devolución. De </a:t>
            </a:r>
            <a:r>
              <a:rPr lang="es-ES" dirty="0" smtClean="0"/>
              <a:t>los libros </a:t>
            </a:r>
            <a:r>
              <a:rPr lang="es-ES" dirty="0"/>
              <a:t>nos interesa saber el título, el autor y el número de ejemplares.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295986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Entidad</a:t>
            </a:r>
          </a:p>
          <a:p>
            <a:pPr lvl="1"/>
            <a:r>
              <a:rPr lang="es-ES_tradnl" sz="2500" dirty="0"/>
              <a:t>Cosa u </a:t>
            </a:r>
            <a:r>
              <a:rPr lang="es-ES_tradnl" sz="2500" dirty="0">
                <a:solidFill>
                  <a:schemeClr val="accent2"/>
                </a:solidFill>
              </a:rPr>
              <a:t>objeto</a:t>
            </a:r>
            <a:r>
              <a:rPr lang="es-ES_tradnl" sz="2500" dirty="0"/>
              <a:t> del mundo real con </a:t>
            </a:r>
            <a:r>
              <a:rPr lang="es-ES_tradnl" sz="2500" dirty="0">
                <a:solidFill>
                  <a:schemeClr val="accent2"/>
                </a:solidFill>
              </a:rPr>
              <a:t>existencia propia</a:t>
            </a:r>
            <a:r>
              <a:rPr lang="es-ES_tradnl" sz="2500" dirty="0"/>
              <a:t> y </a:t>
            </a:r>
            <a:r>
              <a:rPr lang="es-ES_tradnl" sz="2500" dirty="0">
                <a:solidFill>
                  <a:schemeClr val="accent2"/>
                </a:solidFill>
              </a:rPr>
              <a:t>distinguible</a:t>
            </a:r>
            <a:r>
              <a:rPr lang="es-ES_tradnl" sz="2500" dirty="0"/>
              <a:t> del resto</a:t>
            </a:r>
          </a:p>
          <a:p>
            <a:pPr lvl="1"/>
            <a:r>
              <a:rPr lang="es-ES_tradnl" sz="2500" dirty="0" smtClean="0"/>
              <a:t>Objeto </a:t>
            </a:r>
            <a:r>
              <a:rPr lang="es-ES_tradnl" sz="2500" dirty="0"/>
              <a:t>con </a:t>
            </a:r>
            <a:r>
              <a:rPr lang="es-ES_tradnl" sz="2500" dirty="0">
                <a:solidFill>
                  <a:schemeClr val="accent2"/>
                </a:solidFill>
              </a:rPr>
              <a:t>existencia</a:t>
            </a:r>
            <a:r>
              <a:rPr lang="es-ES_tradnl" sz="2500" dirty="0"/>
              <a:t>...</a:t>
            </a:r>
          </a:p>
          <a:p>
            <a:pPr lvl="2"/>
            <a:r>
              <a:rPr lang="es-ES_tradnl" sz="2100" b="1" dirty="0">
                <a:solidFill>
                  <a:schemeClr val="accent2"/>
                </a:solidFill>
              </a:rPr>
              <a:t>física</a:t>
            </a:r>
            <a:r>
              <a:rPr lang="es-ES_tradnl" sz="2100" dirty="0"/>
              <a:t> o real (una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persona</a:t>
            </a:r>
            <a:r>
              <a:rPr lang="es-ES_tradnl" sz="2100" dirty="0"/>
              <a:t>, un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libro</a:t>
            </a:r>
            <a:r>
              <a:rPr lang="es-ES_tradnl" sz="2100" dirty="0"/>
              <a:t>, un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2100" dirty="0"/>
              <a:t>)</a:t>
            </a:r>
          </a:p>
          <a:p>
            <a:pPr lvl="2"/>
            <a:r>
              <a:rPr lang="es-ES_tradnl" sz="2100" b="1" dirty="0">
                <a:solidFill>
                  <a:schemeClr val="accent2"/>
                </a:solidFill>
              </a:rPr>
              <a:t>abstracta</a:t>
            </a:r>
            <a:r>
              <a:rPr lang="es-ES_tradnl" sz="2100" dirty="0"/>
              <a:t> o conceptual (una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asignatura</a:t>
            </a:r>
            <a:r>
              <a:rPr lang="es-ES_tradnl" sz="2100" dirty="0"/>
              <a:t>, un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viaje</a:t>
            </a:r>
            <a:r>
              <a:rPr lang="es-ES_tradnl" sz="2100" dirty="0"/>
              <a:t>)</a:t>
            </a:r>
          </a:p>
          <a:p>
            <a:pPr lvl="1"/>
            <a:r>
              <a:rPr lang="es-ES_tradnl" sz="2500" i="1" dirty="0" smtClean="0">
                <a:latin typeface="Times New Roman" pitchFamily="18" charset="0"/>
              </a:rPr>
              <a:t>“</a:t>
            </a:r>
            <a:r>
              <a:rPr lang="es-ES_tradnl" sz="2500" i="1" dirty="0">
                <a:latin typeface="Times New Roman" pitchFamily="18" charset="0"/>
              </a:rPr>
              <a:t>Persona, lugar, cosa, concepto o suceso, real o abstracto, de interés para la empresa”</a:t>
            </a:r>
            <a:r>
              <a:rPr lang="es-ES_tradnl" sz="2100" dirty="0"/>
              <a:t> </a:t>
            </a:r>
            <a:r>
              <a:rPr lang="es-ES_tradnl" sz="1700" dirty="0"/>
              <a:t>(ANSI, 1977)</a:t>
            </a:r>
          </a:p>
          <a:p>
            <a:pPr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4733498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Casos por grupos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284073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Entidad</a:t>
            </a:r>
          </a:p>
          <a:p>
            <a:pPr lvl="1"/>
            <a:r>
              <a:rPr lang="es-CR" dirty="0" smtClean="0"/>
              <a:t>¿Cuáles serían algunos ejemplos de entidades?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610121777"/>
      </p:ext>
    </p:extLst>
  </p:cSld>
  <p:clrMapOvr>
    <a:masterClrMapping/>
  </p:clrMapOvr>
  <p:transition advTm="6644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dirty="0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051720" y="2965145"/>
            <a:ext cx="1519237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EMPLEADO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998410" y="3995077"/>
            <a:ext cx="1169158" cy="4420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 dirty="0" smtClean="0">
                <a:solidFill>
                  <a:schemeClr val="tx2"/>
                </a:solidFill>
                <a:latin typeface="Arial Narrow" pitchFamily="34" charset="0"/>
              </a:rPr>
              <a:t>EDIFICIO</a:t>
            </a:r>
            <a:endParaRPr lang="es-ES_tradnl" sz="2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3904332" y="2966733"/>
            <a:ext cx="1352550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PELICULA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5637882" y="2966733"/>
            <a:ext cx="1409700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DIRECTOR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5656932" y="3876370"/>
            <a:ext cx="992188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ACTOR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2142207" y="3962095"/>
            <a:ext cx="1171575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CLIENTE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Entidad</a:t>
            </a:r>
          </a:p>
          <a:p>
            <a:pPr lvl="1"/>
            <a:r>
              <a:rPr lang="es-CR" dirty="0" smtClean="0"/>
              <a:t>Notación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501174244"/>
      </p:ext>
    </p:extLst>
  </p:cSld>
  <p:clrMapOvr>
    <a:masterClrMapping/>
  </p:clrMapOvr>
  <p:transition advTm="66448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0.4|0.8|1.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9850</TotalTime>
  <Words>4936</Words>
  <Application>Microsoft Office PowerPoint</Application>
  <PresentationFormat>Presentación en pantalla (4:3)</PresentationFormat>
  <Paragraphs>809</Paragraphs>
  <Slides>70</Slides>
  <Notes>26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72" baseType="lpstr">
      <vt:lpstr>Intermedio</vt:lpstr>
      <vt:lpstr>SmartDraw</vt:lpstr>
      <vt:lpstr>Fundamentos de bases de datos</vt:lpstr>
      <vt:lpstr>Agenda</vt:lpstr>
      <vt:lpstr>Diapositiva 3</vt:lpstr>
      <vt:lpstr>Modelo de datos: Definición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Automovil (sin clave): resulta imposible identificar a alguno de los 2 autos marca Peugeot:</vt:lpstr>
      <vt:lpstr>Automovil (con clave): a través de la clave, es posible identificar cualquiera de los autos:</vt:lpstr>
      <vt:lpstr>Modelo entidad-relación: Conceptos</vt:lpstr>
      <vt:lpstr>Modelo entidad-relación: Conceptos</vt:lpstr>
      <vt:lpstr>Ejercicio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Ejercicio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Diagrama E-R: Pasos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Ejercicios</vt:lpstr>
      <vt:lpstr>Ejercicios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bases de datos</dc:title>
  <dc:creator>Administrador</dc:creator>
  <cp:lastModifiedBy>Yesenia</cp:lastModifiedBy>
  <cp:revision>86</cp:revision>
  <dcterms:created xsi:type="dcterms:W3CDTF">2013-08-29T16:03:59Z</dcterms:created>
  <dcterms:modified xsi:type="dcterms:W3CDTF">2015-01-24T15:54:17Z</dcterms:modified>
</cp:coreProperties>
</file>