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200" b="0" i="0" u="none" strike="noStrike" cap="none" baseline="0">
                <a:solidFill>
                  <a:schemeClr val="dk1"/>
                </a:solidFill>
                <a:latin typeface="Calibri"/>
                <a:ea typeface="Calibri"/>
                <a:cs typeface="Calibri"/>
                <a:sym typeface="Calibri"/>
              </a:defRPr>
            </a:lvl2pPr>
            <a:lvl3pPr marL="914400" marR="0" indent="0" algn="l" rtl="0">
              <a:spcBef>
                <a:spcPts val="0"/>
              </a:spcBef>
              <a:defRPr sz="1200" b="0" i="0" u="none" strike="noStrike" cap="none" baseline="0">
                <a:solidFill>
                  <a:schemeClr val="dk1"/>
                </a:solidFill>
                <a:latin typeface="Calibri"/>
                <a:ea typeface="Calibri"/>
                <a:cs typeface="Calibri"/>
                <a:sym typeface="Calibri"/>
              </a:defRPr>
            </a:lvl3pPr>
            <a:lvl4pPr marL="1371600" marR="0" indent="0" algn="l" rtl="0">
              <a:spcBef>
                <a:spcPts val="0"/>
              </a:spcBef>
              <a:defRPr sz="1200" b="0" i="0" u="none" strike="noStrike" cap="none" baseline="0">
                <a:solidFill>
                  <a:schemeClr val="dk1"/>
                </a:solidFill>
                <a:latin typeface="Calibri"/>
                <a:ea typeface="Calibri"/>
                <a:cs typeface="Calibri"/>
                <a:sym typeface="Calibri"/>
              </a:defRPr>
            </a:lvl4pPr>
            <a:lvl5pPr marL="1828800" marR="0" indent="0" algn="l" rtl="0">
              <a:spcBef>
                <a:spcPts val="0"/>
              </a:spcBef>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‹Nº›</a:t>
            </a:fld>
            <a:endParaRPr lang="es-C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257201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67462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7" name="Shape 16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10</a:t>
            </a:fld>
            <a:endParaRPr lang="es-CR"/>
          </a:p>
        </p:txBody>
      </p:sp>
    </p:spTree>
    <p:extLst>
      <p:ext uri="{BB962C8B-B14F-4D97-AF65-F5344CB8AC3E}">
        <p14:creationId xmlns:p14="http://schemas.microsoft.com/office/powerpoint/2010/main" val="68464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74" name="Shape 17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11</a:t>
            </a:fld>
            <a:endParaRPr lang="es-CR"/>
          </a:p>
        </p:txBody>
      </p:sp>
    </p:spTree>
    <p:extLst>
      <p:ext uri="{BB962C8B-B14F-4D97-AF65-F5344CB8AC3E}">
        <p14:creationId xmlns:p14="http://schemas.microsoft.com/office/powerpoint/2010/main" val="321272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2" name="Shape 18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12</a:t>
            </a:fld>
            <a:endParaRPr lang="es-CR"/>
          </a:p>
        </p:txBody>
      </p:sp>
    </p:spTree>
    <p:extLst>
      <p:ext uri="{BB962C8B-B14F-4D97-AF65-F5344CB8AC3E}">
        <p14:creationId xmlns:p14="http://schemas.microsoft.com/office/powerpoint/2010/main" val="2697626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9" name="Shape 18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13</a:t>
            </a:fld>
            <a:endParaRPr lang="es-CR"/>
          </a:p>
        </p:txBody>
      </p:sp>
    </p:spTree>
    <p:extLst>
      <p:ext uri="{BB962C8B-B14F-4D97-AF65-F5344CB8AC3E}">
        <p14:creationId xmlns:p14="http://schemas.microsoft.com/office/powerpoint/2010/main" val="1992497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7" name="Shape 1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14</a:t>
            </a:fld>
            <a:endParaRPr lang="es-CR"/>
          </a:p>
        </p:txBody>
      </p:sp>
    </p:spTree>
    <p:extLst>
      <p:ext uri="{BB962C8B-B14F-4D97-AF65-F5344CB8AC3E}">
        <p14:creationId xmlns:p14="http://schemas.microsoft.com/office/powerpoint/2010/main" val="3394158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04" name="Shape 20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15</a:t>
            </a:fld>
            <a:endParaRPr lang="es-CR"/>
          </a:p>
        </p:txBody>
      </p:sp>
    </p:spTree>
    <p:extLst>
      <p:ext uri="{BB962C8B-B14F-4D97-AF65-F5344CB8AC3E}">
        <p14:creationId xmlns:p14="http://schemas.microsoft.com/office/powerpoint/2010/main" val="59463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2" name="Shape 2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16</a:t>
            </a:fld>
            <a:endParaRPr lang="es-CR"/>
          </a:p>
        </p:txBody>
      </p:sp>
    </p:spTree>
    <p:extLst>
      <p:ext uri="{BB962C8B-B14F-4D97-AF65-F5344CB8AC3E}">
        <p14:creationId xmlns:p14="http://schemas.microsoft.com/office/powerpoint/2010/main" val="2735428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9" name="Shape 21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17</a:t>
            </a:fld>
            <a:endParaRPr lang="es-CR"/>
          </a:p>
        </p:txBody>
      </p:sp>
    </p:spTree>
    <p:extLst>
      <p:ext uri="{BB962C8B-B14F-4D97-AF65-F5344CB8AC3E}">
        <p14:creationId xmlns:p14="http://schemas.microsoft.com/office/powerpoint/2010/main" val="2365821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27" name="Shape 22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18</a:t>
            </a:fld>
            <a:endParaRPr lang="es-CR"/>
          </a:p>
        </p:txBody>
      </p:sp>
    </p:spTree>
    <p:extLst>
      <p:ext uri="{BB962C8B-B14F-4D97-AF65-F5344CB8AC3E}">
        <p14:creationId xmlns:p14="http://schemas.microsoft.com/office/powerpoint/2010/main" val="3679781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4" name="Shape 23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19</a:t>
            </a:fld>
            <a:endParaRPr lang="es-CR"/>
          </a:p>
        </p:txBody>
      </p:sp>
    </p:spTree>
    <p:extLst>
      <p:ext uri="{BB962C8B-B14F-4D97-AF65-F5344CB8AC3E}">
        <p14:creationId xmlns:p14="http://schemas.microsoft.com/office/powerpoint/2010/main" val="298354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23930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1" name="Shape 24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20</a:t>
            </a:fld>
            <a:endParaRPr lang="es-CR"/>
          </a:p>
        </p:txBody>
      </p:sp>
    </p:spTree>
    <p:extLst>
      <p:ext uri="{BB962C8B-B14F-4D97-AF65-F5344CB8AC3E}">
        <p14:creationId xmlns:p14="http://schemas.microsoft.com/office/powerpoint/2010/main" val="1076845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9" name="Shape 24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21</a:t>
            </a:fld>
            <a:endParaRPr lang="es-CR"/>
          </a:p>
        </p:txBody>
      </p:sp>
    </p:spTree>
    <p:extLst>
      <p:ext uri="{BB962C8B-B14F-4D97-AF65-F5344CB8AC3E}">
        <p14:creationId xmlns:p14="http://schemas.microsoft.com/office/powerpoint/2010/main" val="244563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7" name="Shape 25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22</a:t>
            </a:fld>
            <a:endParaRPr lang="es-CR"/>
          </a:p>
        </p:txBody>
      </p:sp>
    </p:spTree>
    <p:extLst>
      <p:ext uri="{BB962C8B-B14F-4D97-AF65-F5344CB8AC3E}">
        <p14:creationId xmlns:p14="http://schemas.microsoft.com/office/powerpoint/2010/main" val="2600451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64" name="Shape 26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23</a:t>
            </a:fld>
            <a:endParaRPr lang="es-CR"/>
          </a:p>
        </p:txBody>
      </p:sp>
    </p:spTree>
    <p:extLst>
      <p:ext uri="{BB962C8B-B14F-4D97-AF65-F5344CB8AC3E}">
        <p14:creationId xmlns:p14="http://schemas.microsoft.com/office/powerpoint/2010/main" val="355073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2" name="Shape 27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24</a:t>
            </a:fld>
            <a:endParaRPr lang="es-CR"/>
          </a:p>
        </p:txBody>
      </p:sp>
    </p:spTree>
    <p:extLst>
      <p:ext uri="{BB962C8B-B14F-4D97-AF65-F5344CB8AC3E}">
        <p14:creationId xmlns:p14="http://schemas.microsoft.com/office/powerpoint/2010/main" val="3589954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0" name="Shape 28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25</a:t>
            </a:fld>
            <a:endParaRPr lang="es-CR"/>
          </a:p>
        </p:txBody>
      </p:sp>
    </p:spTree>
    <p:extLst>
      <p:ext uri="{BB962C8B-B14F-4D97-AF65-F5344CB8AC3E}">
        <p14:creationId xmlns:p14="http://schemas.microsoft.com/office/powerpoint/2010/main" val="3221583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8" name="Shape 28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26</a:t>
            </a:fld>
            <a:endParaRPr lang="es-CR"/>
          </a:p>
        </p:txBody>
      </p:sp>
    </p:spTree>
    <p:extLst>
      <p:ext uri="{BB962C8B-B14F-4D97-AF65-F5344CB8AC3E}">
        <p14:creationId xmlns:p14="http://schemas.microsoft.com/office/powerpoint/2010/main" val="226864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10227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3" name="Shape 12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4</a:t>
            </a:fld>
            <a:endParaRPr lang="es-CR"/>
          </a:p>
        </p:txBody>
      </p:sp>
    </p:spTree>
    <p:extLst>
      <p:ext uri="{BB962C8B-B14F-4D97-AF65-F5344CB8AC3E}">
        <p14:creationId xmlns:p14="http://schemas.microsoft.com/office/powerpoint/2010/main" val="172301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0" name="Shape 13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5</a:t>
            </a:fld>
            <a:endParaRPr lang="es-CR"/>
          </a:p>
        </p:txBody>
      </p:sp>
    </p:spTree>
    <p:extLst>
      <p:ext uri="{BB962C8B-B14F-4D97-AF65-F5344CB8AC3E}">
        <p14:creationId xmlns:p14="http://schemas.microsoft.com/office/powerpoint/2010/main" val="3696805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9" name="Shape 13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6</a:t>
            </a:fld>
            <a:endParaRPr lang="es-CR"/>
          </a:p>
        </p:txBody>
      </p:sp>
    </p:spTree>
    <p:extLst>
      <p:ext uri="{BB962C8B-B14F-4D97-AF65-F5344CB8AC3E}">
        <p14:creationId xmlns:p14="http://schemas.microsoft.com/office/powerpoint/2010/main" val="3146460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6" name="Shape 14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7</a:t>
            </a:fld>
            <a:endParaRPr lang="es-CR"/>
          </a:p>
        </p:txBody>
      </p:sp>
    </p:spTree>
    <p:extLst>
      <p:ext uri="{BB962C8B-B14F-4D97-AF65-F5344CB8AC3E}">
        <p14:creationId xmlns:p14="http://schemas.microsoft.com/office/powerpoint/2010/main" val="129115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4" name="Shape 15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8</a:t>
            </a:fld>
            <a:endParaRPr lang="es-CR"/>
          </a:p>
        </p:txBody>
      </p:sp>
    </p:spTree>
    <p:extLst>
      <p:ext uri="{BB962C8B-B14F-4D97-AF65-F5344CB8AC3E}">
        <p14:creationId xmlns:p14="http://schemas.microsoft.com/office/powerpoint/2010/main" val="1830073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0" name="Shape 16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9</a:t>
            </a:fld>
            <a:endParaRPr lang="es-CR"/>
          </a:p>
        </p:txBody>
      </p:sp>
    </p:spTree>
    <p:extLst>
      <p:ext uri="{BB962C8B-B14F-4D97-AF65-F5344CB8AC3E}">
        <p14:creationId xmlns:p14="http://schemas.microsoft.com/office/powerpoint/2010/main" val="53579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bg>
      <p:bgPr>
        <a:solidFill>
          <a:schemeClr val="dk2"/>
        </a:solidFill>
        <a:effectLst/>
      </p:bgPr>
    </p:bg>
    <p:spTree>
      <p:nvGrpSpPr>
        <p:cNvPr id="1" name="Shape 17"/>
        <p:cNvGrpSpPr/>
        <p:nvPr/>
      </p:nvGrpSpPr>
      <p:grpSpPr>
        <a:xfrm>
          <a:off x="0" y="0"/>
          <a:ext cx="0" cy="0"/>
          <a:chOff x="0" y="0"/>
          <a:chExt cx="0" cy="0"/>
        </a:xfrm>
      </p:grpSpPr>
      <p:sp>
        <p:nvSpPr>
          <p:cNvPr id="18" name="Shape 18"/>
          <p:cNvSpPr/>
          <p:nvPr/>
        </p:nvSpPr>
        <p:spPr>
          <a:xfrm>
            <a:off x="0" y="5971032"/>
            <a:ext cx="9144000" cy="88696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9" name="Shape 19"/>
          <p:cNvSpPr/>
          <p:nvPr/>
        </p:nvSpPr>
        <p:spPr>
          <a:xfrm>
            <a:off x="-9144" y="6053328"/>
            <a:ext cx="2249424" cy="71323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0" name="Shape 20"/>
          <p:cNvSpPr/>
          <p:nvPr/>
        </p:nvSpPr>
        <p:spPr>
          <a:xfrm>
            <a:off x="2359151" y="6044183"/>
            <a:ext cx="6784847" cy="71323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1" name="Shape 21"/>
          <p:cNvSpPr txBox="1">
            <a:spLocks noGrp="1"/>
          </p:cNvSpPr>
          <p:nvPr>
            <p:ph type="ctrTitle"/>
          </p:nvPr>
        </p:nvSpPr>
        <p:spPr>
          <a:xfrm>
            <a:off x="2362200" y="4038600"/>
            <a:ext cx="6476999" cy="1828800"/>
          </a:xfrm>
          <a:prstGeom prst="rect">
            <a:avLst/>
          </a:prstGeom>
          <a:noFill/>
          <a:ln>
            <a:noFill/>
          </a:ln>
        </p:spPr>
        <p:txBody>
          <a:bodyPr lIns="91425" tIns="91425" rIns="91425" bIns="91425" anchor="b" anchorCtr="0"/>
          <a:lstStyle>
            <a:lvl1pPr marL="0" marR="0" indent="0" algn="l" rtl="0">
              <a:spcBef>
                <a:spcPts val="0"/>
              </a:spcBef>
              <a:buClr>
                <a:schemeClr val="lt2"/>
              </a:buClr>
              <a:buFont typeface="Arial"/>
              <a:buNone/>
              <a:defRPr sz="4400" b="0" i="0" u="none" strike="noStrike" cap="none" baseline="0">
                <a:solidFill>
                  <a:schemeClr val="lt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2" name="Shape 22"/>
          <p:cNvSpPr txBox="1">
            <a:spLocks noGrp="1"/>
          </p:cNvSpPr>
          <p:nvPr>
            <p:ph type="subTitle" idx="1"/>
          </p:nvPr>
        </p:nvSpPr>
        <p:spPr>
          <a:xfrm>
            <a:off x="2362200" y="6050037"/>
            <a:ext cx="6705599" cy="685799"/>
          </a:xfrm>
          <a:prstGeom prst="rect">
            <a:avLst/>
          </a:prstGeom>
          <a:noFill/>
          <a:ln>
            <a:noFill/>
          </a:ln>
        </p:spPr>
        <p:txBody>
          <a:bodyPr lIns="91425" tIns="91425" rIns="91425" bIns="91425" anchor="ctr" anchorCtr="0"/>
          <a:lstStyle>
            <a:lvl1pPr marL="0" marR="0" indent="0" algn="l" rtl="0">
              <a:spcBef>
                <a:spcPts val="700"/>
              </a:spcBef>
              <a:buClr>
                <a:schemeClr val="accent2"/>
              </a:buClr>
              <a:buFont typeface="Noto Symbol"/>
              <a:buNone/>
              <a:defRPr sz="2600" b="0" i="0" u="none" strike="noStrike" cap="none" baseline="0">
                <a:solidFill>
                  <a:srgbClr val="FFFFFF"/>
                </a:solidFill>
                <a:latin typeface="Arial"/>
                <a:ea typeface="Arial"/>
                <a:cs typeface="Arial"/>
                <a:sym typeface="Arial"/>
              </a:defRPr>
            </a:lvl1pPr>
            <a:lvl2pPr marL="457200" marR="0" indent="0" algn="ctr" rtl="0">
              <a:spcBef>
                <a:spcPts val="550"/>
              </a:spcBef>
              <a:buClr>
                <a:schemeClr val="accent1"/>
              </a:buClr>
              <a:buFont typeface="Noto Symbol"/>
              <a:buNone/>
              <a:defRPr sz="2600" b="0" i="0" u="none" strike="noStrike" cap="none" baseline="0">
                <a:solidFill>
                  <a:schemeClr val="lt1"/>
                </a:solidFill>
                <a:latin typeface="Arial"/>
                <a:ea typeface="Arial"/>
                <a:cs typeface="Arial"/>
                <a:sym typeface="Arial"/>
              </a:defRPr>
            </a:lvl2pPr>
            <a:lvl3pPr marL="914400" marR="0" indent="0" algn="ctr" rtl="0">
              <a:spcBef>
                <a:spcPts val="500"/>
              </a:spcBef>
              <a:buClr>
                <a:schemeClr val="accent2"/>
              </a:buClr>
              <a:buFont typeface="Noto Symbol"/>
              <a:buNone/>
              <a:defRPr sz="2300" b="0" i="0" u="none" strike="noStrike" cap="none" baseline="0">
                <a:solidFill>
                  <a:schemeClr val="lt1"/>
                </a:solidFill>
                <a:latin typeface="Arial"/>
                <a:ea typeface="Arial"/>
                <a:cs typeface="Arial"/>
                <a:sym typeface="Arial"/>
              </a:defRPr>
            </a:lvl3pPr>
            <a:lvl4pPr marL="1371600" marR="0" indent="0" algn="ctr" rtl="0">
              <a:spcBef>
                <a:spcPts val="400"/>
              </a:spcBef>
              <a:buClr>
                <a:schemeClr val="accent3"/>
              </a:buClr>
              <a:buFont typeface="Noto Symbol"/>
              <a:buNone/>
              <a:defRPr sz="2000" b="0" i="0" u="none" strike="noStrike" cap="none" baseline="0">
                <a:solidFill>
                  <a:schemeClr val="lt1"/>
                </a:solidFill>
                <a:latin typeface="Arial"/>
                <a:ea typeface="Arial"/>
                <a:cs typeface="Arial"/>
                <a:sym typeface="Arial"/>
              </a:defRPr>
            </a:lvl4pPr>
            <a:lvl5pPr marL="1828800" marR="0" indent="0" algn="ctr" rtl="0">
              <a:spcBef>
                <a:spcPts val="400"/>
              </a:spcBef>
              <a:buClr>
                <a:schemeClr val="accent4"/>
              </a:buClr>
              <a:buFont typeface="Noto Symbol"/>
              <a:buNone/>
              <a:defRPr sz="2000" b="0" i="0" u="none" strike="noStrike" cap="none" baseline="0">
                <a:solidFill>
                  <a:schemeClr val="lt1"/>
                </a:solidFill>
                <a:latin typeface="Arial"/>
                <a:ea typeface="Arial"/>
                <a:cs typeface="Arial"/>
                <a:sym typeface="Arial"/>
              </a:defRPr>
            </a:lvl5pPr>
            <a:lvl6pPr marL="2286000" marR="0" indent="0" algn="ctr" rtl="0">
              <a:spcBef>
                <a:spcPts val="360"/>
              </a:spcBef>
              <a:buClr>
                <a:schemeClr val="accent1"/>
              </a:buClr>
              <a:buFont typeface="Noto Symbol"/>
              <a:buNone/>
              <a:defRPr sz="1800" b="0" i="0" u="none" strike="noStrike" cap="none" baseline="0">
                <a:solidFill>
                  <a:schemeClr val="lt1"/>
                </a:solidFill>
                <a:latin typeface="Arial"/>
                <a:ea typeface="Arial"/>
                <a:cs typeface="Arial"/>
                <a:sym typeface="Arial"/>
              </a:defRPr>
            </a:lvl6pPr>
            <a:lvl7pPr marL="2743200" marR="0" indent="0" algn="ctr" rtl="0">
              <a:spcBef>
                <a:spcPts val="360"/>
              </a:spcBef>
              <a:buClr>
                <a:schemeClr val="accent2"/>
              </a:buClr>
              <a:buFont typeface="Noto Symbol"/>
              <a:buNone/>
              <a:defRPr sz="1800" b="0" i="0" u="none" strike="noStrike" cap="none" baseline="0">
                <a:solidFill>
                  <a:schemeClr val="lt1"/>
                </a:solidFill>
                <a:latin typeface="Arial"/>
                <a:ea typeface="Arial"/>
                <a:cs typeface="Arial"/>
                <a:sym typeface="Arial"/>
              </a:defRPr>
            </a:lvl7pPr>
            <a:lvl8pPr marL="3200400" marR="0" indent="0" algn="ctr" rtl="0">
              <a:spcBef>
                <a:spcPts val="360"/>
              </a:spcBef>
              <a:buClr>
                <a:schemeClr val="accent3"/>
              </a:buClr>
              <a:buFont typeface="Noto Symbol"/>
              <a:buNone/>
              <a:defRPr sz="1800" b="0" i="0" u="none" strike="noStrike" cap="none" baseline="0">
                <a:solidFill>
                  <a:schemeClr val="lt1"/>
                </a:solidFill>
                <a:latin typeface="Arial"/>
                <a:ea typeface="Arial"/>
                <a:cs typeface="Arial"/>
                <a:sym typeface="Arial"/>
              </a:defRPr>
            </a:lvl8pPr>
            <a:lvl9pPr marL="3657600" marR="0" indent="0" algn="ctr" rtl="0">
              <a:spcBef>
                <a:spcPts val="360"/>
              </a:spcBef>
              <a:buClr>
                <a:schemeClr val="accent4"/>
              </a:buClr>
              <a:buFont typeface="Noto Symbol"/>
              <a:buNone/>
              <a:defRPr sz="1800" b="0" i="0" u="none" strike="noStrike" cap="none" baseline="0">
                <a:solidFill>
                  <a:schemeClr val="lt1"/>
                </a:solidFill>
                <a:latin typeface="Arial"/>
                <a:ea typeface="Arial"/>
                <a:cs typeface="Arial"/>
                <a:sym typeface="Arial"/>
              </a:defRPr>
            </a:lvl9pPr>
          </a:lstStyle>
          <a:p>
            <a:endParaRPr/>
          </a:p>
        </p:txBody>
      </p:sp>
      <p:sp>
        <p:nvSpPr>
          <p:cNvPr id="23" name="Shape 23"/>
          <p:cNvSpPr txBox="1">
            <a:spLocks noGrp="1"/>
          </p:cNvSpPr>
          <p:nvPr>
            <p:ph type="dt" idx="10"/>
          </p:nvPr>
        </p:nvSpPr>
        <p:spPr>
          <a:xfrm>
            <a:off x="76200" y="6068698"/>
            <a:ext cx="2057400" cy="685799"/>
          </a:xfrm>
          <a:prstGeom prst="rect">
            <a:avLst/>
          </a:prstGeom>
          <a:noFill/>
          <a:ln>
            <a:noFill/>
          </a:ln>
        </p:spPr>
        <p:txBody>
          <a:bodyPr lIns="91425" tIns="91425" rIns="91425" bIns="91425" anchor="ctr" anchorCtr="0"/>
          <a:lstStyle>
            <a:lvl1pPr marL="0" marR="0" indent="0" algn="ctr" rtl="0">
              <a:spcBef>
                <a:spcPts val="0"/>
              </a:spcBef>
              <a:defRPr sz="20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24" name="Shape 24"/>
          <p:cNvSpPr txBox="1">
            <a:spLocks noGrp="1"/>
          </p:cNvSpPr>
          <p:nvPr>
            <p:ph type="ftr" idx="11"/>
          </p:nvPr>
        </p:nvSpPr>
        <p:spPr>
          <a:xfrm>
            <a:off x="2085392" y="236537"/>
            <a:ext cx="5867400"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lt2"/>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8001000" y="228600"/>
            <a:ext cx="838199" cy="3810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chemeClr val="lt2"/>
                </a:solidFill>
                <a:latin typeface="Arial"/>
                <a:ea typeface="Arial"/>
                <a:cs typeface="Arial"/>
                <a:sym typeface="Arial"/>
              </a:rPr>
              <a:t>‹Nº›</a:t>
            </a:fld>
            <a:endParaRPr lang="es-CR" sz="1400" b="1" i="0" u="none" strike="noStrike" cap="none" baseline="0">
              <a:solidFill>
                <a:schemeClr val="lt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6" name="Shape 86"/>
          <p:cNvSpPr txBox="1">
            <a:spLocks noGrp="1"/>
          </p:cNvSpPr>
          <p:nvPr>
            <p:ph type="body" idx="1"/>
          </p:nvPr>
        </p:nvSpPr>
        <p:spPr>
          <a:xfrm rot="5400000">
            <a:off x="2426207" y="-213359"/>
            <a:ext cx="4526279" cy="8153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87" name="Shape 87"/>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8" name="Shape 88"/>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9" name="Shape 89"/>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bg>
      <p:bgPr>
        <a:solidFill>
          <a:schemeClr val="lt1"/>
        </a:solidFill>
        <a:effectLst/>
      </p:bgPr>
    </p:bg>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4823618" y="2339181"/>
            <a:ext cx="5516562" cy="2057400"/>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2" name="Shape 92"/>
          <p:cNvSpPr txBox="1">
            <a:spLocks noGrp="1"/>
          </p:cNvSpPr>
          <p:nvPr>
            <p:ph type="body" idx="1"/>
          </p:nvPr>
        </p:nvSpPr>
        <p:spPr>
          <a:xfrm rot="5400000">
            <a:off x="480217" y="586581"/>
            <a:ext cx="5516564" cy="55626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93" name="Shape 93"/>
          <p:cNvSpPr txBox="1">
            <a:spLocks noGrp="1"/>
          </p:cNvSpPr>
          <p:nvPr>
            <p:ph type="dt" idx="10"/>
          </p:nvPr>
        </p:nvSpPr>
        <p:spPr>
          <a:xfrm>
            <a:off x="6553200" y="6248401"/>
            <a:ext cx="22097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94" name="Shape 94"/>
          <p:cNvSpPr txBox="1">
            <a:spLocks noGrp="1"/>
          </p:cNvSpPr>
          <p:nvPr>
            <p:ph type="ftr" idx="11"/>
          </p:nvPr>
        </p:nvSpPr>
        <p:spPr>
          <a:xfrm>
            <a:off x="457200" y="6248207"/>
            <a:ext cx="5573482"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95" name="Shape 95"/>
          <p:cNvSpPr/>
          <p:nvPr/>
        </p:nvSpPr>
        <p:spPr>
          <a:xfrm>
            <a:off x="6096317" y="0"/>
            <a:ext cx="320039" cy="68580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6" name="Shape 96"/>
          <p:cNvSpPr/>
          <p:nvPr/>
        </p:nvSpPr>
        <p:spPr>
          <a:xfrm>
            <a:off x="6142037" y="609600"/>
            <a:ext cx="228600" cy="62483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7" name="Shape 97"/>
          <p:cNvSpPr/>
          <p:nvPr/>
        </p:nvSpPr>
        <p:spPr>
          <a:xfrm>
            <a:off x="6142037" y="0"/>
            <a:ext cx="228600" cy="53339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8" name="Shape 98"/>
          <p:cNvSpPr txBox="1">
            <a:spLocks noGrp="1"/>
          </p:cNvSpPr>
          <p:nvPr>
            <p:ph type="sldNum" idx="12"/>
          </p:nvPr>
        </p:nvSpPr>
        <p:spPr>
          <a:xfrm rot="5400000">
            <a:off x="5989638" y="144462"/>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612647"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31" name="Shape 31"/>
          <p:cNvSpPr txBox="1">
            <a:spLocks noGrp="1"/>
          </p:cNvSpPr>
          <p:nvPr>
            <p:ph type="body" idx="1"/>
          </p:nvPr>
        </p:nvSpPr>
        <p:spPr>
          <a:xfrm>
            <a:off x="612647" y="1600200"/>
            <a:ext cx="8153399" cy="4495800"/>
          </a:xfrm>
          <a:prstGeom prst="rect">
            <a:avLst/>
          </a:prstGeom>
          <a:noFill/>
          <a:ln>
            <a:noFill/>
          </a:ln>
        </p:spPr>
        <p:txBody>
          <a:bodyPr lIns="91425" tIns="91425" rIns="91425" bIns="91425" anchor="t" anchorCtr="0"/>
          <a:lstStyle>
            <a:lvl1pPr algn="just" rtl="0">
              <a:spcBef>
                <a:spcPts val="0"/>
              </a:spcBef>
              <a:defRPr/>
            </a:lvl1pPr>
            <a:lvl2pPr algn="just" rtl="0">
              <a:spcBef>
                <a:spcPts val="0"/>
              </a:spcBef>
              <a:defRPr/>
            </a:lvl2pPr>
            <a:lvl3pPr algn="just" rtl="0">
              <a:spcBef>
                <a:spcPts val="0"/>
              </a:spcBef>
              <a:defRPr/>
            </a:lvl3pPr>
            <a:lvl4pPr algn="just" rtl="0">
              <a:spcBef>
                <a:spcPts val="0"/>
              </a:spcBef>
              <a:defRPr/>
            </a:lvl4pPr>
            <a:lvl5pPr algn="just" rtl="0">
              <a:spcBef>
                <a:spcPts val="0"/>
              </a:spcBef>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609600" y="1589566"/>
            <a:ext cx="3886200" cy="45720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35" name="Shape 35"/>
          <p:cNvSpPr txBox="1">
            <a:spLocks noGrp="1"/>
          </p:cNvSpPr>
          <p:nvPr>
            <p:ph type="body" idx="2"/>
          </p:nvPr>
        </p:nvSpPr>
        <p:spPr>
          <a:xfrm>
            <a:off x="4844901" y="1589566"/>
            <a:ext cx="3886200" cy="45720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36" name="Shape 36"/>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38" name="Shape 38"/>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Encabezado de sección">
    <p:bg>
      <p:bgPr>
        <a:blipFill rotWithShape="1">
          <a:blip r:embed="rId2">
            <a:alphaModFix/>
          </a:blip>
          <a:tile tx="0" ty="0" sx="100000" sy="100000" flip="none" algn="tl"/>
        </a:blipFill>
        <a:effectLst/>
      </p:bgPr>
    </p:bg>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1371600" y="2743200"/>
            <a:ext cx="7123113" cy="1673224"/>
          </a:xfrm>
          <a:prstGeom prst="rect">
            <a:avLst/>
          </a:prstGeom>
          <a:noFill/>
          <a:ln>
            <a:noFill/>
          </a:ln>
        </p:spPr>
        <p:txBody>
          <a:bodyPr lIns="91425" tIns="91425" rIns="91425" bIns="91425" anchor="t" anchorCtr="0"/>
          <a:lstStyle>
            <a:lvl1pPr marL="0" indent="0" rtl="0">
              <a:spcBef>
                <a:spcPts val="0"/>
              </a:spcBef>
              <a:buClr>
                <a:schemeClr val="dk2"/>
              </a:buClr>
              <a:buNone/>
              <a:defRPr sz="2800">
                <a:solidFill>
                  <a:schemeClr val="dk2"/>
                </a:solidFill>
              </a:defRPr>
            </a:lvl1pPr>
            <a:lvl2pPr rtl="0">
              <a:spcBef>
                <a:spcPts val="0"/>
              </a:spcBef>
              <a:buClr>
                <a:srgbClr val="888888"/>
              </a:buClr>
              <a:buNone/>
              <a:defRPr sz="1800">
                <a:solidFill>
                  <a:srgbClr val="888888"/>
                </a:solidFill>
              </a:defRPr>
            </a:lvl2pPr>
            <a:lvl3pPr rtl="0">
              <a:spcBef>
                <a:spcPts val="0"/>
              </a:spcBef>
              <a:buClr>
                <a:srgbClr val="888888"/>
              </a:buClr>
              <a:buNone/>
              <a:defRPr sz="1600">
                <a:solidFill>
                  <a:srgbClr val="888888"/>
                </a:solidFill>
              </a:defRPr>
            </a:lvl3pPr>
            <a:lvl4pPr rtl="0">
              <a:spcBef>
                <a:spcPts val="0"/>
              </a:spcBef>
              <a:buClr>
                <a:srgbClr val="888888"/>
              </a:buClr>
              <a:buNone/>
              <a:defRPr sz="1400">
                <a:solidFill>
                  <a:srgbClr val="888888"/>
                </a:solidFill>
              </a:defRPr>
            </a:lvl4pPr>
            <a:lvl5pPr rtl="0">
              <a:spcBef>
                <a:spcPts val="0"/>
              </a:spcBef>
              <a:buClr>
                <a:srgbClr val="888888"/>
              </a:buClr>
              <a:buNone/>
              <a:defRPr sz="1400">
                <a:solidFill>
                  <a:srgbClr val="888888"/>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41" name="Shape 41"/>
          <p:cNvSpPr/>
          <p:nvPr/>
        </p:nvSpPr>
        <p:spPr>
          <a:xfrm>
            <a:off x="0" y="1524000"/>
            <a:ext cx="9144000" cy="11430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42" name="Shape 42"/>
          <p:cNvSpPr/>
          <p:nvPr/>
        </p:nvSpPr>
        <p:spPr>
          <a:xfrm>
            <a:off x="0" y="1600200"/>
            <a:ext cx="1295400" cy="99059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43" name="Shape 43"/>
          <p:cNvSpPr/>
          <p:nvPr/>
        </p:nvSpPr>
        <p:spPr>
          <a:xfrm>
            <a:off x="1371600" y="1600200"/>
            <a:ext cx="7772400" cy="990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44" name="Shape 44"/>
          <p:cNvSpPr txBox="1">
            <a:spLocks noGrp="1"/>
          </p:cNvSpPr>
          <p:nvPr>
            <p:ph type="title"/>
          </p:nvPr>
        </p:nvSpPr>
        <p:spPr>
          <a:xfrm>
            <a:off x="1371600" y="1600200"/>
            <a:ext cx="7619999" cy="990599"/>
          </a:xfrm>
          <a:prstGeom prst="rect">
            <a:avLst/>
          </a:prstGeom>
          <a:noFill/>
          <a:ln>
            <a:noFill/>
          </a:ln>
        </p:spPr>
        <p:txBody>
          <a:bodyPr lIns="91425" tIns="91425" rIns="91425" bIns="91425" anchor="ctr" anchorCtr="0"/>
          <a:lstStyle>
            <a:lvl1pPr algn="l" rtl="0">
              <a:spcBef>
                <a:spcPts val="0"/>
              </a:spcBef>
              <a:buClr>
                <a:srgbClr val="FFFFFF"/>
              </a:buClr>
              <a:buNone/>
              <a:defRPr sz="4400" b="0" cap="none">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0" y="1752600"/>
            <a:ext cx="1295400" cy="7016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2400" b="1" i="0" u="none" strike="noStrike" cap="none" baseline="0">
                <a:solidFill>
                  <a:srgbClr val="FFFFFF"/>
                </a:solidFill>
                <a:latin typeface="Arial"/>
                <a:ea typeface="Arial"/>
                <a:cs typeface="Arial"/>
                <a:sym typeface="Arial"/>
              </a:rPr>
              <a:t>‹Nº›</a:t>
            </a:fld>
            <a:endParaRPr lang="es-CR" sz="2400" b="1" i="0" u="none" strike="noStrike" cap="none" baseline="0">
              <a:solidFill>
                <a:srgbClr val="FFFFFF"/>
              </a:solidFill>
              <a:latin typeface="Arial"/>
              <a:ea typeface="Arial"/>
              <a:cs typeface="Arial"/>
              <a:sym typeface="Arial"/>
            </a:endParaRPr>
          </a:p>
        </p:txBody>
      </p:sp>
      <p:sp>
        <p:nvSpPr>
          <p:cNvPr id="47" name="Shape 47"/>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533400" y="273050"/>
            <a:ext cx="8153399" cy="86994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1"/>
          </p:nvPr>
        </p:nvSpPr>
        <p:spPr>
          <a:xfrm>
            <a:off x="609600" y="2438400"/>
            <a:ext cx="3886200" cy="3581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51" name="Shape 51"/>
          <p:cNvSpPr txBox="1">
            <a:spLocks noGrp="1"/>
          </p:cNvSpPr>
          <p:nvPr>
            <p:ph type="body" idx="2"/>
          </p:nvPr>
        </p:nvSpPr>
        <p:spPr>
          <a:xfrm>
            <a:off x="4800600" y="2438400"/>
            <a:ext cx="3886200" cy="3581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52" name="Shape 52"/>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54" name="Shape 54"/>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5" name="Shape 55"/>
          <p:cNvSpPr txBox="1">
            <a:spLocks noGrp="1"/>
          </p:cNvSpPr>
          <p:nvPr>
            <p:ph type="body" idx="3"/>
          </p:nvPr>
        </p:nvSpPr>
        <p:spPr>
          <a:xfrm>
            <a:off x="609600" y="1752600"/>
            <a:ext cx="3886200" cy="640079"/>
          </a:xfrm>
          <a:prstGeom prst="rect">
            <a:avLst/>
          </a:prstGeom>
          <a:solidFill>
            <a:schemeClr val="accent2"/>
          </a:solidFill>
          <a:ln>
            <a:noFill/>
          </a:ln>
        </p:spPr>
        <p:txBody>
          <a:bodyPr lIns="91425" tIns="91425" rIns="91425" bIns="91425" anchor="ctr" anchorCtr="0"/>
          <a:lstStyle>
            <a:lvl1pPr marL="0" indent="0" rtl="0">
              <a:spcBef>
                <a:spcPts val="0"/>
              </a:spcBef>
              <a:buClr>
                <a:srgbClr val="FFFFFF"/>
              </a:buClr>
              <a:buNone/>
              <a:defRPr sz="2000" b="1">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56" name="Shape 56"/>
          <p:cNvSpPr txBox="1">
            <a:spLocks noGrp="1"/>
          </p:cNvSpPr>
          <p:nvPr>
            <p:ph type="body" idx="4"/>
          </p:nvPr>
        </p:nvSpPr>
        <p:spPr>
          <a:xfrm>
            <a:off x="4800600" y="1752600"/>
            <a:ext cx="3886200" cy="640079"/>
          </a:xfrm>
          <a:prstGeom prst="rect">
            <a:avLst/>
          </a:prstGeom>
          <a:solidFill>
            <a:schemeClr val="accent4"/>
          </a:solidFill>
          <a:ln>
            <a:noFill/>
          </a:ln>
        </p:spPr>
        <p:txBody>
          <a:bodyPr lIns="91425" tIns="91425" rIns="91425" bIns="91425" anchor="ctr" anchorCtr="0"/>
          <a:lstStyle>
            <a:lvl1pPr marL="0" indent="0" rtl="0">
              <a:spcBef>
                <a:spcPts val="0"/>
              </a:spcBef>
              <a:buClr>
                <a:srgbClr val="FFFFFF"/>
              </a:buClr>
              <a:buNone/>
              <a:defRPr sz="2000" b="1">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0" name="Shape 60"/>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62"/>
        <p:cNvGrpSpPr/>
        <p:nvPr/>
      </p:nvGrpSpPr>
      <p:grpSpPr>
        <a:xfrm>
          <a:off x="0" y="0"/>
          <a:ext cx="0" cy="0"/>
          <a:chOff x="0" y="0"/>
          <a:chExt cx="0" cy="0"/>
        </a:xfrm>
      </p:grpSpPr>
      <p:sp>
        <p:nvSpPr>
          <p:cNvPr id="63" name="Shape 63"/>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0" y="6248400"/>
            <a:ext cx="533399" cy="3810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chemeClr val="dk2"/>
                </a:solidFill>
                <a:latin typeface="Arial"/>
                <a:ea typeface="Arial"/>
                <a:cs typeface="Arial"/>
                <a:sym typeface="Arial"/>
              </a:rPr>
              <a:t>‹Nº›</a:t>
            </a:fld>
            <a:endParaRPr lang="es-CR" sz="1400" b="1" i="0" u="none" strike="noStrike" cap="none" baseline="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273050"/>
            <a:ext cx="8077199" cy="869949"/>
          </a:xfrm>
          <a:prstGeom prst="rect">
            <a:avLst/>
          </a:prstGeom>
          <a:noFill/>
          <a:ln>
            <a:noFill/>
          </a:ln>
        </p:spPr>
        <p:txBody>
          <a:bodyPr lIns="91425" tIns="91425" rIns="91425" bIns="91425" anchor="ctr" anchorCtr="0"/>
          <a:lstStyle>
            <a:lvl1pPr algn="l" rtl="0">
              <a:spcBef>
                <a:spcPts val="0"/>
              </a:spcBef>
              <a:buNone/>
              <a:defRPr sz="4400" b="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9" name="Shape 69"/>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71" name="Shape 71"/>
          <p:cNvSpPr txBox="1">
            <a:spLocks noGrp="1"/>
          </p:cNvSpPr>
          <p:nvPr>
            <p:ph type="body" idx="1"/>
          </p:nvPr>
        </p:nvSpPr>
        <p:spPr>
          <a:xfrm>
            <a:off x="609600" y="1752600"/>
            <a:ext cx="1600199" cy="4343400"/>
          </a:xfrm>
          <a:prstGeom prst="rect">
            <a:avLst/>
          </a:prstGeom>
          <a:solidFill>
            <a:schemeClr val="accent2"/>
          </a:solidFill>
          <a:ln w="50800" cap="sq" cmpd="dbl">
            <a:solidFill>
              <a:schemeClr val="accent2"/>
            </a:solidFill>
            <a:prstDash val="solid"/>
            <a:miter/>
            <a:headEnd type="none" w="med" len="med"/>
            <a:tailEnd type="none" w="med" len="med"/>
          </a:ln>
        </p:spPr>
        <p:txBody>
          <a:bodyPr lIns="91425" tIns="91425" rIns="91425" bIns="91425" anchor="t" anchorCtr="0"/>
          <a:lstStyle>
            <a:lvl1pPr marL="0" indent="0" rtl="0">
              <a:spcBef>
                <a:spcPts val="0"/>
              </a:spcBef>
              <a:spcAft>
                <a:spcPts val="1000"/>
              </a:spcAft>
              <a:buNone/>
              <a:defRPr sz="1800">
                <a:solidFill>
                  <a:schemeClr val="lt1"/>
                </a:solidFill>
              </a:defRPr>
            </a:lvl1pPr>
            <a:lvl2pPr rtl="0">
              <a:spcBef>
                <a:spcPts val="0"/>
              </a:spcBef>
              <a:buNone/>
              <a:defRPr sz="1200">
                <a:solidFill>
                  <a:schemeClr val="lt1"/>
                </a:solidFill>
              </a:defRPr>
            </a:lvl2pPr>
            <a:lvl3pPr rtl="0">
              <a:spcBef>
                <a:spcPts val="0"/>
              </a:spcBef>
              <a:buNone/>
              <a:defRPr sz="1000">
                <a:solidFill>
                  <a:schemeClr val="lt1"/>
                </a:solidFill>
              </a:defRPr>
            </a:lvl3pPr>
            <a:lvl4pPr rtl="0">
              <a:spcBef>
                <a:spcPts val="0"/>
              </a:spcBef>
              <a:buNone/>
              <a:defRPr sz="900">
                <a:solidFill>
                  <a:schemeClr val="lt1"/>
                </a:solidFill>
              </a:defRPr>
            </a:lvl4pPr>
            <a:lvl5pPr rtl="0">
              <a:spcBef>
                <a:spcPts val="0"/>
              </a:spcBef>
              <a:buNone/>
              <a:defRPr sz="900">
                <a:solidFill>
                  <a:schemeClr val="lt1"/>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72" name="Shape 72"/>
          <p:cNvSpPr txBox="1">
            <a:spLocks noGrp="1"/>
          </p:cNvSpPr>
          <p:nvPr>
            <p:ph type="body" idx="2"/>
          </p:nvPr>
        </p:nvSpPr>
        <p:spPr>
          <a:xfrm>
            <a:off x="2362200" y="1752600"/>
            <a:ext cx="6400799" cy="44195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bg>
      <p:bgPr>
        <a:blipFill rotWithShape="1">
          <a:blip r:embed="rId2">
            <a:alphaModFix/>
          </a:blip>
          <a:tile tx="0" ty="0" sx="100000" sy="100000" flip="none" algn="tl"/>
        </a:blipFill>
        <a:effectLst/>
      </p:bgPr>
    </p:bg>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1600200" y="5486400"/>
            <a:ext cx="7315200" cy="685799"/>
          </a:xfrm>
          <a:prstGeom prst="rect">
            <a:avLst/>
          </a:prstGeom>
          <a:noFill/>
          <a:ln>
            <a:noFill/>
          </a:ln>
        </p:spPr>
        <p:txBody>
          <a:bodyPr lIns="91425" tIns="91425" rIns="91425" bIns="91425" anchor="t" anchorCtr="0"/>
          <a:lstStyle>
            <a:lvl1pPr marL="0" indent="0" rtl="0">
              <a:spcBef>
                <a:spcPts val="0"/>
              </a:spcBef>
              <a:buNone/>
              <a:defRPr sz="1700"/>
            </a:lvl1pPr>
            <a:lvl2pPr rtl="0">
              <a:spcBef>
                <a:spcPts val="0"/>
              </a:spcBef>
              <a:buNone/>
              <a:defRPr sz="1200"/>
            </a:lvl2pPr>
            <a:lvl3pPr rtl="0">
              <a:spcBef>
                <a:spcPts val="0"/>
              </a:spcBef>
              <a:buNone/>
              <a:defRPr sz="1000"/>
            </a:lvl3pPr>
            <a:lvl4pPr rtl="0">
              <a:spcBef>
                <a:spcPts val="0"/>
              </a:spcBef>
              <a:buNone/>
              <a:defRPr sz="900"/>
            </a:lvl4pPr>
            <a:lvl5pPr rtl="0">
              <a:spcBef>
                <a:spcPts val="0"/>
              </a:spcBef>
              <a:buNone/>
              <a:defRPr sz="900"/>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75" name="Shape 75"/>
          <p:cNvSpPr/>
          <p:nvPr/>
        </p:nvSpPr>
        <p:spPr>
          <a:xfrm>
            <a:off x="-9144" y="4572000"/>
            <a:ext cx="9144000" cy="88696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6" name="Shape 76"/>
          <p:cNvSpPr/>
          <p:nvPr/>
        </p:nvSpPr>
        <p:spPr>
          <a:xfrm>
            <a:off x="-9144" y="4663439"/>
            <a:ext cx="1463039" cy="71323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7" name="Shape 77"/>
          <p:cNvSpPr/>
          <p:nvPr/>
        </p:nvSpPr>
        <p:spPr>
          <a:xfrm>
            <a:off x="1545336" y="4654296"/>
            <a:ext cx="7598663" cy="71323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8" name="Shape 78"/>
          <p:cNvSpPr txBox="1">
            <a:spLocks noGrp="1"/>
          </p:cNvSpPr>
          <p:nvPr>
            <p:ph type="title"/>
          </p:nvPr>
        </p:nvSpPr>
        <p:spPr>
          <a:xfrm>
            <a:off x="1600200" y="4648200"/>
            <a:ext cx="7315200" cy="685799"/>
          </a:xfrm>
          <a:prstGeom prst="rect">
            <a:avLst/>
          </a:prstGeom>
          <a:noFill/>
          <a:ln>
            <a:noFill/>
          </a:ln>
        </p:spPr>
        <p:txBody>
          <a:bodyPr lIns="91425" tIns="91425" rIns="91425" bIns="91425" anchor="ctr" anchorCtr="0"/>
          <a:lstStyle>
            <a:lvl1pPr algn="l" rtl="0">
              <a:spcBef>
                <a:spcPts val="0"/>
              </a:spcBef>
              <a:buClr>
                <a:srgbClr val="FFFFFF"/>
              </a:buClr>
              <a:buNone/>
              <a:defRPr sz="2800" b="0">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p:nvPr/>
        </p:nvSpPr>
        <p:spPr>
          <a:xfrm>
            <a:off x="1447800" y="0"/>
            <a:ext cx="100584" cy="6867143"/>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80" name="Shape 80"/>
          <p:cNvSpPr txBox="1">
            <a:spLocks noGrp="1"/>
          </p:cNvSpPr>
          <p:nvPr>
            <p:ph type="dt" idx="10"/>
          </p:nvPr>
        </p:nvSpPr>
        <p:spPr>
          <a:xfrm>
            <a:off x="62484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1" name="Shape 81"/>
          <p:cNvSpPr txBox="1">
            <a:spLocks noGrp="1"/>
          </p:cNvSpPr>
          <p:nvPr>
            <p:ph type="sldNum" idx="12"/>
          </p:nvPr>
        </p:nvSpPr>
        <p:spPr>
          <a:xfrm>
            <a:off x="0" y="4667248"/>
            <a:ext cx="1447800" cy="66357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2800" b="1" i="0" u="none" strike="noStrike" cap="none" baseline="0">
                <a:solidFill>
                  <a:srgbClr val="FFFFFF"/>
                </a:solidFill>
                <a:latin typeface="Arial"/>
                <a:ea typeface="Arial"/>
                <a:cs typeface="Arial"/>
                <a:sym typeface="Arial"/>
              </a:rPr>
              <a:t>‹Nº›</a:t>
            </a:fld>
            <a:endParaRPr lang="es-CR" sz="2800" b="1" i="0" u="none" strike="noStrike" cap="none" baseline="0">
              <a:solidFill>
                <a:srgbClr val="FFFFFF"/>
              </a:solidFill>
              <a:latin typeface="Arial"/>
              <a:ea typeface="Arial"/>
              <a:cs typeface="Arial"/>
              <a:sym typeface="Arial"/>
            </a:endParaRPr>
          </a:p>
        </p:txBody>
      </p:sp>
      <p:sp>
        <p:nvSpPr>
          <p:cNvPr id="82" name="Shape 82"/>
          <p:cNvSpPr txBox="1">
            <a:spLocks noGrp="1"/>
          </p:cNvSpPr>
          <p:nvPr>
            <p:ph type="ftr" idx="11"/>
          </p:nvPr>
        </p:nvSpPr>
        <p:spPr>
          <a:xfrm>
            <a:off x="1600200" y="6248205"/>
            <a:ext cx="4572000"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3" name="Shape 83"/>
          <p:cNvSpPr>
            <a:spLocks noGrp="1"/>
          </p:cNvSpPr>
          <p:nvPr>
            <p:ph type="pic" idx="2"/>
          </p:nvPr>
        </p:nvSpPr>
        <p:spPr>
          <a:xfrm>
            <a:off x="1560575" y="0"/>
            <a:ext cx="7583423" cy="4568952"/>
          </a:xfrm>
          <a:prstGeom prst="rect">
            <a:avLst/>
          </a:prstGeom>
          <a:solidFill>
            <a:srgbClr val="DCE5EE"/>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marL="0" marR="0" indent="0" algn="l" rtl="0">
              <a:spcBef>
                <a:spcPts val="0"/>
              </a:spcBef>
              <a:buClr>
                <a:schemeClr val="dk2"/>
              </a:buClr>
              <a:buFont typeface="Arial"/>
              <a:buNone/>
              <a:defRPr sz="4400" b="0" i="0" u="none" strike="noStrike" cap="none" baseline="0">
                <a:solidFill>
                  <a:schemeClr val="dk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12647" y="1600200"/>
            <a:ext cx="8153399" cy="4526279"/>
          </a:xfrm>
          <a:prstGeom prst="rect">
            <a:avLst/>
          </a:prstGeom>
          <a:noFill/>
          <a:ln>
            <a:noFill/>
          </a:ln>
        </p:spPr>
        <p:txBody>
          <a:bodyPr lIns="91425" tIns="91425" rIns="91425" bIns="91425" anchor="t" anchorCtr="0"/>
          <a:lstStyle>
            <a:lvl1pPr marL="320040" marR="0" indent="-209550" algn="l" rtl="0">
              <a:spcBef>
                <a:spcPts val="700"/>
              </a:spcBef>
              <a:buClr>
                <a:schemeClr val="accent2"/>
              </a:buClr>
              <a:buFont typeface="Noto Symbol"/>
              <a:buChar char="◻"/>
              <a:defRPr sz="2900" b="0" i="0" u="none" strike="noStrike" cap="none" baseline="0">
                <a:solidFill>
                  <a:schemeClr val="dk1"/>
                </a:solidFill>
                <a:latin typeface="Arial"/>
                <a:ea typeface="Arial"/>
                <a:cs typeface="Arial"/>
                <a:sym typeface="Arial"/>
              </a:defRPr>
            </a:lvl1pPr>
            <a:lvl2pPr marL="640080" marR="0" indent="-168910" algn="l" rtl="0">
              <a:spcBef>
                <a:spcPts val="550"/>
              </a:spcBef>
              <a:buClr>
                <a:schemeClr val="accent1"/>
              </a:buClr>
              <a:buFont typeface="Noto Symbol"/>
              <a:buChar char="⬜"/>
              <a:defRPr sz="2600" b="0" i="0" u="none" strike="noStrike" cap="none" baseline="0">
                <a:solidFill>
                  <a:schemeClr val="dk1"/>
                </a:solidFill>
                <a:latin typeface="Arial"/>
                <a:ea typeface="Arial"/>
                <a:cs typeface="Arial"/>
                <a:sym typeface="Arial"/>
              </a:defRPr>
            </a:lvl2pPr>
            <a:lvl3pPr marL="914400" marR="0" indent="-119062" algn="l" rtl="0">
              <a:spcBef>
                <a:spcPts val="500"/>
              </a:spcBef>
              <a:buClr>
                <a:schemeClr val="accent2"/>
              </a:buClr>
              <a:buFont typeface="Noto Symbol"/>
              <a:buChar char="■"/>
              <a:defRPr sz="2300" b="0" i="0" u="none" strike="noStrike" cap="none" baseline="0">
                <a:solidFill>
                  <a:schemeClr val="dk1"/>
                </a:solidFill>
                <a:latin typeface="Arial"/>
                <a:ea typeface="Arial"/>
                <a:cs typeface="Arial"/>
                <a:sym typeface="Arial"/>
              </a:defRPr>
            </a:lvl3pPr>
            <a:lvl4pPr marL="1371600" marR="0" indent="-133350" algn="l" rtl="0">
              <a:spcBef>
                <a:spcPts val="400"/>
              </a:spcBef>
              <a:buClr>
                <a:schemeClr val="accent3"/>
              </a:buClr>
              <a:buFont typeface="Noto Symbol"/>
              <a:buChar char="■"/>
              <a:defRPr sz="2000" b="0" i="0" u="none" strike="noStrike" cap="none" baseline="0">
                <a:solidFill>
                  <a:schemeClr val="dk1"/>
                </a:solidFill>
                <a:latin typeface="Arial"/>
                <a:ea typeface="Arial"/>
                <a:cs typeface="Arial"/>
                <a:sym typeface="Arial"/>
              </a:defRPr>
            </a:lvl4pPr>
            <a:lvl5pPr marL="1828800" marR="0" indent="-146050" algn="l" rtl="0">
              <a:spcBef>
                <a:spcPts val="400"/>
              </a:spcBef>
              <a:buClr>
                <a:schemeClr val="accent4"/>
              </a:buClr>
              <a:buFont typeface="Noto Symbol"/>
              <a:buChar char="■"/>
              <a:defRPr sz="2000" b="0" i="0" u="none" strike="noStrike" cap="none" baseline="0">
                <a:solidFill>
                  <a:schemeClr val="dk1"/>
                </a:solidFill>
                <a:latin typeface="Arial"/>
                <a:ea typeface="Arial"/>
                <a:cs typeface="Arial"/>
                <a:sym typeface="Arial"/>
              </a:defRPr>
            </a:lvl5pPr>
            <a:lvl6pPr marL="2103120" marR="0" indent="-121920" algn="l" rtl="0">
              <a:spcBef>
                <a:spcPts val="360"/>
              </a:spcBef>
              <a:buClr>
                <a:schemeClr val="accent1"/>
              </a:buClr>
              <a:buFont typeface="Noto Symbol"/>
              <a:buChar char="▪"/>
              <a:defRPr sz="1800" b="0" i="0" u="none" strike="noStrike" cap="none" baseline="0">
                <a:solidFill>
                  <a:schemeClr val="dk1"/>
                </a:solidFill>
                <a:latin typeface="Arial"/>
                <a:ea typeface="Arial"/>
                <a:cs typeface="Arial"/>
                <a:sym typeface="Arial"/>
              </a:defRPr>
            </a:lvl6pPr>
            <a:lvl7pPr marL="2377440" marR="0" indent="-116839" algn="l" rtl="0">
              <a:spcBef>
                <a:spcPts val="360"/>
              </a:spcBef>
              <a:buClr>
                <a:schemeClr val="accent2"/>
              </a:buClr>
              <a:buFont typeface="Noto Symbol"/>
              <a:buChar char="▪"/>
              <a:defRPr sz="1800" b="0" i="0" u="none" strike="noStrike" cap="none" baseline="0">
                <a:solidFill>
                  <a:schemeClr val="dk1"/>
                </a:solidFill>
                <a:latin typeface="Arial"/>
                <a:ea typeface="Arial"/>
                <a:cs typeface="Arial"/>
                <a:sym typeface="Arial"/>
              </a:defRPr>
            </a:lvl7pPr>
            <a:lvl8pPr marL="2651760" marR="0" indent="-124460" algn="l" rtl="0">
              <a:spcBef>
                <a:spcPts val="360"/>
              </a:spcBef>
              <a:buClr>
                <a:schemeClr val="accent3"/>
              </a:buClr>
              <a:buFont typeface="Noto Symbol"/>
              <a:buChar char="▪"/>
              <a:defRPr sz="1800" b="0" i="0" u="none" strike="noStrike" cap="none" baseline="0">
                <a:solidFill>
                  <a:schemeClr val="dk1"/>
                </a:solidFill>
                <a:latin typeface="Arial"/>
                <a:ea typeface="Arial"/>
                <a:cs typeface="Arial"/>
                <a:sym typeface="Arial"/>
              </a:defRPr>
            </a:lvl8pPr>
            <a:lvl9pPr marL="2926080" marR="0" indent="-119379" algn="l" rtl="0">
              <a:spcBef>
                <a:spcPts val="360"/>
              </a:spcBef>
              <a:buClr>
                <a:schemeClr val="accent4"/>
              </a:buClr>
              <a:buFont typeface="Noto Symbol"/>
              <a:buChar char="▪"/>
              <a:defRPr sz="18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3" name="Shape 13"/>
          <p:cNvSpPr/>
          <p:nvPr/>
        </p:nvSpPr>
        <p:spPr>
          <a:xfrm>
            <a:off x="0" y="1234440"/>
            <a:ext cx="9144000" cy="320039"/>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4" name="Shape 14"/>
          <p:cNvSpPr/>
          <p:nvPr/>
        </p:nvSpPr>
        <p:spPr>
          <a:xfrm>
            <a:off x="0" y="1280159"/>
            <a:ext cx="533399" cy="2286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5" name="Shape 15"/>
          <p:cNvSpPr/>
          <p:nvPr/>
        </p:nvSpPr>
        <p:spPr>
          <a:xfrm>
            <a:off x="590550" y="1280159"/>
            <a:ext cx="8553450" cy="2286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6" name="Shape 16"/>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Shape 101"/>
          <p:cNvSpPr txBox="1">
            <a:spLocks noGrp="1"/>
          </p:cNvSpPr>
          <p:nvPr>
            <p:ph type="subTitle" idx="1"/>
          </p:nvPr>
        </p:nvSpPr>
        <p:spPr>
          <a:xfrm>
            <a:off x="611560" y="3717032"/>
            <a:ext cx="7854696" cy="1752600"/>
          </a:xfrm>
          <a:prstGeom prst="rect">
            <a:avLst/>
          </a:prstGeom>
          <a:noFill/>
          <a:ln>
            <a:noFill/>
          </a:ln>
        </p:spPr>
        <p:txBody>
          <a:bodyPr lIns="91425" tIns="45700" rIns="91425" bIns="45700" anchor="ctr" anchorCtr="0">
            <a:noAutofit/>
          </a:bodyPr>
          <a:lstStyle/>
          <a:p>
            <a:pPr marL="0" marR="0" lvl="0" indent="0" algn="ctr" rtl="0">
              <a:spcBef>
                <a:spcPts val="0"/>
              </a:spcBef>
              <a:buClr>
                <a:schemeClr val="accent2"/>
              </a:buClr>
              <a:buSzPct val="25000"/>
              <a:buFont typeface="Noto Symbol"/>
              <a:buNone/>
            </a:pPr>
            <a:r>
              <a:rPr lang="es-CR" sz="4000" b="1" i="1" u="none" strike="noStrike" cap="none" baseline="0" dirty="0">
                <a:solidFill>
                  <a:srgbClr val="FFFFFF"/>
                </a:solidFill>
                <a:latin typeface="Arial"/>
                <a:ea typeface="Arial"/>
                <a:cs typeface="Arial"/>
                <a:sym typeface="Arial"/>
              </a:rPr>
              <a:t>Diseño de Modelos de Bases de Datos</a:t>
            </a:r>
          </a:p>
          <a:p>
            <a:pPr marL="0" marR="0" lvl="0" indent="0" algn="ctr" rtl="0">
              <a:spcBef>
                <a:spcPts val="700"/>
              </a:spcBef>
              <a:buClr>
                <a:schemeClr val="accent2"/>
              </a:buClr>
              <a:buFont typeface="Noto Symbol"/>
              <a:buNone/>
            </a:pPr>
            <a:endParaRPr sz="2600" b="0" i="0" u="none" strike="noStrike" cap="none" baseline="0" dirty="0">
              <a:solidFill>
                <a:srgbClr val="FFFFFF"/>
              </a:solidFill>
              <a:latin typeface="Arial"/>
              <a:ea typeface="Arial"/>
              <a:cs typeface="Arial"/>
              <a:sym typeface="Arial"/>
            </a:endParaRPr>
          </a:p>
          <a:p>
            <a:pPr marL="0" marR="0" lvl="0" indent="0" algn="ctr" rtl="0">
              <a:spcBef>
                <a:spcPts val="700"/>
              </a:spcBef>
              <a:buClr>
                <a:schemeClr val="accent2"/>
              </a:buClr>
              <a:buSzPct val="25000"/>
              <a:buFont typeface="Noto Symbol"/>
              <a:buNone/>
            </a:pPr>
            <a:r>
              <a:rPr lang="es-CR" sz="2600" b="0" i="0" u="none" strike="noStrike" cap="none" baseline="0" dirty="0" smtClean="0">
                <a:solidFill>
                  <a:srgbClr val="FFFFFF"/>
                </a:solidFill>
                <a:latin typeface="Arial"/>
                <a:ea typeface="Arial"/>
                <a:cs typeface="Arial"/>
                <a:sym typeface="Arial"/>
              </a:rPr>
              <a:t>Efrén</a:t>
            </a:r>
            <a:r>
              <a:rPr lang="es-CR" sz="2600" b="0" i="0" u="none" strike="noStrike" cap="none" dirty="0" smtClean="0">
                <a:solidFill>
                  <a:srgbClr val="FFFFFF"/>
                </a:solidFill>
                <a:latin typeface="Arial"/>
                <a:ea typeface="Arial"/>
                <a:cs typeface="Arial"/>
                <a:sym typeface="Arial"/>
              </a:rPr>
              <a:t> Jiménez Delgado</a:t>
            </a:r>
            <a:endParaRPr lang="es-CR" sz="2600" b="0" i="0" u="none" strike="noStrike" cap="none" baseline="0" dirty="0">
              <a:solidFill>
                <a:srgbClr val="FFFFFF"/>
              </a:solidFill>
              <a:latin typeface="Arial"/>
              <a:ea typeface="Arial"/>
              <a:cs typeface="Arial"/>
              <a:sym typeface="Arial"/>
            </a:endParaRPr>
          </a:p>
        </p:txBody>
      </p:sp>
      <p:sp>
        <p:nvSpPr>
          <p:cNvPr id="4" name="1 Título"/>
          <p:cNvSpPr>
            <a:spLocks noGrp="1"/>
          </p:cNvSpPr>
          <p:nvPr>
            <p:ph type="ctrTitle"/>
          </p:nvPr>
        </p:nvSpPr>
        <p:spPr>
          <a:xfrm>
            <a:off x="1331913" y="1168400"/>
            <a:ext cx="6477000" cy="1828800"/>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r>
              <a:rPr lang="es-CR" sz="4800" b="1" dirty="0">
                <a:effectLst>
                  <a:outerShdw blurRad="38100" dist="38100" dir="2700000" algn="tl">
                    <a:srgbClr val="000000">
                      <a:alpha val="43137"/>
                    </a:srgbClr>
                  </a:outerShdw>
                </a:effectLst>
              </a:rPr>
              <a:t>Fundamentos de bases de datos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Diferencia</a:t>
            </a:r>
          </a:p>
        </p:txBody>
      </p:sp>
      <p:sp>
        <p:nvSpPr>
          <p:cNvPr id="163" name="Shape 163"/>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320040" marR="0" lvl="0" indent="-209550" algn="just" rtl="0">
              <a:lnSpc>
                <a:spcPct val="115000"/>
              </a:lnSpc>
              <a:spcBef>
                <a:spcPts val="0"/>
              </a:spcBef>
              <a:spcAft>
                <a:spcPts val="0"/>
              </a:spcAft>
              <a:buSzPct val="100000"/>
            </a:pPr>
            <a:r>
              <a:rPr lang="es-CR" sz="1800"/>
              <a:t>La diferencia es una operación que, a partir de dos relaciones, obtiene una nueva relación formada por todas las tuplas que están en la primera relación y, en cambio, no están en la segunda. La diferencia es una operación binaria, y la diferencia entre las relaciones T y S se indica como T – S.</a:t>
            </a:r>
          </a:p>
          <a:p>
            <a:pPr marL="0" marR="0" indent="0" algn="just" rtl="0">
              <a:lnSpc>
                <a:spcPct val="115000"/>
              </a:lnSpc>
              <a:spcBef>
                <a:spcPts val="0"/>
              </a:spcBef>
              <a:spcAft>
                <a:spcPts val="0"/>
              </a:spcAft>
              <a:buNone/>
            </a:pPr>
            <a:endParaRPr sz="1800"/>
          </a:p>
          <a:p>
            <a:pPr marL="0" marR="0" lvl="0" indent="0" algn="just" rtl="0">
              <a:lnSpc>
                <a:spcPct val="115000"/>
              </a:lnSpc>
              <a:spcBef>
                <a:spcPts val="0"/>
              </a:spcBef>
              <a:spcAft>
                <a:spcPts val="0"/>
              </a:spcAft>
              <a:buNone/>
            </a:pPr>
            <a:r>
              <a:rPr lang="es-CR" sz="1800"/>
              <a:t>La diferencia EMPLEADOS_ADM menos EMPLEADOS_PROD da como resultado una nueva relación que contiene a los empleados de administración que no son empleados de producción, y se indicaría de este modo: </a:t>
            </a:r>
            <a:r>
              <a:rPr lang="es-CR" sz="1800" b="1"/>
              <a:t>EMPLEADOS_ADM – EMPLEADOS_PROD.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0" marR="0" indent="0" algn="ctr" rtl="0">
              <a:lnSpc>
                <a:spcPct val="115000"/>
              </a:lnSpc>
              <a:spcBef>
                <a:spcPts val="0"/>
              </a:spcBef>
              <a:spcAft>
                <a:spcPts val="0"/>
              </a:spcAft>
              <a:buNone/>
            </a:pPr>
            <a:r>
              <a:rPr lang="es-CR" sz="3600"/>
              <a:t>La diferencia, como ocurría en la unión y la intersección, sólo tiene sentido si se aplica a relaciones que tengan tuplas similares. Para poder realizar la diferencia de dos relaciones es necesario que las relaciones sean compatibles.</a:t>
            </a:r>
          </a:p>
        </p:txBody>
      </p:sp>
      <p:sp>
        <p:nvSpPr>
          <p:cNvPr id="170" name="Shape 170"/>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lvl="0" rtl="0">
              <a:spcBef>
                <a:spcPts val="0"/>
              </a:spcBef>
              <a:buNone/>
            </a:pPr>
            <a:r>
              <a:rPr lang="es-CR"/>
              <a:t>Diferencia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Ejemplo de Diferencia</a:t>
            </a:r>
          </a:p>
        </p:txBody>
      </p:sp>
      <p:sp>
        <p:nvSpPr>
          <p:cNvPr id="177" name="Shape 177"/>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320040" marR="0" lvl="0" indent="-209550" algn="just" rtl="0">
              <a:lnSpc>
                <a:spcPct val="115000"/>
              </a:lnSpc>
              <a:spcBef>
                <a:spcPts val="0"/>
              </a:spcBef>
              <a:spcAft>
                <a:spcPts val="0"/>
              </a:spcAft>
              <a:buSzPct val="100000"/>
            </a:pPr>
            <a:r>
              <a:rPr lang="es-CR" sz="1800"/>
              <a:t>Si queremos obtener una relación R con todos los empleados de la empresa del ejemplo que trabajan en administración, pero no en producción, haremos la diferencia de las relaciones EMPLEADOS_ADM y EMPLEADOS_PROD de la forma siguiente:</a:t>
            </a:r>
          </a:p>
          <a:p>
            <a:pPr marL="0" marR="0" lvl="0" indent="0" algn="just" rtl="0">
              <a:lnSpc>
                <a:spcPct val="115000"/>
              </a:lnSpc>
              <a:spcBef>
                <a:spcPts val="0"/>
              </a:spcBef>
              <a:spcAft>
                <a:spcPts val="0"/>
              </a:spcAft>
              <a:buNone/>
            </a:pPr>
            <a:endParaRPr sz="1800"/>
          </a:p>
          <a:p>
            <a:pPr marL="0" marR="0" lvl="0" indent="0" algn="ctr" rtl="0">
              <a:lnSpc>
                <a:spcPct val="115000"/>
              </a:lnSpc>
              <a:spcBef>
                <a:spcPts val="0"/>
              </a:spcBef>
              <a:spcAft>
                <a:spcPts val="0"/>
              </a:spcAft>
              <a:buNone/>
            </a:pPr>
            <a:r>
              <a:rPr lang="es-CR" sz="1800"/>
              <a:t>R := EMPLEADOS_ADM – EMPLEADOS_PROD</a:t>
            </a:r>
          </a:p>
        </p:txBody>
      </p:sp>
      <p:pic>
        <p:nvPicPr>
          <p:cNvPr id="178" name="Shape 178"/>
          <p:cNvPicPr preferRelativeResize="0"/>
          <p:nvPr/>
        </p:nvPicPr>
        <p:blipFill>
          <a:blip r:embed="rId3">
            <a:alphaModFix/>
          </a:blip>
          <a:stretch>
            <a:fillRect/>
          </a:stretch>
        </p:blipFill>
        <p:spPr>
          <a:xfrm>
            <a:off x="1671625" y="4282725"/>
            <a:ext cx="5800725" cy="11239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Producto Cartesiano</a:t>
            </a:r>
          </a:p>
        </p:txBody>
      </p:sp>
      <p:sp>
        <p:nvSpPr>
          <p:cNvPr id="185" name="Shape 185"/>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320040" marR="0" lvl="0" indent="-209550" algn="just" rtl="0">
              <a:lnSpc>
                <a:spcPct val="115000"/>
              </a:lnSpc>
              <a:spcBef>
                <a:spcPts val="0"/>
              </a:spcBef>
              <a:spcAft>
                <a:spcPts val="0"/>
              </a:spcAft>
              <a:buSzPct val="100000"/>
            </a:pPr>
            <a:r>
              <a:rPr lang="es-CR" sz="1800"/>
              <a:t>El producto cartesiano es una operación que, a partir de dos relaciones, obtiene una nueva relación formada por todas las tuplas que resultan de concatenar tuplas de la primera relación con tuplas de la segunda.</a:t>
            </a:r>
          </a:p>
          <a:p>
            <a:pPr marL="0" marR="0" lvl="0" indent="0" algn="just" rtl="0">
              <a:lnSpc>
                <a:spcPct val="115000"/>
              </a:lnSpc>
              <a:spcBef>
                <a:spcPts val="0"/>
              </a:spcBef>
              <a:spcAft>
                <a:spcPts val="0"/>
              </a:spcAft>
              <a:buNone/>
            </a:pPr>
            <a:endParaRPr sz="1800"/>
          </a:p>
          <a:p>
            <a:pPr marL="0" marR="0" indent="0" algn="ctr" rtl="0">
              <a:lnSpc>
                <a:spcPct val="115000"/>
              </a:lnSpc>
              <a:spcBef>
                <a:spcPts val="0"/>
              </a:spcBef>
              <a:spcAft>
                <a:spcPts val="0"/>
              </a:spcAft>
              <a:buNone/>
            </a:pPr>
            <a:r>
              <a:rPr lang="es-CR" sz="1800" i="1"/>
              <a:t>El producto cartesiano es una operación binaria. Siendo T y S dos relaciones que cumplen que sus esquemas no tienen ningún nombre de atributo común, el producto cartesiano de T y S se indica como T × S.</a:t>
            </a:r>
          </a:p>
          <a:p>
            <a:pPr marL="0" marR="0" indent="0" algn="ctr" rtl="0">
              <a:lnSpc>
                <a:spcPct val="115000"/>
              </a:lnSpc>
              <a:spcBef>
                <a:spcPts val="0"/>
              </a:spcBef>
              <a:spcAft>
                <a:spcPts val="0"/>
              </a:spcAft>
              <a:buNone/>
            </a:pPr>
            <a:endParaRPr sz="1800" i="1"/>
          </a:p>
          <a:p>
            <a:pPr marL="0" lvl="0" indent="0" algn="l" rtl="0">
              <a:lnSpc>
                <a:spcPct val="115000"/>
              </a:lnSpc>
              <a:spcBef>
                <a:spcPts val="0"/>
              </a:spcBef>
              <a:buNone/>
            </a:pPr>
            <a:r>
              <a:rPr lang="es-CR" sz="1800"/>
              <a:t>Si calculamos el producto cartesiano de EDIFICIOS_EMP y DESPACHOS, obtendremos una nueva relación que contiene todas las concatenaciones posibles de tuplas de EDIFICIOS_EMP con tuplas de DESPACHOS.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Ejemplo de Producto Cartesiano</a:t>
            </a:r>
          </a:p>
        </p:txBody>
      </p:sp>
      <p:sp>
        <p:nvSpPr>
          <p:cNvPr id="192" name="Shape 192"/>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0" marR="0" lvl="0" indent="0" algn="just" rtl="0">
              <a:lnSpc>
                <a:spcPct val="115000"/>
              </a:lnSpc>
              <a:spcBef>
                <a:spcPts val="0"/>
              </a:spcBef>
              <a:spcAft>
                <a:spcPts val="0"/>
              </a:spcAft>
              <a:buNone/>
            </a:pPr>
            <a:r>
              <a:rPr lang="es-CR" sz="1800"/>
              <a:t>El producto cartesiano de las relaciones DESPACHOS y EDIFICIOS_EMP del ejemplo se puede hacer como se indica (es necesario redenominar atributos previamente):</a:t>
            </a:r>
          </a:p>
          <a:p>
            <a:pPr marL="0" marR="0" indent="0" algn="just" rtl="0">
              <a:lnSpc>
                <a:spcPct val="115000"/>
              </a:lnSpc>
              <a:spcBef>
                <a:spcPts val="0"/>
              </a:spcBef>
              <a:spcAft>
                <a:spcPts val="0"/>
              </a:spcAft>
              <a:buNone/>
            </a:pPr>
            <a:endParaRPr sz="1800"/>
          </a:p>
          <a:p>
            <a:pPr marL="0" marR="0" indent="0" algn="just" rtl="0">
              <a:lnSpc>
                <a:spcPct val="115000"/>
              </a:lnSpc>
              <a:spcBef>
                <a:spcPts val="0"/>
              </a:spcBef>
              <a:spcAft>
                <a:spcPts val="0"/>
              </a:spcAft>
              <a:buNone/>
            </a:pPr>
            <a:r>
              <a:rPr lang="es-CR" sz="1800"/>
              <a:t>EDIFICIOS(nombreedificio, supmediadesp) := EDICIOS_EMP(edificio, supmediadesp).</a:t>
            </a:r>
          </a:p>
          <a:p>
            <a:pPr marL="0" marR="0" indent="0" algn="just" rtl="0">
              <a:lnSpc>
                <a:spcPct val="115000"/>
              </a:lnSpc>
              <a:spcBef>
                <a:spcPts val="0"/>
              </a:spcBef>
              <a:spcAft>
                <a:spcPts val="0"/>
              </a:spcAft>
              <a:buNone/>
            </a:pPr>
            <a:endParaRPr sz="1800"/>
          </a:p>
          <a:p>
            <a:pPr marL="0" marR="0" lvl="0" indent="0" algn="ctr" rtl="0">
              <a:lnSpc>
                <a:spcPct val="115000"/>
              </a:lnSpc>
              <a:spcBef>
                <a:spcPts val="0"/>
              </a:spcBef>
              <a:spcAft>
                <a:spcPts val="0"/>
              </a:spcAft>
              <a:buNone/>
            </a:pPr>
            <a:r>
              <a:rPr lang="es-CR" sz="1800"/>
              <a:t>R := EDIFICIOS × DESPACHOS.</a:t>
            </a:r>
          </a:p>
        </p:txBody>
      </p:sp>
      <p:pic>
        <p:nvPicPr>
          <p:cNvPr id="193" name="Shape 193"/>
          <p:cNvPicPr preferRelativeResize="0"/>
          <p:nvPr/>
        </p:nvPicPr>
        <p:blipFill>
          <a:blip r:embed="rId3">
            <a:alphaModFix/>
          </a:blip>
          <a:stretch>
            <a:fillRect/>
          </a:stretch>
        </p:blipFill>
        <p:spPr>
          <a:xfrm>
            <a:off x="1938500" y="4259762"/>
            <a:ext cx="5791200" cy="23717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Selección</a:t>
            </a:r>
          </a:p>
        </p:txBody>
      </p:sp>
      <p:sp>
        <p:nvSpPr>
          <p:cNvPr id="200" name="Shape 200"/>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320040" marR="0" lvl="0" indent="-209550" algn="just" rtl="0">
              <a:lnSpc>
                <a:spcPct val="115000"/>
              </a:lnSpc>
              <a:spcBef>
                <a:spcPts val="0"/>
              </a:spcBef>
              <a:spcAft>
                <a:spcPts val="0"/>
              </a:spcAft>
              <a:buSzPct val="100000"/>
            </a:pPr>
            <a:r>
              <a:rPr lang="es-CR" sz="1800"/>
              <a:t>Podemos ver la selección como una operación que sirve para elegir algunas tuplas de una relación y eliminar el resto. Más concretamente, la selección es una operación que, a partir de una relación, obtiene una nueva relación formada por todas las tuplas de la relación de partida que cumplen una condición de selección especificada.</a:t>
            </a:r>
          </a:p>
          <a:p>
            <a:pPr marL="0" marR="0" lvl="0" indent="0" algn="just" rtl="0">
              <a:lnSpc>
                <a:spcPct val="115000"/>
              </a:lnSpc>
              <a:spcBef>
                <a:spcPts val="0"/>
              </a:spcBef>
              <a:spcAft>
                <a:spcPts val="0"/>
              </a:spcAft>
              <a:buNone/>
            </a:pPr>
            <a:endParaRPr sz="1800"/>
          </a:p>
          <a:p>
            <a:pPr marL="0" marR="0" lvl="0" indent="0" algn="ctr" rtl="0">
              <a:lnSpc>
                <a:spcPct val="115000"/>
              </a:lnSpc>
              <a:spcBef>
                <a:spcPts val="0"/>
              </a:spcBef>
              <a:spcAft>
                <a:spcPts val="0"/>
              </a:spcAft>
              <a:buNone/>
            </a:pPr>
            <a:r>
              <a:rPr lang="es-CR" sz="1800" i="1"/>
              <a:t>La selección es una operación unaria. Siendo C una condición de selección, la selección de T con la condición C se indica como T(C).</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Ejemplo de Selección</a:t>
            </a:r>
          </a:p>
        </p:txBody>
      </p:sp>
      <p:sp>
        <p:nvSpPr>
          <p:cNvPr id="207" name="Shape 207"/>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0" marR="0" indent="0" algn="just" rtl="0">
              <a:lnSpc>
                <a:spcPct val="115000"/>
              </a:lnSpc>
              <a:spcBef>
                <a:spcPts val="0"/>
              </a:spcBef>
              <a:spcAft>
                <a:spcPts val="0"/>
              </a:spcAft>
              <a:buNone/>
            </a:pPr>
            <a:r>
              <a:rPr lang="es-CR" sz="1800"/>
              <a:t>Si queremos obtener una relación R con los despachos de la base de datos del ejemplo que están en el edificio Marina y que tienen una superficie de más de 12 metros cuadrados, haremos la siguiente selección:</a:t>
            </a:r>
          </a:p>
          <a:p>
            <a:pPr marL="0" marR="0" lvl="0" indent="0" algn="just" rtl="0">
              <a:lnSpc>
                <a:spcPct val="115000"/>
              </a:lnSpc>
              <a:spcBef>
                <a:spcPts val="0"/>
              </a:spcBef>
              <a:spcAft>
                <a:spcPts val="0"/>
              </a:spcAft>
              <a:buClr>
                <a:srgbClr val="000000"/>
              </a:buClr>
              <a:buFont typeface="Arial"/>
              <a:buNone/>
            </a:pPr>
            <a:endParaRPr sz="1800"/>
          </a:p>
          <a:p>
            <a:pPr marL="0" marR="0" indent="0" algn="ctr" rtl="0">
              <a:lnSpc>
                <a:spcPct val="115000"/>
              </a:lnSpc>
              <a:spcBef>
                <a:spcPts val="0"/>
              </a:spcBef>
              <a:spcAft>
                <a:spcPts val="0"/>
              </a:spcAft>
              <a:buNone/>
            </a:pPr>
            <a:r>
              <a:rPr lang="es-CR" sz="1800"/>
              <a:t>R := DESPACHOS(edificio = Marina y superficie &gt; 12).</a:t>
            </a:r>
          </a:p>
        </p:txBody>
      </p:sp>
      <p:pic>
        <p:nvPicPr>
          <p:cNvPr id="208" name="Shape 208"/>
          <p:cNvPicPr preferRelativeResize="0"/>
          <p:nvPr/>
        </p:nvPicPr>
        <p:blipFill>
          <a:blip r:embed="rId3">
            <a:alphaModFix/>
          </a:blip>
          <a:stretch>
            <a:fillRect/>
          </a:stretch>
        </p:blipFill>
        <p:spPr>
          <a:xfrm>
            <a:off x="2015637" y="4068275"/>
            <a:ext cx="5229225" cy="11239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Proyección</a:t>
            </a:r>
          </a:p>
        </p:txBody>
      </p:sp>
      <p:sp>
        <p:nvSpPr>
          <p:cNvPr id="215" name="Shape 215"/>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320040" marR="0" lvl="0" indent="-209550" algn="just" rtl="0">
              <a:lnSpc>
                <a:spcPct val="115000"/>
              </a:lnSpc>
              <a:spcBef>
                <a:spcPts val="0"/>
              </a:spcBef>
              <a:spcAft>
                <a:spcPts val="0"/>
              </a:spcAft>
              <a:buSzPct val="100000"/>
            </a:pPr>
            <a:r>
              <a:rPr lang="es-CR" sz="1800"/>
              <a:t>Podemos considerar la proyección como una operación que sirve para elegir algunos atributos de una relación y eliminar el resto. Más concretamente, la proyección es una operación que, a partir de una relación, obtiene una nueva relación formada por todas las (sub)tuplas de la relación de partida que resultan de eliminar unos atributos especificados.</a:t>
            </a:r>
          </a:p>
          <a:p>
            <a:pPr marL="0" marR="0" lvl="0" indent="0" algn="just" rtl="0">
              <a:lnSpc>
                <a:spcPct val="115000"/>
              </a:lnSpc>
              <a:spcBef>
                <a:spcPts val="0"/>
              </a:spcBef>
              <a:spcAft>
                <a:spcPts val="0"/>
              </a:spcAft>
              <a:buNone/>
            </a:pPr>
            <a:endParaRPr sz="1800"/>
          </a:p>
          <a:p>
            <a:pPr marL="0" marR="0" lvl="0" indent="0" algn="just" rtl="0">
              <a:lnSpc>
                <a:spcPct val="115000"/>
              </a:lnSpc>
              <a:spcBef>
                <a:spcPts val="0"/>
              </a:spcBef>
              <a:spcAft>
                <a:spcPts val="0"/>
              </a:spcAft>
              <a:buNone/>
            </a:pPr>
            <a:r>
              <a:rPr lang="es-CR" sz="1800"/>
              <a:t>Para obtener una relación que tenga sólo los atributos nombre y apellido de los empleados de administración, podemos hacer una proyección en la relación EMPLEADOS_ADM sobre estos dos atributos. Se indicaría de la forma siguiente: EMPLEADOS_ADM [nombre, apellido].</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Ejemplo de Proyección</a:t>
            </a:r>
          </a:p>
        </p:txBody>
      </p:sp>
      <p:sp>
        <p:nvSpPr>
          <p:cNvPr id="222" name="Shape 222"/>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0" marR="0" indent="0" algn="just" rtl="0">
              <a:lnSpc>
                <a:spcPct val="115000"/>
              </a:lnSpc>
              <a:spcBef>
                <a:spcPts val="0"/>
              </a:spcBef>
              <a:spcAft>
                <a:spcPts val="0"/>
              </a:spcAft>
              <a:buNone/>
            </a:pPr>
            <a:r>
              <a:rPr lang="es-CR" sz="1800"/>
              <a:t>Si queremos obtener una relación R con el nombre y el apellido de todos los empleados de administración de la base de datos del ejemplo, haremos la siguiente proyección:</a:t>
            </a:r>
          </a:p>
          <a:p>
            <a:pPr marL="0" marR="0" lvl="0" indent="0" algn="just" rtl="0">
              <a:lnSpc>
                <a:spcPct val="115000"/>
              </a:lnSpc>
              <a:spcBef>
                <a:spcPts val="0"/>
              </a:spcBef>
              <a:spcAft>
                <a:spcPts val="0"/>
              </a:spcAft>
              <a:buClr>
                <a:srgbClr val="000000"/>
              </a:buClr>
              <a:buFont typeface="Arial"/>
              <a:buNone/>
            </a:pPr>
            <a:endParaRPr sz="1800"/>
          </a:p>
          <a:p>
            <a:pPr marL="0" marR="0" indent="0" algn="ctr" rtl="0">
              <a:lnSpc>
                <a:spcPct val="115000"/>
              </a:lnSpc>
              <a:spcBef>
                <a:spcPts val="0"/>
              </a:spcBef>
              <a:spcAft>
                <a:spcPts val="0"/>
              </a:spcAft>
              <a:buNone/>
            </a:pPr>
            <a:r>
              <a:rPr lang="es-CR" sz="1800"/>
              <a:t>R := EMPLEADOS_ADM[nombre, apellido].</a:t>
            </a:r>
          </a:p>
        </p:txBody>
      </p:sp>
      <p:pic>
        <p:nvPicPr>
          <p:cNvPr id="223" name="Shape 223"/>
          <p:cNvPicPr preferRelativeResize="0"/>
          <p:nvPr/>
        </p:nvPicPr>
        <p:blipFill>
          <a:blip r:embed="rId3">
            <a:alphaModFix/>
          </a:blip>
          <a:stretch>
            <a:fillRect/>
          </a:stretch>
        </p:blipFill>
        <p:spPr>
          <a:xfrm>
            <a:off x="3108200" y="3872462"/>
            <a:ext cx="3162300" cy="14573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Combinación o Join</a:t>
            </a:r>
          </a:p>
        </p:txBody>
      </p:sp>
      <p:sp>
        <p:nvSpPr>
          <p:cNvPr id="230" name="Shape 230"/>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320040" marR="0" lvl="0" indent="-209550" algn="just" rtl="0">
              <a:lnSpc>
                <a:spcPct val="115000"/>
              </a:lnSpc>
              <a:spcBef>
                <a:spcPts val="0"/>
              </a:spcBef>
              <a:spcAft>
                <a:spcPts val="0"/>
              </a:spcAft>
              <a:buSzPct val="100000"/>
            </a:pPr>
            <a:r>
              <a:rPr lang="es-CR" sz="1800"/>
              <a:t>La combinación es una operación que, a partir de dos relaciones, obtiene una nueva relación formada por todas las tuplas que resultan de con cadenar tuplas de la primera relación con tuplas de la segunda, y que cumplen una condición de combinación especificada.</a:t>
            </a:r>
          </a:p>
          <a:p>
            <a:pPr marL="0" lvl="0" indent="0" rtl="0">
              <a:lnSpc>
                <a:spcPct val="115000"/>
              </a:lnSpc>
              <a:spcBef>
                <a:spcPts val="0"/>
              </a:spcBef>
              <a:buClr>
                <a:schemeClr val="dk1"/>
              </a:buClr>
              <a:buFont typeface="Arial"/>
              <a:buNone/>
            </a:pPr>
            <a:endParaRPr sz="1800"/>
          </a:p>
          <a:p>
            <a:pPr marL="0" marR="0" lvl="0" indent="0" rtl="0">
              <a:lnSpc>
                <a:spcPct val="115000"/>
              </a:lnSpc>
              <a:spcBef>
                <a:spcPts val="0"/>
              </a:spcBef>
              <a:spcAft>
                <a:spcPts val="0"/>
              </a:spcAft>
              <a:buClr>
                <a:schemeClr val="dk1"/>
              </a:buClr>
              <a:buSzPct val="61111"/>
              <a:buFont typeface="Arial"/>
              <a:buNone/>
            </a:pPr>
            <a:r>
              <a:rPr lang="es-CR" sz="1800"/>
              <a:t>La combinación es una operación binaria. Siendo T y S dos relaciones cuyos esquemas no tienen ningún nombre de atributo común, y siendo B una condición de combinación, la combinación de T y S según la condición B se indica T[B]S.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Agenda</a:t>
            </a:r>
          </a:p>
        </p:txBody>
      </p:sp>
      <p:sp>
        <p:nvSpPr>
          <p:cNvPr id="107" name="Shape 107"/>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a:t>Algebra relacional</a:t>
            </a:r>
          </a:p>
          <a:p>
            <a:pPr marL="320040" marR="0" lvl="0" indent="-320040" algn="just" rtl="0">
              <a:spcBef>
                <a:spcPts val="0"/>
              </a:spcBef>
              <a:buClr>
                <a:schemeClr val="accent2"/>
              </a:buClr>
              <a:buSzPct val="59999"/>
              <a:buFont typeface="Noto Symbol"/>
              <a:buChar char="◻"/>
            </a:pPr>
            <a:r>
              <a:rPr lang="es-CR"/>
              <a:t>Unión</a:t>
            </a:r>
          </a:p>
          <a:p>
            <a:pPr marL="320040" marR="0" lvl="0" indent="-320040" algn="just" rtl="0">
              <a:spcBef>
                <a:spcPts val="700"/>
              </a:spcBef>
              <a:buClr>
                <a:schemeClr val="accent2"/>
              </a:buClr>
              <a:buSzPct val="59999"/>
              <a:buFont typeface="Noto Symbol"/>
              <a:buChar char="◻"/>
            </a:pPr>
            <a:r>
              <a:rPr lang="es-CR"/>
              <a:t>Intersección</a:t>
            </a:r>
          </a:p>
          <a:p>
            <a:pPr marL="320040" marR="0" lvl="0" indent="-320040" algn="just" rtl="0">
              <a:spcBef>
                <a:spcPts val="700"/>
              </a:spcBef>
              <a:buClr>
                <a:schemeClr val="accent2"/>
              </a:buClr>
              <a:buSzPct val="59999"/>
              <a:buFont typeface="Noto Symbol"/>
              <a:buChar char="◻"/>
            </a:pPr>
            <a:r>
              <a:rPr lang="es-CR"/>
              <a:t>Diferencia</a:t>
            </a:r>
          </a:p>
          <a:p>
            <a:pPr marL="320040" marR="0" lvl="0" indent="-320040" algn="just" rtl="0">
              <a:spcBef>
                <a:spcPts val="700"/>
              </a:spcBef>
              <a:buClr>
                <a:schemeClr val="accent2"/>
              </a:buClr>
              <a:buSzPct val="59999"/>
              <a:buFont typeface="Noto Symbol"/>
              <a:buChar char="◻"/>
            </a:pPr>
            <a:r>
              <a:rPr lang="es-CR"/>
              <a:t>Producto cartesiano</a:t>
            </a:r>
          </a:p>
          <a:p>
            <a:pPr marL="320040" marR="0" lvl="0" indent="-320040" algn="just" rtl="0">
              <a:spcBef>
                <a:spcPts val="700"/>
              </a:spcBef>
              <a:buClr>
                <a:schemeClr val="accent2"/>
              </a:buClr>
              <a:buSzPct val="59999"/>
              <a:buFont typeface="Noto Symbol"/>
              <a:buChar char="◻"/>
            </a:pPr>
            <a:r>
              <a:rPr lang="es-CR"/>
              <a:t>Selección, proyección, join</a:t>
            </a:r>
            <a:r>
              <a:rPr lang="es-CR" sz="2600"/>
              <a:t>.</a:t>
            </a:r>
          </a:p>
          <a:p>
            <a:pPr marL="320040" marR="0" lvl="0" indent="-374650" algn="just" rtl="0">
              <a:spcBef>
                <a:spcPts val="700"/>
              </a:spcBef>
              <a:buClr>
                <a:schemeClr val="accent2"/>
              </a:buClr>
              <a:buSzPct val="100000"/>
              <a:buFont typeface="Noto Symbol"/>
              <a:buChar char="◻"/>
            </a:pPr>
            <a:r>
              <a:rPr lang="es-CR" sz="2600"/>
              <a:t>Práctica para examen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Ejemplo de Join</a:t>
            </a:r>
          </a:p>
        </p:txBody>
      </p:sp>
      <p:sp>
        <p:nvSpPr>
          <p:cNvPr id="237" name="Shape 237"/>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0" marR="0" indent="0" algn="just" rtl="0">
              <a:lnSpc>
                <a:spcPct val="115000"/>
              </a:lnSpc>
              <a:spcBef>
                <a:spcPts val="0"/>
              </a:spcBef>
              <a:spcAft>
                <a:spcPts val="0"/>
              </a:spcAft>
              <a:buNone/>
            </a:pPr>
            <a:r>
              <a:rPr lang="es-CR" sz="1800"/>
              <a:t>Supongamos que se desea encontrar los datos de los despachos que tienen una superficie mayor o igual que la superficie media de los despachos del edificio donde están situados. La siguiente combinación nos proporcionará los datos de estos despachos junto con los datos de su edificio (observad que es preciso redenominar previamente los atributos):</a:t>
            </a:r>
          </a:p>
          <a:p>
            <a:pPr marL="0" marR="0" lvl="0" indent="0" algn="just" rtl="0">
              <a:lnSpc>
                <a:spcPct val="115000"/>
              </a:lnSpc>
              <a:spcBef>
                <a:spcPts val="0"/>
              </a:spcBef>
              <a:spcAft>
                <a:spcPts val="0"/>
              </a:spcAft>
              <a:buClr>
                <a:srgbClr val="000000"/>
              </a:buClr>
              <a:buFont typeface="Arial"/>
              <a:buNone/>
            </a:pPr>
            <a:endParaRPr sz="1800"/>
          </a:p>
          <a:p>
            <a:pPr marL="0" marR="0" indent="0" algn="ctr" rtl="0">
              <a:lnSpc>
                <a:spcPct val="115000"/>
              </a:lnSpc>
              <a:spcBef>
                <a:spcPts val="0"/>
              </a:spcBef>
              <a:spcAft>
                <a:spcPts val="0"/>
              </a:spcAft>
              <a:buNone/>
            </a:pPr>
            <a:r>
              <a:rPr lang="es-CR" sz="1800"/>
              <a:t>EDIFICIOS(nombreeedficio,supmediadesp) := EDIFICIOS_EMP(edificio, supmediadesp),</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Ejemplo de Join</a:t>
            </a:r>
          </a:p>
        </p:txBody>
      </p:sp>
      <p:sp>
        <p:nvSpPr>
          <p:cNvPr id="244" name="Shape 244"/>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algn="ctr" rtl="0">
              <a:spcBef>
                <a:spcPts val="0"/>
              </a:spcBef>
              <a:buNone/>
            </a:pPr>
            <a:r>
              <a:rPr lang="es-CR" sz="1800"/>
              <a:t>R := EDIFICIOS[nombreedificio = edificio, supmediadesp ≤ superficie] DESPACHOS.</a:t>
            </a:r>
          </a:p>
          <a:p>
            <a:pPr algn="ctr" rtl="0">
              <a:spcBef>
                <a:spcPts val="0"/>
              </a:spcBef>
              <a:buNone/>
            </a:pPr>
            <a:endParaRPr sz="1800"/>
          </a:p>
          <a:p>
            <a:pPr algn="ctr" rtl="0">
              <a:spcBef>
                <a:spcPts val="0"/>
              </a:spcBef>
              <a:buNone/>
            </a:pPr>
            <a:endParaRPr sz="1800"/>
          </a:p>
          <a:p>
            <a:pPr algn="ctr" rtl="0">
              <a:spcBef>
                <a:spcPts val="0"/>
              </a:spcBef>
              <a:buNone/>
            </a:pPr>
            <a:endParaRPr sz="1800"/>
          </a:p>
          <a:p>
            <a:pPr algn="ctr" rtl="0">
              <a:spcBef>
                <a:spcPts val="0"/>
              </a:spcBef>
              <a:buNone/>
            </a:pPr>
            <a:endParaRPr sz="1800"/>
          </a:p>
          <a:p>
            <a:pPr algn="ctr" rtl="0">
              <a:spcBef>
                <a:spcPts val="0"/>
              </a:spcBef>
              <a:buNone/>
            </a:pPr>
            <a:endParaRPr sz="1800"/>
          </a:p>
          <a:p>
            <a:pPr marL="320040" marR="0" indent="-209550" algn="ctr" rtl="0">
              <a:lnSpc>
                <a:spcPct val="100000"/>
              </a:lnSpc>
              <a:spcBef>
                <a:spcPts val="700"/>
              </a:spcBef>
              <a:spcAft>
                <a:spcPts val="0"/>
              </a:spcAft>
              <a:buNone/>
            </a:pPr>
            <a:endParaRPr sz="1800"/>
          </a:p>
        </p:txBody>
      </p:sp>
      <p:pic>
        <p:nvPicPr>
          <p:cNvPr id="245" name="Shape 245"/>
          <p:cNvPicPr preferRelativeResize="0"/>
          <p:nvPr/>
        </p:nvPicPr>
        <p:blipFill>
          <a:blip r:embed="rId3">
            <a:alphaModFix/>
          </a:blip>
          <a:stretch>
            <a:fillRect/>
          </a:stretch>
        </p:blipFill>
        <p:spPr>
          <a:xfrm>
            <a:off x="2058250" y="3131225"/>
            <a:ext cx="5791200" cy="15621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Ejemplo de Join</a:t>
            </a:r>
          </a:p>
        </p:txBody>
      </p:sp>
      <p:sp>
        <p:nvSpPr>
          <p:cNvPr id="252" name="Shape 252"/>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110490" lvl="0" rtl="0">
              <a:spcBef>
                <a:spcPts val="0"/>
              </a:spcBef>
              <a:buClr>
                <a:schemeClr val="dk1"/>
              </a:buClr>
              <a:buSzPct val="61111"/>
              <a:buFont typeface="Arial"/>
              <a:buNone/>
            </a:pPr>
            <a:r>
              <a:rPr lang="es-CR" sz="1800"/>
              <a:t>Supongamos ahora que para obtener los datos de cada uno de los empleados de administración, junto con los datos del despacho donde trabajan, utilizamos la siguiente combinación:</a:t>
            </a:r>
          </a:p>
          <a:p>
            <a:pPr marL="110490" lvl="0" rtl="0">
              <a:spcBef>
                <a:spcPts val="0"/>
              </a:spcBef>
              <a:buClr>
                <a:schemeClr val="dk1"/>
              </a:buClr>
              <a:buFont typeface="Arial"/>
              <a:buNone/>
            </a:pPr>
            <a:endParaRPr sz="1800"/>
          </a:p>
          <a:p>
            <a:pPr lvl="0" algn="ctr" rtl="0">
              <a:spcBef>
                <a:spcPts val="0"/>
              </a:spcBef>
              <a:buClr>
                <a:schemeClr val="dk1"/>
              </a:buClr>
              <a:buSzPct val="61111"/>
              <a:buFont typeface="Arial"/>
              <a:buNone/>
            </a:pPr>
            <a:r>
              <a:rPr lang="es-CR" sz="1800"/>
              <a:t>R := EMPLEADOS_ADM[edificiodesp = edificio, númerodesp = número]DESPACHOS.</a:t>
            </a:r>
          </a:p>
          <a:p>
            <a:pPr>
              <a:spcBef>
                <a:spcPts val="0"/>
              </a:spcBef>
              <a:buNone/>
            </a:pPr>
            <a:endParaRPr/>
          </a:p>
        </p:txBody>
      </p:sp>
      <p:pic>
        <p:nvPicPr>
          <p:cNvPr id="253" name="Shape 253"/>
          <p:cNvPicPr preferRelativeResize="0"/>
          <p:nvPr/>
        </p:nvPicPr>
        <p:blipFill>
          <a:blip r:embed="rId3">
            <a:alphaModFix/>
          </a:blip>
          <a:stretch>
            <a:fillRect/>
          </a:stretch>
        </p:blipFill>
        <p:spPr>
          <a:xfrm>
            <a:off x="366700" y="4202550"/>
            <a:ext cx="8410575" cy="123825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lvl="0">
              <a:spcBef>
                <a:spcPts val="0"/>
              </a:spcBef>
              <a:buClr>
                <a:schemeClr val="dk1"/>
              </a:buClr>
              <a:buSzPct val="25000"/>
              <a:buFont typeface="Arial"/>
              <a:buNone/>
            </a:pPr>
            <a:r>
              <a:rPr lang="es-CR"/>
              <a:t>Práctica de Examen</a:t>
            </a:r>
          </a:p>
        </p:txBody>
      </p:sp>
      <p:sp>
        <p:nvSpPr>
          <p:cNvPr id="260" name="Shape 260"/>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457200" lvl="0" indent="-342900" rtl="0">
              <a:spcBef>
                <a:spcPts val="0"/>
              </a:spcBef>
              <a:buSzPct val="100000"/>
              <a:buAutoNum type="arabicPeriod"/>
            </a:pPr>
            <a:r>
              <a:rPr lang="es-CR" sz="1800"/>
              <a:t>Los estudiantes trabajarán en parejas, uno desarrollará en Modelo E-R del caso 1 y el otro del caso 2, se intercambiarán los casos para que uno se le realice las correcciones al otro, ambos estudiantes deberán corregir los casos según las observaciones.</a:t>
            </a:r>
          </a:p>
          <a:p>
            <a:pPr marL="0" lvl="0" indent="0" rtl="0">
              <a:spcBef>
                <a:spcPts val="0"/>
              </a:spcBef>
              <a:buNone/>
            </a:pPr>
            <a:endParaRPr sz="1800"/>
          </a:p>
          <a:p>
            <a:pPr marL="457200" lvl="0" indent="-342900" rtl="0">
              <a:spcBef>
                <a:spcPts val="0"/>
              </a:spcBef>
              <a:buSzPct val="100000"/>
              <a:buAutoNum type="arabicPeriod"/>
            </a:pPr>
            <a:r>
              <a:rPr lang="es-CR" sz="1800"/>
              <a:t>Si la pareja termina el punto 1, juntos deberán realizar el Modelo E-R del caso 3 y luego intercambiarlo con otra pareja que también haya terminado, para que una pareja se lo revise al otro, luego deberá corregir las observaciones que se le hicieron.</a:t>
            </a:r>
          </a:p>
          <a:p>
            <a:pPr marL="0" lvl="0" indent="0" rtl="0">
              <a:spcBef>
                <a:spcPts val="0"/>
              </a:spcBef>
              <a:buNone/>
            </a:pPr>
            <a:endParaRPr sz="1800"/>
          </a:p>
          <a:p>
            <a:pPr marL="457200" lvl="0" indent="-342900" rtl="0">
              <a:spcBef>
                <a:spcPts val="0"/>
              </a:spcBef>
              <a:buSzPct val="100000"/>
              <a:buAutoNum type="arabicPeriod"/>
            </a:pPr>
            <a:r>
              <a:rPr lang="es-CR" sz="1800"/>
              <a:t>La pareja que primero termine la actividad, debe de enviar los ejercicios al docente, si los tres casos están buenos, habrá ganado 5 puntos adicionales que le funcionarán como comodín para el 1er parcial.</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495297" y="187375"/>
            <a:ext cx="8153399" cy="990599"/>
          </a:xfrm>
          <a:prstGeom prst="rect">
            <a:avLst/>
          </a:prstGeom>
        </p:spPr>
        <p:txBody>
          <a:bodyPr lIns="91425" tIns="91425" rIns="91425" bIns="91425" anchor="ctr" anchorCtr="0">
            <a:noAutofit/>
          </a:bodyPr>
          <a:lstStyle/>
          <a:p>
            <a:pPr>
              <a:spcBef>
                <a:spcPts val="0"/>
              </a:spcBef>
              <a:buNone/>
            </a:pPr>
            <a:r>
              <a:rPr lang="es-CR"/>
              <a:t>Práctica de Examen</a:t>
            </a:r>
          </a:p>
        </p:txBody>
      </p:sp>
      <p:sp>
        <p:nvSpPr>
          <p:cNvPr id="267" name="Shape 267"/>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a:spcBef>
                <a:spcPts val="0"/>
              </a:spcBef>
              <a:buNone/>
            </a:pPr>
            <a:r>
              <a:rPr lang="es-CR"/>
              <a:t>Caso 1: Artículos y Encargados </a:t>
            </a:r>
          </a:p>
        </p:txBody>
      </p:sp>
      <p:pic>
        <p:nvPicPr>
          <p:cNvPr id="268" name="Shape 268"/>
          <p:cNvPicPr preferRelativeResize="0"/>
          <p:nvPr/>
        </p:nvPicPr>
        <p:blipFill>
          <a:blip r:embed="rId3">
            <a:alphaModFix/>
          </a:blip>
          <a:stretch>
            <a:fillRect/>
          </a:stretch>
        </p:blipFill>
        <p:spPr>
          <a:xfrm>
            <a:off x="406500" y="2511326"/>
            <a:ext cx="8447349" cy="30272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lvl="0">
              <a:spcBef>
                <a:spcPts val="0"/>
              </a:spcBef>
              <a:buClr>
                <a:schemeClr val="dk1"/>
              </a:buClr>
              <a:buSzPct val="25000"/>
              <a:buFont typeface="Arial"/>
              <a:buNone/>
            </a:pPr>
            <a:r>
              <a:rPr lang="es-CR"/>
              <a:t>Práctica de Examen</a:t>
            </a:r>
          </a:p>
        </p:txBody>
      </p:sp>
      <p:sp>
        <p:nvSpPr>
          <p:cNvPr id="275" name="Shape 275"/>
          <p:cNvSpPr txBox="1">
            <a:spLocks noGrp="1"/>
          </p:cNvSpPr>
          <p:nvPr>
            <p:ph type="body" idx="1"/>
          </p:nvPr>
        </p:nvSpPr>
        <p:spPr>
          <a:xfrm>
            <a:off x="722597" y="1806350"/>
            <a:ext cx="8153399" cy="4495800"/>
          </a:xfrm>
          <a:prstGeom prst="rect">
            <a:avLst/>
          </a:prstGeom>
        </p:spPr>
        <p:txBody>
          <a:bodyPr lIns="91425" tIns="91425" rIns="91425" bIns="91425" anchor="t" anchorCtr="0">
            <a:noAutofit/>
          </a:bodyPr>
          <a:lstStyle/>
          <a:p>
            <a:pPr lvl="0" rtl="0">
              <a:spcBef>
                <a:spcPts val="0"/>
              </a:spcBef>
              <a:buClr>
                <a:schemeClr val="dk1"/>
              </a:buClr>
              <a:buSzPct val="37931"/>
              <a:buFont typeface="Arial"/>
              <a:buNone/>
            </a:pPr>
            <a:r>
              <a:rPr lang="es-CR"/>
              <a:t>Caso 2: Sistema de Ventas</a:t>
            </a:r>
          </a:p>
          <a:p>
            <a:pPr>
              <a:spcBef>
                <a:spcPts val="0"/>
              </a:spcBef>
              <a:buNone/>
            </a:pPr>
            <a:endParaRPr/>
          </a:p>
        </p:txBody>
      </p:sp>
      <p:pic>
        <p:nvPicPr>
          <p:cNvPr id="276" name="Shape 276"/>
          <p:cNvPicPr preferRelativeResize="0"/>
          <p:nvPr/>
        </p:nvPicPr>
        <p:blipFill>
          <a:blip r:embed="rId3">
            <a:alphaModFix/>
          </a:blip>
          <a:stretch>
            <a:fillRect/>
          </a:stretch>
        </p:blipFill>
        <p:spPr>
          <a:xfrm>
            <a:off x="308787" y="2795575"/>
            <a:ext cx="8526425" cy="227577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lvl="0">
              <a:spcBef>
                <a:spcPts val="0"/>
              </a:spcBef>
              <a:buClr>
                <a:schemeClr val="dk1"/>
              </a:buClr>
              <a:buSzPct val="25000"/>
              <a:buFont typeface="Arial"/>
              <a:buNone/>
            </a:pPr>
            <a:r>
              <a:rPr lang="es-CR"/>
              <a:t>Práctica de Examen</a:t>
            </a:r>
          </a:p>
        </p:txBody>
      </p:sp>
      <p:sp>
        <p:nvSpPr>
          <p:cNvPr id="283" name="Shape 283"/>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lvl="0">
              <a:spcBef>
                <a:spcPts val="0"/>
              </a:spcBef>
              <a:buClr>
                <a:schemeClr val="dk1"/>
              </a:buClr>
              <a:buSzPct val="37931"/>
              <a:buFont typeface="Arial"/>
              <a:buNone/>
            </a:pPr>
            <a:r>
              <a:rPr lang="es-CR"/>
              <a:t>Caso 3: Sistema de Ventas</a:t>
            </a:r>
          </a:p>
        </p:txBody>
      </p:sp>
      <p:pic>
        <p:nvPicPr>
          <p:cNvPr id="284" name="Shape 284"/>
          <p:cNvPicPr preferRelativeResize="0"/>
          <p:nvPr/>
        </p:nvPicPr>
        <p:blipFill>
          <a:blip r:embed="rId3">
            <a:alphaModFix/>
          </a:blip>
          <a:stretch>
            <a:fillRect/>
          </a:stretch>
        </p:blipFill>
        <p:spPr>
          <a:xfrm>
            <a:off x="117050" y="2434950"/>
            <a:ext cx="9026950" cy="2665528"/>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a:t>Algebra Relacional</a:t>
            </a:r>
          </a:p>
        </p:txBody>
      </p:sp>
      <p:sp>
        <p:nvSpPr>
          <p:cNvPr id="113" name="Shape 113"/>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lvl="0" algn="l" rtl="0">
              <a:lnSpc>
                <a:spcPct val="115000"/>
              </a:lnSpc>
              <a:spcBef>
                <a:spcPts val="0"/>
              </a:spcBef>
              <a:buClr>
                <a:schemeClr val="accent2"/>
              </a:buClr>
              <a:buSzPct val="66923"/>
              <a:buFont typeface="Noto Symbol"/>
              <a:buChar char="◻"/>
            </a:pPr>
            <a:r>
              <a:rPr lang="es-CR" sz="2600"/>
              <a:t>El álgebra relacional se inspira en la teoría de conjuntos para especificar consultas en una base de datos relacional.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Clasificación</a:t>
            </a:r>
          </a:p>
        </p:txBody>
      </p:sp>
      <p:sp>
        <p:nvSpPr>
          <p:cNvPr id="119" name="Shape 119"/>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320040" marR="0" lvl="0" indent="-209550" rtl="0">
              <a:lnSpc>
                <a:spcPct val="115000"/>
              </a:lnSpc>
              <a:spcBef>
                <a:spcPts val="0"/>
              </a:spcBef>
              <a:spcAft>
                <a:spcPts val="0"/>
              </a:spcAft>
              <a:buSzPct val="100000"/>
            </a:pPr>
            <a:r>
              <a:rPr lang="es-CR" sz="2400"/>
              <a:t>Operaciones primitivas: son aquellas operaciones a partir de las cuales podemos definir el resto. Estas operaciones son la unión, la diferencia, el producto cartesiano, la selección y la proyección.</a:t>
            </a:r>
          </a:p>
          <a:p>
            <a:pPr marL="320040" marR="0" lvl="0" indent="-209550" rtl="0">
              <a:lnSpc>
                <a:spcPct val="115000"/>
              </a:lnSpc>
              <a:spcBef>
                <a:spcPts val="0"/>
              </a:spcBef>
              <a:spcAft>
                <a:spcPts val="0"/>
              </a:spcAft>
              <a:buSzPct val="100000"/>
            </a:pPr>
            <a:r>
              <a:rPr lang="es-CR" sz="2400"/>
              <a:t>Operaciones no primitivas: el resto de las  operaciones del álgebra relacional que no son estrictamente necesarias, porque se pueden expresar en términos de las primitivas; sin embargo, las operaciones no primitivas permiten formular algunas consultas de forma más cómoda.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Unión</a:t>
            </a:r>
          </a:p>
        </p:txBody>
      </p:sp>
      <p:sp>
        <p:nvSpPr>
          <p:cNvPr id="126" name="Shape 126"/>
          <p:cNvSpPr txBox="1">
            <a:spLocks noGrp="1"/>
          </p:cNvSpPr>
          <p:nvPr>
            <p:ph type="body" idx="1"/>
          </p:nvPr>
        </p:nvSpPr>
        <p:spPr>
          <a:xfrm>
            <a:off x="364597" y="1572375"/>
            <a:ext cx="8153399" cy="4495800"/>
          </a:xfrm>
          <a:prstGeom prst="rect">
            <a:avLst/>
          </a:prstGeom>
        </p:spPr>
        <p:txBody>
          <a:bodyPr lIns="91425" tIns="91425" rIns="91425" bIns="91425" anchor="t" anchorCtr="0">
            <a:noAutofit/>
          </a:bodyPr>
          <a:lstStyle/>
          <a:p>
            <a:pPr marL="320040" marR="0" lvl="0" indent="-209550" algn="just" rtl="0">
              <a:lnSpc>
                <a:spcPct val="115000"/>
              </a:lnSpc>
              <a:spcBef>
                <a:spcPts val="0"/>
              </a:spcBef>
              <a:spcAft>
                <a:spcPts val="0"/>
              </a:spcAft>
              <a:buSzPct val="100000"/>
            </a:pPr>
            <a:r>
              <a:rPr lang="es-CR" sz="1800"/>
              <a:t>La unión es una operación que, a partir de dos relaciones, obtiene una nueva relación formada por todas las tuplas que están en alguna de las relaciones de partida.</a:t>
            </a:r>
          </a:p>
          <a:p>
            <a:pPr marL="0" marR="0" lvl="0" indent="0" algn="just" rtl="0">
              <a:lnSpc>
                <a:spcPct val="115000"/>
              </a:lnSpc>
              <a:spcBef>
                <a:spcPts val="0"/>
              </a:spcBef>
              <a:spcAft>
                <a:spcPts val="0"/>
              </a:spcAft>
              <a:buNone/>
            </a:pPr>
            <a:endParaRPr sz="1800"/>
          </a:p>
          <a:p>
            <a:pPr marL="0" marR="0" indent="0" algn="ctr" rtl="0">
              <a:lnSpc>
                <a:spcPct val="115000"/>
              </a:lnSpc>
              <a:spcBef>
                <a:spcPts val="0"/>
              </a:spcBef>
              <a:spcAft>
                <a:spcPts val="0"/>
              </a:spcAft>
              <a:buNone/>
            </a:pPr>
            <a:r>
              <a:rPr lang="es-CR" sz="1800" i="1"/>
              <a:t>La unión es una operación binaria, y la unión de dos relaciones T y S se indica T ∪ </a:t>
            </a:r>
            <a:r>
              <a:rPr lang="es-CR" sz="1200" i="1"/>
              <a:t>S.</a:t>
            </a:r>
          </a:p>
          <a:p>
            <a:pPr marL="0" marR="0" indent="0" algn="ctr" rtl="0">
              <a:lnSpc>
                <a:spcPct val="115000"/>
              </a:lnSpc>
              <a:spcBef>
                <a:spcPts val="0"/>
              </a:spcBef>
              <a:spcAft>
                <a:spcPts val="0"/>
              </a:spcAft>
              <a:buNone/>
            </a:pPr>
            <a:endParaRPr sz="2400" i="1"/>
          </a:p>
          <a:p>
            <a:pPr marL="0" marR="0" lvl="0" indent="0" algn="just" rtl="0">
              <a:lnSpc>
                <a:spcPct val="115000"/>
              </a:lnSpc>
              <a:spcBef>
                <a:spcPts val="0"/>
              </a:spcBef>
              <a:spcAft>
                <a:spcPts val="0"/>
              </a:spcAft>
              <a:buNone/>
            </a:pPr>
            <a:r>
              <a:rPr lang="es-CR" sz="1800"/>
              <a:t>La unión de las relaciones EMPLEADOS_ADM y EMPLEADOS_PROD proporciona una nueva relación que contiene tanto a los empleados de administración como los empleados de producción; se indicaría así: </a:t>
            </a:r>
            <a:r>
              <a:rPr lang="es-CR" sz="1800" b="1"/>
              <a:t>EMPLEADOS_ADM ∪ EMPLEADOS_PROD.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Ejemplo de unión</a:t>
            </a:r>
          </a:p>
        </p:txBody>
      </p:sp>
      <p:sp>
        <p:nvSpPr>
          <p:cNvPr id="133" name="Shape 133"/>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0" lvl="0" indent="0" algn="l" rtl="0">
              <a:lnSpc>
                <a:spcPct val="115000"/>
              </a:lnSpc>
              <a:spcBef>
                <a:spcPts val="0"/>
              </a:spcBef>
              <a:buClr>
                <a:schemeClr val="dk1"/>
              </a:buClr>
              <a:buSzPct val="78571"/>
              <a:buFont typeface="Arial"/>
              <a:buNone/>
            </a:pPr>
            <a:r>
              <a:rPr lang="es-CR" sz="1400">
                <a:solidFill>
                  <a:srgbClr val="000000"/>
                </a:solidFill>
              </a:rPr>
              <a:t>Si queremos obtener una relación R que tenga a todos los empleados de la empresa del ejemplo anterior, llevaremos a cabo la unión de las relaciones EMPLEADOS_ADM y EMPLEADOS_PROD de la forma siguiente:</a:t>
            </a:r>
          </a:p>
          <a:p>
            <a:pPr marL="0" lvl="0" indent="0" algn="l" rtl="0">
              <a:lnSpc>
                <a:spcPct val="115000"/>
              </a:lnSpc>
              <a:spcBef>
                <a:spcPts val="0"/>
              </a:spcBef>
              <a:buClr>
                <a:schemeClr val="dk1"/>
              </a:buClr>
              <a:buFont typeface="Arial"/>
              <a:buNone/>
            </a:pPr>
            <a:endParaRPr sz="1400">
              <a:solidFill>
                <a:srgbClr val="000000"/>
              </a:solidFill>
            </a:endParaRPr>
          </a:p>
          <a:p>
            <a:pPr marL="0" lvl="0" indent="838200" algn="ctr" rtl="0">
              <a:lnSpc>
                <a:spcPct val="115000"/>
              </a:lnSpc>
              <a:spcBef>
                <a:spcPts val="0"/>
              </a:spcBef>
              <a:buClr>
                <a:schemeClr val="dk1"/>
              </a:buClr>
              <a:buSzPct val="78571"/>
              <a:buFont typeface="Arial"/>
              <a:buNone/>
            </a:pPr>
            <a:r>
              <a:rPr lang="es-CR" sz="1400">
                <a:solidFill>
                  <a:srgbClr val="000000"/>
                </a:solidFill>
              </a:rPr>
              <a:t>R := EMPLEADOS_ADM ∪ EMPLEADOS_PROD.</a:t>
            </a:r>
          </a:p>
          <a:p>
            <a:pPr rtl="0">
              <a:spcBef>
                <a:spcPts val="0"/>
              </a:spcBef>
              <a:buNone/>
            </a:pPr>
            <a:r>
              <a:rPr lang="es-CR" sz="1400">
                <a:solidFill>
                  <a:srgbClr val="000000"/>
                </a:solidFill>
              </a:rPr>
              <a:t>Entonces la relación R resultante será la reflejada en la tabla siguiente:</a:t>
            </a:r>
          </a:p>
          <a:p>
            <a:pPr>
              <a:spcBef>
                <a:spcPts val="0"/>
              </a:spcBef>
              <a:buNone/>
            </a:pPr>
            <a:endParaRPr sz="1400">
              <a:solidFill>
                <a:srgbClr val="775F55"/>
              </a:solidFill>
            </a:endParaRPr>
          </a:p>
        </p:txBody>
      </p:sp>
      <p:pic>
        <p:nvPicPr>
          <p:cNvPr id="134" name="Shape 134"/>
          <p:cNvPicPr preferRelativeResize="0"/>
          <p:nvPr/>
        </p:nvPicPr>
        <p:blipFill>
          <a:blip r:embed="rId3">
            <a:alphaModFix/>
          </a:blip>
          <a:stretch>
            <a:fillRect/>
          </a:stretch>
        </p:blipFill>
        <p:spPr>
          <a:xfrm>
            <a:off x="55725" y="3614023"/>
            <a:ext cx="6144599" cy="1700442"/>
          </a:xfrm>
          <a:prstGeom prst="rect">
            <a:avLst/>
          </a:prstGeom>
          <a:noFill/>
          <a:ln>
            <a:noFill/>
          </a:ln>
        </p:spPr>
      </p:pic>
      <p:pic>
        <p:nvPicPr>
          <p:cNvPr id="135" name="Shape 135"/>
          <p:cNvPicPr preferRelativeResize="0"/>
          <p:nvPr/>
        </p:nvPicPr>
        <p:blipFill>
          <a:blip r:embed="rId4">
            <a:alphaModFix/>
          </a:blip>
          <a:stretch>
            <a:fillRect/>
          </a:stretch>
        </p:blipFill>
        <p:spPr>
          <a:xfrm>
            <a:off x="2888126" y="5314476"/>
            <a:ext cx="6144599" cy="15435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Intersección</a:t>
            </a:r>
          </a:p>
        </p:txBody>
      </p:sp>
      <p:sp>
        <p:nvSpPr>
          <p:cNvPr id="142" name="Shape 142"/>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320040" marR="0" lvl="0" indent="-209550" algn="just" rtl="0">
              <a:lnSpc>
                <a:spcPct val="115000"/>
              </a:lnSpc>
              <a:spcBef>
                <a:spcPts val="0"/>
              </a:spcBef>
              <a:spcAft>
                <a:spcPts val="0"/>
              </a:spcAft>
              <a:buSzPct val="100000"/>
            </a:pPr>
            <a:r>
              <a:rPr lang="es-CR" sz="1800"/>
              <a:t>La intersección es una operación que, a partir de dos relaciones, obtiene una nueva relación formada por las tuplas que pertenecen a las dos relaciones de partida.</a:t>
            </a:r>
          </a:p>
          <a:p>
            <a:pPr marL="0" marR="0" lvl="0" indent="0" algn="just" rtl="0">
              <a:lnSpc>
                <a:spcPct val="115000"/>
              </a:lnSpc>
              <a:spcBef>
                <a:spcPts val="0"/>
              </a:spcBef>
              <a:spcAft>
                <a:spcPts val="0"/>
              </a:spcAft>
              <a:buNone/>
            </a:pPr>
            <a:endParaRPr sz="1800"/>
          </a:p>
          <a:p>
            <a:pPr marL="0" marR="0" indent="0" algn="ctr" rtl="0">
              <a:lnSpc>
                <a:spcPct val="115000"/>
              </a:lnSpc>
              <a:spcBef>
                <a:spcPts val="0"/>
              </a:spcBef>
              <a:spcAft>
                <a:spcPts val="0"/>
              </a:spcAft>
              <a:buNone/>
            </a:pPr>
            <a:r>
              <a:rPr lang="es-CR" sz="1800" i="1"/>
              <a:t>La intersección es una operación binaria; la intersección de dos relacio	nes T y S se indica T ∩ S.</a:t>
            </a:r>
          </a:p>
          <a:p>
            <a:pPr marL="0" marR="0" indent="0" algn="just" rtl="0">
              <a:lnSpc>
                <a:spcPct val="115000"/>
              </a:lnSpc>
              <a:spcBef>
                <a:spcPts val="0"/>
              </a:spcBef>
              <a:spcAft>
                <a:spcPts val="0"/>
              </a:spcAft>
              <a:buNone/>
            </a:pPr>
            <a:endParaRPr sz="1800"/>
          </a:p>
          <a:p>
            <a:pPr marL="0" marR="0" lvl="0" indent="0" algn="just" rtl="0">
              <a:lnSpc>
                <a:spcPct val="115000"/>
              </a:lnSpc>
              <a:spcBef>
                <a:spcPts val="0"/>
              </a:spcBef>
              <a:spcAft>
                <a:spcPts val="0"/>
              </a:spcAft>
              <a:buNone/>
            </a:pPr>
            <a:r>
              <a:rPr lang="es-CR" sz="1800"/>
              <a:t>La intersección de las relaciones EMPLEADOS_ADM y EMPLEADOS_PROD obtiene una nueva relación que incluye a los empleados que son al mismo tiempo de administración y de producción: se indicaría como </a:t>
            </a:r>
            <a:r>
              <a:rPr lang="es-CR" sz="1800" b="1"/>
              <a:t>EMPLEADOS_ADM ∩ EMPLEADOS_PROD.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Ejemplo de Intersección</a:t>
            </a:r>
          </a:p>
        </p:txBody>
      </p:sp>
      <p:sp>
        <p:nvSpPr>
          <p:cNvPr id="149" name="Shape 149"/>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lvl="0">
              <a:spcBef>
                <a:spcPts val="0"/>
              </a:spcBef>
              <a:buNone/>
            </a:pPr>
            <a:r>
              <a:rPr lang="es-CR" sz="1400">
                <a:solidFill>
                  <a:srgbClr val="000000"/>
                </a:solidFill>
              </a:rPr>
              <a:t>Si queremos obtener una relación R que incluya a todos los empleados de la empresa del ejemplo que trabajan tanto en administración como en producción, realizaremos la intersección de las relaciones EMPLEADOS_ADM y EMPLEADOS_PROD de la forma siguiente:</a:t>
            </a:r>
          </a:p>
          <a:p>
            <a:pPr marL="0" marR="0" lvl="0" indent="0" algn="l" rtl="0">
              <a:lnSpc>
                <a:spcPct val="115000"/>
              </a:lnSpc>
              <a:spcBef>
                <a:spcPts val="0"/>
              </a:spcBef>
              <a:spcAft>
                <a:spcPts val="0"/>
              </a:spcAft>
              <a:buClr>
                <a:schemeClr val="dk1"/>
              </a:buClr>
              <a:buFont typeface="Arial"/>
              <a:buNone/>
            </a:pPr>
            <a:endParaRPr sz="1400">
              <a:solidFill>
                <a:srgbClr val="000000"/>
              </a:solidFill>
            </a:endParaRPr>
          </a:p>
          <a:p>
            <a:pPr marL="0" marR="0" lvl="0" indent="0" algn="ctr" rtl="0">
              <a:lnSpc>
                <a:spcPct val="115000"/>
              </a:lnSpc>
              <a:spcBef>
                <a:spcPts val="0"/>
              </a:spcBef>
              <a:spcAft>
                <a:spcPts val="0"/>
              </a:spcAft>
              <a:buNone/>
            </a:pPr>
            <a:r>
              <a:rPr lang="es-CR" sz="1400">
                <a:solidFill>
                  <a:srgbClr val="000000"/>
                </a:solidFill>
              </a:rPr>
              <a:t>R : = EMPLEADOS_ADM ∩ EMPLEADOS_PROD</a:t>
            </a:r>
          </a:p>
          <a:p>
            <a:pPr marL="0" marR="0" lvl="0" indent="0" algn="ctr" rtl="0">
              <a:lnSpc>
                <a:spcPct val="115000"/>
              </a:lnSpc>
              <a:spcBef>
                <a:spcPts val="0"/>
              </a:spcBef>
              <a:spcAft>
                <a:spcPts val="0"/>
              </a:spcAft>
              <a:buNone/>
            </a:pPr>
            <a:endParaRPr sz="1400">
              <a:solidFill>
                <a:srgbClr val="000000"/>
              </a:solidFill>
            </a:endParaRPr>
          </a:p>
          <a:p>
            <a:pPr lvl="0">
              <a:spcBef>
                <a:spcPts val="0"/>
              </a:spcBef>
              <a:buNone/>
            </a:pPr>
            <a:r>
              <a:rPr lang="es-CR" sz="1400">
                <a:solidFill>
                  <a:srgbClr val="000000"/>
                </a:solidFill>
              </a:rPr>
              <a:t>Entonces, la relación R resultante será:</a:t>
            </a:r>
          </a:p>
          <a:p>
            <a:pPr lvl="0">
              <a:spcBef>
                <a:spcPts val="0"/>
              </a:spcBef>
              <a:buNone/>
            </a:pPr>
            <a:endParaRPr sz="1400">
              <a:solidFill>
                <a:srgbClr val="000000"/>
              </a:solidFill>
            </a:endParaRPr>
          </a:p>
          <a:p>
            <a:pPr marL="0" marR="0" lvl="0" indent="0" algn="l" rtl="0">
              <a:lnSpc>
                <a:spcPct val="115000"/>
              </a:lnSpc>
              <a:spcBef>
                <a:spcPts val="0"/>
              </a:spcBef>
              <a:spcAft>
                <a:spcPts val="0"/>
              </a:spcAft>
              <a:buClr>
                <a:schemeClr val="dk1"/>
              </a:buClr>
              <a:buFont typeface="Arial"/>
              <a:buNone/>
            </a:pPr>
            <a:endParaRPr sz="1400">
              <a:solidFill>
                <a:srgbClr val="000000"/>
              </a:solidFill>
            </a:endParaRPr>
          </a:p>
        </p:txBody>
      </p:sp>
      <p:pic>
        <p:nvPicPr>
          <p:cNvPr id="150" name="Shape 150"/>
          <p:cNvPicPr preferRelativeResize="0"/>
          <p:nvPr/>
        </p:nvPicPr>
        <p:blipFill>
          <a:blip r:embed="rId3">
            <a:alphaModFix/>
          </a:blip>
          <a:stretch>
            <a:fillRect/>
          </a:stretch>
        </p:blipFill>
        <p:spPr>
          <a:xfrm>
            <a:off x="1635987" y="3944875"/>
            <a:ext cx="5724525" cy="10477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12647" y="1600200"/>
            <a:ext cx="8153399" cy="4495800"/>
          </a:xfrm>
          <a:prstGeom prst="rect">
            <a:avLst/>
          </a:prstGeom>
        </p:spPr>
        <p:txBody>
          <a:bodyPr lIns="91425" tIns="91425" rIns="91425" bIns="91425" anchor="t" anchorCtr="0">
            <a:noAutofit/>
          </a:bodyPr>
          <a:lstStyle/>
          <a:p>
            <a:pPr marL="0" marR="0" lvl="0" indent="0" algn="ctr" rtl="0">
              <a:lnSpc>
                <a:spcPct val="115000"/>
              </a:lnSpc>
              <a:spcBef>
                <a:spcPts val="0"/>
              </a:spcBef>
              <a:spcAft>
                <a:spcPts val="0"/>
              </a:spcAft>
              <a:buClr>
                <a:srgbClr val="000000"/>
              </a:buClr>
              <a:buSzPct val="30555"/>
              <a:buFont typeface="Arial"/>
              <a:buNone/>
            </a:pPr>
            <a:r>
              <a:rPr lang="es-CR" sz="3600"/>
              <a:t>La intersección, como la unión, sólo se puede aplicar a relaciones que tengan</a:t>
            </a:r>
          </a:p>
          <a:p>
            <a:pPr marL="0" marR="0" indent="0" algn="ctr" rtl="0">
              <a:lnSpc>
                <a:spcPct val="115000"/>
              </a:lnSpc>
              <a:spcBef>
                <a:spcPts val="0"/>
              </a:spcBef>
              <a:spcAft>
                <a:spcPts val="0"/>
              </a:spcAft>
              <a:buNone/>
            </a:pPr>
            <a:r>
              <a:rPr lang="es-CR" sz="3600"/>
              <a:t>tuplas similares. Para poder hacer la intersección de dos relaciones, es preciso, pues, que las relaciones sean compatibles.</a:t>
            </a:r>
          </a:p>
        </p:txBody>
      </p:sp>
    </p:spTree>
  </p:cSld>
  <p:clrMapOvr>
    <a:masterClrMapping/>
  </p:clrMapOvr>
  <p:transition spd="slow">
    <p:cut/>
  </p:transition>
</p:sld>
</file>

<file path=ppt/theme/theme1.xml><?xml version="1.0" encoding="utf-8"?>
<a:theme xmlns:a="http://schemas.openxmlformats.org/drawingml/2006/main" name="Intermedio">
  <a:themeElements>
    <a:clrScheme name="Intermedio">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1448</Words>
  <Application>Microsoft Office PowerPoint</Application>
  <PresentationFormat>Presentación en pantalla (4:3)</PresentationFormat>
  <Paragraphs>133</Paragraphs>
  <Slides>26</Slides>
  <Notes>26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Calibri</vt:lpstr>
      <vt:lpstr>Noto Symbol</vt:lpstr>
      <vt:lpstr>Arial</vt:lpstr>
      <vt:lpstr>Intermedio</vt:lpstr>
      <vt:lpstr>Fundamentos de bases de datos</vt:lpstr>
      <vt:lpstr>Agenda</vt:lpstr>
      <vt:lpstr>Algebra Relacional</vt:lpstr>
      <vt:lpstr>Clasificación</vt:lpstr>
      <vt:lpstr>Unión</vt:lpstr>
      <vt:lpstr>Ejemplo de unión</vt:lpstr>
      <vt:lpstr>Intersección</vt:lpstr>
      <vt:lpstr>Ejemplo de Intersección</vt:lpstr>
      <vt:lpstr>Presentación de PowerPoint</vt:lpstr>
      <vt:lpstr>Diferencia</vt:lpstr>
      <vt:lpstr>Diferencia</vt:lpstr>
      <vt:lpstr>Ejemplo de Diferencia</vt:lpstr>
      <vt:lpstr>Producto Cartesiano</vt:lpstr>
      <vt:lpstr>Ejemplo de Producto Cartesiano</vt:lpstr>
      <vt:lpstr>Selección</vt:lpstr>
      <vt:lpstr>Ejemplo de Selección</vt:lpstr>
      <vt:lpstr>Proyección</vt:lpstr>
      <vt:lpstr>Ejemplo de Proyección</vt:lpstr>
      <vt:lpstr>Combinación o Join</vt:lpstr>
      <vt:lpstr>Ejemplo de Join</vt:lpstr>
      <vt:lpstr>Ejemplo de Join</vt:lpstr>
      <vt:lpstr>Ejemplo de Join</vt:lpstr>
      <vt:lpstr>Práctica de Examen</vt:lpstr>
      <vt:lpstr>Práctica de Examen</vt:lpstr>
      <vt:lpstr>Práctica de Examen</vt:lpstr>
      <vt:lpstr>Práctica de Examen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bases de datos</dc:title>
  <cp:lastModifiedBy>Efrén</cp:lastModifiedBy>
  <cp:revision>1</cp:revision>
  <dcterms:modified xsi:type="dcterms:W3CDTF">2015-11-05T02:19:09Z</dcterms:modified>
</cp:coreProperties>
</file>