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10C310-8B36-4255-9186-46015AD1E3CC}">
  <a:tblStyle styleId="{DA10C310-8B36-4255-9186-46015AD1E3CC}"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4FEF010B-0774-43BB-A537-9D327E0D69C1}"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FE0F6C31-6ABD-4B83-BB0D-E253CA5B8135}"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2F257CE7-24B7-4E11-9E30-FCB084BA7CA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B0FA2DEA-718A-4DD3-A559-713C8179FA19}"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705A9EBB-EF2D-425F-88F5-89BF1B98E37A}" styleName="Table_5">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F4E8F2C9-CB68-4ED2-AF9E-8C0F4DF472D6}" styleName="Table_6">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50B50DD8-6A58-483C-9485-F232764B67DE}" styleName="Table_7">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987C14C0-3688-4396-AAB1-BB1A9927B7C8}" styleName="Table_8">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527C4363-1A6E-4D44-B8EA-EE74A3BD6F3A}" styleName="Table_9">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4C79A6A8-0D83-4F08-80FC-581CF07065F0}" styleName="Table_1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B568D5EA-3902-4F0C-9DC7-255E9ACA6AA0}" styleName="Table_11">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9175B605-B011-4918-899A-C55D21A578FD}" styleName="Table_12">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ACFD069C-9353-40DF-9102-5C0BAFC132EE}" styleName="Table_13">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7776C813-6603-4CE0-9164-813CECDFF6C2}" styleName="Table_14">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297F3A79-3644-4699-8F94-CAE465FAF59D}" styleName="Table_15">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974C2155-E096-4A10-A145-9EDEB6320119}" styleName="Table_16">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572CC7D1-7B76-44A0-8B34-F59DA61D9946}" styleName="Table_17">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FF7FFA52-2502-412F-96CA-31DD1EB35F82}" styleName="Table_18">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0DB1D8C8-D6BF-489A-89E4-6D7173F9D147}" styleName="Table_19">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29673C4F-DB74-425B-9C62-F8411085F6CE}" styleName="Table_2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8DA7BA02-D4A7-43EA-AACD-98DE1AB825DA}" styleName="Table_21">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83A0A11C-4879-4EC7-A75D-46CC51105100}" styleName="Table_22">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66A64B09-147E-427E-9009-659FD384B795}" styleName="Table_23">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C4637287-859F-4666-8729-FB79F81D582A}" styleName="Table_24">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8DD3254C-A754-4C8E-9F34-66EF96626E51}" styleName="Table_25">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1BB66546-9E02-4DA8-9001-11E9D430652F}" styleName="Table_26">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C6FD5791-F339-4F3F-96D2-833ACEB5AF4D}" styleName="Table_27">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5E3B9932-2061-4835-A666-3D58C288EC22}" styleName="Table_28">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42E51B6A-CA7B-4197-B176-5875CE3CC1B3}" styleName="Table_29">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5C398925-E3DE-4EFA-8659-9A1D8FABA62A}" styleName="Table_3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D737F2A5-C427-4860-9745-731B8E58873C}" styleName="Table_31">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EDEC5264-24B9-4E30-970C-2FF599919046}" styleName="Table_32">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48381AFE-A660-469F-8B17-61DFE0AA2F62}" styleName="Table_33">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2BB9C0B4-1EE1-4BC8-83DC-7CAC58C6DCD9}" styleName="Table_34">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C6FA9472-16EF-4AC7-BA25-AE757E6D1590}" styleName="Table_35">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6A4E06C7-EB66-4E46-BF27-16AF56D34465}" styleName="Table_36">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525460C4-8EBD-4074-A4DE-1F9DAE9FAFBA}" styleName="Table_37">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9DCC3ADB-6587-41EA-9B55-5D820BF9F407}" styleName="Table_38">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1336828A-71F0-4EE3-A440-3CF1EB0D0A81}" styleName="Table_39">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84484604-2876-4FF7-AF1F-C0041A5FC9BF}" styleName="Table_4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2DC2CD5D-EEC9-43B0-98CE-D20C45ACE4FA}" styleName="Table_41">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539C981F-F4AC-4CC7-8174-1CECFA2F3955}" styleName="Table_42">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94A12386-5A87-4290-8038-6B216B14FC1E}" styleName="Table_43">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A1DBD761-84F4-47B0-B37A-ACCB4221F652}" styleName="Table_44">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6AE5FC6E-8460-4405-90DB-B10C30975EC1}" styleName="Table_45">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FB52545B-39F1-479E-8AF3-6F28D9D17F8B}" styleName="Table_46">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6F199D21-6E99-47D5-A336-4938F2E4A38E}" styleName="Table_47">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A28949D9-ADD1-45B1-B4E7-75E7A11D22F2}" styleName="Table_48">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68ECC3E5-E7CF-4EB3-9ADF-D7F160963787}" styleName="Table_49">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0EB11EC1-DBB1-46EF-8D0D-01ED9644F047}" styleName="Table_5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A7D2F5BC-3C5F-4A4A-ABE9-63250F4F4982}" styleName="Table_51">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C8D4E5BE-E60D-4BF7-B1BB-671ED728A470}" styleName="Table_52">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C0F7448D-6CA1-4B36-AF5A-5B13FB468D1B}" styleName="Table_53">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B2B27D56-A9A5-4AA0-B017-33724CCCE029}" styleName="Table_54">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2D54D5D7-7D1A-4794-B95B-169A15669920}" styleName="Table_55">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F8CC07EA-3CD7-4F43-ADDD-7243140CD0C8}" styleName="Table_56">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916A8193-F490-4DC9-8663-1E67BA9F8D2E}" styleName="Table_57">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39049DFB-B133-4DB3-A3D0-F7643970914B}" styleName="Table_58">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5B06F71C-0D58-4CCC-A21D-BA949C2746B6}" styleName="Table_59">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BAB537B7-81E9-4D74-B081-7302033364CF}" styleName="Table_6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3AF7AE37-58E4-46C3-ADA3-C8A8D358BDAE}" styleName="Table_61">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B254BB79-7495-4E61-ACB2-C480E5DE9A56}" styleName="Table_62">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C25FB793-6AF7-4116-BB5B-69C92EBCD96D}" styleName="Table_63">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1EA1C983-79B0-4A61-865B-32E4F25DD866}" styleName="Table_64">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AAF3910B-C041-48EA-A5BA-B6D138D02507}" styleName="Table_65">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9B02BAA9-944D-4219-9836-87B63B476B88}" styleName="Table_66">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E1920616-7BDA-4C64-B842-4F8E07E10B6F}" styleName="Table_67">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83382599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121270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3" name="Shape 1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85817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5007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16119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73" name="Shape 1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12050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54048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2971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88056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2" name="Shape 2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72260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34227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22" name="Shape 2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97747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63414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89297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44" name="Shape 2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43277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51" name="Shape 2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82326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57" name="Shape 2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691694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63" name="Shape 2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49156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71" name="Shape 2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37925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81" name="Shape 2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6125726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90" name="Shape 2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38779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99" name="Shape 2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791856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09" name="Shape 3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52146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85479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19" name="Shape 3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384005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31" name="Shape 3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446162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43" name="Shape 3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45465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56" name="Shape 3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607314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69" name="Shape 3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740834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76" name="Shape 3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549059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82" name="Shape 3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226016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89" name="Shape 3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691782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693245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03" name="Shape 4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010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272348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12" name="Shape 4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6774038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22" name="Shape 4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073208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33" name="Shape 4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81647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42" name="Shape 4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258159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54" name="Shape 4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439361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66" name="Shape 4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630570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Shape 4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79" name="Shape 4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72311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92" name="Shape 4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540577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99" name="Shape 4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884106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05" name="Shape 5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69543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20067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13" name="Shape 5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882361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22" name="Shape 5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03809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31" name="Shape 5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110580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Shape 54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43" name="Shape 5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699152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Shape 5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55" name="Shape 5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408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Shape 5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68" name="Shape 5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381039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81" name="Shape 5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1657265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Shape 5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88" name="Shape 5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866855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94" name="Shape 5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038567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00" name="Shape 6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76408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516244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07" name="Shape 6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1786917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Shape 6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13" name="Shape 6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950395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22" name="Shape 6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878211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Shape 6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28" name="Shape 6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291369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Shape 6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34" name="Shape 6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707482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40" name="Shape 6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235424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46" name="Shape 6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357532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52" name="Shape 6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181079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Shape 6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58" name="Shape 6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51507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98041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01669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1122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685800" y="1371600"/>
            <a:ext cx="7848599" cy="1927224"/>
          </a:xfrm>
          <a:prstGeom prst="rect">
            <a:avLst/>
          </a:prstGeom>
          <a:noFill/>
          <a:ln>
            <a:noFill/>
          </a:ln>
        </p:spPr>
        <p:txBody>
          <a:bodyPr lIns="91425" tIns="91425" rIns="91425" bIns="91425" anchor="b" anchorCtr="0"/>
          <a:lstStyle>
            <a:lvl1pPr marL="0" marR="0" indent="0" algn="l" rtl="0">
              <a:spcBef>
                <a:spcPts val="0"/>
              </a:spcBef>
              <a:buClr>
                <a:schemeClr val="dk2"/>
              </a:buClr>
              <a:buFont typeface="Arial"/>
              <a:buNone/>
              <a:defRPr sz="5400" b="0" i="0" u="none" strike="noStrike" cap="none" baseline="0">
                <a:solidFill>
                  <a:schemeClr val="dk2"/>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4" name="Shape 14"/>
          <p:cNvSpPr txBox="1">
            <a:spLocks noGrp="1"/>
          </p:cNvSpPr>
          <p:nvPr>
            <p:ph type="subTitle" idx="1"/>
          </p:nvPr>
        </p:nvSpPr>
        <p:spPr>
          <a:xfrm>
            <a:off x="685800" y="3505200"/>
            <a:ext cx="6400799" cy="1752600"/>
          </a:xfrm>
          <a:prstGeom prst="rect">
            <a:avLst/>
          </a:prstGeom>
          <a:noFill/>
          <a:ln>
            <a:noFill/>
          </a:ln>
        </p:spPr>
        <p:txBody>
          <a:bodyPr lIns="91425" tIns="91425" rIns="91425" bIns="91425" anchor="t" anchorCtr="0"/>
          <a:lstStyle>
            <a:lvl1pPr marL="0" marR="0" indent="0" algn="l" rtl="0">
              <a:spcBef>
                <a:spcPts val="480"/>
              </a:spcBef>
              <a:buClr>
                <a:schemeClr val="accent1"/>
              </a:buClr>
              <a:buFont typeface="Arial"/>
              <a:buNone/>
              <a:defRPr sz="2400" b="0" i="0" u="none" strike="noStrike" cap="none" baseline="0">
                <a:solidFill>
                  <a:srgbClr val="55556F"/>
                </a:solidFill>
                <a:latin typeface="Arial"/>
                <a:ea typeface="Arial"/>
                <a:cs typeface="Arial"/>
                <a:sym typeface="Arial"/>
              </a:defRPr>
            </a:lvl1pPr>
            <a:lvl2pPr marL="457200" marR="0" indent="0" algn="ctr" rtl="0">
              <a:spcBef>
                <a:spcPts val="400"/>
              </a:spcBef>
              <a:buClr>
                <a:schemeClr val="accent1"/>
              </a:buClr>
              <a:buFont typeface="Arial"/>
              <a:buNone/>
              <a:defRPr sz="2000" b="0" i="0" u="none" strike="noStrike" cap="none" baseline="0">
                <a:solidFill>
                  <a:srgbClr val="8B8B8D"/>
                </a:solidFill>
                <a:latin typeface="Arial"/>
                <a:ea typeface="Arial"/>
                <a:cs typeface="Arial"/>
                <a:sym typeface="Arial"/>
              </a:defRPr>
            </a:lvl2pPr>
            <a:lvl3pPr marL="914400" marR="0" indent="0" algn="ctr" rtl="0">
              <a:spcBef>
                <a:spcPts val="360"/>
              </a:spcBef>
              <a:buClr>
                <a:schemeClr val="accent1"/>
              </a:buClr>
              <a:buFont typeface="Arial"/>
              <a:buNone/>
              <a:defRPr sz="1800" b="0" i="0" u="none" strike="noStrike" cap="none" baseline="0">
                <a:solidFill>
                  <a:srgbClr val="8B8B8D"/>
                </a:solidFill>
                <a:latin typeface="Arial"/>
                <a:ea typeface="Arial"/>
                <a:cs typeface="Arial"/>
                <a:sym typeface="Arial"/>
              </a:defRPr>
            </a:lvl3pPr>
            <a:lvl4pPr marL="1371600" marR="0" indent="0" algn="ctr" rtl="0">
              <a:spcBef>
                <a:spcPts val="320"/>
              </a:spcBef>
              <a:buClr>
                <a:schemeClr val="accent1"/>
              </a:buClr>
              <a:buFont typeface="Arial"/>
              <a:buNone/>
              <a:defRPr sz="1600" b="0" i="0" u="none" strike="noStrike" cap="none" baseline="0">
                <a:solidFill>
                  <a:srgbClr val="8B8B8D"/>
                </a:solidFill>
                <a:latin typeface="Arial"/>
                <a:ea typeface="Arial"/>
                <a:cs typeface="Arial"/>
                <a:sym typeface="Arial"/>
              </a:defRPr>
            </a:lvl4pPr>
            <a:lvl5pPr marL="1828800" marR="0" indent="0" algn="ctr" rtl="0">
              <a:spcBef>
                <a:spcPts val="280"/>
              </a:spcBef>
              <a:buClr>
                <a:schemeClr val="accent1"/>
              </a:buClr>
              <a:buFont typeface="Arial"/>
              <a:buNone/>
              <a:defRPr sz="1400" b="0" i="0" u="none" strike="noStrike" cap="none" baseline="0">
                <a:solidFill>
                  <a:srgbClr val="8B8B8D"/>
                </a:solidFill>
                <a:latin typeface="Arial"/>
                <a:ea typeface="Arial"/>
                <a:cs typeface="Arial"/>
                <a:sym typeface="Arial"/>
              </a:defRPr>
            </a:lvl5pPr>
            <a:lvl6pPr marL="2286000" marR="0" indent="0" algn="ctr" rtl="0">
              <a:spcBef>
                <a:spcPts val="260"/>
              </a:spcBef>
              <a:buClr>
                <a:schemeClr val="accent1"/>
              </a:buClr>
              <a:buFont typeface="Arial"/>
              <a:buNone/>
              <a:defRPr sz="1300" b="0" i="0" u="none" strike="noStrike" cap="none" baseline="0">
                <a:solidFill>
                  <a:srgbClr val="8B8B8D"/>
                </a:solidFill>
                <a:latin typeface="Arial"/>
                <a:ea typeface="Arial"/>
                <a:cs typeface="Arial"/>
                <a:sym typeface="Arial"/>
              </a:defRPr>
            </a:lvl6pPr>
            <a:lvl7pPr marL="2743200" marR="0" indent="0" algn="ctr" rtl="0">
              <a:spcBef>
                <a:spcPts val="260"/>
              </a:spcBef>
              <a:buClr>
                <a:schemeClr val="accent1"/>
              </a:buClr>
              <a:buFont typeface="Arial"/>
              <a:buNone/>
              <a:defRPr sz="1300" b="0" i="0" u="none" strike="noStrike" cap="none" baseline="0">
                <a:solidFill>
                  <a:srgbClr val="8B8B8D"/>
                </a:solidFill>
                <a:latin typeface="Arial"/>
                <a:ea typeface="Arial"/>
                <a:cs typeface="Arial"/>
                <a:sym typeface="Arial"/>
              </a:defRPr>
            </a:lvl7pPr>
            <a:lvl8pPr marL="3200400" marR="0" indent="0" algn="ctr" rtl="0">
              <a:spcBef>
                <a:spcPts val="260"/>
              </a:spcBef>
              <a:buClr>
                <a:schemeClr val="accent1"/>
              </a:buClr>
              <a:buFont typeface="Arial"/>
              <a:buNone/>
              <a:defRPr sz="1300" b="0" i="0" u="none" strike="noStrike" cap="none" baseline="0">
                <a:solidFill>
                  <a:srgbClr val="8B8B8D"/>
                </a:solidFill>
                <a:latin typeface="Arial"/>
                <a:ea typeface="Arial"/>
                <a:cs typeface="Arial"/>
                <a:sym typeface="Arial"/>
              </a:defRPr>
            </a:lvl8pPr>
            <a:lvl9pPr marL="3657600" marR="0" indent="0" algn="ctr" rtl="0">
              <a:spcBef>
                <a:spcPts val="260"/>
              </a:spcBef>
              <a:buClr>
                <a:schemeClr val="accent1"/>
              </a:buClr>
              <a:buFont typeface="Arial"/>
              <a:buNone/>
              <a:defRPr sz="1300" b="0" i="0" u="none" strike="noStrike" cap="none" baseline="0">
                <a:solidFill>
                  <a:srgbClr val="8B8B8D"/>
                </a:solidFill>
                <a:latin typeface="Arial"/>
                <a:ea typeface="Arial"/>
                <a:cs typeface="Arial"/>
                <a:sym typeface="Arial"/>
              </a:defRPr>
            </a:lvl9pPr>
          </a:lstStyle>
          <a:p>
            <a:endParaRPr/>
          </a:p>
        </p:txBody>
      </p:sp>
      <p:sp>
        <p:nvSpPr>
          <p:cNvPr id="15" name="Shape 15"/>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16" name="Shape 16"/>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17" name="Shape 17"/>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cxnSp>
        <p:nvCxnSpPr>
          <p:cNvPr id="18" name="Shape 18"/>
          <p:cNvCxnSpPr/>
          <p:nvPr/>
        </p:nvCxnSpPr>
        <p:spPr>
          <a:xfrm>
            <a:off x="685800" y="3398519"/>
            <a:ext cx="7848599" cy="1587"/>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algn="l" rtl="0">
              <a:spcBef>
                <a:spcPts val="0"/>
              </a:spcBef>
              <a:buClr>
                <a:schemeClr val="dk2"/>
              </a:buClr>
              <a:buFont typeface="Arial"/>
              <a:buNone/>
              <a:defRPr sz="4000" baseline="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2133599" y="-76200"/>
            <a:ext cx="4876799" cy="8229600"/>
          </a:xfrm>
          <a:prstGeom prst="rect">
            <a:avLst/>
          </a:prstGeom>
          <a:noFill/>
          <a:ln>
            <a:noFill/>
          </a:ln>
        </p:spPr>
        <p:txBody>
          <a:bodyPr lIns="91425" tIns="91425" rIns="91425" bIns="91425" anchor="t" anchorCtr="0"/>
          <a:lstStyle>
            <a:lvl1pPr marL="182880" indent="-53339" algn="l" rtl="0">
              <a:spcBef>
                <a:spcPts val="480"/>
              </a:spcBef>
              <a:buClr>
                <a:schemeClr val="accent1"/>
              </a:buClr>
              <a:buFont typeface="Arial"/>
              <a:buChar char="•"/>
              <a:defRPr sz="2400">
                <a:solidFill>
                  <a:schemeClr val="dk1"/>
                </a:solidFill>
                <a:latin typeface="Arial"/>
                <a:ea typeface="Arial"/>
                <a:cs typeface="Arial"/>
                <a:sym typeface="Arial"/>
              </a:defRPr>
            </a:lvl1pPr>
            <a:lvl2pPr marL="457200" indent="-82550" algn="l" rtl="0">
              <a:spcBef>
                <a:spcPts val="400"/>
              </a:spcBef>
              <a:buClr>
                <a:schemeClr val="accent1"/>
              </a:buClr>
              <a:buFont typeface="Arial"/>
              <a:buChar char="•"/>
              <a:defRPr sz="2000">
                <a:solidFill>
                  <a:schemeClr val="dk1"/>
                </a:solidFill>
                <a:latin typeface="Arial"/>
                <a:ea typeface="Arial"/>
                <a:cs typeface="Arial"/>
                <a:sym typeface="Arial"/>
              </a:defRPr>
            </a:lvl2pPr>
            <a:lvl3pPr marL="731520" indent="-82550" algn="l" rtl="0">
              <a:spcBef>
                <a:spcPts val="360"/>
              </a:spcBef>
              <a:buClr>
                <a:schemeClr val="accent1"/>
              </a:buClr>
              <a:buFont typeface="Arial"/>
              <a:buChar char="•"/>
              <a:defRPr sz="1800">
                <a:solidFill>
                  <a:schemeClr val="dk1"/>
                </a:solidFill>
                <a:latin typeface="Arial"/>
                <a:ea typeface="Arial"/>
                <a:cs typeface="Arial"/>
                <a:sym typeface="Arial"/>
              </a:defRPr>
            </a:lvl3pPr>
            <a:lvl4pPr marL="1005839" indent="-91439" algn="l" rtl="0">
              <a:spcBef>
                <a:spcPts val="320"/>
              </a:spcBef>
              <a:buClr>
                <a:schemeClr val="accent1"/>
              </a:buClr>
              <a:buFont typeface="Arial"/>
              <a:buChar char="•"/>
              <a:defRPr sz="1600">
                <a:solidFill>
                  <a:schemeClr val="dk1"/>
                </a:solidFill>
                <a:latin typeface="Arial"/>
                <a:ea typeface="Arial"/>
                <a:cs typeface="Arial"/>
                <a:sym typeface="Arial"/>
              </a:defRPr>
            </a:lvl4pPr>
            <a:lvl5pPr marL="1188720" indent="-58419" algn="l" rtl="0">
              <a:spcBef>
                <a:spcPts val="280"/>
              </a:spcBef>
              <a:buClr>
                <a:schemeClr val="accent1"/>
              </a:buClr>
              <a:buFont typeface="Arial"/>
              <a:buChar char="•"/>
              <a:defRPr sz="1400" baseline="0">
                <a:solidFill>
                  <a:schemeClr val="dk1"/>
                </a:solidFill>
                <a:latin typeface="Arial"/>
                <a:ea typeface="Arial"/>
                <a:cs typeface="Arial"/>
                <a:sym typeface="Arial"/>
              </a:defRPr>
            </a:lvl5pPr>
            <a:lvl6pPr marL="1371600" indent="-107950" algn="l" rtl="0">
              <a:spcBef>
                <a:spcPts val="260"/>
              </a:spcBef>
              <a:buClr>
                <a:schemeClr val="accent1"/>
              </a:buClr>
              <a:buFont typeface="Arial"/>
              <a:buChar char="•"/>
              <a:defRPr sz="1300">
                <a:solidFill>
                  <a:schemeClr val="dk1"/>
                </a:solidFill>
                <a:latin typeface="Arial"/>
                <a:ea typeface="Arial"/>
                <a:cs typeface="Arial"/>
                <a:sym typeface="Arial"/>
              </a:defRPr>
            </a:lvl6pPr>
            <a:lvl7pPr marL="1554480" indent="-100330" algn="l" rtl="0">
              <a:spcBef>
                <a:spcPts val="260"/>
              </a:spcBef>
              <a:buClr>
                <a:schemeClr val="accent1"/>
              </a:buClr>
              <a:buFont typeface="Arial"/>
              <a:buChar char="•"/>
              <a:defRPr sz="1300">
                <a:solidFill>
                  <a:schemeClr val="dk1"/>
                </a:solidFill>
                <a:latin typeface="Arial"/>
                <a:ea typeface="Arial"/>
                <a:cs typeface="Arial"/>
                <a:sym typeface="Arial"/>
              </a:defRPr>
            </a:lvl7pPr>
            <a:lvl8pPr marL="1737360" indent="-105410" algn="l" rtl="0">
              <a:spcBef>
                <a:spcPts val="260"/>
              </a:spcBef>
              <a:buClr>
                <a:schemeClr val="accent1"/>
              </a:buClr>
              <a:buFont typeface="Arial"/>
              <a:buChar char="•"/>
              <a:defRPr sz="1300">
                <a:solidFill>
                  <a:schemeClr val="dk1"/>
                </a:solidFill>
                <a:latin typeface="Arial"/>
                <a:ea typeface="Arial"/>
                <a:cs typeface="Arial"/>
                <a:sym typeface="Arial"/>
              </a:defRPr>
            </a:lvl8pPr>
            <a:lvl9pPr marL="1920240" indent="-110489" algn="l" rtl="0">
              <a:spcBef>
                <a:spcPts val="260"/>
              </a:spcBef>
              <a:buClr>
                <a:schemeClr val="accent1"/>
              </a:buClr>
              <a:buFont typeface="Arial"/>
              <a:buChar char="•"/>
              <a:defRPr sz="1300">
                <a:solidFill>
                  <a:schemeClr val="dk1"/>
                </a:solidFill>
                <a:latin typeface="Arial"/>
                <a:ea typeface="Arial"/>
                <a:cs typeface="Arial"/>
                <a:sym typeface="Arial"/>
              </a:defRPr>
            </a:lvl9pPr>
          </a:lstStyle>
          <a:p>
            <a:endParaRPr/>
          </a:p>
        </p:txBody>
      </p:sp>
      <p:sp>
        <p:nvSpPr>
          <p:cNvPr id="76" name="Shape 76"/>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77" name="Shape 77"/>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79"/>
        <p:cNvGrpSpPr/>
        <p:nvPr/>
      </p:nvGrpSpPr>
      <p:grpSpPr>
        <a:xfrm>
          <a:off x="0" y="0"/>
          <a:ext cx="0" cy="0"/>
          <a:chOff x="0" y="0"/>
          <a:chExt cx="0" cy="0"/>
        </a:xfrm>
      </p:grpSpPr>
      <p:sp>
        <p:nvSpPr>
          <p:cNvPr id="80" name="Shape 80"/>
          <p:cNvSpPr txBox="1">
            <a:spLocks noGrp="1"/>
          </p:cNvSpPr>
          <p:nvPr>
            <p:ph type="title"/>
          </p:nvPr>
        </p:nvSpPr>
        <p:spPr>
          <a:xfrm rot="5400000">
            <a:off x="4724399" y="2514600"/>
            <a:ext cx="5867400" cy="2057400"/>
          </a:xfrm>
          <a:prstGeom prst="rect">
            <a:avLst/>
          </a:prstGeom>
          <a:noFill/>
          <a:ln>
            <a:noFill/>
          </a:ln>
        </p:spPr>
        <p:txBody>
          <a:bodyPr lIns="91425" tIns="91425" rIns="91425" bIns="91425" anchor="b" anchorCtr="0"/>
          <a:lstStyle>
            <a:lvl1pPr algn="l" rtl="0">
              <a:spcBef>
                <a:spcPts val="0"/>
              </a:spcBef>
              <a:buClr>
                <a:schemeClr val="dk2"/>
              </a:buClr>
              <a:buFont typeface="Arial"/>
              <a:buNone/>
              <a:defRPr sz="4000" baseline="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1" name="Shape 81"/>
          <p:cNvSpPr txBox="1">
            <a:spLocks noGrp="1"/>
          </p:cNvSpPr>
          <p:nvPr>
            <p:ph type="body" idx="1"/>
          </p:nvPr>
        </p:nvSpPr>
        <p:spPr>
          <a:xfrm rot="5400000">
            <a:off x="533400" y="533400"/>
            <a:ext cx="5867400" cy="6019799"/>
          </a:xfrm>
          <a:prstGeom prst="rect">
            <a:avLst/>
          </a:prstGeom>
          <a:noFill/>
          <a:ln>
            <a:noFill/>
          </a:ln>
        </p:spPr>
        <p:txBody>
          <a:bodyPr lIns="91425" tIns="91425" rIns="91425" bIns="91425" anchor="t" anchorCtr="0"/>
          <a:lstStyle>
            <a:lvl1pPr marL="182880" indent="-53339" algn="l" rtl="0">
              <a:spcBef>
                <a:spcPts val="480"/>
              </a:spcBef>
              <a:buClr>
                <a:schemeClr val="accent1"/>
              </a:buClr>
              <a:buFont typeface="Arial"/>
              <a:buChar char="•"/>
              <a:defRPr sz="2400">
                <a:solidFill>
                  <a:schemeClr val="dk1"/>
                </a:solidFill>
                <a:latin typeface="Arial"/>
                <a:ea typeface="Arial"/>
                <a:cs typeface="Arial"/>
                <a:sym typeface="Arial"/>
              </a:defRPr>
            </a:lvl1pPr>
            <a:lvl2pPr marL="457200" indent="-82550" algn="l" rtl="0">
              <a:spcBef>
                <a:spcPts val="400"/>
              </a:spcBef>
              <a:buClr>
                <a:schemeClr val="accent1"/>
              </a:buClr>
              <a:buFont typeface="Arial"/>
              <a:buChar char="•"/>
              <a:defRPr sz="2000">
                <a:solidFill>
                  <a:schemeClr val="dk1"/>
                </a:solidFill>
                <a:latin typeface="Arial"/>
                <a:ea typeface="Arial"/>
                <a:cs typeface="Arial"/>
                <a:sym typeface="Arial"/>
              </a:defRPr>
            </a:lvl2pPr>
            <a:lvl3pPr marL="731520" indent="-82550" algn="l" rtl="0">
              <a:spcBef>
                <a:spcPts val="360"/>
              </a:spcBef>
              <a:buClr>
                <a:schemeClr val="accent1"/>
              </a:buClr>
              <a:buFont typeface="Arial"/>
              <a:buChar char="•"/>
              <a:defRPr sz="1800">
                <a:solidFill>
                  <a:schemeClr val="dk1"/>
                </a:solidFill>
                <a:latin typeface="Arial"/>
                <a:ea typeface="Arial"/>
                <a:cs typeface="Arial"/>
                <a:sym typeface="Arial"/>
              </a:defRPr>
            </a:lvl3pPr>
            <a:lvl4pPr marL="1005839" indent="-91439" algn="l" rtl="0">
              <a:spcBef>
                <a:spcPts val="320"/>
              </a:spcBef>
              <a:buClr>
                <a:schemeClr val="accent1"/>
              </a:buClr>
              <a:buFont typeface="Arial"/>
              <a:buChar char="•"/>
              <a:defRPr sz="1600">
                <a:solidFill>
                  <a:schemeClr val="dk1"/>
                </a:solidFill>
                <a:latin typeface="Arial"/>
                <a:ea typeface="Arial"/>
                <a:cs typeface="Arial"/>
                <a:sym typeface="Arial"/>
              </a:defRPr>
            </a:lvl4pPr>
            <a:lvl5pPr marL="1188720" indent="-58419" algn="l" rtl="0">
              <a:spcBef>
                <a:spcPts val="280"/>
              </a:spcBef>
              <a:buClr>
                <a:schemeClr val="accent1"/>
              </a:buClr>
              <a:buFont typeface="Arial"/>
              <a:buChar char="•"/>
              <a:defRPr sz="1400" baseline="0">
                <a:solidFill>
                  <a:schemeClr val="dk1"/>
                </a:solidFill>
                <a:latin typeface="Arial"/>
                <a:ea typeface="Arial"/>
                <a:cs typeface="Arial"/>
                <a:sym typeface="Arial"/>
              </a:defRPr>
            </a:lvl5pPr>
            <a:lvl6pPr marL="1371600" indent="-107950" algn="l" rtl="0">
              <a:spcBef>
                <a:spcPts val="260"/>
              </a:spcBef>
              <a:buClr>
                <a:schemeClr val="accent1"/>
              </a:buClr>
              <a:buFont typeface="Arial"/>
              <a:buChar char="•"/>
              <a:defRPr sz="1300">
                <a:solidFill>
                  <a:schemeClr val="dk1"/>
                </a:solidFill>
                <a:latin typeface="Arial"/>
                <a:ea typeface="Arial"/>
                <a:cs typeface="Arial"/>
                <a:sym typeface="Arial"/>
              </a:defRPr>
            </a:lvl6pPr>
            <a:lvl7pPr marL="1554480" indent="-100330" algn="l" rtl="0">
              <a:spcBef>
                <a:spcPts val="260"/>
              </a:spcBef>
              <a:buClr>
                <a:schemeClr val="accent1"/>
              </a:buClr>
              <a:buFont typeface="Arial"/>
              <a:buChar char="•"/>
              <a:defRPr sz="1300">
                <a:solidFill>
                  <a:schemeClr val="dk1"/>
                </a:solidFill>
                <a:latin typeface="Arial"/>
                <a:ea typeface="Arial"/>
                <a:cs typeface="Arial"/>
                <a:sym typeface="Arial"/>
              </a:defRPr>
            </a:lvl7pPr>
            <a:lvl8pPr marL="1737360" indent="-105410" algn="l" rtl="0">
              <a:spcBef>
                <a:spcPts val="260"/>
              </a:spcBef>
              <a:buClr>
                <a:schemeClr val="accent1"/>
              </a:buClr>
              <a:buFont typeface="Arial"/>
              <a:buChar char="•"/>
              <a:defRPr sz="1300">
                <a:solidFill>
                  <a:schemeClr val="dk1"/>
                </a:solidFill>
                <a:latin typeface="Arial"/>
                <a:ea typeface="Arial"/>
                <a:cs typeface="Arial"/>
                <a:sym typeface="Arial"/>
              </a:defRPr>
            </a:lvl8pPr>
            <a:lvl9pPr marL="1920240" indent="-110489" algn="l" rtl="0">
              <a:spcBef>
                <a:spcPts val="260"/>
              </a:spcBef>
              <a:buClr>
                <a:schemeClr val="accent1"/>
              </a:buClr>
              <a:buFont typeface="Arial"/>
              <a:buChar char="•"/>
              <a:defRPr sz="1300">
                <a:solidFill>
                  <a:schemeClr val="dk1"/>
                </a:solidFill>
                <a:latin typeface="Arial"/>
                <a:ea typeface="Arial"/>
                <a:cs typeface="Arial"/>
                <a:sym typeface="Arial"/>
              </a:defRPr>
            </a:lvl9pPr>
          </a:lstStyle>
          <a:p>
            <a:endParaRPr/>
          </a:p>
        </p:txBody>
      </p:sp>
      <p:sp>
        <p:nvSpPr>
          <p:cNvPr id="82" name="Shape 82"/>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83" name="Shape 83"/>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84" name="Shape 84"/>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algn="l" rtl="0">
              <a:spcBef>
                <a:spcPts val="0"/>
              </a:spcBef>
              <a:buClr>
                <a:schemeClr val="dk2"/>
              </a:buClr>
              <a:buFont typeface="Arial"/>
              <a:buNone/>
              <a:defRPr sz="4000" baseline="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1"/>
          </p:nvPr>
        </p:nvSpPr>
        <p:spPr>
          <a:xfrm>
            <a:off x="457200" y="1600200"/>
            <a:ext cx="8229600" cy="4876799"/>
          </a:xfrm>
          <a:prstGeom prst="rect">
            <a:avLst/>
          </a:prstGeom>
          <a:noFill/>
          <a:ln>
            <a:noFill/>
          </a:ln>
        </p:spPr>
        <p:txBody>
          <a:bodyPr lIns="91425" tIns="91425" rIns="91425" bIns="91425" anchor="t" anchorCtr="0"/>
          <a:lstStyle>
            <a:lvl1pPr algn="just" rtl="0">
              <a:spcBef>
                <a:spcPts val="0"/>
              </a:spcBef>
              <a:defRPr/>
            </a:lvl1pPr>
            <a:lvl2pPr algn="just" rtl="0">
              <a:spcBef>
                <a:spcPts val="0"/>
              </a:spcBef>
              <a:defRPr/>
            </a:lvl2pPr>
            <a:lvl3pPr algn="just" rtl="0">
              <a:spcBef>
                <a:spcPts val="0"/>
              </a:spcBef>
              <a:defRPr/>
            </a:lvl3pPr>
            <a:lvl4pPr algn="just" rtl="0">
              <a:spcBef>
                <a:spcPts val="0"/>
              </a:spcBef>
              <a:defRPr/>
            </a:lvl4pPr>
            <a:lvl5pPr algn="just" rtl="0">
              <a:spcBef>
                <a:spcPts val="0"/>
              </a:spcBef>
              <a:defRPr/>
            </a:lvl5pPr>
            <a:lvl6pPr rtl="0">
              <a:spcBef>
                <a:spcPts val="0"/>
              </a:spcBef>
              <a:defRPr sz="1300">
                <a:solidFill>
                  <a:schemeClr val="dk1"/>
                </a:solidFill>
                <a:latin typeface="Arial"/>
                <a:ea typeface="Arial"/>
                <a:cs typeface="Arial"/>
                <a:sym typeface="Arial"/>
              </a:defRPr>
            </a:lvl6pPr>
            <a:lvl7pPr rtl="0">
              <a:spcBef>
                <a:spcPts val="0"/>
              </a:spcBef>
              <a:defRPr sz="1300">
                <a:solidFill>
                  <a:schemeClr val="dk1"/>
                </a:solidFill>
                <a:latin typeface="Arial"/>
                <a:ea typeface="Arial"/>
                <a:cs typeface="Arial"/>
                <a:sym typeface="Arial"/>
              </a:defRPr>
            </a:lvl7pPr>
            <a:lvl8pPr rtl="0">
              <a:spcBef>
                <a:spcPts val="0"/>
              </a:spcBef>
              <a:defRPr sz="1300">
                <a:solidFill>
                  <a:schemeClr val="dk1"/>
                </a:solidFill>
                <a:latin typeface="Arial"/>
                <a:ea typeface="Arial"/>
                <a:cs typeface="Arial"/>
                <a:sym typeface="Arial"/>
              </a:defRPr>
            </a:lvl8pPr>
            <a:lvl9pPr rtl="0">
              <a:spcBef>
                <a:spcPts val="0"/>
              </a:spcBef>
              <a:defRPr sz="1300">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bg>
      <p:bgPr>
        <a:solidFill>
          <a:schemeClr val="dk2"/>
        </a:solidFill>
        <a:effectLst/>
      </p:bgPr>
    </p:bg>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722312" y="2362200"/>
            <a:ext cx="7772400" cy="2200275"/>
          </a:xfrm>
          <a:prstGeom prst="rect">
            <a:avLst/>
          </a:prstGeom>
          <a:noFill/>
          <a:ln>
            <a:noFill/>
          </a:ln>
        </p:spPr>
        <p:txBody>
          <a:bodyPr lIns="91425" tIns="91425" rIns="91425" bIns="91425" anchor="b" anchorCtr="0"/>
          <a:lstStyle>
            <a:lvl1pPr algn="l" rtl="0">
              <a:spcBef>
                <a:spcPts val="0"/>
              </a:spcBef>
              <a:defRPr sz="4800" b="0" cap="none"/>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body" idx="1"/>
          </p:nvPr>
        </p:nvSpPr>
        <p:spPr>
          <a:xfrm>
            <a:off x="722312" y="4626864"/>
            <a:ext cx="7772400" cy="1500187"/>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sz="2400">
                <a:solidFill>
                  <a:schemeClr val="lt2"/>
                </a:solidFill>
              </a:defRPr>
            </a:lvl1pPr>
            <a:lvl2pPr marL="457200" indent="0" rtl="0">
              <a:spcBef>
                <a:spcPts val="0"/>
              </a:spcBef>
              <a:buClr>
                <a:schemeClr val="lt1"/>
              </a:buClr>
              <a:buFont typeface="Arial"/>
              <a:buNone/>
              <a:defRPr sz="1800">
                <a:solidFill>
                  <a:schemeClr val="lt1"/>
                </a:solidFill>
              </a:defRPr>
            </a:lvl2pPr>
            <a:lvl3pPr marL="914400" indent="0" rtl="0">
              <a:spcBef>
                <a:spcPts val="0"/>
              </a:spcBef>
              <a:buClr>
                <a:schemeClr val="lt1"/>
              </a:buClr>
              <a:buFont typeface="Arial"/>
              <a:buNone/>
              <a:defRPr sz="1600">
                <a:solidFill>
                  <a:schemeClr val="lt1"/>
                </a:solidFill>
              </a:defRPr>
            </a:lvl3pPr>
            <a:lvl4pPr marL="1371600" indent="0" rtl="0">
              <a:spcBef>
                <a:spcPts val="0"/>
              </a:spcBef>
              <a:buClr>
                <a:schemeClr val="lt1"/>
              </a:buClr>
              <a:buFont typeface="Arial"/>
              <a:buNone/>
              <a:defRPr sz="1400">
                <a:solidFill>
                  <a:schemeClr val="lt1"/>
                </a:solidFill>
              </a:defRPr>
            </a:lvl4pPr>
            <a:lvl5pPr marL="1828800" indent="0" rtl="0">
              <a:spcBef>
                <a:spcPts val="0"/>
              </a:spcBef>
              <a:buClr>
                <a:schemeClr val="lt1"/>
              </a:buClr>
              <a:buFont typeface="Arial"/>
              <a:buNone/>
              <a:defRPr sz="1400">
                <a:solidFill>
                  <a:schemeClr val="lt1"/>
                </a:solidFill>
              </a:defRPr>
            </a:lvl5pPr>
            <a:lvl6pPr marL="2286000" indent="0" rtl="0">
              <a:spcBef>
                <a:spcPts val="0"/>
              </a:spcBef>
              <a:buClr>
                <a:schemeClr val="lt1"/>
              </a:buClr>
              <a:buFont typeface="Arial"/>
              <a:buNone/>
              <a:defRPr sz="1400">
                <a:solidFill>
                  <a:schemeClr val="lt1"/>
                </a:solidFill>
              </a:defRPr>
            </a:lvl6pPr>
            <a:lvl7pPr marL="2743200" indent="0" rtl="0">
              <a:spcBef>
                <a:spcPts val="0"/>
              </a:spcBef>
              <a:buClr>
                <a:schemeClr val="lt1"/>
              </a:buClr>
              <a:buFont typeface="Arial"/>
              <a:buNone/>
              <a:defRPr sz="1400">
                <a:solidFill>
                  <a:schemeClr val="lt1"/>
                </a:solidFill>
              </a:defRPr>
            </a:lvl7pPr>
            <a:lvl8pPr marL="3200400" indent="0" rtl="0">
              <a:spcBef>
                <a:spcPts val="0"/>
              </a:spcBef>
              <a:buClr>
                <a:schemeClr val="lt1"/>
              </a:buClr>
              <a:buFont typeface="Arial"/>
              <a:buNone/>
              <a:defRPr sz="1400">
                <a:solidFill>
                  <a:schemeClr val="lt1"/>
                </a:solidFill>
              </a:defRPr>
            </a:lvl8pPr>
            <a:lvl9pPr marL="3657600" indent="0" rtl="0">
              <a:spcBef>
                <a:spcPts val="0"/>
              </a:spcBef>
              <a:buClr>
                <a:schemeClr val="lt1"/>
              </a:buClr>
              <a:buFont typeface="Arial"/>
              <a:buNone/>
              <a:defRPr sz="1400">
                <a:solidFill>
                  <a:schemeClr val="lt1"/>
                </a:solidFill>
              </a:defRPr>
            </a:lvl9pPr>
          </a:lstStyle>
          <a:p>
            <a:endParaRPr/>
          </a:p>
        </p:txBody>
      </p:sp>
      <p:sp>
        <p:nvSpPr>
          <p:cNvPr id="28" name="Shape 28"/>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lt1"/>
                </a:solidFill>
                <a:latin typeface="Arial"/>
                <a:ea typeface="Arial"/>
                <a:cs typeface="Arial"/>
                <a:sym typeface="Arial"/>
              </a:defRPr>
            </a:lvl2pPr>
            <a:lvl3pPr marL="914400" marR="0" indent="0" algn="l" rtl="0">
              <a:spcBef>
                <a:spcPts val="0"/>
              </a:spcBef>
              <a:defRPr sz="1800" b="0" i="0" u="none" strike="noStrike" cap="none" baseline="0">
                <a:solidFill>
                  <a:schemeClr val="lt1"/>
                </a:solidFill>
                <a:latin typeface="Arial"/>
                <a:ea typeface="Arial"/>
                <a:cs typeface="Arial"/>
                <a:sym typeface="Arial"/>
              </a:defRPr>
            </a:lvl3pPr>
            <a:lvl4pPr marL="1371600" marR="0" indent="0" algn="l" rtl="0">
              <a:spcBef>
                <a:spcPts val="0"/>
              </a:spcBef>
              <a:defRPr sz="1800" b="0" i="0" u="none" strike="noStrike" cap="none" baseline="0">
                <a:solidFill>
                  <a:schemeClr val="lt1"/>
                </a:solidFill>
                <a:latin typeface="Arial"/>
                <a:ea typeface="Arial"/>
                <a:cs typeface="Arial"/>
                <a:sym typeface="Arial"/>
              </a:defRPr>
            </a:lvl4pPr>
            <a:lvl5pPr marL="1828800" marR="0" indent="0" algn="l" rtl="0">
              <a:spcBef>
                <a:spcPts val="0"/>
              </a:spcBef>
              <a:defRPr sz="1800" b="0" i="0" u="none" strike="noStrike" cap="none" baseline="0">
                <a:solidFill>
                  <a:schemeClr val="lt1"/>
                </a:solidFill>
                <a:latin typeface="Arial"/>
                <a:ea typeface="Arial"/>
                <a:cs typeface="Arial"/>
                <a:sym typeface="Arial"/>
              </a:defRPr>
            </a:lvl5pPr>
            <a:lvl6pPr marL="2286000" marR="0" indent="0" algn="l" rtl="0">
              <a:spcBef>
                <a:spcPts val="0"/>
              </a:spcBef>
              <a:defRPr sz="1800" b="0" i="0" u="none" strike="noStrike" cap="none" baseline="0">
                <a:solidFill>
                  <a:schemeClr val="lt1"/>
                </a:solidFill>
                <a:latin typeface="Arial"/>
                <a:ea typeface="Arial"/>
                <a:cs typeface="Arial"/>
                <a:sym typeface="Arial"/>
              </a:defRPr>
            </a:lvl6pPr>
            <a:lvl7pPr marL="2743200" marR="0" indent="0" algn="l" rtl="0">
              <a:spcBef>
                <a:spcPts val="0"/>
              </a:spcBef>
              <a:defRPr sz="1800" b="0" i="0" u="none" strike="noStrike" cap="none" baseline="0">
                <a:solidFill>
                  <a:schemeClr val="lt1"/>
                </a:solidFill>
                <a:latin typeface="Arial"/>
                <a:ea typeface="Arial"/>
                <a:cs typeface="Arial"/>
                <a:sym typeface="Arial"/>
              </a:defRPr>
            </a:lvl7pPr>
            <a:lvl8pPr marL="3200400" marR="0" indent="0" algn="l" rtl="0">
              <a:spcBef>
                <a:spcPts val="0"/>
              </a:spcBef>
              <a:defRPr sz="1800" b="0" i="0" u="none" strike="noStrike" cap="none" baseline="0">
                <a:solidFill>
                  <a:schemeClr val="lt1"/>
                </a:solidFill>
                <a:latin typeface="Arial"/>
                <a:ea typeface="Arial"/>
                <a:cs typeface="Arial"/>
                <a:sym typeface="Arial"/>
              </a:defRPr>
            </a:lvl8pPr>
            <a:lvl9pPr marL="3657600" marR="0" indent="0" algn="l" rtl="0">
              <a:spcBef>
                <a:spcPts val="0"/>
              </a:spcBef>
              <a:defRPr sz="1800" b="0" i="0" u="none" strike="noStrike" cap="none" baseline="0">
                <a:solidFill>
                  <a:schemeClr val="lt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lt1"/>
                </a:solidFill>
                <a:latin typeface="Arial"/>
                <a:ea typeface="Arial"/>
                <a:cs typeface="Arial"/>
                <a:sym typeface="Arial"/>
              </a:defRPr>
            </a:lvl2pPr>
            <a:lvl3pPr marL="914400" marR="0" indent="0" algn="l" rtl="0">
              <a:spcBef>
                <a:spcPts val="0"/>
              </a:spcBef>
              <a:defRPr sz="1800" b="0" i="0" u="none" strike="noStrike" cap="none" baseline="0">
                <a:solidFill>
                  <a:schemeClr val="lt1"/>
                </a:solidFill>
                <a:latin typeface="Arial"/>
                <a:ea typeface="Arial"/>
                <a:cs typeface="Arial"/>
                <a:sym typeface="Arial"/>
              </a:defRPr>
            </a:lvl3pPr>
            <a:lvl4pPr marL="1371600" marR="0" indent="0" algn="l" rtl="0">
              <a:spcBef>
                <a:spcPts val="0"/>
              </a:spcBef>
              <a:defRPr sz="1800" b="0" i="0" u="none" strike="noStrike" cap="none" baseline="0">
                <a:solidFill>
                  <a:schemeClr val="lt1"/>
                </a:solidFill>
                <a:latin typeface="Arial"/>
                <a:ea typeface="Arial"/>
                <a:cs typeface="Arial"/>
                <a:sym typeface="Arial"/>
              </a:defRPr>
            </a:lvl4pPr>
            <a:lvl5pPr marL="1828800" marR="0" indent="0" algn="l" rtl="0">
              <a:spcBef>
                <a:spcPts val="0"/>
              </a:spcBef>
              <a:defRPr sz="1800" b="0" i="0" u="none" strike="noStrike" cap="none" baseline="0">
                <a:solidFill>
                  <a:schemeClr val="lt1"/>
                </a:solidFill>
                <a:latin typeface="Arial"/>
                <a:ea typeface="Arial"/>
                <a:cs typeface="Arial"/>
                <a:sym typeface="Arial"/>
              </a:defRPr>
            </a:lvl5pPr>
            <a:lvl6pPr marL="2286000" marR="0" indent="0" algn="l" rtl="0">
              <a:spcBef>
                <a:spcPts val="0"/>
              </a:spcBef>
              <a:defRPr sz="1800" b="0" i="0" u="none" strike="noStrike" cap="none" baseline="0">
                <a:solidFill>
                  <a:schemeClr val="lt1"/>
                </a:solidFill>
                <a:latin typeface="Arial"/>
                <a:ea typeface="Arial"/>
                <a:cs typeface="Arial"/>
                <a:sym typeface="Arial"/>
              </a:defRPr>
            </a:lvl6pPr>
            <a:lvl7pPr marL="2743200" marR="0" indent="0" algn="l" rtl="0">
              <a:spcBef>
                <a:spcPts val="0"/>
              </a:spcBef>
              <a:defRPr sz="1800" b="0" i="0" u="none" strike="noStrike" cap="none" baseline="0">
                <a:solidFill>
                  <a:schemeClr val="lt1"/>
                </a:solidFill>
                <a:latin typeface="Arial"/>
                <a:ea typeface="Arial"/>
                <a:cs typeface="Arial"/>
                <a:sym typeface="Arial"/>
              </a:defRPr>
            </a:lvl7pPr>
            <a:lvl8pPr marL="3200400" marR="0" indent="0" algn="l" rtl="0">
              <a:spcBef>
                <a:spcPts val="0"/>
              </a:spcBef>
              <a:defRPr sz="1800" b="0" i="0" u="none" strike="noStrike" cap="none" baseline="0">
                <a:solidFill>
                  <a:schemeClr val="lt1"/>
                </a:solidFill>
                <a:latin typeface="Arial"/>
                <a:ea typeface="Arial"/>
                <a:cs typeface="Arial"/>
                <a:sym typeface="Arial"/>
              </a:defRPr>
            </a:lvl8pPr>
            <a:lvl9pPr marL="3657600" marR="0" indent="0" algn="l" rtl="0">
              <a:spcBef>
                <a:spcPts val="0"/>
              </a:spcBef>
              <a:defRPr sz="1800" b="0" i="0" u="none" strike="noStrike" cap="none" baseline="0">
                <a:solidFill>
                  <a:schemeClr val="lt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cxnSp>
        <p:nvCxnSpPr>
          <p:cNvPr id="31" name="Shape 31"/>
          <p:cNvCxnSpPr/>
          <p:nvPr/>
        </p:nvCxnSpPr>
        <p:spPr>
          <a:xfrm>
            <a:off x="731520" y="4599432"/>
            <a:ext cx="7848599"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algn="l" rtl="0">
              <a:spcBef>
                <a:spcPts val="0"/>
              </a:spcBef>
              <a:buClr>
                <a:schemeClr val="dk2"/>
              </a:buClr>
              <a:buFont typeface="Arial"/>
              <a:buNone/>
              <a:defRPr sz="4000" baseline="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457200" y="1673351"/>
            <a:ext cx="4038599" cy="471830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35" name="Shape 35"/>
          <p:cNvSpPr txBox="1">
            <a:spLocks noGrp="1"/>
          </p:cNvSpPr>
          <p:nvPr>
            <p:ph type="body" idx="2"/>
          </p:nvPr>
        </p:nvSpPr>
        <p:spPr>
          <a:xfrm>
            <a:off x="4648200" y="1673351"/>
            <a:ext cx="4038599" cy="471830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36" name="Shape 36"/>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37" name="Shape 37"/>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38" name="Shape 38"/>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457200" y="1676400"/>
            <a:ext cx="3931919" cy="639762"/>
          </a:xfrm>
          <a:prstGeom prst="rect">
            <a:avLst/>
          </a:prstGeom>
          <a:noFill/>
          <a:ln>
            <a:noFill/>
          </a:ln>
        </p:spPr>
        <p:txBody>
          <a:bodyPr lIns="91425" tIns="91425" rIns="91425" bIns="91425" anchor="ctr" anchorCtr="0"/>
          <a:lstStyle>
            <a:lvl1pPr marL="0" indent="0" algn="ctr" rtl="0">
              <a:spcBef>
                <a:spcPts val="0"/>
              </a:spcBef>
              <a:buClr>
                <a:schemeClr val="dk2"/>
              </a:buClr>
              <a:buFont typeface="Arial"/>
              <a:buNone/>
              <a:defRPr sz="2000" b="0">
                <a:solidFill>
                  <a:schemeClr val="dk2"/>
                </a:solidFill>
              </a:defRPr>
            </a:lvl1pPr>
            <a:lvl2pPr marL="457200" indent="0" rtl="0">
              <a:spcBef>
                <a:spcPts val="0"/>
              </a:spcBef>
              <a:buFont typeface="Arial"/>
              <a:buNone/>
              <a:defRPr sz="2000" b="1"/>
            </a:lvl2pPr>
            <a:lvl3pPr marL="914400" indent="0" rtl="0">
              <a:spcBef>
                <a:spcPts val="0"/>
              </a:spcBef>
              <a:buFont typeface="Arial"/>
              <a:buNone/>
              <a:defRPr sz="1800" b="1"/>
            </a:lvl3pPr>
            <a:lvl4pPr marL="1371600" indent="0" rtl="0">
              <a:spcBef>
                <a:spcPts val="0"/>
              </a:spcBef>
              <a:buFont typeface="Arial"/>
              <a:buNone/>
              <a:defRPr sz="1600" b="1"/>
            </a:lvl4pPr>
            <a:lvl5pPr marL="1828800" indent="0" rtl="0">
              <a:spcBef>
                <a:spcPts val="0"/>
              </a:spcBef>
              <a:buFont typeface="Arial"/>
              <a:buNone/>
              <a:defRPr sz="1600" b="1"/>
            </a:lvl5pPr>
            <a:lvl6pPr marL="2286000" indent="0" rtl="0">
              <a:spcBef>
                <a:spcPts val="0"/>
              </a:spcBef>
              <a:buFont typeface="Arial"/>
              <a:buNone/>
              <a:defRPr sz="1600" b="1"/>
            </a:lvl6pPr>
            <a:lvl7pPr marL="2743200" indent="0" rtl="0">
              <a:spcBef>
                <a:spcPts val="0"/>
              </a:spcBef>
              <a:buFont typeface="Arial"/>
              <a:buNone/>
              <a:defRPr sz="1600" b="1"/>
            </a:lvl7pPr>
            <a:lvl8pPr marL="3200400" indent="0" rtl="0">
              <a:spcBef>
                <a:spcPts val="0"/>
              </a:spcBef>
              <a:buFont typeface="Arial"/>
              <a:buNone/>
              <a:defRPr sz="1600" b="1"/>
            </a:lvl8pPr>
            <a:lvl9pPr marL="3657600" indent="0" rtl="0">
              <a:spcBef>
                <a:spcPts val="0"/>
              </a:spcBef>
              <a:buFont typeface="Arial"/>
              <a:buNone/>
              <a:defRPr sz="1600" b="1"/>
            </a:lvl9pPr>
          </a:lstStyle>
          <a:p>
            <a:endParaRPr/>
          </a:p>
        </p:txBody>
      </p:sp>
      <p:sp>
        <p:nvSpPr>
          <p:cNvPr id="42" name="Shape 42"/>
          <p:cNvSpPr txBox="1">
            <a:spLocks noGrp="1"/>
          </p:cNvSpPr>
          <p:nvPr>
            <p:ph type="body" idx="2"/>
          </p:nvPr>
        </p:nvSpPr>
        <p:spPr>
          <a:xfrm>
            <a:off x="457200" y="2438400"/>
            <a:ext cx="3931919"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43" name="Shape 43"/>
          <p:cNvSpPr txBox="1">
            <a:spLocks noGrp="1"/>
          </p:cNvSpPr>
          <p:nvPr>
            <p:ph type="body" idx="3"/>
          </p:nvPr>
        </p:nvSpPr>
        <p:spPr>
          <a:xfrm>
            <a:off x="4754880" y="1676400"/>
            <a:ext cx="3931919" cy="639762"/>
          </a:xfrm>
          <a:prstGeom prst="rect">
            <a:avLst/>
          </a:prstGeom>
          <a:noFill/>
          <a:ln>
            <a:noFill/>
          </a:ln>
        </p:spPr>
        <p:txBody>
          <a:bodyPr lIns="91425" tIns="91425" rIns="91425" bIns="91425" anchor="ctr" anchorCtr="0"/>
          <a:lstStyle>
            <a:lvl1pPr marL="0" indent="0" algn="ctr" rtl="0">
              <a:spcBef>
                <a:spcPts val="0"/>
              </a:spcBef>
              <a:buClr>
                <a:schemeClr val="dk2"/>
              </a:buClr>
              <a:buFont typeface="Arial"/>
              <a:buNone/>
              <a:defRPr sz="2000" b="0">
                <a:solidFill>
                  <a:schemeClr val="dk2"/>
                </a:solidFill>
                <a:latin typeface="Arial"/>
                <a:ea typeface="Arial"/>
                <a:cs typeface="Arial"/>
                <a:sym typeface="Arial"/>
              </a:defRPr>
            </a:lvl1pPr>
            <a:lvl2pPr marL="457200" indent="0" rtl="0">
              <a:spcBef>
                <a:spcPts val="0"/>
              </a:spcBef>
              <a:buFont typeface="Arial"/>
              <a:buNone/>
              <a:defRPr sz="2000" b="1"/>
            </a:lvl2pPr>
            <a:lvl3pPr marL="914400" indent="0" rtl="0">
              <a:spcBef>
                <a:spcPts val="0"/>
              </a:spcBef>
              <a:buFont typeface="Arial"/>
              <a:buNone/>
              <a:defRPr sz="1800" b="1"/>
            </a:lvl3pPr>
            <a:lvl4pPr marL="1371600" indent="0" rtl="0">
              <a:spcBef>
                <a:spcPts val="0"/>
              </a:spcBef>
              <a:buFont typeface="Arial"/>
              <a:buNone/>
              <a:defRPr sz="1600" b="1"/>
            </a:lvl4pPr>
            <a:lvl5pPr marL="1828800" indent="0" rtl="0">
              <a:spcBef>
                <a:spcPts val="0"/>
              </a:spcBef>
              <a:buFont typeface="Arial"/>
              <a:buNone/>
              <a:defRPr sz="1600" b="1"/>
            </a:lvl5pPr>
            <a:lvl6pPr marL="2286000" indent="0" rtl="0">
              <a:spcBef>
                <a:spcPts val="0"/>
              </a:spcBef>
              <a:buFont typeface="Arial"/>
              <a:buNone/>
              <a:defRPr sz="1600" b="1"/>
            </a:lvl6pPr>
            <a:lvl7pPr marL="2743200" indent="0" rtl="0">
              <a:spcBef>
                <a:spcPts val="0"/>
              </a:spcBef>
              <a:buFont typeface="Arial"/>
              <a:buNone/>
              <a:defRPr sz="1600" b="1"/>
            </a:lvl7pPr>
            <a:lvl8pPr marL="3200400" indent="0" rtl="0">
              <a:spcBef>
                <a:spcPts val="0"/>
              </a:spcBef>
              <a:buFont typeface="Arial"/>
              <a:buNone/>
              <a:defRPr sz="1600" b="1"/>
            </a:lvl8pPr>
            <a:lvl9pPr marL="3657600" indent="0" rtl="0">
              <a:spcBef>
                <a:spcPts val="0"/>
              </a:spcBef>
              <a:buFont typeface="Arial"/>
              <a:buNone/>
              <a:defRPr sz="1600" b="1"/>
            </a:lvl9pPr>
          </a:lstStyle>
          <a:p>
            <a:endParaRPr/>
          </a:p>
        </p:txBody>
      </p:sp>
      <p:sp>
        <p:nvSpPr>
          <p:cNvPr id="44" name="Shape 44"/>
          <p:cNvSpPr txBox="1">
            <a:spLocks noGrp="1"/>
          </p:cNvSpPr>
          <p:nvPr>
            <p:ph type="body" idx="4"/>
          </p:nvPr>
        </p:nvSpPr>
        <p:spPr>
          <a:xfrm>
            <a:off x="4754880" y="2438400"/>
            <a:ext cx="3931919"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45" name="Shape 45"/>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46" name="Shape 46"/>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47" name="Shape 47"/>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cxnSp>
        <p:nvCxnSpPr>
          <p:cNvPr id="48" name="Shape 48"/>
          <p:cNvCxnSpPr/>
          <p:nvPr/>
        </p:nvCxnSpPr>
        <p:spPr>
          <a:xfrm rot="5400000">
            <a:off x="2217817" y="4045823"/>
            <a:ext cx="4709160" cy="793"/>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algn="l" rtl="0">
              <a:spcBef>
                <a:spcPts val="0"/>
              </a:spcBef>
              <a:buClr>
                <a:schemeClr val="dk2"/>
              </a:buClr>
              <a:buFont typeface="Arial"/>
              <a:buNone/>
              <a:defRPr sz="4000" baseline="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1" name="Shape 51"/>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52" name="Shape 52"/>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792079"/>
            <a:ext cx="2139695" cy="1261871"/>
          </a:xfrm>
          <a:prstGeom prst="rect">
            <a:avLst/>
          </a:prstGeom>
          <a:noFill/>
          <a:ln>
            <a:noFill/>
          </a:ln>
        </p:spPr>
        <p:txBody>
          <a:bodyPr lIns="91425" tIns="91425" rIns="91425" bIns="91425" anchor="b" anchorCtr="0"/>
          <a:lstStyle>
            <a:lvl1pPr algn="l" rtl="0">
              <a:spcBef>
                <a:spcPts val="0"/>
              </a:spcBef>
              <a:defRPr sz="2400" b="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1"/>
          </p:nvPr>
        </p:nvSpPr>
        <p:spPr>
          <a:xfrm>
            <a:off x="2971800" y="792079"/>
            <a:ext cx="5714999" cy="5577839"/>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61" name="Shape 61"/>
          <p:cNvSpPr txBox="1">
            <a:spLocks noGrp="1"/>
          </p:cNvSpPr>
          <p:nvPr>
            <p:ph type="body" idx="2"/>
          </p:nvPr>
        </p:nvSpPr>
        <p:spPr>
          <a:xfrm>
            <a:off x="457200" y="2130551"/>
            <a:ext cx="2139695" cy="4243615"/>
          </a:xfrm>
          <a:prstGeom prst="rect">
            <a:avLst/>
          </a:prstGeom>
          <a:noFill/>
          <a:ln>
            <a:noFill/>
          </a:ln>
        </p:spPr>
        <p:txBody>
          <a:bodyPr lIns="91425" tIns="91425" rIns="91425" bIns="91425" anchor="t" anchorCtr="0"/>
          <a:lstStyle>
            <a:lvl1pPr marL="0" indent="0" rtl="0">
              <a:spcBef>
                <a:spcPts val="0"/>
              </a:spcBef>
              <a:buFont typeface="Arial"/>
              <a:buNone/>
              <a:defRPr sz="1400"/>
            </a:lvl1pPr>
            <a:lvl2pPr marL="457200" indent="0" rtl="0">
              <a:spcBef>
                <a:spcPts val="0"/>
              </a:spcBef>
              <a:buFont typeface="Arial"/>
              <a:buNone/>
              <a:defRPr sz="1200"/>
            </a:lvl2pPr>
            <a:lvl3pPr marL="914400" indent="0" rtl="0">
              <a:spcBef>
                <a:spcPts val="0"/>
              </a:spcBef>
              <a:buFont typeface="Arial"/>
              <a:buNone/>
              <a:defRPr sz="1000"/>
            </a:lvl3pPr>
            <a:lvl4pPr marL="1371600" indent="0" rtl="0">
              <a:spcBef>
                <a:spcPts val="0"/>
              </a:spcBef>
              <a:buFont typeface="Arial"/>
              <a:buNone/>
              <a:defRPr sz="900"/>
            </a:lvl4pPr>
            <a:lvl5pPr marL="1828800" indent="0" rtl="0">
              <a:spcBef>
                <a:spcPts val="0"/>
              </a:spcBef>
              <a:buFont typeface="Arial"/>
              <a:buNone/>
              <a:defRPr sz="900"/>
            </a:lvl5pPr>
            <a:lvl6pPr marL="2286000" indent="0" rtl="0">
              <a:spcBef>
                <a:spcPts val="0"/>
              </a:spcBef>
              <a:buFont typeface="Arial"/>
              <a:buNone/>
              <a:defRPr sz="900"/>
            </a:lvl6pPr>
            <a:lvl7pPr marL="2743200" indent="0" rtl="0">
              <a:spcBef>
                <a:spcPts val="0"/>
              </a:spcBef>
              <a:buFont typeface="Arial"/>
              <a:buNone/>
              <a:defRPr sz="900"/>
            </a:lvl7pPr>
            <a:lvl8pPr marL="3200400" indent="0" rtl="0">
              <a:spcBef>
                <a:spcPts val="0"/>
              </a:spcBef>
              <a:buFont typeface="Arial"/>
              <a:buNone/>
              <a:defRPr sz="900"/>
            </a:lvl8pPr>
            <a:lvl9pPr marL="3657600" indent="0" rtl="0">
              <a:spcBef>
                <a:spcPts val="0"/>
              </a:spcBef>
              <a:buFont typeface="Arial"/>
              <a:buNone/>
              <a:defRPr sz="900"/>
            </a:lvl9pPr>
          </a:lstStyle>
          <a:p>
            <a:endParaRPr/>
          </a:p>
        </p:txBody>
      </p:sp>
      <p:sp>
        <p:nvSpPr>
          <p:cNvPr id="62" name="Shape 62"/>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cxnSp>
        <p:nvCxnSpPr>
          <p:cNvPr id="65" name="Shape 65"/>
          <p:cNvCxnSpPr/>
          <p:nvPr/>
        </p:nvCxnSpPr>
        <p:spPr>
          <a:xfrm rot="5400000">
            <a:off x="-13115" y="3580205"/>
            <a:ext cx="5577839" cy="1587"/>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792479"/>
            <a:ext cx="2142679" cy="1264920"/>
          </a:xfrm>
          <a:prstGeom prst="rect">
            <a:avLst/>
          </a:prstGeom>
          <a:noFill/>
          <a:ln>
            <a:noFill/>
          </a:ln>
        </p:spPr>
        <p:txBody>
          <a:bodyPr lIns="91425" tIns="91425" rIns="91425" bIns="91425" anchor="b" anchorCtr="0"/>
          <a:lstStyle>
            <a:lvl1pPr algn="l" rtl="0">
              <a:spcBef>
                <a:spcPts val="0"/>
              </a:spcBef>
              <a:defRPr sz="2400" b="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8" name="Shape 68"/>
          <p:cNvSpPr>
            <a:spLocks noGrp="1"/>
          </p:cNvSpPr>
          <p:nvPr>
            <p:ph type="pic" idx="2"/>
          </p:nvPr>
        </p:nvSpPr>
        <p:spPr>
          <a:xfrm>
            <a:off x="2858609" y="838200"/>
            <a:ext cx="5904389" cy="5500456"/>
          </a:xfrm>
          <a:prstGeom prst="rect">
            <a:avLst/>
          </a:prstGeom>
          <a:solidFill>
            <a:schemeClr val="lt2"/>
          </a:solidFill>
          <a:ln w="76200" cap="flat" cmpd="sng">
            <a:solidFill>
              <a:srgbClr val="FFFFFF"/>
            </a:solidFill>
            <a:prstDash val="solid"/>
            <a:miter/>
            <a:headEnd type="none" w="med" len="med"/>
            <a:tailEnd type="none" w="med" len="med"/>
          </a:ln>
        </p:spPr>
        <p:txBody>
          <a:bodyPr lIns="91425" tIns="91425" rIns="91425" bIns="91425" anchor="ctr" anchorCtr="0"/>
          <a:lstStyle>
            <a:lvl1pPr marL="0" marR="0" indent="0" algn="l" rtl="0">
              <a:spcBef>
                <a:spcPts val="0"/>
              </a:spcBef>
              <a:buClr>
                <a:srgbClr val="FFFFFF"/>
              </a:buClr>
              <a:buFont typeface="Arial"/>
              <a:buNone/>
              <a:defRPr sz="3200" b="0" i="0" u="none" strike="noStrike" cap="none" baseline="0">
                <a:solidFill>
                  <a:srgbClr val="FFFFFF"/>
                </a:solidFill>
                <a:latin typeface="Arial"/>
                <a:ea typeface="Arial"/>
                <a:cs typeface="Arial"/>
                <a:sym typeface="Arial"/>
              </a:defRPr>
            </a:lvl1pPr>
            <a:lvl2pPr marL="457200" marR="0" indent="0" algn="l" rtl="0">
              <a:spcBef>
                <a:spcPts val="0"/>
              </a:spcBef>
              <a:buClr>
                <a:schemeClr val="dk1"/>
              </a:buClr>
              <a:buFont typeface="Arial"/>
              <a:buNone/>
              <a:defRPr sz="2800" b="0" i="0" u="none" strike="noStrike" cap="none" baseline="0">
                <a:solidFill>
                  <a:schemeClr val="dk1"/>
                </a:solidFill>
                <a:latin typeface="Arial"/>
                <a:ea typeface="Arial"/>
                <a:cs typeface="Arial"/>
                <a:sym typeface="Arial"/>
              </a:defRPr>
            </a:lvl2pPr>
            <a:lvl3pPr marL="914400" marR="0" indent="0" algn="l" rtl="0">
              <a:spcBef>
                <a:spcPts val="0"/>
              </a:spcBef>
              <a:buClr>
                <a:schemeClr val="dk1"/>
              </a:buClr>
              <a:buFont typeface="Arial"/>
              <a:buNone/>
              <a:defRPr sz="2400" b="0" i="0" u="none" strike="noStrike" cap="none" baseline="0">
                <a:solidFill>
                  <a:schemeClr val="dk1"/>
                </a:solidFill>
                <a:latin typeface="Arial"/>
                <a:ea typeface="Arial"/>
                <a:cs typeface="Arial"/>
                <a:sym typeface="Arial"/>
              </a:defRPr>
            </a:lvl3pPr>
            <a:lvl4pPr marL="1371600" marR="0" indent="0" algn="l" rtl="0">
              <a:spcBef>
                <a:spcPts val="0"/>
              </a:spcBef>
              <a:buClr>
                <a:schemeClr val="dk1"/>
              </a:buClr>
              <a:buFont typeface="Arial"/>
              <a:buNone/>
              <a:defRPr sz="2000" b="0" i="0" u="none" strike="noStrike" cap="none" baseline="0">
                <a:solidFill>
                  <a:schemeClr val="dk1"/>
                </a:solidFill>
                <a:latin typeface="Arial"/>
                <a:ea typeface="Arial"/>
                <a:cs typeface="Arial"/>
                <a:sym typeface="Arial"/>
              </a:defRPr>
            </a:lvl4pPr>
            <a:lvl5pPr marL="1828800" marR="0" indent="0" algn="l" rtl="0">
              <a:spcBef>
                <a:spcPts val="0"/>
              </a:spcBef>
              <a:buClr>
                <a:schemeClr val="dk1"/>
              </a:buClr>
              <a:buFont typeface="Arial"/>
              <a:buNone/>
              <a:defRPr sz="2000" b="0" i="0" u="none" strike="noStrike" cap="none" baseline="0">
                <a:solidFill>
                  <a:schemeClr val="dk1"/>
                </a:solidFill>
                <a:latin typeface="Arial"/>
                <a:ea typeface="Arial"/>
                <a:cs typeface="Arial"/>
                <a:sym typeface="Arial"/>
              </a:defRPr>
            </a:lvl5pPr>
            <a:lvl6pPr marL="2286000" marR="0" indent="0" algn="l" rtl="0">
              <a:spcBef>
                <a:spcPts val="0"/>
              </a:spcBef>
              <a:buClr>
                <a:schemeClr val="dk1"/>
              </a:buClr>
              <a:buFont typeface="Arial"/>
              <a:buNone/>
              <a:defRPr sz="2000" b="0" i="0" u="none" strike="noStrike" cap="none" baseline="0">
                <a:solidFill>
                  <a:schemeClr val="dk1"/>
                </a:solidFill>
                <a:latin typeface="Arial"/>
                <a:ea typeface="Arial"/>
                <a:cs typeface="Arial"/>
                <a:sym typeface="Arial"/>
              </a:defRPr>
            </a:lvl6pPr>
            <a:lvl7pPr marL="2743200" marR="0" indent="0" algn="l" rtl="0">
              <a:spcBef>
                <a:spcPts val="0"/>
              </a:spcBef>
              <a:buClr>
                <a:schemeClr val="dk1"/>
              </a:buClr>
              <a:buFont typeface="Arial"/>
              <a:buNone/>
              <a:defRPr sz="2000" b="0" i="0" u="none" strike="noStrike" cap="none" baseline="0">
                <a:solidFill>
                  <a:schemeClr val="dk1"/>
                </a:solidFill>
                <a:latin typeface="Arial"/>
                <a:ea typeface="Arial"/>
                <a:cs typeface="Arial"/>
                <a:sym typeface="Arial"/>
              </a:defRPr>
            </a:lvl7pPr>
            <a:lvl8pPr marL="3200400" marR="0" indent="0" algn="l" rtl="0">
              <a:spcBef>
                <a:spcPts val="0"/>
              </a:spcBef>
              <a:buClr>
                <a:schemeClr val="dk1"/>
              </a:buClr>
              <a:buFont typeface="Arial"/>
              <a:buNone/>
              <a:defRPr sz="2000" b="0" i="0" u="none" strike="noStrike" cap="none" baseline="0">
                <a:solidFill>
                  <a:schemeClr val="dk1"/>
                </a:solidFill>
                <a:latin typeface="Arial"/>
                <a:ea typeface="Arial"/>
                <a:cs typeface="Arial"/>
                <a:sym typeface="Arial"/>
              </a:defRPr>
            </a:lvl8pPr>
            <a:lvl9pPr marL="3657600" marR="0" indent="0" algn="l" rtl="0">
              <a:spcBef>
                <a:spcPts val="0"/>
              </a:spcBef>
              <a:buClr>
                <a:schemeClr val="dk1"/>
              </a:buClr>
              <a:buFont typeface="Arial"/>
              <a:buNone/>
              <a:defRPr sz="2000" b="0" i="0" u="none" strike="noStrike" cap="none" baseline="0">
                <a:solidFill>
                  <a:schemeClr val="dk1"/>
                </a:solidFill>
                <a:latin typeface="Arial"/>
                <a:ea typeface="Arial"/>
                <a:cs typeface="Arial"/>
                <a:sym typeface="Arial"/>
              </a:defRPr>
            </a:lvl9pPr>
          </a:lstStyle>
          <a:p>
            <a:endParaRPr/>
          </a:p>
        </p:txBody>
      </p:sp>
      <p:sp>
        <p:nvSpPr>
          <p:cNvPr id="69" name="Shape 69"/>
          <p:cNvSpPr txBox="1">
            <a:spLocks noGrp="1"/>
          </p:cNvSpPr>
          <p:nvPr>
            <p:ph type="body" idx="1"/>
          </p:nvPr>
        </p:nvSpPr>
        <p:spPr>
          <a:xfrm>
            <a:off x="457200" y="2133600"/>
            <a:ext cx="2139695" cy="4242815"/>
          </a:xfrm>
          <a:prstGeom prst="rect">
            <a:avLst/>
          </a:prstGeom>
          <a:noFill/>
          <a:ln>
            <a:noFill/>
          </a:ln>
        </p:spPr>
        <p:txBody>
          <a:bodyPr lIns="91425" tIns="91425" rIns="91425" bIns="91425" anchor="t" anchorCtr="0"/>
          <a:lstStyle>
            <a:lvl1pPr marL="0" indent="0" rtl="0">
              <a:spcBef>
                <a:spcPts val="0"/>
              </a:spcBef>
              <a:buFont typeface="Arial"/>
              <a:buNone/>
              <a:defRPr sz="1400"/>
            </a:lvl1pPr>
            <a:lvl2pPr marL="457200" indent="0" rtl="0">
              <a:spcBef>
                <a:spcPts val="0"/>
              </a:spcBef>
              <a:buFont typeface="Arial"/>
              <a:buNone/>
              <a:defRPr sz="1200"/>
            </a:lvl2pPr>
            <a:lvl3pPr marL="914400" indent="0" rtl="0">
              <a:spcBef>
                <a:spcPts val="0"/>
              </a:spcBef>
              <a:buFont typeface="Arial"/>
              <a:buNone/>
              <a:defRPr sz="1000"/>
            </a:lvl3pPr>
            <a:lvl4pPr marL="1371600" indent="0" rtl="0">
              <a:spcBef>
                <a:spcPts val="0"/>
              </a:spcBef>
              <a:buFont typeface="Arial"/>
              <a:buNone/>
              <a:defRPr sz="900"/>
            </a:lvl4pPr>
            <a:lvl5pPr marL="1828800" indent="0" rtl="0">
              <a:spcBef>
                <a:spcPts val="0"/>
              </a:spcBef>
              <a:buFont typeface="Arial"/>
              <a:buNone/>
              <a:defRPr sz="900"/>
            </a:lvl5pPr>
            <a:lvl6pPr marL="2286000" indent="0" rtl="0">
              <a:spcBef>
                <a:spcPts val="0"/>
              </a:spcBef>
              <a:buFont typeface="Arial"/>
              <a:buNone/>
              <a:defRPr sz="900"/>
            </a:lvl6pPr>
            <a:lvl7pPr marL="2743200" indent="0" rtl="0">
              <a:spcBef>
                <a:spcPts val="0"/>
              </a:spcBef>
              <a:buFont typeface="Arial"/>
              <a:buNone/>
              <a:defRPr sz="900"/>
            </a:lvl7pPr>
            <a:lvl8pPr marL="3200400" indent="0" rtl="0">
              <a:spcBef>
                <a:spcPts val="0"/>
              </a:spcBef>
              <a:buFont typeface="Arial"/>
              <a:buNone/>
              <a:defRPr sz="900"/>
            </a:lvl8pPr>
            <a:lvl9pPr marL="3657600" indent="0" rtl="0">
              <a:spcBef>
                <a:spcPts val="0"/>
              </a:spcBef>
              <a:buFont typeface="Arial"/>
              <a:buNone/>
              <a:defRPr sz="900"/>
            </a:lvl9pPr>
          </a:lstStyle>
          <a:p>
            <a:endParaRPr/>
          </a:p>
        </p:txBody>
      </p:sp>
      <p:sp>
        <p:nvSpPr>
          <p:cNvPr id="70" name="Shape 70"/>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71" name="Shape 71"/>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72" name="Shape 72"/>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p:nvPr/>
        </p:nvSpPr>
        <p:spPr>
          <a:xfrm>
            <a:off x="0" y="220786"/>
            <a:ext cx="9144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6" name="Shape 6"/>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marL="0" marR="0" indent="0" algn="l" rtl="0">
              <a:spcBef>
                <a:spcPts val="0"/>
              </a:spcBef>
              <a:buClr>
                <a:schemeClr val="dk2"/>
              </a:buClr>
              <a:buFont typeface="Arial"/>
              <a:buNone/>
              <a:defRPr sz="4000" b="0" i="0" u="none" strike="noStrike" cap="none" baseline="0">
                <a:solidFill>
                  <a:schemeClr val="dk2"/>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 name="Shape 7"/>
          <p:cNvSpPr txBox="1">
            <a:spLocks noGrp="1"/>
          </p:cNvSpPr>
          <p:nvPr>
            <p:ph type="body" idx="1"/>
          </p:nvPr>
        </p:nvSpPr>
        <p:spPr>
          <a:xfrm>
            <a:off x="457200" y="1600200"/>
            <a:ext cx="8229600" cy="4876799"/>
          </a:xfrm>
          <a:prstGeom prst="rect">
            <a:avLst/>
          </a:prstGeom>
          <a:noFill/>
          <a:ln>
            <a:noFill/>
          </a:ln>
        </p:spPr>
        <p:txBody>
          <a:bodyPr lIns="91425" tIns="91425" rIns="91425" bIns="91425" anchor="t" anchorCtr="0"/>
          <a:lstStyle>
            <a:lvl1pPr marL="182880" marR="0" indent="-53339" algn="l" rtl="0">
              <a:spcBef>
                <a:spcPts val="480"/>
              </a:spcBef>
              <a:buClr>
                <a:schemeClr val="accent1"/>
              </a:buClr>
              <a:buFont typeface="Arial"/>
              <a:buChar char="•"/>
              <a:defRPr sz="2400" b="0" i="0" u="none" strike="noStrike" cap="none" baseline="0">
                <a:solidFill>
                  <a:schemeClr val="dk1"/>
                </a:solidFill>
                <a:latin typeface="Arial"/>
                <a:ea typeface="Arial"/>
                <a:cs typeface="Arial"/>
                <a:sym typeface="Arial"/>
              </a:defRPr>
            </a:lvl1pPr>
            <a:lvl2pPr marL="457200" marR="0" indent="-82550" algn="l" rtl="0">
              <a:spcBef>
                <a:spcPts val="400"/>
              </a:spcBef>
              <a:buClr>
                <a:schemeClr val="accent1"/>
              </a:buClr>
              <a:buFont typeface="Arial"/>
              <a:buChar char="•"/>
              <a:defRPr sz="2000" b="0" i="0" u="none" strike="noStrike" cap="none" baseline="0">
                <a:solidFill>
                  <a:schemeClr val="dk1"/>
                </a:solidFill>
                <a:latin typeface="Arial"/>
                <a:ea typeface="Arial"/>
                <a:cs typeface="Arial"/>
                <a:sym typeface="Arial"/>
              </a:defRPr>
            </a:lvl2pPr>
            <a:lvl3pPr marL="731520" marR="0" indent="-82550" algn="l" rtl="0">
              <a:spcBef>
                <a:spcPts val="360"/>
              </a:spcBef>
              <a:buClr>
                <a:schemeClr val="accent1"/>
              </a:buClr>
              <a:buFont typeface="Arial"/>
              <a:buChar char="•"/>
              <a:defRPr sz="1800" b="0" i="0" u="none" strike="noStrike" cap="none" baseline="0">
                <a:solidFill>
                  <a:schemeClr val="dk1"/>
                </a:solidFill>
                <a:latin typeface="Arial"/>
                <a:ea typeface="Arial"/>
                <a:cs typeface="Arial"/>
                <a:sym typeface="Arial"/>
              </a:defRPr>
            </a:lvl3pPr>
            <a:lvl4pPr marL="1005839" marR="0" indent="-91439" algn="l" rtl="0">
              <a:spcBef>
                <a:spcPts val="320"/>
              </a:spcBef>
              <a:buClr>
                <a:schemeClr val="accent1"/>
              </a:buClr>
              <a:buFont typeface="Arial"/>
              <a:buChar char="•"/>
              <a:defRPr sz="1600" b="0" i="0" u="none" strike="noStrike" cap="none" baseline="0">
                <a:solidFill>
                  <a:schemeClr val="dk1"/>
                </a:solidFill>
                <a:latin typeface="Arial"/>
                <a:ea typeface="Arial"/>
                <a:cs typeface="Arial"/>
                <a:sym typeface="Arial"/>
              </a:defRPr>
            </a:lvl4pPr>
            <a:lvl5pPr marL="1188720" marR="0" indent="-58419" algn="l" rtl="0">
              <a:spcBef>
                <a:spcPts val="280"/>
              </a:spcBef>
              <a:buClr>
                <a:schemeClr val="accent1"/>
              </a:buClr>
              <a:buFont typeface="Arial"/>
              <a:buChar char="•"/>
              <a:defRPr sz="1400" b="0" i="0" u="none" strike="noStrike" cap="none" baseline="0">
                <a:solidFill>
                  <a:schemeClr val="dk1"/>
                </a:solidFill>
                <a:latin typeface="Arial"/>
                <a:ea typeface="Arial"/>
                <a:cs typeface="Arial"/>
                <a:sym typeface="Arial"/>
              </a:defRPr>
            </a:lvl5pPr>
            <a:lvl6pPr marL="1371600" marR="0" indent="-107950" algn="l" rtl="0">
              <a:spcBef>
                <a:spcPts val="260"/>
              </a:spcBef>
              <a:buClr>
                <a:schemeClr val="accent1"/>
              </a:buClr>
              <a:buFont typeface="Arial"/>
              <a:buChar char="•"/>
              <a:defRPr sz="1300" b="0" i="0" u="none" strike="noStrike" cap="none" baseline="0">
                <a:solidFill>
                  <a:schemeClr val="dk1"/>
                </a:solidFill>
                <a:latin typeface="Arial"/>
                <a:ea typeface="Arial"/>
                <a:cs typeface="Arial"/>
                <a:sym typeface="Arial"/>
              </a:defRPr>
            </a:lvl6pPr>
            <a:lvl7pPr marL="1554480" marR="0" indent="-100330" algn="l" rtl="0">
              <a:spcBef>
                <a:spcPts val="260"/>
              </a:spcBef>
              <a:buClr>
                <a:schemeClr val="accent1"/>
              </a:buClr>
              <a:buFont typeface="Arial"/>
              <a:buChar char="•"/>
              <a:defRPr sz="1300" b="0" i="0" u="none" strike="noStrike" cap="none" baseline="0">
                <a:solidFill>
                  <a:schemeClr val="dk1"/>
                </a:solidFill>
                <a:latin typeface="Arial"/>
                <a:ea typeface="Arial"/>
                <a:cs typeface="Arial"/>
                <a:sym typeface="Arial"/>
              </a:defRPr>
            </a:lvl7pPr>
            <a:lvl8pPr marL="1737360" marR="0" indent="-105410" algn="l" rtl="0">
              <a:spcBef>
                <a:spcPts val="260"/>
              </a:spcBef>
              <a:buClr>
                <a:schemeClr val="accent1"/>
              </a:buClr>
              <a:buFont typeface="Arial"/>
              <a:buChar char="•"/>
              <a:defRPr sz="1300" b="0" i="0" u="none" strike="noStrike" cap="none" baseline="0">
                <a:solidFill>
                  <a:schemeClr val="dk1"/>
                </a:solidFill>
                <a:latin typeface="Arial"/>
                <a:ea typeface="Arial"/>
                <a:cs typeface="Arial"/>
                <a:sym typeface="Arial"/>
              </a:defRPr>
            </a:lvl8pPr>
            <a:lvl9pPr marL="1920240" marR="0" indent="-110489" algn="l" rtl="0">
              <a:spcBef>
                <a:spcPts val="260"/>
              </a:spcBef>
              <a:buClr>
                <a:schemeClr val="accent1"/>
              </a:buClr>
              <a:buFont typeface="Arial"/>
              <a:buChar char="•"/>
              <a:defRPr sz="1300" b="0" i="0" u="none" strike="noStrike" cap="none" baseline="0">
                <a:solidFill>
                  <a:schemeClr val="dk1"/>
                </a:solidFill>
                <a:latin typeface="Arial"/>
                <a:ea typeface="Arial"/>
                <a:cs typeface="Arial"/>
                <a:sym typeface="Arial"/>
              </a:defRPr>
            </a:lvl9pPr>
          </a:lstStyle>
          <a:p>
            <a:endParaRPr/>
          </a:p>
        </p:txBody>
      </p:sp>
      <p:sp>
        <p:nvSpPr>
          <p:cNvPr id="8" name="Shape 8"/>
          <p:cNvSpPr/>
          <p:nvPr/>
        </p:nvSpPr>
        <p:spPr>
          <a:xfrm>
            <a:off x="0" y="0"/>
            <a:ext cx="9144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9" name="Shape 9"/>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10" name="Shape 10"/>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11" name="Shape 11"/>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1331640" y="1168151"/>
            <a:ext cx="6476999" cy="1828800"/>
          </a:xfrm>
          <a:prstGeom prst="rect">
            <a:avLst/>
          </a:prstGeom>
          <a:noFill/>
          <a:ln>
            <a:noFill/>
          </a:ln>
        </p:spPr>
        <p:txBody>
          <a:bodyPr lIns="91425" tIns="45700" rIns="91425" bIns="45700" anchor="b" anchorCtr="0">
            <a:noAutofit/>
          </a:bodyPr>
          <a:lstStyle/>
          <a:p>
            <a:pPr marL="0" marR="0" lvl="0" indent="0" algn="ctr" rtl="0">
              <a:spcBef>
                <a:spcPts val="0"/>
              </a:spcBef>
              <a:buClr>
                <a:schemeClr val="dk2"/>
              </a:buClr>
              <a:buSzPct val="25000"/>
              <a:buFont typeface="Arial"/>
              <a:buNone/>
            </a:pPr>
            <a:r>
              <a:rPr lang="es-CR" sz="5400" b="0" i="0" u="none" strike="noStrike" cap="none" baseline="0">
                <a:solidFill>
                  <a:schemeClr val="dk2"/>
                </a:solidFill>
                <a:latin typeface="Arial"/>
                <a:ea typeface="Arial"/>
                <a:cs typeface="Arial"/>
                <a:sym typeface="Arial"/>
              </a:rPr>
              <a:t>FUNDAMENTOS DE BASES DE DATOS</a:t>
            </a:r>
          </a:p>
        </p:txBody>
      </p:sp>
      <p:sp>
        <p:nvSpPr>
          <p:cNvPr id="87" name="Shape 87"/>
          <p:cNvSpPr txBox="1">
            <a:spLocks noGrp="1"/>
          </p:cNvSpPr>
          <p:nvPr>
            <p:ph type="subTitle" idx="1"/>
          </p:nvPr>
        </p:nvSpPr>
        <p:spPr>
          <a:xfrm>
            <a:off x="611560" y="4052664"/>
            <a:ext cx="7854696" cy="2112639"/>
          </a:xfrm>
          <a:prstGeom prst="rect">
            <a:avLst/>
          </a:prstGeom>
          <a:noFill/>
          <a:ln>
            <a:noFill/>
          </a:ln>
        </p:spPr>
        <p:txBody>
          <a:bodyPr lIns="91425" tIns="45700" rIns="91425" bIns="45700" anchor="t" anchorCtr="0">
            <a:noAutofit/>
          </a:bodyPr>
          <a:lstStyle/>
          <a:p>
            <a:pPr marL="0" marR="0" lvl="0" indent="0" algn="ctr" rtl="0">
              <a:spcBef>
                <a:spcPts val="0"/>
              </a:spcBef>
              <a:buClr>
                <a:schemeClr val="accent1"/>
              </a:buClr>
              <a:buSzPct val="25000"/>
              <a:buFont typeface="Arial"/>
              <a:buNone/>
            </a:pPr>
            <a:r>
              <a:rPr lang="es-CR" sz="4000" b="1" i="1" u="none" strike="noStrike" cap="none" baseline="0" dirty="0">
                <a:solidFill>
                  <a:srgbClr val="55556F"/>
                </a:solidFill>
                <a:latin typeface="Arial"/>
                <a:ea typeface="Arial"/>
                <a:cs typeface="Arial"/>
                <a:sym typeface="Arial"/>
              </a:rPr>
              <a:t>Normalización</a:t>
            </a:r>
          </a:p>
          <a:p>
            <a:pPr marL="0" marR="0" lvl="0" indent="0" algn="ctr" rtl="0">
              <a:spcBef>
                <a:spcPts val="480"/>
              </a:spcBef>
              <a:buClr>
                <a:schemeClr val="accent1"/>
              </a:buClr>
              <a:buFont typeface="Arial"/>
              <a:buNone/>
            </a:pPr>
            <a:endParaRPr sz="2400" b="0" i="0" u="none" strike="noStrike" cap="none" baseline="0" dirty="0">
              <a:solidFill>
                <a:srgbClr val="55556F"/>
              </a:solidFill>
              <a:latin typeface="Arial"/>
              <a:ea typeface="Arial"/>
              <a:cs typeface="Arial"/>
              <a:sym typeface="Arial"/>
            </a:endParaRPr>
          </a:p>
          <a:p>
            <a:pPr marL="0" marR="0" lvl="0" indent="0" algn="ctr" rtl="0">
              <a:spcBef>
                <a:spcPts val="480"/>
              </a:spcBef>
              <a:buClr>
                <a:schemeClr val="accent1"/>
              </a:buClr>
              <a:buSzPct val="25000"/>
              <a:buFont typeface="Arial"/>
              <a:buNone/>
            </a:pPr>
            <a:r>
              <a:rPr lang="es-CR" sz="2400" b="0" i="0" u="none" strike="noStrike" cap="none" baseline="0" dirty="0" smtClean="0">
                <a:solidFill>
                  <a:srgbClr val="55556F"/>
                </a:solidFill>
                <a:latin typeface="Arial"/>
                <a:ea typeface="Arial"/>
                <a:cs typeface="Arial"/>
                <a:sym typeface="Arial"/>
              </a:rPr>
              <a:t>Efrén Jiménez</a:t>
            </a:r>
            <a:r>
              <a:rPr lang="es-CR" sz="2400" b="0" i="0" u="none" strike="noStrike" cap="none" dirty="0" smtClean="0">
                <a:solidFill>
                  <a:srgbClr val="55556F"/>
                </a:solidFill>
                <a:latin typeface="Arial"/>
                <a:ea typeface="Arial"/>
                <a:cs typeface="Arial"/>
                <a:sym typeface="Arial"/>
              </a:rPr>
              <a:t> Delgado</a:t>
            </a:r>
            <a:endParaRPr lang="es-CR" sz="2400" b="0" i="0" u="none" strike="noStrike" cap="none" baseline="0" dirty="0">
              <a:solidFill>
                <a:srgbClr val="55556F"/>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Definición</a:t>
            </a:r>
          </a:p>
        </p:txBody>
      </p:sp>
      <p:sp>
        <p:nvSpPr>
          <p:cNvPr id="150" name="Shape 150"/>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La </a:t>
            </a:r>
            <a:r>
              <a:rPr lang="es-CR" sz="2400" b="1" i="0" u="none" strike="noStrike" cap="none" baseline="0">
                <a:solidFill>
                  <a:schemeClr val="dk1"/>
                </a:solidFill>
                <a:latin typeface="Arial"/>
                <a:ea typeface="Arial"/>
                <a:cs typeface="Arial"/>
                <a:sym typeface="Arial"/>
              </a:rPr>
              <a:t>normalización </a:t>
            </a:r>
            <a:r>
              <a:rPr lang="es-CR" sz="2400" b="0" i="0" u="none" strike="noStrike" cap="none" baseline="0">
                <a:solidFill>
                  <a:schemeClr val="dk1"/>
                </a:solidFill>
                <a:latin typeface="Arial"/>
                <a:ea typeface="Arial"/>
                <a:cs typeface="Arial"/>
                <a:sym typeface="Arial"/>
              </a:rPr>
              <a:t>es una técnica, desarrollada inicialmente por E.F. Codd en 1972, para </a:t>
            </a:r>
            <a:r>
              <a:rPr lang="es-CR" sz="2400" b="1" i="0" u="none" strike="noStrike" cap="none" baseline="0">
                <a:solidFill>
                  <a:schemeClr val="dk1"/>
                </a:solidFill>
                <a:latin typeface="Arial"/>
                <a:ea typeface="Arial"/>
                <a:cs typeface="Arial"/>
                <a:sym typeface="Arial"/>
              </a:rPr>
              <a:t>diseñar la estructura lógica </a:t>
            </a:r>
            <a:r>
              <a:rPr lang="es-CR" sz="2400" b="0" i="0" u="none" strike="noStrike" cap="none" baseline="0">
                <a:solidFill>
                  <a:schemeClr val="dk1"/>
                </a:solidFill>
                <a:latin typeface="Arial"/>
                <a:ea typeface="Arial"/>
                <a:cs typeface="Arial"/>
                <a:sym typeface="Arial"/>
              </a:rPr>
              <a:t>de una base de datos en el modelo relacional</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La normalización es un proceso en el cual se va comprobando el cumplimiento de una </a:t>
            </a:r>
            <a:r>
              <a:rPr lang="es-CR" sz="2400" b="1" i="0" u="none" strike="noStrike" cap="none" baseline="0">
                <a:solidFill>
                  <a:schemeClr val="dk1"/>
                </a:solidFill>
                <a:latin typeface="Arial"/>
                <a:ea typeface="Arial"/>
                <a:cs typeface="Arial"/>
                <a:sym typeface="Arial"/>
              </a:rPr>
              <a:t>serie de reglas</a:t>
            </a:r>
            <a:r>
              <a:rPr lang="es-CR" sz="2400" b="0" i="0" u="none" strike="noStrike" cap="none" baseline="0">
                <a:solidFill>
                  <a:schemeClr val="dk1"/>
                </a:solidFill>
                <a:latin typeface="Arial"/>
                <a:ea typeface="Arial"/>
                <a:cs typeface="Arial"/>
                <a:sym typeface="Arial"/>
              </a:rPr>
              <a:t>, o restricciones, por parte de un esquema de relación; </a:t>
            </a:r>
            <a:r>
              <a:rPr lang="es-CR" sz="2400" b="0" i="0" u="none" strike="noStrike" cap="none" baseline="0">
                <a:solidFill>
                  <a:srgbClr val="7030A0"/>
                </a:solidFill>
                <a:latin typeface="Arial"/>
                <a:ea typeface="Arial"/>
                <a:cs typeface="Arial"/>
                <a:sym typeface="Arial"/>
              </a:rPr>
              <a:t>cada regla que se cumple aumenta el grado de normalización </a:t>
            </a:r>
            <a:r>
              <a:rPr lang="es-CR" sz="2400" b="0" i="0" u="none" strike="noStrike" cap="none" baseline="0">
                <a:solidFill>
                  <a:schemeClr val="dk1"/>
                </a:solidFill>
                <a:latin typeface="Arial"/>
                <a:ea typeface="Arial"/>
                <a:cs typeface="Arial"/>
                <a:sym typeface="Arial"/>
              </a:rPr>
              <a:t>del esquema de relación; si una regla no se cumple, el esquema de relación se debe descomponer en varios esquemas de relación que sí la cumplan por separado</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Formas Normales </a:t>
            </a:r>
          </a:p>
        </p:txBody>
      </p:sp>
      <p:sp>
        <p:nvSpPr>
          <p:cNvPr id="156" name="Shape 156"/>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dirty="0">
                <a:solidFill>
                  <a:schemeClr val="dk1"/>
                </a:solidFill>
                <a:latin typeface="Arial"/>
                <a:ea typeface="Arial"/>
                <a:cs typeface="Arial"/>
                <a:sym typeface="Arial"/>
              </a:rPr>
              <a:t>Un esquema de relación está en una determinada </a:t>
            </a:r>
            <a:r>
              <a:rPr lang="es-CR" sz="2400" b="1" i="0" u="none" strike="noStrike" cap="none" baseline="0" dirty="0">
                <a:solidFill>
                  <a:schemeClr val="dk1"/>
                </a:solidFill>
                <a:latin typeface="Arial"/>
                <a:ea typeface="Arial"/>
                <a:cs typeface="Arial"/>
                <a:sym typeface="Arial"/>
              </a:rPr>
              <a:t>forma normal </a:t>
            </a:r>
            <a:r>
              <a:rPr lang="es-CR" sz="2400" b="0" i="0" u="none" strike="noStrike" cap="none" baseline="0" dirty="0">
                <a:solidFill>
                  <a:schemeClr val="dk1"/>
                </a:solidFill>
                <a:latin typeface="Arial"/>
                <a:ea typeface="Arial"/>
                <a:cs typeface="Arial"/>
                <a:sym typeface="Arial"/>
              </a:rPr>
              <a:t>si </a:t>
            </a:r>
            <a:r>
              <a:rPr lang="es-CR" sz="2400" b="1" i="0" u="none" strike="noStrike" cap="none" baseline="0" dirty="0">
                <a:solidFill>
                  <a:schemeClr val="dk1"/>
                </a:solidFill>
                <a:latin typeface="Arial"/>
                <a:ea typeface="Arial"/>
                <a:cs typeface="Arial"/>
                <a:sym typeface="Arial"/>
              </a:rPr>
              <a:t>satisface un cierto conjunto de </a:t>
            </a:r>
            <a:r>
              <a:rPr lang="es-CR" sz="2400" b="1" i="0" u="none" strike="noStrike" cap="none" baseline="0" dirty="0" smtClean="0">
                <a:solidFill>
                  <a:schemeClr val="dk1"/>
                </a:solidFill>
                <a:latin typeface="Arial"/>
                <a:ea typeface="Arial"/>
                <a:cs typeface="Arial"/>
                <a:sym typeface="Arial"/>
              </a:rPr>
              <a:t>restricciones</a:t>
            </a:r>
          </a:p>
          <a:p>
            <a:pPr marL="182880" marR="0" lvl="0" indent="-182880" algn="just" rtl="0">
              <a:spcBef>
                <a:spcPts val="0"/>
              </a:spcBef>
              <a:buClr>
                <a:schemeClr val="accent1"/>
              </a:buClr>
              <a:buSzPct val="85000"/>
              <a:buFont typeface="Arial"/>
              <a:buChar char="•"/>
            </a:pPr>
            <a:endParaRPr lang="es-CR" b="1" dirty="0"/>
          </a:p>
          <a:p>
            <a:pPr marL="114300" lvl="1" indent="-114300" algn="l">
              <a:lnSpc>
                <a:spcPct val="75000"/>
              </a:lnSpc>
              <a:spcAft>
                <a:spcPts val="160"/>
              </a:spcAft>
              <a:buClr>
                <a:schemeClr val="dk1"/>
              </a:buClr>
              <a:buSzPct val="100000"/>
            </a:pPr>
            <a:r>
              <a:rPr lang="es-CR" b="1" dirty="0"/>
              <a:t>Universo de </a:t>
            </a:r>
            <a:r>
              <a:rPr lang="es-CR" b="1" dirty="0" smtClean="0"/>
              <a:t>relaciones</a:t>
            </a:r>
          </a:p>
          <a:p>
            <a:pPr marL="114300" lvl="1" indent="-114300" algn="l">
              <a:lnSpc>
                <a:spcPct val="75000"/>
              </a:lnSpc>
              <a:spcAft>
                <a:spcPts val="160"/>
              </a:spcAft>
              <a:buClr>
                <a:schemeClr val="dk1"/>
              </a:buClr>
              <a:buSzPct val="100000"/>
            </a:pPr>
            <a:endParaRPr lang="es-CR" b="1" dirty="0"/>
          </a:p>
          <a:p>
            <a:pPr marL="114300" lvl="1" indent="-114300" algn="l">
              <a:lnSpc>
                <a:spcPct val="75000"/>
              </a:lnSpc>
              <a:spcAft>
                <a:spcPts val="160"/>
              </a:spcAft>
              <a:buClr>
                <a:schemeClr val="dk1"/>
              </a:buClr>
              <a:buSzPct val="100000"/>
            </a:pPr>
            <a:r>
              <a:rPr lang="es-CR" b="1" dirty="0" smtClean="0"/>
              <a:t>1FN</a:t>
            </a:r>
          </a:p>
          <a:p>
            <a:pPr marL="114300" lvl="1" indent="-114300" algn="l">
              <a:lnSpc>
                <a:spcPct val="75000"/>
              </a:lnSpc>
              <a:spcAft>
                <a:spcPts val="160"/>
              </a:spcAft>
              <a:buClr>
                <a:schemeClr val="dk1"/>
              </a:buClr>
              <a:buSzPct val="100000"/>
            </a:pPr>
            <a:endParaRPr lang="es-CR" b="1" dirty="0"/>
          </a:p>
          <a:p>
            <a:pPr marL="114300" lvl="1" indent="-114300" algn="l">
              <a:lnSpc>
                <a:spcPct val="75000"/>
              </a:lnSpc>
              <a:spcAft>
                <a:spcPts val="160"/>
              </a:spcAft>
              <a:buClr>
                <a:schemeClr val="dk1"/>
              </a:buClr>
              <a:buSzPct val="100000"/>
            </a:pPr>
            <a:r>
              <a:rPr lang="es-CR" b="1" dirty="0" smtClean="0"/>
              <a:t>2FN</a:t>
            </a:r>
          </a:p>
          <a:p>
            <a:pPr marL="114300" lvl="1" indent="-114300" algn="l">
              <a:lnSpc>
                <a:spcPct val="75000"/>
              </a:lnSpc>
              <a:spcAft>
                <a:spcPts val="160"/>
              </a:spcAft>
              <a:buClr>
                <a:schemeClr val="dk1"/>
              </a:buClr>
              <a:buSzPct val="100000"/>
            </a:pPr>
            <a:endParaRPr lang="es-CR" b="1" dirty="0"/>
          </a:p>
          <a:p>
            <a:pPr marL="114300" lvl="1" indent="-114300" algn="l">
              <a:lnSpc>
                <a:spcPct val="75000"/>
              </a:lnSpc>
              <a:spcAft>
                <a:spcPts val="160"/>
              </a:spcAft>
              <a:buClr>
                <a:schemeClr val="dk1"/>
              </a:buClr>
              <a:buSzPct val="100000"/>
            </a:pPr>
            <a:r>
              <a:rPr lang="es-CR" b="1" dirty="0" smtClean="0"/>
              <a:t>3FN</a:t>
            </a:r>
          </a:p>
          <a:p>
            <a:pPr marL="114300" lvl="1" indent="-114300" algn="l">
              <a:lnSpc>
                <a:spcPct val="75000"/>
              </a:lnSpc>
              <a:spcAft>
                <a:spcPts val="160"/>
              </a:spcAft>
              <a:buClr>
                <a:schemeClr val="dk1"/>
              </a:buClr>
              <a:buSzPct val="100000"/>
            </a:pPr>
            <a:endParaRPr lang="es-CR" b="1" dirty="0"/>
          </a:p>
          <a:p>
            <a:pPr marL="114300" lvl="1" indent="-114300" algn="l">
              <a:lnSpc>
                <a:spcPct val="75000"/>
              </a:lnSpc>
              <a:spcAft>
                <a:spcPts val="160"/>
              </a:spcAft>
              <a:buClr>
                <a:schemeClr val="dk1"/>
              </a:buClr>
              <a:buSzPct val="100000"/>
            </a:pPr>
            <a:r>
              <a:rPr lang="es-CR" b="1" dirty="0" smtClean="0"/>
              <a:t>4FN</a:t>
            </a:r>
          </a:p>
          <a:p>
            <a:pPr marL="114300" lvl="1" indent="-114300" algn="l">
              <a:lnSpc>
                <a:spcPct val="75000"/>
              </a:lnSpc>
              <a:spcAft>
                <a:spcPts val="160"/>
              </a:spcAft>
              <a:buClr>
                <a:schemeClr val="dk1"/>
              </a:buClr>
              <a:buSzPct val="100000"/>
            </a:pPr>
            <a:endParaRPr lang="es-CR" b="1" dirty="0"/>
          </a:p>
          <a:p>
            <a:pPr marL="114300" lvl="1" indent="-114300" algn="l">
              <a:lnSpc>
                <a:spcPct val="75000"/>
              </a:lnSpc>
              <a:spcAft>
                <a:spcPts val="160"/>
              </a:spcAft>
              <a:buClr>
                <a:schemeClr val="dk1"/>
              </a:buClr>
              <a:buSzPct val="100000"/>
            </a:pPr>
            <a:r>
              <a:rPr lang="es-CR" b="1" dirty="0"/>
              <a:t>5FN</a:t>
            </a:r>
          </a:p>
          <a:p>
            <a:pPr marL="182880" marR="0" lvl="0" indent="-182880" algn="just" rtl="0">
              <a:spcBef>
                <a:spcPts val="0"/>
              </a:spcBef>
              <a:buClr>
                <a:schemeClr val="accent1"/>
              </a:buClr>
              <a:buSzPct val="85000"/>
              <a:buFont typeface="Arial"/>
              <a:buChar char="•"/>
            </a:pPr>
            <a:endParaRPr lang="es-CR" sz="2400" b="1" i="0" u="none" strike="noStrike" cap="none" baseline="0" dirty="0">
              <a:solidFill>
                <a:schemeClr val="dk1"/>
              </a:solidFill>
              <a:latin typeface="Arial"/>
              <a:ea typeface="Arial"/>
              <a:cs typeface="Arial"/>
              <a:sym typeface="Arial"/>
            </a:endParaRPr>
          </a:p>
        </p:txBody>
      </p:sp>
      <p:sp>
        <p:nvSpPr>
          <p:cNvPr id="157" name="Shape 157"/>
          <p:cNvSpPr/>
          <p:nvPr/>
        </p:nvSpPr>
        <p:spPr>
          <a:xfrm>
            <a:off x="683568" y="2636911"/>
            <a:ext cx="7920880" cy="4176464"/>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9999" y="0"/>
                </a:moveTo>
                <a:close/>
                <a:lnTo>
                  <a:pt x="-9999" y="120000"/>
                </a:lnTo>
              </a:path>
              <a:path w="120000" h="120000" fill="none" extrusionOk="0">
                <a:moveTo>
                  <a:pt x="-9999" y="22499"/>
                </a:moveTo>
                <a:lnTo>
                  <a:pt x="-45999" y="135000"/>
                </a:lnTo>
              </a:path>
            </a:pathLst>
          </a:custGeom>
          <a:noFill/>
          <a:ln>
            <a:noFill/>
          </a:ln>
        </p:spPr>
        <p:txBody>
          <a:bodyPr lIns="91425" tIns="45700" rIns="91425" bIns="45700" anchor="ctr" anchorCtr="1">
            <a:noAutofit/>
          </a:bodyPr>
          <a:lstStyle/>
          <a:p>
            <a:pPr marL="114300" marR="0" lvl="1" indent="-114300" algn="l" rtl="0">
              <a:lnSpc>
                <a:spcPct val="75000"/>
              </a:lnSpc>
              <a:spcBef>
                <a:spcPts val="0"/>
              </a:spcBef>
              <a:spcAft>
                <a:spcPts val="160"/>
              </a:spcAft>
              <a:buClr>
                <a:schemeClr val="dk1"/>
              </a:buClr>
              <a:buSzPct val="100000"/>
              <a:buFont typeface="Arial"/>
              <a:buChar char="•"/>
            </a:pPr>
            <a:endParaRPr lang="es-CR" sz="1600" b="1" i="0" u="none" strike="noStrike" cap="none" baseline="0" dirty="0">
              <a:solidFill>
                <a:schemeClr val="dk1"/>
              </a:solidFill>
              <a:latin typeface="Arial"/>
              <a:ea typeface="Arial"/>
              <a:cs typeface="Arial"/>
              <a:sym typeface="Aria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Cumplimiento</a:t>
            </a:r>
          </a:p>
        </p:txBody>
      </p:sp>
      <p:sp>
        <p:nvSpPr>
          <p:cNvPr id="163" name="Shape 163"/>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El modelo relacional </a:t>
            </a:r>
            <a:r>
              <a:rPr lang="es-CR" sz="2400" b="1" i="0" u="none" strike="noStrike" cap="none" baseline="0">
                <a:solidFill>
                  <a:schemeClr val="dk1"/>
                </a:solidFill>
                <a:latin typeface="Arial"/>
                <a:ea typeface="Arial"/>
                <a:cs typeface="Arial"/>
                <a:sym typeface="Arial"/>
              </a:rPr>
              <a:t>sólo requiere </a:t>
            </a:r>
            <a:r>
              <a:rPr lang="es-CR" sz="2400" b="0" i="0" u="none" strike="noStrike" cap="none" baseline="0">
                <a:solidFill>
                  <a:schemeClr val="dk1"/>
                </a:solidFill>
                <a:latin typeface="Arial"/>
                <a:ea typeface="Arial"/>
                <a:cs typeface="Arial"/>
                <a:sym typeface="Arial"/>
              </a:rPr>
              <a:t>un conjunto de esquemas de relación en </a:t>
            </a:r>
            <a:r>
              <a:rPr lang="es-CR" sz="2400" b="1" i="0" u="none" strike="noStrike" cap="none" baseline="0">
                <a:solidFill>
                  <a:schemeClr val="dk1"/>
                </a:solidFill>
                <a:latin typeface="Arial"/>
                <a:ea typeface="Arial"/>
                <a:cs typeface="Arial"/>
                <a:sym typeface="Arial"/>
              </a:rPr>
              <a:t>primera forma normal </a:t>
            </a:r>
            <a:r>
              <a:rPr lang="es-CR" sz="2400" b="0" i="0" u="none" strike="noStrike" cap="none" baseline="0">
                <a:solidFill>
                  <a:schemeClr val="dk1"/>
                </a:solidFill>
                <a:latin typeface="Arial"/>
                <a:ea typeface="Arial"/>
                <a:cs typeface="Arial"/>
                <a:sym typeface="Arial"/>
              </a:rPr>
              <a:t>Las restantes formas normales son opcionales</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Para evitar anomalías de actualización, es </a:t>
            </a:r>
            <a:r>
              <a:rPr lang="es-CR" sz="2400" b="1" i="0" u="none" strike="noStrike" cap="none" baseline="0">
                <a:solidFill>
                  <a:schemeClr val="dk1"/>
                </a:solidFill>
                <a:latin typeface="Arial"/>
                <a:ea typeface="Arial"/>
                <a:cs typeface="Arial"/>
                <a:sym typeface="Arial"/>
              </a:rPr>
              <a:t>recomendable </a:t>
            </a:r>
            <a:r>
              <a:rPr lang="es-CR" sz="2400" b="0" i="0" u="none" strike="noStrike" cap="none" baseline="0">
                <a:solidFill>
                  <a:schemeClr val="dk1"/>
                </a:solidFill>
                <a:latin typeface="Arial"/>
                <a:ea typeface="Arial"/>
                <a:cs typeface="Arial"/>
                <a:sym typeface="Arial"/>
              </a:rPr>
              <a:t>llegar al menos hasta la </a:t>
            </a:r>
            <a:r>
              <a:rPr lang="es-CR" sz="2400" b="1" i="0" u="none" strike="noStrike" cap="none" baseline="0">
                <a:solidFill>
                  <a:schemeClr val="dk1"/>
                </a:solidFill>
                <a:latin typeface="Arial"/>
                <a:ea typeface="Arial"/>
                <a:cs typeface="Arial"/>
                <a:sym typeface="Arial"/>
              </a:rPr>
              <a:t>tercera forma normal </a:t>
            </a:r>
            <a:r>
              <a:rPr lang="es-CR" sz="2400" b="0" i="0" u="none" strike="noStrike" cap="none" baseline="0">
                <a:solidFill>
                  <a:schemeClr val="dk1"/>
                </a:solidFill>
                <a:latin typeface="Arial"/>
                <a:ea typeface="Arial"/>
                <a:cs typeface="Arial"/>
                <a:sym typeface="Arial"/>
              </a:rPr>
              <a:t>o, mejor aún, hasta la </a:t>
            </a:r>
            <a:r>
              <a:rPr lang="es-CR" sz="2400" b="1" i="0" u="none" strike="noStrike" cap="none" baseline="0">
                <a:solidFill>
                  <a:schemeClr val="dk1"/>
                </a:solidFill>
                <a:latin typeface="Arial"/>
                <a:ea typeface="Arial"/>
                <a:cs typeface="Arial"/>
                <a:sym typeface="Arial"/>
              </a:rPr>
              <a:t>cuarta forma normal de Boyce-Codd</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Formas Normales </a:t>
            </a:r>
          </a:p>
        </p:txBody>
      </p:sp>
      <p:sp>
        <p:nvSpPr>
          <p:cNvPr id="169" name="Shape 169"/>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dirty="0">
                <a:solidFill>
                  <a:schemeClr val="dk1"/>
                </a:solidFill>
                <a:latin typeface="Arial"/>
                <a:ea typeface="Arial"/>
                <a:cs typeface="Arial"/>
                <a:sym typeface="Arial"/>
              </a:rPr>
              <a:t>Un esquema de relación está en una determinada </a:t>
            </a:r>
            <a:r>
              <a:rPr lang="es-CR" sz="2400" b="1" i="0" u="none" strike="noStrike" cap="none" baseline="0" dirty="0">
                <a:solidFill>
                  <a:schemeClr val="dk1"/>
                </a:solidFill>
                <a:latin typeface="Arial"/>
                <a:ea typeface="Arial"/>
                <a:cs typeface="Arial"/>
                <a:sym typeface="Arial"/>
              </a:rPr>
              <a:t>forma normal </a:t>
            </a:r>
            <a:r>
              <a:rPr lang="es-CR" sz="2400" b="0" i="0" u="none" strike="noStrike" cap="none" baseline="0" dirty="0">
                <a:solidFill>
                  <a:schemeClr val="dk1"/>
                </a:solidFill>
                <a:latin typeface="Arial"/>
                <a:ea typeface="Arial"/>
                <a:cs typeface="Arial"/>
                <a:sym typeface="Arial"/>
              </a:rPr>
              <a:t>si </a:t>
            </a:r>
            <a:r>
              <a:rPr lang="es-CR" sz="2400" b="1" i="0" u="none" strike="noStrike" cap="none" baseline="0" dirty="0">
                <a:solidFill>
                  <a:schemeClr val="dk1"/>
                </a:solidFill>
                <a:latin typeface="Arial"/>
                <a:ea typeface="Arial"/>
                <a:cs typeface="Arial"/>
                <a:sym typeface="Arial"/>
              </a:rPr>
              <a:t>satisface un cierto conjunto de </a:t>
            </a:r>
            <a:r>
              <a:rPr lang="es-CR" sz="2400" b="1" i="0" u="none" strike="noStrike" cap="none" baseline="0" dirty="0" smtClean="0">
                <a:solidFill>
                  <a:schemeClr val="dk1"/>
                </a:solidFill>
                <a:latin typeface="Arial"/>
                <a:ea typeface="Arial"/>
                <a:cs typeface="Arial"/>
                <a:sym typeface="Arial"/>
              </a:rPr>
              <a:t>restricciones</a:t>
            </a:r>
          </a:p>
          <a:p>
            <a:pPr marL="182880" marR="0" lvl="0" indent="-182880" algn="just" rtl="0">
              <a:spcBef>
                <a:spcPts val="0"/>
              </a:spcBef>
              <a:buClr>
                <a:schemeClr val="accent1"/>
              </a:buClr>
              <a:buSzPct val="85000"/>
              <a:buFont typeface="Arial"/>
              <a:buChar char="•"/>
            </a:pPr>
            <a:endParaRPr lang="es-CR" b="1" dirty="0"/>
          </a:p>
          <a:p>
            <a:pPr marL="114300" lvl="1" indent="-114300" algn="l">
              <a:lnSpc>
                <a:spcPct val="75000"/>
              </a:lnSpc>
              <a:spcAft>
                <a:spcPts val="160"/>
              </a:spcAft>
              <a:buClr>
                <a:schemeClr val="dk1"/>
              </a:buClr>
              <a:buSzPct val="100000"/>
            </a:pPr>
            <a:r>
              <a:rPr lang="es-CR" b="1" dirty="0"/>
              <a:t>Universo de relaciones</a:t>
            </a:r>
          </a:p>
          <a:p>
            <a:pPr marL="114300" lvl="1" indent="-114300" algn="l">
              <a:lnSpc>
                <a:spcPct val="75000"/>
              </a:lnSpc>
              <a:spcAft>
                <a:spcPts val="160"/>
              </a:spcAft>
              <a:buClr>
                <a:schemeClr val="dk1"/>
              </a:buClr>
              <a:buSzPct val="100000"/>
            </a:pPr>
            <a:endParaRPr lang="es-CR" b="1" dirty="0">
              <a:solidFill>
                <a:srgbClr val="92D050"/>
              </a:solidFill>
            </a:endParaRPr>
          </a:p>
          <a:p>
            <a:pPr marL="114300" lvl="1" indent="-114300" algn="l">
              <a:lnSpc>
                <a:spcPct val="75000"/>
              </a:lnSpc>
              <a:spcAft>
                <a:spcPts val="160"/>
              </a:spcAft>
              <a:buClr>
                <a:schemeClr val="dk1"/>
              </a:buClr>
              <a:buSzPct val="100000"/>
            </a:pPr>
            <a:r>
              <a:rPr lang="es-CR" b="1" dirty="0">
                <a:solidFill>
                  <a:srgbClr val="92D050"/>
                </a:solidFill>
              </a:rPr>
              <a:t>1FN</a:t>
            </a:r>
          </a:p>
          <a:p>
            <a:pPr marL="114300" lvl="1" indent="-114300" algn="l">
              <a:lnSpc>
                <a:spcPct val="75000"/>
              </a:lnSpc>
              <a:spcAft>
                <a:spcPts val="160"/>
              </a:spcAft>
              <a:buClr>
                <a:schemeClr val="dk1"/>
              </a:buClr>
              <a:buSzPct val="100000"/>
            </a:pPr>
            <a:endParaRPr lang="es-CR" b="1" dirty="0"/>
          </a:p>
          <a:p>
            <a:pPr marL="114300" lvl="1" indent="-114300" algn="l">
              <a:lnSpc>
                <a:spcPct val="75000"/>
              </a:lnSpc>
              <a:spcAft>
                <a:spcPts val="160"/>
              </a:spcAft>
              <a:buClr>
                <a:schemeClr val="dk1"/>
              </a:buClr>
              <a:buSzPct val="100000"/>
            </a:pPr>
            <a:r>
              <a:rPr lang="es-CR" b="1" dirty="0"/>
              <a:t>2FN</a:t>
            </a:r>
          </a:p>
          <a:p>
            <a:pPr marL="114300" lvl="1" indent="-114300" algn="l">
              <a:lnSpc>
                <a:spcPct val="75000"/>
              </a:lnSpc>
              <a:spcAft>
                <a:spcPts val="160"/>
              </a:spcAft>
              <a:buClr>
                <a:schemeClr val="dk1"/>
              </a:buClr>
              <a:buSzPct val="100000"/>
            </a:pPr>
            <a:endParaRPr lang="es-CR" b="1" dirty="0"/>
          </a:p>
          <a:p>
            <a:pPr marL="114300" lvl="1" indent="-114300" algn="l">
              <a:lnSpc>
                <a:spcPct val="75000"/>
              </a:lnSpc>
              <a:spcAft>
                <a:spcPts val="160"/>
              </a:spcAft>
              <a:buClr>
                <a:schemeClr val="dk1"/>
              </a:buClr>
              <a:buSzPct val="100000"/>
            </a:pPr>
            <a:r>
              <a:rPr lang="es-CR" b="1" dirty="0"/>
              <a:t>3FN</a:t>
            </a:r>
          </a:p>
          <a:p>
            <a:pPr marL="114300" lvl="1" indent="-114300" algn="l">
              <a:lnSpc>
                <a:spcPct val="75000"/>
              </a:lnSpc>
              <a:spcAft>
                <a:spcPts val="160"/>
              </a:spcAft>
              <a:buClr>
                <a:schemeClr val="dk1"/>
              </a:buClr>
              <a:buSzPct val="100000"/>
            </a:pPr>
            <a:endParaRPr lang="es-CR" b="1" dirty="0"/>
          </a:p>
          <a:p>
            <a:pPr marL="114300" lvl="1" indent="-114300" algn="l">
              <a:lnSpc>
                <a:spcPct val="75000"/>
              </a:lnSpc>
              <a:spcAft>
                <a:spcPts val="160"/>
              </a:spcAft>
              <a:buClr>
                <a:schemeClr val="dk1"/>
              </a:buClr>
              <a:buSzPct val="100000"/>
            </a:pPr>
            <a:r>
              <a:rPr lang="es-CR" b="1" dirty="0"/>
              <a:t>4FN</a:t>
            </a:r>
          </a:p>
          <a:p>
            <a:pPr marL="114300" lvl="1" indent="-114300" algn="l">
              <a:lnSpc>
                <a:spcPct val="75000"/>
              </a:lnSpc>
              <a:spcAft>
                <a:spcPts val="160"/>
              </a:spcAft>
              <a:buClr>
                <a:schemeClr val="dk1"/>
              </a:buClr>
              <a:buSzPct val="100000"/>
            </a:pPr>
            <a:endParaRPr lang="es-CR" b="1" dirty="0"/>
          </a:p>
          <a:p>
            <a:pPr marL="114300" lvl="1" indent="-114300" algn="l">
              <a:lnSpc>
                <a:spcPct val="75000"/>
              </a:lnSpc>
              <a:spcAft>
                <a:spcPts val="160"/>
              </a:spcAft>
              <a:buClr>
                <a:schemeClr val="dk1"/>
              </a:buClr>
              <a:buSzPct val="100000"/>
            </a:pPr>
            <a:r>
              <a:rPr lang="es-CR" b="1" dirty="0"/>
              <a:t>5FN</a:t>
            </a:r>
          </a:p>
          <a:p>
            <a:pPr marL="182880" marR="0" lvl="0" indent="-182880" algn="just" rtl="0">
              <a:spcBef>
                <a:spcPts val="0"/>
              </a:spcBef>
              <a:buClr>
                <a:schemeClr val="accent1"/>
              </a:buClr>
              <a:buSzPct val="85000"/>
              <a:buFont typeface="Arial"/>
              <a:buChar char="•"/>
            </a:pPr>
            <a:endParaRPr lang="es-CR" sz="2400" b="1" i="0" u="none" strike="noStrike" cap="none" baseline="0" dirty="0">
              <a:solidFill>
                <a:schemeClr val="dk1"/>
              </a:solidFill>
              <a:latin typeface="Arial"/>
              <a:ea typeface="Arial"/>
              <a:cs typeface="Arial"/>
              <a:sym typeface="Arial"/>
            </a:endParaRPr>
          </a:p>
        </p:txBody>
      </p:sp>
      <p:sp>
        <p:nvSpPr>
          <p:cNvPr id="170" name="Shape 170"/>
          <p:cNvSpPr/>
          <p:nvPr/>
        </p:nvSpPr>
        <p:spPr>
          <a:xfrm>
            <a:off x="683568" y="2636911"/>
            <a:ext cx="7920880" cy="4176464"/>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9999" y="0"/>
                </a:moveTo>
                <a:close/>
                <a:lnTo>
                  <a:pt x="-9999" y="120000"/>
                </a:lnTo>
              </a:path>
              <a:path w="120000" h="120000" fill="none" extrusionOk="0">
                <a:moveTo>
                  <a:pt x="-9999" y="22499"/>
                </a:moveTo>
                <a:lnTo>
                  <a:pt x="-45999" y="135000"/>
                </a:lnTo>
              </a:path>
            </a:pathLst>
          </a:custGeom>
          <a:noFill/>
          <a:ln>
            <a:noFill/>
          </a:ln>
        </p:spPr>
        <p:txBody>
          <a:bodyPr lIns="91425" tIns="45700" rIns="91425" bIns="45700" anchor="ctr" anchorCtr="1">
            <a:noAutofit/>
          </a:bodyPr>
          <a:lstStyle/>
          <a:p>
            <a:pPr marL="114300" marR="0" lvl="1" indent="-114300" algn="l" rtl="0">
              <a:lnSpc>
                <a:spcPct val="75000"/>
              </a:lnSpc>
              <a:spcBef>
                <a:spcPts val="0"/>
              </a:spcBef>
              <a:spcAft>
                <a:spcPts val="160"/>
              </a:spcAft>
              <a:buClr>
                <a:schemeClr val="dk1"/>
              </a:buClr>
              <a:buSzPct val="100000"/>
              <a:buFont typeface="Arial"/>
              <a:buChar char="•"/>
            </a:pPr>
            <a:endParaRPr lang="es-CR" sz="1600" b="1" i="0" u="none" strike="noStrike" cap="none" baseline="0" dirty="0">
              <a:solidFill>
                <a:schemeClr val="dk1"/>
              </a:solidFill>
              <a:latin typeface="Arial"/>
              <a:ea typeface="Arial"/>
              <a:cs typeface="Arial"/>
              <a:sym typeface="Aria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Primera Forma Normal</a:t>
            </a:r>
          </a:p>
        </p:txBody>
      </p:sp>
      <p:sp>
        <p:nvSpPr>
          <p:cNvPr id="176" name="Shape 176"/>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lnSpc>
                <a:spcPct val="90000"/>
              </a:lnSpc>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Un esquema de relación está en primera forma normal (1FN) si, y sólo si, los dominios de todos los atributos de la relación son </a:t>
            </a:r>
            <a:r>
              <a:rPr lang="es-CR" sz="2400" b="1" i="0" u="none" strike="noStrike" cap="none" baseline="0">
                <a:solidFill>
                  <a:schemeClr val="dk1"/>
                </a:solidFill>
                <a:latin typeface="Arial"/>
                <a:ea typeface="Arial"/>
                <a:cs typeface="Arial"/>
                <a:sym typeface="Arial"/>
              </a:rPr>
              <a:t>atómicos</a:t>
            </a:r>
          </a:p>
          <a:p>
            <a:pPr marL="182880" marR="0" lvl="0" indent="-182880" algn="just" rtl="0">
              <a:lnSpc>
                <a:spcPct val="90000"/>
              </a:lnSpc>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Un </a:t>
            </a:r>
            <a:r>
              <a:rPr lang="es-CR" sz="2400" b="1" i="0" u="none" strike="noStrike" cap="none" baseline="0">
                <a:solidFill>
                  <a:schemeClr val="dk1"/>
                </a:solidFill>
                <a:latin typeface="Arial"/>
                <a:ea typeface="Arial"/>
                <a:cs typeface="Arial"/>
                <a:sym typeface="Arial"/>
              </a:rPr>
              <a:t>dominio es atómico </a:t>
            </a:r>
            <a:r>
              <a:rPr lang="es-CR" sz="2400" b="0" i="0" u="none" strike="noStrike" cap="none" baseline="0">
                <a:solidFill>
                  <a:schemeClr val="dk1"/>
                </a:solidFill>
                <a:latin typeface="Arial"/>
                <a:ea typeface="Arial"/>
                <a:cs typeface="Arial"/>
                <a:sym typeface="Arial"/>
              </a:rPr>
              <a:t>si se considera que los elementos del dominio son unidades </a:t>
            </a:r>
            <a:r>
              <a:rPr lang="es-CR" sz="2400" b="0" i="0" u="none" strike="noStrike" cap="none" baseline="0">
                <a:solidFill>
                  <a:srgbClr val="7030A0"/>
                </a:solidFill>
                <a:latin typeface="Arial"/>
                <a:ea typeface="Arial"/>
                <a:cs typeface="Arial"/>
                <a:sym typeface="Arial"/>
              </a:rPr>
              <a:t>indivisibles</a:t>
            </a:r>
          </a:p>
          <a:p>
            <a:pPr marL="182880" marR="0" lvl="0" indent="-182880" algn="just" rtl="0">
              <a:lnSpc>
                <a:spcPct val="90000"/>
              </a:lnSpc>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En muchos dominios en los que las entidades tienen una estructura compleja, la imposición de la representación en primera forma normal representa una carga innecesaria para el programador de las aplicaciones, que tiene que escribir código para convertir los datos a su forma atómica</a:t>
            </a:r>
          </a:p>
          <a:p>
            <a:pPr marL="182880" marR="0" lvl="0" indent="-182880" algn="just" rtl="0">
              <a:lnSpc>
                <a:spcPct val="90000"/>
              </a:lnSpc>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Los sistemas modernos de bases de datos soportan muchos tipos de valores no atómicos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Primera Forma Normal</a:t>
            </a:r>
          </a:p>
        </p:txBody>
      </p:sp>
      <p:sp>
        <p:nvSpPr>
          <p:cNvPr id="182" name="Shape 182"/>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La primera formal normal se definió para </a:t>
            </a:r>
            <a:r>
              <a:rPr lang="es-CR" sz="2400" b="1" i="0" u="none" strike="noStrike" cap="none" baseline="0">
                <a:solidFill>
                  <a:schemeClr val="dk1"/>
                </a:solidFill>
                <a:latin typeface="Arial"/>
                <a:ea typeface="Arial"/>
                <a:cs typeface="Arial"/>
                <a:sym typeface="Arial"/>
              </a:rPr>
              <a:t>prohibir </a:t>
            </a:r>
            <a:r>
              <a:rPr lang="es-CR" sz="2400" b="0" i="0" u="none" strike="noStrike" cap="none" baseline="0">
                <a:solidFill>
                  <a:schemeClr val="dk1"/>
                </a:solidFill>
                <a:latin typeface="Arial"/>
                <a:ea typeface="Arial"/>
                <a:cs typeface="Arial"/>
                <a:sym typeface="Arial"/>
              </a:rPr>
              <a:t>los </a:t>
            </a:r>
            <a:r>
              <a:rPr lang="es-CR" sz="2400" b="1" i="0" u="none" strike="noStrike" cap="none" baseline="0">
                <a:solidFill>
                  <a:schemeClr val="dk1"/>
                </a:solidFill>
                <a:latin typeface="Arial"/>
                <a:ea typeface="Arial"/>
                <a:cs typeface="Arial"/>
                <a:sym typeface="Arial"/>
              </a:rPr>
              <a:t>atributos multivalorados</a:t>
            </a:r>
            <a:r>
              <a:rPr lang="es-CR" sz="2400" b="0" i="0" u="none" strike="noStrike" cap="none" baseline="0">
                <a:solidFill>
                  <a:schemeClr val="dk1"/>
                </a:solidFill>
                <a:latin typeface="Arial"/>
                <a:ea typeface="Arial"/>
                <a:cs typeface="Arial"/>
                <a:sym typeface="Arial"/>
              </a:rPr>
              <a:t>, los </a:t>
            </a:r>
            <a:r>
              <a:rPr lang="es-CR" sz="2400" b="1" i="0" u="none" strike="noStrike" cap="none" baseline="0">
                <a:solidFill>
                  <a:schemeClr val="dk1"/>
                </a:solidFill>
                <a:latin typeface="Arial"/>
                <a:ea typeface="Arial"/>
                <a:cs typeface="Arial"/>
                <a:sym typeface="Arial"/>
              </a:rPr>
              <a:t>atributos compuestos </a:t>
            </a:r>
            <a:r>
              <a:rPr lang="es-CR" sz="2400" b="0" i="0" u="none" strike="noStrike" cap="none" baseline="0">
                <a:solidFill>
                  <a:schemeClr val="dk1"/>
                </a:solidFill>
                <a:latin typeface="Arial"/>
                <a:ea typeface="Arial"/>
                <a:cs typeface="Arial"/>
                <a:sym typeface="Arial"/>
              </a:rPr>
              <a:t>y sus combinaciones</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Cuando un esquema de relación </a:t>
            </a:r>
            <a:r>
              <a:rPr lang="es-CR" sz="2400" b="1" i="0" u="none" strike="noStrike" cap="none" baseline="0">
                <a:solidFill>
                  <a:schemeClr val="dk1"/>
                </a:solidFill>
                <a:latin typeface="Arial"/>
                <a:ea typeface="Arial"/>
                <a:cs typeface="Arial"/>
                <a:sym typeface="Arial"/>
              </a:rPr>
              <a:t>no está en primera forma normal</a:t>
            </a:r>
            <a:r>
              <a:rPr lang="es-CR" sz="2400" b="0" i="0" u="none" strike="noStrike" cap="none" baseline="0">
                <a:solidFill>
                  <a:schemeClr val="dk1"/>
                </a:solidFill>
                <a:latin typeface="Arial"/>
                <a:ea typeface="Arial"/>
                <a:cs typeface="Arial"/>
                <a:sym typeface="Arial"/>
              </a:rPr>
              <a:t>, se deben seguir los siguientes </a:t>
            </a:r>
            <a:r>
              <a:rPr lang="es-CR" sz="2400" b="1" i="0" u="none" strike="noStrike" cap="none" baseline="0">
                <a:solidFill>
                  <a:schemeClr val="dk1"/>
                </a:solidFill>
                <a:latin typeface="Arial"/>
                <a:ea typeface="Arial"/>
                <a:cs typeface="Arial"/>
                <a:sym typeface="Arial"/>
              </a:rPr>
              <a:t>pasos para convertir una relación en 1NF</a:t>
            </a:r>
            <a:r>
              <a:rPr lang="es-CR" sz="2400" b="0" i="0" u="none" strike="noStrike" cap="none" baseline="0">
                <a:solidFill>
                  <a:schemeClr val="dk1"/>
                </a:solidFill>
                <a:latin typeface="Arial"/>
                <a:ea typeface="Arial"/>
                <a:cs typeface="Arial"/>
                <a:sym typeface="Arial"/>
              </a:rPr>
              <a:t>:</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Crea una nueva relación con el grupo que se repite</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Añade a esta nueva relación la clave primaria de la relación que originalmente la contenía</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Darle un nombre a la nueva entidad</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Determina la clave primaria de la nueva entidad</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Repetir hasta que no queden más atributos no atómicos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Primera Forma Normal</a:t>
            </a:r>
          </a:p>
        </p:txBody>
      </p:sp>
      <p:sp>
        <p:nvSpPr>
          <p:cNvPr id="188" name="Shape 188"/>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189" name="Shape 189"/>
          <p:cNvGraphicFramePr/>
          <p:nvPr/>
        </p:nvGraphicFramePr>
        <p:xfrm>
          <a:off x="251519" y="2222872"/>
          <a:ext cx="8681700" cy="1854250"/>
        </p:xfrm>
        <a:graphic>
          <a:graphicData uri="http://schemas.openxmlformats.org/drawingml/2006/table">
            <a:tbl>
              <a:tblPr firstRow="1" bandRow="1">
                <a:noFill/>
                <a:tableStyleId>{B0FA2DEA-718A-4DD3-A559-713C8179FA19}</a:tableStyleId>
              </a:tblPr>
              <a:tblGrid>
                <a:gridCol w="2214875"/>
                <a:gridCol w="1033775"/>
                <a:gridCol w="2240275"/>
                <a:gridCol w="3192775"/>
              </a:tblGrid>
              <a:tr h="370850">
                <a:tc>
                  <a:txBody>
                    <a:bodyPr/>
                    <a:lstStyle/>
                    <a:p>
                      <a:pPr marL="0" marR="0" lvl="0" indent="0" algn="l" rtl="0">
                        <a:spcBef>
                          <a:spcPts val="0"/>
                        </a:spcBef>
                        <a:buSzPct val="25000"/>
                        <a:buNone/>
                      </a:pPr>
                      <a:r>
                        <a:rPr lang="es-CR" sz="1400" u="none" strike="noStrike" cap="none" baseline="0"/>
                        <a:t>Nombre</a:t>
                      </a:r>
                    </a:p>
                  </a:txBody>
                  <a:tcPr marL="91450" marR="91450" marT="45725" marB="45725"/>
                </a:tc>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Fecha de creación</a:t>
                      </a:r>
                    </a:p>
                  </a:txBody>
                  <a:tcPr marL="91450" marR="91450" marT="45725" marB="45725"/>
                </a:tc>
                <a:tc>
                  <a:txBody>
                    <a:bodyPr/>
                    <a:lstStyle/>
                    <a:p>
                      <a:pPr marL="0" marR="0" lvl="0" indent="0" algn="l" rtl="0">
                        <a:spcBef>
                          <a:spcPts val="0"/>
                        </a:spcBef>
                        <a:buSzPct val="25000"/>
                        <a:buNone/>
                      </a:pPr>
                      <a:r>
                        <a:rPr lang="es-CR" sz="1400" u="none" strike="noStrike" cap="none" baseline="0"/>
                        <a:t>Teléfonos</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Informática</a:t>
                      </a:r>
                    </a:p>
                  </a:txBody>
                  <a:tcPr marL="91450" marR="91450" marT="45725" marB="45725"/>
                </a:tc>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01/03/2002</a:t>
                      </a:r>
                    </a:p>
                  </a:txBody>
                  <a:tcPr marL="91450" marR="91450" marT="45725" marB="45725"/>
                </a:tc>
                <a:tc>
                  <a:txBody>
                    <a:bodyPr/>
                    <a:lstStyle/>
                    <a:p>
                      <a:pPr marL="0" marR="0" lvl="0" indent="0" algn="l" rtl="0">
                        <a:spcBef>
                          <a:spcPts val="0"/>
                        </a:spcBef>
                        <a:buSzPct val="25000"/>
                        <a:buNone/>
                      </a:pPr>
                      <a:r>
                        <a:rPr lang="es-CR" sz="1400" u="none" strike="noStrike" cap="none" baseline="0"/>
                        <a:t>{6354929,6282276,2262875}</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Mercadeo</a:t>
                      </a:r>
                    </a:p>
                  </a:txBody>
                  <a:tcPr marL="91450" marR="91450" marT="45725" marB="45725"/>
                </a:tc>
                <a:tc>
                  <a:txBody>
                    <a:bodyPr/>
                    <a:lstStyle/>
                    <a:p>
                      <a:pPr marL="0" marR="0" lvl="0" indent="0" algn="l" rtl="0">
                        <a:spcBef>
                          <a:spcPts val="0"/>
                        </a:spcBef>
                        <a:buSzPct val="25000"/>
                        <a:buNone/>
                      </a:pPr>
                      <a:r>
                        <a:rPr lang="es-CR" sz="1400" u="none" strike="noStrike" cap="none" baseline="0"/>
                        <a:t>A2</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01/01/2002</a:t>
                      </a:r>
                    </a:p>
                  </a:txBody>
                  <a:tcPr marL="91450" marR="91450" marT="45725" marB="45725"/>
                </a:tc>
                <a:tc>
                  <a:txBody>
                    <a:bodyPr/>
                    <a:lstStyle/>
                    <a:p>
                      <a:pPr marL="0" marR="0" lvl="0" indent="0" algn="l" rtl="0">
                        <a:spcBef>
                          <a:spcPts val="0"/>
                        </a:spcBef>
                        <a:buSzPct val="25000"/>
                        <a:buNone/>
                      </a:pPr>
                      <a:r>
                        <a:rPr lang="es-CR" sz="1400" u="none" strike="noStrike" cap="none" baseline="0"/>
                        <a:t>{6316651,2775331}</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Ventas</a:t>
                      </a:r>
                    </a:p>
                  </a:txBody>
                  <a:tcPr marL="91450" marR="91450" marT="45725" marB="45725"/>
                </a:tc>
                <a:tc>
                  <a:txBody>
                    <a:bodyPr/>
                    <a:lstStyle/>
                    <a:p>
                      <a:pPr marL="0" marR="0" lvl="0" indent="0" algn="l" rtl="0">
                        <a:spcBef>
                          <a:spcPts val="0"/>
                        </a:spcBef>
                        <a:buSzPct val="25000"/>
                        <a:buNone/>
                      </a:pPr>
                      <a:r>
                        <a:rPr lang="es-CR" sz="1400" u="none" strike="noStrike" cap="none" baseline="0"/>
                        <a:t>A3</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01/01/2001</a:t>
                      </a:r>
                    </a:p>
                  </a:txBody>
                  <a:tcPr marL="91450" marR="91450" marT="45725" marB="45725"/>
                </a:tc>
                <a:tc>
                  <a:txBody>
                    <a:bodyPr/>
                    <a:lstStyle/>
                    <a:p>
                      <a:pPr marL="0" marR="0" lvl="0" indent="0" algn="l" rtl="0">
                        <a:spcBef>
                          <a:spcPts val="0"/>
                        </a:spcBef>
                        <a:buSzPct val="25000"/>
                        <a:buNone/>
                      </a:pPr>
                      <a:r>
                        <a:rPr lang="es-CR" sz="1400" u="none" strike="noStrike" cap="none" baseline="0"/>
                        <a:t>{6382276}</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Recursos humanos</a:t>
                      </a:r>
                    </a:p>
                  </a:txBody>
                  <a:tcPr marL="91450" marR="91450" marT="45725" marB="45725"/>
                </a:tc>
                <a:tc>
                  <a:txBody>
                    <a:bodyPr/>
                    <a:lstStyle/>
                    <a:p>
                      <a:pPr marL="0" marR="0" lvl="0" indent="0" algn="l" rtl="0">
                        <a:spcBef>
                          <a:spcPts val="0"/>
                        </a:spcBef>
                        <a:buSzPct val="25000"/>
                        <a:buNone/>
                      </a:pPr>
                      <a:r>
                        <a:rPr lang="es-CR" sz="1400" u="none" strike="noStrike" cap="none" baseline="0"/>
                        <a:t>A4</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01/01/2003</a:t>
                      </a:r>
                    </a:p>
                  </a:txBody>
                  <a:tcPr marL="91450" marR="91450" marT="45725" marB="45725"/>
                </a:tc>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bl>
          </a:graphicData>
        </a:graphic>
      </p:graphicFrame>
      <p:sp>
        <p:nvSpPr>
          <p:cNvPr id="190" name="Shape 190"/>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Departamento</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Primera Forma Normal</a:t>
            </a:r>
          </a:p>
        </p:txBody>
      </p:sp>
      <p:sp>
        <p:nvSpPr>
          <p:cNvPr id="196" name="Shape 196"/>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197" name="Shape 197"/>
          <p:cNvGraphicFramePr/>
          <p:nvPr/>
        </p:nvGraphicFramePr>
        <p:xfrm>
          <a:off x="251519" y="2222872"/>
          <a:ext cx="8681700" cy="1854250"/>
        </p:xfrm>
        <a:graphic>
          <a:graphicData uri="http://schemas.openxmlformats.org/drawingml/2006/table">
            <a:tbl>
              <a:tblPr firstRow="1" bandRow="1">
                <a:noFill/>
                <a:tableStyleId>{705A9EBB-EF2D-425F-88F5-89BF1B98E37A}</a:tableStyleId>
              </a:tblPr>
              <a:tblGrid>
                <a:gridCol w="2214875"/>
                <a:gridCol w="1033775"/>
                <a:gridCol w="2240275"/>
                <a:gridCol w="3192775"/>
              </a:tblGrid>
              <a:tr h="370850">
                <a:tc>
                  <a:txBody>
                    <a:bodyPr/>
                    <a:lstStyle/>
                    <a:p>
                      <a:pPr marL="0" marR="0" lvl="0" indent="0" algn="l" rtl="0">
                        <a:spcBef>
                          <a:spcPts val="0"/>
                        </a:spcBef>
                        <a:buSzPct val="25000"/>
                        <a:buNone/>
                      </a:pPr>
                      <a:r>
                        <a:rPr lang="es-CR" sz="1400" u="none" strike="noStrike" cap="none" baseline="0"/>
                        <a:t>Nombre</a:t>
                      </a:r>
                    </a:p>
                  </a:txBody>
                  <a:tcPr marL="91450" marR="91450" marT="45725" marB="45725"/>
                </a:tc>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Fecha de creación</a:t>
                      </a:r>
                    </a:p>
                  </a:txBody>
                  <a:tcPr marL="91450" marR="91450" marT="45725" marB="45725"/>
                </a:tc>
                <a:tc>
                  <a:txBody>
                    <a:bodyPr/>
                    <a:lstStyle/>
                    <a:p>
                      <a:pPr marL="0" marR="0" lvl="0" indent="0" algn="l" rtl="0">
                        <a:spcBef>
                          <a:spcPts val="0"/>
                        </a:spcBef>
                        <a:buSzPct val="25000"/>
                        <a:buNone/>
                      </a:pPr>
                      <a:r>
                        <a:rPr lang="es-CR" sz="1400" u="none" strike="noStrike" cap="none" baseline="0"/>
                        <a:t>Teléfonos</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Informática</a:t>
                      </a:r>
                    </a:p>
                  </a:txBody>
                  <a:tcPr marL="91450" marR="91450" marT="45725" marB="45725"/>
                </a:tc>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01/03/2002</a:t>
                      </a:r>
                    </a:p>
                  </a:txBody>
                  <a:tcPr marL="91450" marR="91450" marT="45725" marB="45725"/>
                </a:tc>
                <a:tc>
                  <a:txBody>
                    <a:bodyPr/>
                    <a:lstStyle/>
                    <a:p>
                      <a:pPr marL="0" marR="0" lvl="0" indent="0" algn="l" rtl="0">
                        <a:spcBef>
                          <a:spcPts val="0"/>
                        </a:spcBef>
                        <a:buSzPct val="25000"/>
                        <a:buNone/>
                      </a:pPr>
                      <a:r>
                        <a:rPr lang="es-CR" sz="1400" u="none" strike="noStrike" cap="none" baseline="0"/>
                        <a:t>{6354929,6282276,2262875}</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Mercadeo</a:t>
                      </a:r>
                    </a:p>
                  </a:txBody>
                  <a:tcPr marL="91450" marR="91450" marT="45725" marB="45725"/>
                </a:tc>
                <a:tc>
                  <a:txBody>
                    <a:bodyPr/>
                    <a:lstStyle/>
                    <a:p>
                      <a:pPr marL="0" marR="0" lvl="0" indent="0" algn="l" rtl="0">
                        <a:spcBef>
                          <a:spcPts val="0"/>
                        </a:spcBef>
                        <a:buSzPct val="25000"/>
                        <a:buNone/>
                      </a:pPr>
                      <a:r>
                        <a:rPr lang="es-CR" sz="1400" u="none" strike="noStrike" cap="none" baseline="0"/>
                        <a:t>A2</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01/01/2002</a:t>
                      </a:r>
                    </a:p>
                  </a:txBody>
                  <a:tcPr marL="91450" marR="91450" marT="45725" marB="45725"/>
                </a:tc>
                <a:tc>
                  <a:txBody>
                    <a:bodyPr/>
                    <a:lstStyle/>
                    <a:p>
                      <a:pPr marL="0" marR="0" lvl="0" indent="0" algn="l" rtl="0">
                        <a:spcBef>
                          <a:spcPts val="0"/>
                        </a:spcBef>
                        <a:buSzPct val="25000"/>
                        <a:buNone/>
                      </a:pPr>
                      <a:r>
                        <a:rPr lang="es-CR" sz="1400" u="none" strike="noStrike" cap="none" baseline="0"/>
                        <a:t>{6316651,2775331}</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Ventas</a:t>
                      </a:r>
                    </a:p>
                  </a:txBody>
                  <a:tcPr marL="91450" marR="91450" marT="45725" marB="45725"/>
                </a:tc>
                <a:tc>
                  <a:txBody>
                    <a:bodyPr/>
                    <a:lstStyle/>
                    <a:p>
                      <a:pPr marL="0" marR="0" lvl="0" indent="0" algn="l" rtl="0">
                        <a:spcBef>
                          <a:spcPts val="0"/>
                        </a:spcBef>
                        <a:buSzPct val="25000"/>
                        <a:buNone/>
                      </a:pPr>
                      <a:r>
                        <a:rPr lang="es-CR" sz="1400" u="none" strike="noStrike" cap="none" baseline="0"/>
                        <a:t>A3</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01/01/2001</a:t>
                      </a:r>
                    </a:p>
                  </a:txBody>
                  <a:tcPr marL="91450" marR="91450" marT="45725" marB="45725"/>
                </a:tc>
                <a:tc>
                  <a:txBody>
                    <a:bodyPr/>
                    <a:lstStyle/>
                    <a:p>
                      <a:pPr marL="0" marR="0" lvl="0" indent="0" algn="l" rtl="0">
                        <a:spcBef>
                          <a:spcPts val="0"/>
                        </a:spcBef>
                        <a:buSzPct val="25000"/>
                        <a:buNone/>
                      </a:pPr>
                      <a:r>
                        <a:rPr lang="es-CR" sz="1400" u="none" strike="noStrike" cap="none" baseline="0"/>
                        <a:t>{6382276}</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Recursos humanos</a:t>
                      </a:r>
                    </a:p>
                  </a:txBody>
                  <a:tcPr marL="91450" marR="91450" marT="45725" marB="45725"/>
                </a:tc>
                <a:tc>
                  <a:txBody>
                    <a:bodyPr/>
                    <a:lstStyle/>
                    <a:p>
                      <a:pPr marL="0" marR="0" lvl="0" indent="0" algn="l" rtl="0">
                        <a:spcBef>
                          <a:spcPts val="0"/>
                        </a:spcBef>
                        <a:buSzPct val="25000"/>
                        <a:buNone/>
                      </a:pPr>
                      <a:r>
                        <a:rPr lang="es-CR" sz="1400" u="none" strike="noStrike" cap="none" baseline="0"/>
                        <a:t>A4</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01/01/2003</a:t>
                      </a:r>
                    </a:p>
                  </a:txBody>
                  <a:tcPr marL="91450" marR="91450" marT="45725" marB="45725"/>
                </a:tc>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bl>
          </a:graphicData>
        </a:graphic>
      </p:graphicFrame>
      <p:sp>
        <p:nvSpPr>
          <p:cNvPr id="198" name="Shape 198"/>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Departamento</a:t>
            </a:r>
          </a:p>
        </p:txBody>
      </p:sp>
      <p:sp>
        <p:nvSpPr>
          <p:cNvPr id="199" name="Shape 199"/>
          <p:cNvSpPr/>
          <p:nvPr/>
        </p:nvSpPr>
        <p:spPr>
          <a:xfrm>
            <a:off x="166976" y="4725144"/>
            <a:ext cx="3888432" cy="1384995"/>
          </a:xfrm>
          <a:prstGeom prst="rect">
            <a:avLst/>
          </a:prstGeom>
          <a:noFill/>
          <a:ln>
            <a:noFill/>
          </a:ln>
        </p:spPr>
        <p:txBody>
          <a:bodyPr lIns="91425" tIns="45700" rIns="91425" bIns="45700" anchor="t" anchorCtr="0">
            <a:noAutofit/>
          </a:bodyPr>
          <a:lstStyle/>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Crea una nueva relación con el grupo que se repite</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nueva relación la clave primaria de la relación que originalmente la contenía</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Darle un nombre a la nueva entidad</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Determina la clave primaria de la nueva entidad</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Repetir hasta que no queden más atributos no atómicos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Primera Forma Normal</a:t>
            </a:r>
          </a:p>
        </p:txBody>
      </p:sp>
      <p:sp>
        <p:nvSpPr>
          <p:cNvPr id="205" name="Shape 20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206" name="Shape 206"/>
          <p:cNvGraphicFramePr/>
          <p:nvPr/>
        </p:nvGraphicFramePr>
        <p:xfrm>
          <a:off x="251519" y="2222872"/>
          <a:ext cx="8681700" cy="1854250"/>
        </p:xfrm>
        <a:graphic>
          <a:graphicData uri="http://schemas.openxmlformats.org/drawingml/2006/table">
            <a:tbl>
              <a:tblPr firstRow="1" bandRow="1">
                <a:noFill/>
                <a:tableStyleId>{F4E8F2C9-CB68-4ED2-AF9E-8C0F4DF472D6}</a:tableStyleId>
              </a:tblPr>
              <a:tblGrid>
                <a:gridCol w="2214875"/>
                <a:gridCol w="1033775"/>
                <a:gridCol w="2240275"/>
                <a:gridCol w="3192775"/>
              </a:tblGrid>
              <a:tr h="370850">
                <a:tc>
                  <a:txBody>
                    <a:bodyPr/>
                    <a:lstStyle/>
                    <a:p>
                      <a:pPr marL="0" marR="0" lvl="0" indent="0" algn="l" rtl="0">
                        <a:spcBef>
                          <a:spcPts val="0"/>
                        </a:spcBef>
                        <a:buSzPct val="25000"/>
                        <a:buNone/>
                      </a:pPr>
                      <a:r>
                        <a:rPr lang="es-CR" sz="1400" u="none" strike="noStrike" cap="none" baseline="0"/>
                        <a:t>Nombre</a:t>
                      </a:r>
                    </a:p>
                  </a:txBody>
                  <a:tcPr marL="91450" marR="91450" marT="45725" marB="45725"/>
                </a:tc>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Fecha de creación</a:t>
                      </a:r>
                    </a:p>
                  </a:txBody>
                  <a:tcPr marL="91450" marR="91450" marT="45725" marB="45725"/>
                </a:tc>
                <a:tc>
                  <a:txBody>
                    <a:bodyPr/>
                    <a:lstStyle/>
                    <a:p>
                      <a:pPr marL="0" marR="0" lvl="0" indent="0" algn="l" rtl="0">
                        <a:spcBef>
                          <a:spcPts val="0"/>
                        </a:spcBef>
                        <a:buSzPct val="25000"/>
                        <a:buNone/>
                      </a:pPr>
                      <a:r>
                        <a:rPr lang="es-CR" sz="1400" u="none" strike="noStrike" cap="none" baseline="0"/>
                        <a:t>Teléfonos</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Informática</a:t>
                      </a:r>
                    </a:p>
                  </a:txBody>
                  <a:tcPr marL="91450" marR="91450" marT="45725" marB="45725"/>
                </a:tc>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01/03/2002</a:t>
                      </a:r>
                    </a:p>
                  </a:txBody>
                  <a:tcPr marL="91450" marR="91450" marT="45725" marB="45725"/>
                </a:tc>
                <a:tc>
                  <a:txBody>
                    <a:bodyPr/>
                    <a:lstStyle/>
                    <a:p>
                      <a:pPr marL="0" marR="0" lvl="0" indent="0" algn="l" rtl="0">
                        <a:spcBef>
                          <a:spcPts val="0"/>
                        </a:spcBef>
                        <a:buSzPct val="25000"/>
                        <a:buNone/>
                      </a:pPr>
                      <a:r>
                        <a:rPr lang="es-CR" sz="1400" u="none" strike="noStrike" cap="none" baseline="0"/>
                        <a:t>{6354929,6282276,2262875}</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Mercadeo</a:t>
                      </a:r>
                    </a:p>
                  </a:txBody>
                  <a:tcPr marL="91450" marR="91450" marT="45725" marB="45725"/>
                </a:tc>
                <a:tc>
                  <a:txBody>
                    <a:bodyPr/>
                    <a:lstStyle/>
                    <a:p>
                      <a:pPr marL="0" marR="0" lvl="0" indent="0" algn="l" rtl="0">
                        <a:spcBef>
                          <a:spcPts val="0"/>
                        </a:spcBef>
                        <a:buSzPct val="25000"/>
                        <a:buNone/>
                      </a:pPr>
                      <a:r>
                        <a:rPr lang="es-CR" sz="1400" u="none" strike="noStrike" cap="none" baseline="0"/>
                        <a:t>A2</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01/01/2002</a:t>
                      </a:r>
                    </a:p>
                  </a:txBody>
                  <a:tcPr marL="91450" marR="91450" marT="45725" marB="45725"/>
                </a:tc>
                <a:tc>
                  <a:txBody>
                    <a:bodyPr/>
                    <a:lstStyle/>
                    <a:p>
                      <a:pPr marL="0" marR="0" lvl="0" indent="0" algn="l" rtl="0">
                        <a:spcBef>
                          <a:spcPts val="0"/>
                        </a:spcBef>
                        <a:buSzPct val="25000"/>
                        <a:buNone/>
                      </a:pPr>
                      <a:r>
                        <a:rPr lang="es-CR" sz="1400" u="none" strike="noStrike" cap="none" baseline="0"/>
                        <a:t>{6316651,2775331}</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Ventas</a:t>
                      </a:r>
                    </a:p>
                  </a:txBody>
                  <a:tcPr marL="91450" marR="91450" marT="45725" marB="45725"/>
                </a:tc>
                <a:tc>
                  <a:txBody>
                    <a:bodyPr/>
                    <a:lstStyle/>
                    <a:p>
                      <a:pPr marL="0" marR="0" lvl="0" indent="0" algn="l" rtl="0">
                        <a:spcBef>
                          <a:spcPts val="0"/>
                        </a:spcBef>
                        <a:buSzPct val="25000"/>
                        <a:buNone/>
                      </a:pPr>
                      <a:r>
                        <a:rPr lang="es-CR" sz="1400" u="none" strike="noStrike" cap="none" baseline="0"/>
                        <a:t>A3</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01/01/2001</a:t>
                      </a:r>
                    </a:p>
                  </a:txBody>
                  <a:tcPr marL="91450" marR="91450" marT="45725" marB="45725"/>
                </a:tc>
                <a:tc>
                  <a:txBody>
                    <a:bodyPr/>
                    <a:lstStyle/>
                    <a:p>
                      <a:pPr marL="0" marR="0" lvl="0" indent="0" algn="l" rtl="0">
                        <a:spcBef>
                          <a:spcPts val="0"/>
                        </a:spcBef>
                        <a:buSzPct val="25000"/>
                        <a:buNone/>
                      </a:pPr>
                      <a:r>
                        <a:rPr lang="es-CR" sz="1400" u="none" strike="noStrike" cap="none" baseline="0"/>
                        <a:t>{6382276}</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Recursos humanos</a:t>
                      </a:r>
                    </a:p>
                  </a:txBody>
                  <a:tcPr marL="91450" marR="91450" marT="45725" marB="45725"/>
                </a:tc>
                <a:tc>
                  <a:txBody>
                    <a:bodyPr/>
                    <a:lstStyle/>
                    <a:p>
                      <a:pPr marL="0" marR="0" lvl="0" indent="0" algn="l" rtl="0">
                        <a:spcBef>
                          <a:spcPts val="0"/>
                        </a:spcBef>
                        <a:buSzPct val="25000"/>
                        <a:buNone/>
                      </a:pPr>
                      <a:r>
                        <a:rPr lang="es-CR" sz="1400" u="none" strike="noStrike" cap="none" baseline="0"/>
                        <a:t>A4</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01/01/2003</a:t>
                      </a:r>
                    </a:p>
                  </a:txBody>
                  <a:tcPr marL="91450" marR="91450" marT="45725" marB="45725"/>
                </a:tc>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bl>
          </a:graphicData>
        </a:graphic>
      </p:graphicFrame>
      <p:sp>
        <p:nvSpPr>
          <p:cNvPr id="207" name="Shape 207"/>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Departamento</a:t>
            </a:r>
          </a:p>
        </p:txBody>
      </p:sp>
      <p:sp>
        <p:nvSpPr>
          <p:cNvPr id="208" name="Shape 208"/>
          <p:cNvSpPr/>
          <p:nvPr/>
        </p:nvSpPr>
        <p:spPr>
          <a:xfrm>
            <a:off x="166976" y="4725144"/>
            <a:ext cx="3888432" cy="1569660"/>
          </a:xfrm>
          <a:prstGeom prst="rect">
            <a:avLst/>
          </a:prstGeom>
          <a:noFill/>
          <a:ln>
            <a:noFill/>
          </a:ln>
        </p:spPr>
        <p:txBody>
          <a:bodyPr lIns="91425" tIns="45700" rIns="91425" bIns="45700" anchor="t" anchorCtr="0">
            <a:noAutofit/>
          </a:bodyPr>
          <a:lstStyle/>
          <a:p>
            <a:pPr marL="228600" marR="0" lvl="1" indent="-228600" algn="l"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Crea una nueva relación con el grupo que se repite</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nueva relación la clave primaria de la relación que originalmente la contenía</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Darle un nombre a la nueva entidad</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Determina la clave primaria de la nueva entidad</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Repetir hasta que no queden más atributos no atómicos</a:t>
            </a:r>
          </a:p>
        </p:txBody>
      </p:sp>
      <p:graphicFrame>
        <p:nvGraphicFramePr>
          <p:cNvPr id="209" name="Shape 209"/>
          <p:cNvGraphicFramePr/>
          <p:nvPr/>
        </p:nvGraphicFramePr>
        <p:xfrm>
          <a:off x="7812360" y="4285837"/>
          <a:ext cx="1053900" cy="2448200"/>
        </p:xfrm>
        <a:graphic>
          <a:graphicData uri="http://schemas.openxmlformats.org/drawingml/2006/table">
            <a:tbl>
              <a:tblPr firstRow="1" bandRow="1">
                <a:noFill/>
                <a:tableStyleId>{50B50DD8-6A58-483C-9485-F232764B67DE}</a:tableStyleId>
              </a:tblPr>
              <a:tblGrid>
                <a:gridCol w="1053900"/>
              </a:tblGrid>
              <a:tr h="306025">
                <a:tc>
                  <a:txBody>
                    <a:bodyPr/>
                    <a:lstStyle/>
                    <a:p>
                      <a:pPr marL="0" marR="0" lvl="0" indent="0" algn="l" rtl="0">
                        <a:spcBef>
                          <a:spcPts val="0"/>
                        </a:spcBef>
                        <a:buSzPct val="25000"/>
                        <a:buNone/>
                      </a:pPr>
                      <a:r>
                        <a:rPr lang="es-CR" sz="1400" u="none" strike="noStrike" cap="none" baseline="0"/>
                        <a:t>Teléfono</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6354929</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6282276</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2262875</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6316651</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6382276</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bl>
          </a:graphicData>
        </a:graphic>
      </p:graphicFrame>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Primera Forma Normal</a:t>
            </a:r>
          </a:p>
        </p:txBody>
      </p:sp>
      <p:sp>
        <p:nvSpPr>
          <p:cNvPr id="215" name="Shape 21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216" name="Shape 216"/>
          <p:cNvGraphicFramePr/>
          <p:nvPr/>
        </p:nvGraphicFramePr>
        <p:xfrm>
          <a:off x="251519" y="2222872"/>
          <a:ext cx="8681700" cy="1854250"/>
        </p:xfrm>
        <a:graphic>
          <a:graphicData uri="http://schemas.openxmlformats.org/drawingml/2006/table">
            <a:tbl>
              <a:tblPr firstRow="1" bandRow="1">
                <a:noFill/>
                <a:tableStyleId>{987C14C0-3688-4396-AAB1-BB1A9927B7C8}</a:tableStyleId>
              </a:tblPr>
              <a:tblGrid>
                <a:gridCol w="2214875"/>
                <a:gridCol w="1033775"/>
                <a:gridCol w="2240275"/>
                <a:gridCol w="3192775"/>
              </a:tblGrid>
              <a:tr h="370850">
                <a:tc>
                  <a:txBody>
                    <a:bodyPr/>
                    <a:lstStyle/>
                    <a:p>
                      <a:pPr marL="0" marR="0" lvl="0" indent="0" algn="l" rtl="0">
                        <a:spcBef>
                          <a:spcPts val="0"/>
                        </a:spcBef>
                        <a:buSzPct val="25000"/>
                        <a:buNone/>
                      </a:pPr>
                      <a:r>
                        <a:rPr lang="es-CR" sz="1400" u="none" strike="noStrike" cap="none" baseline="0"/>
                        <a:t>Nombre</a:t>
                      </a:r>
                    </a:p>
                  </a:txBody>
                  <a:tcPr marL="91450" marR="91450" marT="45725" marB="45725"/>
                </a:tc>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Fecha de creación</a:t>
                      </a:r>
                    </a:p>
                  </a:txBody>
                  <a:tcPr marL="91450" marR="91450" marT="45725" marB="45725"/>
                </a:tc>
                <a:tc>
                  <a:txBody>
                    <a:bodyPr/>
                    <a:lstStyle/>
                    <a:p>
                      <a:pPr marL="0" marR="0" lvl="0" indent="0" algn="l" rtl="0">
                        <a:spcBef>
                          <a:spcPts val="0"/>
                        </a:spcBef>
                        <a:buSzPct val="25000"/>
                        <a:buNone/>
                      </a:pPr>
                      <a:r>
                        <a:rPr lang="es-CR" sz="1400" u="none" strike="noStrike" cap="none" baseline="0"/>
                        <a:t>Teléfonos</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Informática</a:t>
                      </a:r>
                    </a:p>
                  </a:txBody>
                  <a:tcPr marL="91450" marR="91450" marT="45725" marB="45725"/>
                </a:tc>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01/03/2002</a:t>
                      </a:r>
                    </a:p>
                  </a:txBody>
                  <a:tcPr marL="91450" marR="91450" marT="45725" marB="45725"/>
                </a:tc>
                <a:tc>
                  <a:txBody>
                    <a:bodyPr/>
                    <a:lstStyle/>
                    <a:p>
                      <a:pPr marL="0" marR="0" lvl="0" indent="0" algn="l" rtl="0">
                        <a:spcBef>
                          <a:spcPts val="0"/>
                        </a:spcBef>
                        <a:buSzPct val="25000"/>
                        <a:buNone/>
                      </a:pPr>
                      <a:r>
                        <a:rPr lang="es-CR" sz="1400" u="none" strike="noStrike" cap="none" baseline="0"/>
                        <a:t>{6354929,6282276,2262875}</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Mercadeo</a:t>
                      </a:r>
                    </a:p>
                  </a:txBody>
                  <a:tcPr marL="91450" marR="91450" marT="45725" marB="45725"/>
                </a:tc>
                <a:tc>
                  <a:txBody>
                    <a:bodyPr/>
                    <a:lstStyle/>
                    <a:p>
                      <a:pPr marL="0" marR="0" lvl="0" indent="0" algn="l" rtl="0">
                        <a:spcBef>
                          <a:spcPts val="0"/>
                        </a:spcBef>
                        <a:buSzPct val="25000"/>
                        <a:buNone/>
                      </a:pPr>
                      <a:r>
                        <a:rPr lang="es-CR" sz="1400" u="none" strike="noStrike" cap="none" baseline="0"/>
                        <a:t>A2</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01/01/2002</a:t>
                      </a:r>
                    </a:p>
                  </a:txBody>
                  <a:tcPr marL="91450" marR="91450" marT="45725" marB="45725"/>
                </a:tc>
                <a:tc>
                  <a:txBody>
                    <a:bodyPr/>
                    <a:lstStyle/>
                    <a:p>
                      <a:pPr marL="0" marR="0" lvl="0" indent="0" algn="l" rtl="0">
                        <a:spcBef>
                          <a:spcPts val="0"/>
                        </a:spcBef>
                        <a:buSzPct val="25000"/>
                        <a:buNone/>
                      </a:pPr>
                      <a:r>
                        <a:rPr lang="es-CR" sz="1400" u="none" strike="noStrike" cap="none" baseline="0"/>
                        <a:t>{6316651,2775331}</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Ventas</a:t>
                      </a:r>
                    </a:p>
                  </a:txBody>
                  <a:tcPr marL="91450" marR="91450" marT="45725" marB="45725"/>
                </a:tc>
                <a:tc>
                  <a:txBody>
                    <a:bodyPr/>
                    <a:lstStyle/>
                    <a:p>
                      <a:pPr marL="0" marR="0" lvl="0" indent="0" algn="l" rtl="0">
                        <a:spcBef>
                          <a:spcPts val="0"/>
                        </a:spcBef>
                        <a:buSzPct val="25000"/>
                        <a:buNone/>
                      </a:pPr>
                      <a:r>
                        <a:rPr lang="es-CR" sz="1400" u="none" strike="noStrike" cap="none" baseline="0"/>
                        <a:t>A3</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01/01/2001</a:t>
                      </a:r>
                    </a:p>
                  </a:txBody>
                  <a:tcPr marL="91450" marR="91450" marT="45725" marB="45725"/>
                </a:tc>
                <a:tc>
                  <a:txBody>
                    <a:bodyPr/>
                    <a:lstStyle/>
                    <a:p>
                      <a:pPr marL="0" marR="0" lvl="0" indent="0" algn="l" rtl="0">
                        <a:spcBef>
                          <a:spcPts val="0"/>
                        </a:spcBef>
                        <a:buSzPct val="25000"/>
                        <a:buNone/>
                      </a:pPr>
                      <a:r>
                        <a:rPr lang="es-CR" sz="1400" u="none" strike="noStrike" cap="none" baseline="0"/>
                        <a:t>{6382276}</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Recursos humanos</a:t>
                      </a:r>
                    </a:p>
                  </a:txBody>
                  <a:tcPr marL="91450" marR="91450" marT="45725" marB="45725"/>
                </a:tc>
                <a:tc>
                  <a:txBody>
                    <a:bodyPr/>
                    <a:lstStyle/>
                    <a:p>
                      <a:pPr marL="0" marR="0" lvl="0" indent="0" algn="l" rtl="0">
                        <a:spcBef>
                          <a:spcPts val="0"/>
                        </a:spcBef>
                        <a:buSzPct val="25000"/>
                        <a:buNone/>
                      </a:pPr>
                      <a:r>
                        <a:rPr lang="es-CR" sz="1400" u="none" strike="noStrike" cap="none" baseline="0"/>
                        <a:t>A4</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01/01/2003</a:t>
                      </a:r>
                    </a:p>
                  </a:txBody>
                  <a:tcPr marL="91450" marR="91450" marT="45725" marB="45725"/>
                </a:tc>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bl>
          </a:graphicData>
        </a:graphic>
      </p:graphicFrame>
      <p:sp>
        <p:nvSpPr>
          <p:cNvPr id="217" name="Shape 217"/>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Departamento</a:t>
            </a:r>
          </a:p>
        </p:txBody>
      </p:sp>
      <p:sp>
        <p:nvSpPr>
          <p:cNvPr id="218" name="Shape 218"/>
          <p:cNvSpPr/>
          <p:nvPr/>
        </p:nvSpPr>
        <p:spPr>
          <a:xfrm>
            <a:off x="166976" y="4725144"/>
            <a:ext cx="3888432" cy="1569660"/>
          </a:xfrm>
          <a:prstGeom prst="rect">
            <a:avLst/>
          </a:prstGeom>
          <a:noFill/>
          <a:ln>
            <a:noFill/>
          </a:ln>
        </p:spPr>
        <p:txBody>
          <a:bodyPr lIns="91425" tIns="45700" rIns="91425" bIns="45700" anchor="t" anchorCtr="0">
            <a:noAutofit/>
          </a:bodyPr>
          <a:lstStyle/>
          <a:p>
            <a:pPr marL="228600" marR="0" lvl="1" indent="-228600" algn="l"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Crea una nueva relación con el grupo que se repite</a:t>
            </a:r>
          </a:p>
          <a:p>
            <a:pPr marL="228600" marR="0" lvl="1" indent="-228600" algn="l"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Añade a esta nueva relación la clave primaria de la relación que originalmente la contenía</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Darle un nombre a la nueva entidad</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Determina la clave primaria de la nueva entidad</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Repetir hasta que no queden más atributos no atómicos</a:t>
            </a:r>
          </a:p>
        </p:txBody>
      </p:sp>
      <p:graphicFrame>
        <p:nvGraphicFramePr>
          <p:cNvPr id="219" name="Shape 219"/>
          <p:cNvGraphicFramePr/>
          <p:nvPr/>
        </p:nvGraphicFramePr>
        <p:xfrm>
          <a:off x="7020271" y="4285837"/>
          <a:ext cx="1895600" cy="2448200"/>
        </p:xfrm>
        <a:graphic>
          <a:graphicData uri="http://schemas.openxmlformats.org/drawingml/2006/table">
            <a:tbl>
              <a:tblPr firstRow="1" bandRow="1">
                <a:noFill/>
                <a:tableStyleId>{527C4363-1A6E-4D44-B8EA-EE74A3BD6F3A}</a:tableStyleId>
              </a:tblPr>
              <a:tblGrid>
                <a:gridCol w="841700"/>
                <a:gridCol w="1053900"/>
              </a:tblGrid>
              <a:tr h="306025">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Teléfono</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6354929</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6282276</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2262875</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A2</a:t>
                      </a:r>
                    </a:p>
                  </a:txBody>
                  <a:tcPr marL="91450" marR="91450" marT="45725" marB="45725"/>
                </a:tc>
                <a:tc>
                  <a:txBody>
                    <a:bodyPr/>
                    <a:lstStyle/>
                    <a:p>
                      <a:pPr marL="0" marR="0" lvl="0" indent="0" algn="l" rtl="0">
                        <a:spcBef>
                          <a:spcPts val="0"/>
                        </a:spcBef>
                        <a:buSzPct val="25000"/>
                        <a:buNone/>
                      </a:pPr>
                      <a:r>
                        <a:rPr lang="es-CR" sz="1400" u="none" strike="noStrike" cap="none" baseline="0"/>
                        <a:t>6316651</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A2</a:t>
                      </a:r>
                    </a:p>
                  </a:txBody>
                  <a:tcPr marL="91450" marR="91450" marT="45725" marB="45725"/>
                </a:tc>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A3</a:t>
                      </a:r>
                    </a:p>
                  </a:txBody>
                  <a:tcPr marL="91450" marR="91450" marT="45725" marB="45725"/>
                </a:tc>
                <a:tc>
                  <a:txBody>
                    <a:bodyPr/>
                    <a:lstStyle/>
                    <a:p>
                      <a:pPr marL="0" marR="0" lvl="0" indent="0" algn="l" rtl="0">
                        <a:spcBef>
                          <a:spcPts val="0"/>
                        </a:spcBef>
                        <a:buSzPct val="25000"/>
                        <a:buNone/>
                      </a:pPr>
                      <a:r>
                        <a:rPr lang="es-CR" sz="1400" u="none" strike="noStrike" cap="none" baseline="0"/>
                        <a:t>6382276</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A4</a:t>
                      </a:r>
                    </a:p>
                  </a:txBody>
                  <a:tcPr marL="91450" marR="91450" marT="45725" marB="45725"/>
                </a:tc>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bl>
          </a:graphicData>
        </a:graphic>
      </p:graphicFrame>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Agenda</a:t>
            </a:r>
          </a:p>
        </p:txBody>
      </p:sp>
      <p:sp>
        <p:nvSpPr>
          <p:cNvPr id="93" name="Shape 93"/>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Dependencia funcional</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Normalización</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Primera Forma Normal</a:t>
            </a:r>
          </a:p>
        </p:txBody>
      </p:sp>
      <p:sp>
        <p:nvSpPr>
          <p:cNvPr id="225" name="Shape 22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226" name="Shape 226"/>
          <p:cNvGraphicFramePr/>
          <p:nvPr/>
        </p:nvGraphicFramePr>
        <p:xfrm>
          <a:off x="251519" y="2222872"/>
          <a:ext cx="8681700" cy="1854250"/>
        </p:xfrm>
        <a:graphic>
          <a:graphicData uri="http://schemas.openxmlformats.org/drawingml/2006/table">
            <a:tbl>
              <a:tblPr firstRow="1" bandRow="1">
                <a:noFill/>
                <a:tableStyleId>{4C79A6A8-0D83-4F08-80FC-581CF07065F0}</a:tableStyleId>
              </a:tblPr>
              <a:tblGrid>
                <a:gridCol w="2214875"/>
                <a:gridCol w="1033775"/>
                <a:gridCol w="2240275"/>
                <a:gridCol w="3192775"/>
              </a:tblGrid>
              <a:tr h="370850">
                <a:tc>
                  <a:txBody>
                    <a:bodyPr/>
                    <a:lstStyle/>
                    <a:p>
                      <a:pPr marL="0" marR="0" lvl="0" indent="0" algn="l" rtl="0">
                        <a:spcBef>
                          <a:spcPts val="0"/>
                        </a:spcBef>
                        <a:buSzPct val="25000"/>
                        <a:buNone/>
                      </a:pPr>
                      <a:r>
                        <a:rPr lang="es-CR" sz="1400" u="none" strike="noStrike" cap="none" baseline="0"/>
                        <a:t>Nombre</a:t>
                      </a:r>
                    </a:p>
                  </a:txBody>
                  <a:tcPr marL="91450" marR="91450" marT="45725" marB="45725"/>
                </a:tc>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Fecha de creación</a:t>
                      </a:r>
                    </a:p>
                  </a:txBody>
                  <a:tcPr marL="91450" marR="91450" marT="45725" marB="45725"/>
                </a:tc>
                <a:tc>
                  <a:txBody>
                    <a:bodyPr/>
                    <a:lstStyle/>
                    <a:p>
                      <a:pPr marL="0" marR="0" lvl="0" indent="0" algn="l" rtl="0">
                        <a:spcBef>
                          <a:spcPts val="0"/>
                        </a:spcBef>
                        <a:buSzPct val="25000"/>
                        <a:buNone/>
                      </a:pPr>
                      <a:r>
                        <a:rPr lang="es-CR" sz="1400" u="none" strike="noStrike" cap="none" baseline="0"/>
                        <a:t>Teléfonos</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Informática</a:t>
                      </a:r>
                    </a:p>
                  </a:txBody>
                  <a:tcPr marL="91450" marR="91450" marT="45725" marB="45725"/>
                </a:tc>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01/03/2002</a:t>
                      </a:r>
                    </a:p>
                  </a:txBody>
                  <a:tcPr marL="91450" marR="91450" marT="45725" marB="45725"/>
                </a:tc>
                <a:tc>
                  <a:txBody>
                    <a:bodyPr/>
                    <a:lstStyle/>
                    <a:p>
                      <a:pPr marL="0" marR="0" lvl="0" indent="0" algn="l" rtl="0">
                        <a:spcBef>
                          <a:spcPts val="0"/>
                        </a:spcBef>
                        <a:buSzPct val="25000"/>
                        <a:buNone/>
                      </a:pPr>
                      <a:r>
                        <a:rPr lang="es-CR" sz="1400" u="none" strike="noStrike" cap="none" baseline="0"/>
                        <a:t>{6354929,6282276,2262875}</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Mercadeo</a:t>
                      </a:r>
                    </a:p>
                  </a:txBody>
                  <a:tcPr marL="91450" marR="91450" marT="45725" marB="45725"/>
                </a:tc>
                <a:tc>
                  <a:txBody>
                    <a:bodyPr/>
                    <a:lstStyle/>
                    <a:p>
                      <a:pPr marL="0" marR="0" lvl="0" indent="0" algn="l" rtl="0">
                        <a:spcBef>
                          <a:spcPts val="0"/>
                        </a:spcBef>
                        <a:buSzPct val="25000"/>
                        <a:buNone/>
                      </a:pPr>
                      <a:r>
                        <a:rPr lang="es-CR" sz="1400" u="none" strike="noStrike" cap="none" baseline="0"/>
                        <a:t>A2</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01/01/2002</a:t>
                      </a:r>
                    </a:p>
                  </a:txBody>
                  <a:tcPr marL="91450" marR="91450" marT="45725" marB="45725"/>
                </a:tc>
                <a:tc>
                  <a:txBody>
                    <a:bodyPr/>
                    <a:lstStyle/>
                    <a:p>
                      <a:pPr marL="0" marR="0" lvl="0" indent="0" algn="l" rtl="0">
                        <a:spcBef>
                          <a:spcPts val="0"/>
                        </a:spcBef>
                        <a:buSzPct val="25000"/>
                        <a:buNone/>
                      </a:pPr>
                      <a:r>
                        <a:rPr lang="es-CR" sz="1400" u="none" strike="noStrike" cap="none" baseline="0"/>
                        <a:t>{6316651,2775331}</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Ventas</a:t>
                      </a:r>
                    </a:p>
                  </a:txBody>
                  <a:tcPr marL="91450" marR="91450" marT="45725" marB="45725"/>
                </a:tc>
                <a:tc>
                  <a:txBody>
                    <a:bodyPr/>
                    <a:lstStyle/>
                    <a:p>
                      <a:pPr marL="0" marR="0" lvl="0" indent="0" algn="l" rtl="0">
                        <a:spcBef>
                          <a:spcPts val="0"/>
                        </a:spcBef>
                        <a:buSzPct val="25000"/>
                        <a:buNone/>
                      </a:pPr>
                      <a:r>
                        <a:rPr lang="es-CR" sz="1400" u="none" strike="noStrike" cap="none" baseline="0"/>
                        <a:t>A3</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01/01/2001</a:t>
                      </a:r>
                    </a:p>
                  </a:txBody>
                  <a:tcPr marL="91450" marR="91450" marT="45725" marB="45725"/>
                </a:tc>
                <a:tc>
                  <a:txBody>
                    <a:bodyPr/>
                    <a:lstStyle/>
                    <a:p>
                      <a:pPr marL="0" marR="0" lvl="0" indent="0" algn="l" rtl="0">
                        <a:spcBef>
                          <a:spcPts val="0"/>
                        </a:spcBef>
                        <a:buSzPct val="25000"/>
                        <a:buNone/>
                      </a:pPr>
                      <a:r>
                        <a:rPr lang="es-CR" sz="1400" u="none" strike="noStrike" cap="none" baseline="0"/>
                        <a:t>{6382276}</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Recursos humanos</a:t>
                      </a:r>
                    </a:p>
                  </a:txBody>
                  <a:tcPr marL="91450" marR="91450" marT="45725" marB="45725"/>
                </a:tc>
                <a:tc>
                  <a:txBody>
                    <a:bodyPr/>
                    <a:lstStyle/>
                    <a:p>
                      <a:pPr marL="0" marR="0" lvl="0" indent="0" algn="l" rtl="0">
                        <a:spcBef>
                          <a:spcPts val="0"/>
                        </a:spcBef>
                        <a:buSzPct val="25000"/>
                        <a:buNone/>
                      </a:pPr>
                      <a:r>
                        <a:rPr lang="es-CR" sz="1400" u="none" strike="noStrike" cap="none" baseline="0"/>
                        <a:t>A4</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01/01/2003</a:t>
                      </a:r>
                    </a:p>
                  </a:txBody>
                  <a:tcPr marL="91450" marR="91450" marT="45725" marB="45725"/>
                </a:tc>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bl>
          </a:graphicData>
        </a:graphic>
      </p:graphicFrame>
      <p:sp>
        <p:nvSpPr>
          <p:cNvPr id="227" name="Shape 227"/>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Departamento</a:t>
            </a:r>
          </a:p>
        </p:txBody>
      </p:sp>
      <p:sp>
        <p:nvSpPr>
          <p:cNvPr id="228" name="Shape 228"/>
          <p:cNvSpPr/>
          <p:nvPr/>
        </p:nvSpPr>
        <p:spPr>
          <a:xfrm>
            <a:off x="166976" y="4725144"/>
            <a:ext cx="3888432" cy="1569660"/>
          </a:xfrm>
          <a:prstGeom prst="rect">
            <a:avLst/>
          </a:prstGeom>
          <a:noFill/>
          <a:ln>
            <a:noFill/>
          </a:ln>
        </p:spPr>
        <p:txBody>
          <a:bodyPr lIns="91425" tIns="45700" rIns="91425" bIns="45700" anchor="t" anchorCtr="0">
            <a:noAutofit/>
          </a:bodyPr>
          <a:lstStyle/>
          <a:p>
            <a:pPr marL="228600" marR="0" lvl="1" indent="-228600" algn="l"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Crea una nueva relación con el grupo que se repite</a:t>
            </a:r>
          </a:p>
          <a:p>
            <a:pPr marL="228600" marR="0" lvl="1" indent="-228600" algn="l"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Añade a esta nueva relación la clave primaria de la relación que originalmente la contenía</a:t>
            </a:r>
          </a:p>
          <a:p>
            <a:pPr marL="228600" marR="0" lvl="1" indent="-228600" algn="l"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Darle un nombre a la nueva entidad</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Determina la clave primaria de la nueva entidad</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Repetir hasta que no queden más atributos no atómicos</a:t>
            </a:r>
          </a:p>
        </p:txBody>
      </p:sp>
      <p:graphicFrame>
        <p:nvGraphicFramePr>
          <p:cNvPr id="229" name="Shape 229"/>
          <p:cNvGraphicFramePr/>
          <p:nvPr/>
        </p:nvGraphicFramePr>
        <p:xfrm>
          <a:off x="7020271" y="4285837"/>
          <a:ext cx="1895600" cy="2448200"/>
        </p:xfrm>
        <a:graphic>
          <a:graphicData uri="http://schemas.openxmlformats.org/drawingml/2006/table">
            <a:tbl>
              <a:tblPr firstRow="1" bandRow="1">
                <a:noFill/>
                <a:tableStyleId>{B568D5EA-3902-4F0C-9DC7-255E9ACA6AA0}</a:tableStyleId>
              </a:tblPr>
              <a:tblGrid>
                <a:gridCol w="841700"/>
                <a:gridCol w="1053900"/>
              </a:tblGrid>
              <a:tr h="306025">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Teléfono</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6354929</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6282276</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2262875</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A2</a:t>
                      </a:r>
                    </a:p>
                  </a:txBody>
                  <a:tcPr marL="91450" marR="91450" marT="45725" marB="45725"/>
                </a:tc>
                <a:tc>
                  <a:txBody>
                    <a:bodyPr/>
                    <a:lstStyle/>
                    <a:p>
                      <a:pPr marL="0" marR="0" lvl="0" indent="0" algn="l" rtl="0">
                        <a:spcBef>
                          <a:spcPts val="0"/>
                        </a:spcBef>
                        <a:buSzPct val="25000"/>
                        <a:buNone/>
                      </a:pPr>
                      <a:r>
                        <a:rPr lang="es-CR" sz="1400" u="none" strike="noStrike" cap="none" baseline="0"/>
                        <a:t>6316651</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A2</a:t>
                      </a:r>
                    </a:p>
                  </a:txBody>
                  <a:tcPr marL="91450" marR="91450" marT="45725" marB="45725"/>
                </a:tc>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A3</a:t>
                      </a:r>
                    </a:p>
                  </a:txBody>
                  <a:tcPr marL="91450" marR="91450" marT="45725" marB="45725"/>
                </a:tc>
                <a:tc>
                  <a:txBody>
                    <a:bodyPr/>
                    <a:lstStyle/>
                    <a:p>
                      <a:pPr marL="0" marR="0" lvl="0" indent="0" algn="l" rtl="0">
                        <a:spcBef>
                          <a:spcPts val="0"/>
                        </a:spcBef>
                        <a:buSzPct val="25000"/>
                        <a:buNone/>
                      </a:pPr>
                      <a:r>
                        <a:rPr lang="es-CR" sz="1400" u="none" strike="noStrike" cap="none" baseline="0"/>
                        <a:t>6382276</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A4</a:t>
                      </a:r>
                    </a:p>
                  </a:txBody>
                  <a:tcPr marL="91450" marR="91450" marT="45725" marB="45725"/>
                </a:tc>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bl>
          </a:graphicData>
        </a:graphic>
      </p:graphicFrame>
      <p:sp>
        <p:nvSpPr>
          <p:cNvPr id="230" name="Shape 230"/>
          <p:cNvSpPr txBox="1"/>
          <p:nvPr/>
        </p:nvSpPr>
        <p:spPr>
          <a:xfrm>
            <a:off x="7020271" y="4005064"/>
            <a:ext cx="187220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Teléfono</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Primera Forma Normal</a:t>
            </a:r>
          </a:p>
        </p:txBody>
      </p:sp>
      <p:sp>
        <p:nvSpPr>
          <p:cNvPr id="236" name="Shape 236"/>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237" name="Shape 237"/>
          <p:cNvGraphicFramePr/>
          <p:nvPr/>
        </p:nvGraphicFramePr>
        <p:xfrm>
          <a:off x="251519" y="2222872"/>
          <a:ext cx="8681700" cy="1854250"/>
        </p:xfrm>
        <a:graphic>
          <a:graphicData uri="http://schemas.openxmlformats.org/drawingml/2006/table">
            <a:tbl>
              <a:tblPr firstRow="1" bandRow="1">
                <a:noFill/>
                <a:tableStyleId>{9175B605-B011-4918-899A-C55D21A578FD}</a:tableStyleId>
              </a:tblPr>
              <a:tblGrid>
                <a:gridCol w="2214875"/>
                <a:gridCol w="1033775"/>
                <a:gridCol w="2240275"/>
                <a:gridCol w="3192775"/>
              </a:tblGrid>
              <a:tr h="370850">
                <a:tc>
                  <a:txBody>
                    <a:bodyPr/>
                    <a:lstStyle/>
                    <a:p>
                      <a:pPr marL="0" marR="0" lvl="0" indent="0" algn="l" rtl="0">
                        <a:spcBef>
                          <a:spcPts val="0"/>
                        </a:spcBef>
                        <a:buSzPct val="25000"/>
                        <a:buNone/>
                      </a:pPr>
                      <a:r>
                        <a:rPr lang="es-CR" sz="1400" u="none" strike="noStrike" cap="none" baseline="0"/>
                        <a:t>Nombre</a:t>
                      </a:r>
                    </a:p>
                  </a:txBody>
                  <a:tcPr marL="91450" marR="91450" marT="45725" marB="45725"/>
                </a:tc>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Fecha de creación</a:t>
                      </a:r>
                    </a:p>
                  </a:txBody>
                  <a:tcPr marL="91450" marR="91450" marT="45725" marB="45725"/>
                </a:tc>
                <a:tc>
                  <a:txBody>
                    <a:bodyPr/>
                    <a:lstStyle/>
                    <a:p>
                      <a:pPr marL="0" marR="0" lvl="0" indent="0" algn="l" rtl="0">
                        <a:spcBef>
                          <a:spcPts val="0"/>
                        </a:spcBef>
                        <a:buSzPct val="25000"/>
                        <a:buNone/>
                      </a:pPr>
                      <a:r>
                        <a:rPr lang="es-CR" sz="1400" u="none" strike="noStrike" cap="none" baseline="0"/>
                        <a:t>Teléfonos</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Informática</a:t>
                      </a:r>
                    </a:p>
                  </a:txBody>
                  <a:tcPr marL="91450" marR="91450" marT="45725" marB="45725"/>
                </a:tc>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01/03/2002</a:t>
                      </a:r>
                    </a:p>
                  </a:txBody>
                  <a:tcPr marL="91450" marR="91450" marT="45725" marB="45725"/>
                </a:tc>
                <a:tc>
                  <a:txBody>
                    <a:bodyPr/>
                    <a:lstStyle/>
                    <a:p>
                      <a:pPr marL="0" marR="0" lvl="0" indent="0" algn="l" rtl="0">
                        <a:spcBef>
                          <a:spcPts val="0"/>
                        </a:spcBef>
                        <a:buSzPct val="25000"/>
                        <a:buNone/>
                      </a:pPr>
                      <a:r>
                        <a:rPr lang="es-CR" sz="1400" u="none" strike="noStrike" cap="none" baseline="0"/>
                        <a:t>{6354929,6282276,2262875}</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Mercadeo</a:t>
                      </a:r>
                    </a:p>
                  </a:txBody>
                  <a:tcPr marL="91450" marR="91450" marT="45725" marB="45725"/>
                </a:tc>
                <a:tc>
                  <a:txBody>
                    <a:bodyPr/>
                    <a:lstStyle/>
                    <a:p>
                      <a:pPr marL="0" marR="0" lvl="0" indent="0" algn="l" rtl="0">
                        <a:spcBef>
                          <a:spcPts val="0"/>
                        </a:spcBef>
                        <a:buSzPct val="25000"/>
                        <a:buNone/>
                      </a:pPr>
                      <a:r>
                        <a:rPr lang="es-CR" sz="1400" u="none" strike="noStrike" cap="none" baseline="0"/>
                        <a:t>A2</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01/01/2002</a:t>
                      </a:r>
                    </a:p>
                  </a:txBody>
                  <a:tcPr marL="91450" marR="91450" marT="45725" marB="45725"/>
                </a:tc>
                <a:tc>
                  <a:txBody>
                    <a:bodyPr/>
                    <a:lstStyle/>
                    <a:p>
                      <a:pPr marL="0" marR="0" lvl="0" indent="0" algn="l" rtl="0">
                        <a:spcBef>
                          <a:spcPts val="0"/>
                        </a:spcBef>
                        <a:buSzPct val="25000"/>
                        <a:buNone/>
                      </a:pPr>
                      <a:r>
                        <a:rPr lang="es-CR" sz="1400" u="none" strike="noStrike" cap="none" baseline="0"/>
                        <a:t>{6316651,2775331}</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Ventas</a:t>
                      </a:r>
                    </a:p>
                  </a:txBody>
                  <a:tcPr marL="91450" marR="91450" marT="45725" marB="45725"/>
                </a:tc>
                <a:tc>
                  <a:txBody>
                    <a:bodyPr/>
                    <a:lstStyle/>
                    <a:p>
                      <a:pPr marL="0" marR="0" lvl="0" indent="0" algn="l" rtl="0">
                        <a:spcBef>
                          <a:spcPts val="0"/>
                        </a:spcBef>
                        <a:buSzPct val="25000"/>
                        <a:buNone/>
                      </a:pPr>
                      <a:r>
                        <a:rPr lang="es-CR" sz="1400" u="none" strike="noStrike" cap="none" baseline="0"/>
                        <a:t>A3</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01/01/2001</a:t>
                      </a:r>
                    </a:p>
                  </a:txBody>
                  <a:tcPr marL="91450" marR="91450" marT="45725" marB="45725"/>
                </a:tc>
                <a:tc>
                  <a:txBody>
                    <a:bodyPr/>
                    <a:lstStyle/>
                    <a:p>
                      <a:pPr marL="0" marR="0" lvl="0" indent="0" algn="l" rtl="0">
                        <a:spcBef>
                          <a:spcPts val="0"/>
                        </a:spcBef>
                        <a:buSzPct val="25000"/>
                        <a:buNone/>
                      </a:pPr>
                      <a:r>
                        <a:rPr lang="es-CR" sz="1400" u="none" strike="noStrike" cap="none" baseline="0"/>
                        <a:t>{6382276}</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Recursos humanos</a:t>
                      </a:r>
                    </a:p>
                  </a:txBody>
                  <a:tcPr marL="91450" marR="91450" marT="45725" marB="45725"/>
                </a:tc>
                <a:tc>
                  <a:txBody>
                    <a:bodyPr/>
                    <a:lstStyle/>
                    <a:p>
                      <a:pPr marL="0" marR="0" lvl="0" indent="0" algn="l" rtl="0">
                        <a:spcBef>
                          <a:spcPts val="0"/>
                        </a:spcBef>
                        <a:buSzPct val="25000"/>
                        <a:buNone/>
                      </a:pPr>
                      <a:r>
                        <a:rPr lang="es-CR" sz="1400" u="none" strike="noStrike" cap="none" baseline="0"/>
                        <a:t>A4</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01/01/2003</a:t>
                      </a:r>
                    </a:p>
                  </a:txBody>
                  <a:tcPr marL="91450" marR="91450" marT="45725" marB="45725"/>
                </a:tc>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bl>
          </a:graphicData>
        </a:graphic>
      </p:graphicFrame>
      <p:sp>
        <p:nvSpPr>
          <p:cNvPr id="238" name="Shape 238"/>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Departamento</a:t>
            </a:r>
          </a:p>
        </p:txBody>
      </p:sp>
      <p:sp>
        <p:nvSpPr>
          <p:cNvPr id="239" name="Shape 239"/>
          <p:cNvSpPr/>
          <p:nvPr/>
        </p:nvSpPr>
        <p:spPr>
          <a:xfrm>
            <a:off x="166976" y="4725144"/>
            <a:ext cx="3888432" cy="1569660"/>
          </a:xfrm>
          <a:prstGeom prst="rect">
            <a:avLst/>
          </a:prstGeom>
          <a:noFill/>
          <a:ln>
            <a:noFill/>
          </a:ln>
        </p:spPr>
        <p:txBody>
          <a:bodyPr lIns="91425" tIns="45700" rIns="91425" bIns="45700" anchor="t" anchorCtr="0">
            <a:noAutofit/>
          </a:bodyPr>
          <a:lstStyle/>
          <a:p>
            <a:pPr marL="228600" marR="0" lvl="1" indent="-228600" algn="l"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Crea una nueva relación con el grupo que se repite</a:t>
            </a:r>
          </a:p>
          <a:p>
            <a:pPr marL="228600" marR="0" lvl="1" indent="-228600" algn="l"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Añade a esta nueva relación la clave primaria de la relación que originalmente la contenía</a:t>
            </a:r>
          </a:p>
          <a:p>
            <a:pPr marL="228600" marR="0" lvl="1" indent="-228600" algn="l"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Darle un nombre a la nueva entidad</a:t>
            </a:r>
          </a:p>
          <a:p>
            <a:pPr marL="228600" marR="0" lvl="1" indent="-228600" algn="l"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Determina la clave primaria de la nueva entidad</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Repetir hasta que no queden más atributos no atómicos</a:t>
            </a:r>
          </a:p>
        </p:txBody>
      </p:sp>
      <p:graphicFrame>
        <p:nvGraphicFramePr>
          <p:cNvPr id="240" name="Shape 240"/>
          <p:cNvGraphicFramePr/>
          <p:nvPr/>
        </p:nvGraphicFramePr>
        <p:xfrm>
          <a:off x="6516216" y="4285837"/>
          <a:ext cx="2380050" cy="2448200"/>
        </p:xfrm>
        <a:graphic>
          <a:graphicData uri="http://schemas.openxmlformats.org/drawingml/2006/table">
            <a:tbl>
              <a:tblPr firstRow="1" bandRow="1">
                <a:noFill/>
                <a:tableStyleId>{ACFD069C-9353-40DF-9102-5C0BAFC132EE}</a:tableStyleId>
              </a:tblPr>
              <a:tblGrid>
                <a:gridCol w="582875"/>
                <a:gridCol w="841700"/>
                <a:gridCol w="955475"/>
              </a:tblGrid>
              <a:tr h="306025">
                <a:tc>
                  <a:txBody>
                    <a:bodyPr/>
                    <a:lstStyle/>
                    <a:p>
                      <a:pPr marL="0" marR="0" lvl="0" indent="0" algn="l" rtl="0">
                        <a:spcBef>
                          <a:spcPts val="0"/>
                        </a:spcBef>
                        <a:buSzPct val="25000"/>
                        <a:buNone/>
                      </a:pPr>
                      <a:r>
                        <a:rPr lang="es-CR" sz="1400" u="none" strike="noStrike" cap="none" baseline="0"/>
                        <a:t>ID</a:t>
                      </a:r>
                    </a:p>
                  </a:txBody>
                  <a:tcPr marL="91450" marR="91450" marT="45725" marB="45725"/>
                </a:tc>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Teléfono</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1</a:t>
                      </a:r>
                    </a:p>
                  </a:txBody>
                  <a:tcPr marL="91450" marR="91450" marT="45725" marB="45725"/>
                </a:tc>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6354929</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2</a:t>
                      </a:r>
                    </a:p>
                  </a:txBody>
                  <a:tcPr marL="91450" marR="91450" marT="45725" marB="45725"/>
                </a:tc>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6282276</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3</a:t>
                      </a:r>
                    </a:p>
                  </a:txBody>
                  <a:tcPr marL="91450" marR="91450" marT="45725" marB="45725"/>
                </a:tc>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2262875</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4</a:t>
                      </a:r>
                    </a:p>
                  </a:txBody>
                  <a:tcPr marL="91450" marR="91450" marT="45725" marB="45725"/>
                </a:tc>
                <a:tc>
                  <a:txBody>
                    <a:bodyPr/>
                    <a:lstStyle/>
                    <a:p>
                      <a:pPr marL="0" marR="0" lvl="0" indent="0" algn="l" rtl="0">
                        <a:spcBef>
                          <a:spcPts val="0"/>
                        </a:spcBef>
                        <a:buSzPct val="25000"/>
                        <a:buNone/>
                      </a:pPr>
                      <a:r>
                        <a:rPr lang="es-CR" sz="1400" u="none" strike="noStrike" cap="none" baseline="0"/>
                        <a:t>A2</a:t>
                      </a:r>
                    </a:p>
                  </a:txBody>
                  <a:tcPr marL="91450" marR="91450" marT="45725" marB="45725"/>
                </a:tc>
                <a:tc>
                  <a:txBody>
                    <a:bodyPr/>
                    <a:lstStyle/>
                    <a:p>
                      <a:pPr marL="0" marR="0" lvl="0" indent="0" algn="l" rtl="0">
                        <a:spcBef>
                          <a:spcPts val="0"/>
                        </a:spcBef>
                        <a:buSzPct val="25000"/>
                        <a:buNone/>
                      </a:pPr>
                      <a:r>
                        <a:rPr lang="es-CR" sz="1400" u="none" strike="noStrike" cap="none" baseline="0"/>
                        <a:t>6316651</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5</a:t>
                      </a:r>
                    </a:p>
                  </a:txBody>
                  <a:tcPr marL="91450" marR="91450" marT="45725" marB="45725"/>
                </a:tc>
                <a:tc>
                  <a:txBody>
                    <a:bodyPr/>
                    <a:lstStyle/>
                    <a:p>
                      <a:pPr marL="0" marR="0" lvl="0" indent="0" algn="l" rtl="0">
                        <a:spcBef>
                          <a:spcPts val="0"/>
                        </a:spcBef>
                        <a:buSzPct val="25000"/>
                        <a:buNone/>
                      </a:pPr>
                      <a:r>
                        <a:rPr lang="es-CR" sz="1400" u="none" strike="noStrike" cap="none" baseline="0"/>
                        <a:t>A2</a:t>
                      </a:r>
                    </a:p>
                  </a:txBody>
                  <a:tcPr marL="91450" marR="91450" marT="45725" marB="45725"/>
                </a:tc>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6</a:t>
                      </a:r>
                    </a:p>
                  </a:txBody>
                  <a:tcPr marL="91450" marR="91450" marT="45725" marB="45725"/>
                </a:tc>
                <a:tc>
                  <a:txBody>
                    <a:bodyPr/>
                    <a:lstStyle/>
                    <a:p>
                      <a:pPr marL="0" marR="0" lvl="0" indent="0" algn="l" rtl="0">
                        <a:spcBef>
                          <a:spcPts val="0"/>
                        </a:spcBef>
                        <a:buSzPct val="25000"/>
                        <a:buNone/>
                      </a:pPr>
                      <a:r>
                        <a:rPr lang="es-CR" sz="1400" u="none" strike="noStrike" cap="none" baseline="0"/>
                        <a:t>A3</a:t>
                      </a:r>
                    </a:p>
                  </a:txBody>
                  <a:tcPr marL="91450" marR="91450" marT="45725" marB="45725"/>
                </a:tc>
                <a:tc>
                  <a:txBody>
                    <a:bodyPr/>
                    <a:lstStyle/>
                    <a:p>
                      <a:pPr marL="0" marR="0" lvl="0" indent="0" algn="l" rtl="0">
                        <a:spcBef>
                          <a:spcPts val="0"/>
                        </a:spcBef>
                        <a:buSzPct val="25000"/>
                        <a:buNone/>
                      </a:pPr>
                      <a:r>
                        <a:rPr lang="es-CR" sz="1400" u="none" strike="noStrike" cap="none" baseline="0"/>
                        <a:t>6382276</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7</a:t>
                      </a:r>
                    </a:p>
                  </a:txBody>
                  <a:tcPr marL="91450" marR="91450" marT="45725" marB="45725"/>
                </a:tc>
                <a:tc>
                  <a:txBody>
                    <a:bodyPr/>
                    <a:lstStyle/>
                    <a:p>
                      <a:pPr marL="0" marR="0" lvl="0" indent="0" algn="l" rtl="0">
                        <a:spcBef>
                          <a:spcPts val="0"/>
                        </a:spcBef>
                        <a:buSzPct val="25000"/>
                        <a:buNone/>
                      </a:pPr>
                      <a:r>
                        <a:rPr lang="es-CR" sz="1400" u="none" strike="noStrike" cap="none" baseline="0"/>
                        <a:t>A4</a:t>
                      </a:r>
                    </a:p>
                  </a:txBody>
                  <a:tcPr marL="91450" marR="91450" marT="45725" marB="45725"/>
                </a:tc>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bl>
          </a:graphicData>
        </a:graphic>
      </p:graphicFrame>
      <p:sp>
        <p:nvSpPr>
          <p:cNvPr id="241" name="Shape 241"/>
          <p:cNvSpPr txBox="1"/>
          <p:nvPr/>
        </p:nvSpPr>
        <p:spPr>
          <a:xfrm>
            <a:off x="7020271" y="4005064"/>
            <a:ext cx="187220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Teléfono</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Formas Normales </a:t>
            </a:r>
          </a:p>
        </p:txBody>
      </p:sp>
      <p:sp>
        <p:nvSpPr>
          <p:cNvPr id="247" name="Shape 247"/>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dirty="0">
                <a:solidFill>
                  <a:schemeClr val="dk1"/>
                </a:solidFill>
                <a:latin typeface="Arial"/>
                <a:ea typeface="Arial"/>
                <a:cs typeface="Arial"/>
                <a:sym typeface="Arial"/>
              </a:rPr>
              <a:t>Un esquema de relación está en una determinada </a:t>
            </a:r>
            <a:r>
              <a:rPr lang="es-CR" sz="2400" b="1" i="0" u="none" strike="noStrike" cap="none" baseline="0" dirty="0">
                <a:solidFill>
                  <a:schemeClr val="dk1"/>
                </a:solidFill>
                <a:latin typeface="Arial"/>
                <a:ea typeface="Arial"/>
                <a:cs typeface="Arial"/>
                <a:sym typeface="Arial"/>
              </a:rPr>
              <a:t>forma normal </a:t>
            </a:r>
            <a:r>
              <a:rPr lang="es-CR" sz="2400" b="0" i="0" u="none" strike="noStrike" cap="none" baseline="0" dirty="0">
                <a:solidFill>
                  <a:schemeClr val="dk1"/>
                </a:solidFill>
                <a:latin typeface="Arial"/>
                <a:ea typeface="Arial"/>
                <a:cs typeface="Arial"/>
                <a:sym typeface="Arial"/>
              </a:rPr>
              <a:t>si </a:t>
            </a:r>
            <a:r>
              <a:rPr lang="es-CR" sz="2400" b="1" i="0" u="none" strike="noStrike" cap="none" baseline="0" dirty="0">
                <a:solidFill>
                  <a:schemeClr val="dk1"/>
                </a:solidFill>
                <a:latin typeface="Arial"/>
                <a:ea typeface="Arial"/>
                <a:cs typeface="Arial"/>
                <a:sym typeface="Arial"/>
              </a:rPr>
              <a:t>satisface un cierto conjunto de </a:t>
            </a:r>
            <a:r>
              <a:rPr lang="es-CR" sz="2400" b="1" i="0" u="none" strike="noStrike" cap="none" baseline="0" dirty="0" smtClean="0">
                <a:solidFill>
                  <a:schemeClr val="dk1"/>
                </a:solidFill>
                <a:latin typeface="Arial"/>
                <a:ea typeface="Arial"/>
                <a:cs typeface="Arial"/>
                <a:sym typeface="Arial"/>
              </a:rPr>
              <a:t>restricciones</a:t>
            </a:r>
          </a:p>
          <a:p>
            <a:pPr marL="182880" marR="0" lvl="0" indent="-182880" algn="just" rtl="0">
              <a:spcBef>
                <a:spcPts val="0"/>
              </a:spcBef>
              <a:buClr>
                <a:schemeClr val="accent1"/>
              </a:buClr>
              <a:buSzPct val="85000"/>
              <a:buFont typeface="Arial"/>
              <a:buChar char="•"/>
            </a:pPr>
            <a:endParaRPr lang="es-CR" b="1" dirty="0"/>
          </a:p>
          <a:p>
            <a:pPr marL="114300" lvl="1" indent="-114300" algn="l">
              <a:lnSpc>
                <a:spcPct val="75000"/>
              </a:lnSpc>
              <a:spcAft>
                <a:spcPts val="160"/>
              </a:spcAft>
              <a:buClr>
                <a:schemeClr val="dk1"/>
              </a:buClr>
              <a:buSzPct val="100000"/>
            </a:pPr>
            <a:r>
              <a:rPr lang="es-CR" b="1" dirty="0"/>
              <a:t>Universo de relaciones</a:t>
            </a:r>
          </a:p>
          <a:p>
            <a:pPr marL="114300" lvl="1" indent="-114300" algn="l">
              <a:lnSpc>
                <a:spcPct val="75000"/>
              </a:lnSpc>
              <a:spcAft>
                <a:spcPts val="160"/>
              </a:spcAft>
              <a:buClr>
                <a:schemeClr val="dk1"/>
              </a:buClr>
              <a:buSzPct val="100000"/>
            </a:pPr>
            <a:endParaRPr lang="es-CR" b="1" dirty="0"/>
          </a:p>
          <a:p>
            <a:pPr marL="114300" lvl="1" indent="-114300" algn="l">
              <a:lnSpc>
                <a:spcPct val="75000"/>
              </a:lnSpc>
              <a:spcAft>
                <a:spcPts val="160"/>
              </a:spcAft>
              <a:buClr>
                <a:schemeClr val="dk1"/>
              </a:buClr>
              <a:buSzPct val="100000"/>
            </a:pPr>
            <a:r>
              <a:rPr lang="es-CR" b="1" dirty="0"/>
              <a:t>1FN</a:t>
            </a:r>
          </a:p>
          <a:p>
            <a:pPr marL="114300" lvl="1" indent="-114300" algn="l">
              <a:lnSpc>
                <a:spcPct val="75000"/>
              </a:lnSpc>
              <a:spcAft>
                <a:spcPts val="160"/>
              </a:spcAft>
              <a:buClr>
                <a:schemeClr val="dk1"/>
              </a:buClr>
              <a:buSzPct val="100000"/>
            </a:pPr>
            <a:endParaRPr lang="es-CR" b="1" dirty="0">
              <a:solidFill>
                <a:srgbClr val="92D050"/>
              </a:solidFill>
            </a:endParaRPr>
          </a:p>
          <a:p>
            <a:pPr marL="114300" lvl="1" indent="-114300" algn="l">
              <a:lnSpc>
                <a:spcPct val="75000"/>
              </a:lnSpc>
              <a:spcAft>
                <a:spcPts val="160"/>
              </a:spcAft>
              <a:buClr>
                <a:schemeClr val="dk1"/>
              </a:buClr>
              <a:buSzPct val="100000"/>
            </a:pPr>
            <a:r>
              <a:rPr lang="es-CR" b="1" dirty="0">
                <a:solidFill>
                  <a:srgbClr val="92D050"/>
                </a:solidFill>
              </a:rPr>
              <a:t>2FN</a:t>
            </a:r>
          </a:p>
          <a:p>
            <a:pPr marL="114300" lvl="1" indent="-114300" algn="l">
              <a:lnSpc>
                <a:spcPct val="75000"/>
              </a:lnSpc>
              <a:spcAft>
                <a:spcPts val="160"/>
              </a:spcAft>
              <a:buClr>
                <a:schemeClr val="dk1"/>
              </a:buClr>
              <a:buSzPct val="100000"/>
            </a:pPr>
            <a:endParaRPr lang="es-CR" b="1" dirty="0"/>
          </a:p>
          <a:p>
            <a:pPr marL="114300" lvl="1" indent="-114300" algn="l">
              <a:lnSpc>
                <a:spcPct val="75000"/>
              </a:lnSpc>
              <a:spcAft>
                <a:spcPts val="160"/>
              </a:spcAft>
              <a:buClr>
                <a:schemeClr val="dk1"/>
              </a:buClr>
              <a:buSzPct val="100000"/>
            </a:pPr>
            <a:r>
              <a:rPr lang="es-CR" b="1" dirty="0"/>
              <a:t>3FN</a:t>
            </a:r>
          </a:p>
          <a:p>
            <a:pPr marL="114300" lvl="1" indent="-114300" algn="l">
              <a:lnSpc>
                <a:spcPct val="75000"/>
              </a:lnSpc>
              <a:spcAft>
                <a:spcPts val="160"/>
              </a:spcAft>
              <a:buClr>
                <a:schemeClr val="dk1"/>
              </a:buClr>
              <a:buSzPct val="100000"/>
            </a:pPr>
            <a:endParaRPr lang="es-CR" b="1" dirty="0"/>
          </a:p>
          <a:p>
            <a:pPr marL="114300" lvl="1" indent="-114300" algn="l">
              <a:lnSpc>
                <a:spcPct val="75000"/>
              </a:lnSpc>
              <a:spcAft>
                <a:spcPts val="160"/>
              </a:spcAft>
              <a:buClr>
                <a:schemeClr val="dk1"/>
              </a:buClr>
              <a:buSzPct val="100000"/>
            </a:pPr>
            <a:r>
              <a:rPr lang="es-CR" b="1" dirty="0"/>
              <a:t>4FN</a:t>
            </a:r>
          </a:p>
          <a:p>
            <a:pPr marL="114300" lvl="1" indent="-114300" algn="l">
              <a:lnSpc>
                <a:spcPct val="75000"/>
              </a:lnSpc>
              <a:spcAft>
                <a:spcPts val="160"/>
              </a:spcAft>
              <a:buClr>
                <a:schemeClr val="dk1"/>
              </a:buClr>
              <a:buSzPct val="100000"/>
            </a:pPr>
            <a:endParaRPr lang="es-CR" b="1" dirty="0"/>
          </a:p>
          <a:p>
            <a:pPr marL="114300" lvl="1" indent="-114300" algn="l">
              <a:lnSpc>
                <a:spcPct val="75000"/>
              </a:lnSpc>
              <a:spcAft>
                <a:spcPts val="160"/>
              </a:spcAft>
              <a:buClr>
                <a:schemeClr val="dk1"/>
              </a:buClr>
              <a:buSzPct val="100000"/>
            </a:pPr>
            <a:r>
              <a:rPr lang="es-CR" b="1" dirty="0"/>
              <a:t>5FN</a:t>
            </a:r>
          </a:p>
          <a:p>
            <a:pPr marL="182880" marR="0" lvl="0" indent="-182880" algn="just" rtl="0">
              <a:spcBef>
                <a:spcPts val="0"/>
              </a:spcBef>
              <a:buClr>
                <a:schemeClr val="accent1"/>
              </a:buClr>
              <a:buSzPct val="85000"/>
              <a:buFont typeface="Arial"/>
              <a:buChar char="•"/>
            </a:pPr>
            <a:endParaRPr lang="es-CR" sz="2400" b="1" i="0" u="none" strike="noStrike" cap="none" baseline="0" dirty="0">
              <a:solidFill>
                <a:schemeClr val="dk1"/>
              </a:solidFill>
              <a:latin typeface="Arial"/>
              <a:ea typeface="Arial"/>
              <a:cs typeface="Arial"/>
              <a:sym typeface="Arial"/>
            </a:endParaRPr>
          </a:p>
        </p:txBody>
      </p:sp>
      <p:sp>
        <p:nvSpPr>
          <p:cNvPr id="248" name="Shape 248"/>
          <p:cNvSpPr/>
          <p:nvPr/>
        </p:nvSpPr>
        <p:spPr>
          <a:xfrm>
            <a:off x="683568" y="2636911"/>
            <a:ext cx="7920880" cy="4176464"/>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9999" y="0"/>
                </a:moveTo>
                <a:close/>
                <a:lnTo>
                  <a:pt x="-9999" y="120000"/>
                </a:lnTo>
              </a:path>
              <a:path w="120000" h="120000" fill="none" extrusionOk="0">
                <a:moveTo>
                  <a:pt x="-9999" y="22499"/>
                </a:moveTo>
                <a:lnTo>
                  <a:pt x="-45999" y="135000"/>
                </a:lnTo>
              </a:path>
            </a:pathLst>
          </a:custGeom>
          <a:noFill/>
          <a:ln>
            <a:noFill/>
          </a:ln>
        </p:spPr>
        <p:txBody>
          <a:bodyPr lIns="91425" tIns="45700" rIns="91425" bIns="45700" anchor="ctr" anchorCtr="1">
            <a:noAutofit/>
          </a:bodyPr>
          <a:lstStyle/>
          <a:p>
            <a:pPr marL="114300" marR="0" lvl="1" indent="-114300" algn="l" rtl="0">
              <a:lnSpc>
                <a:spcPct val="75000"/>
              </a:lnSpc>
              <a:spcBef>
                <a:spcPts val="0"/>
              </a:spcBef>
              <a:spcAft>
                <a:spcPts val="160"/>
              </a:spcAft>
              <a:buClr>
                <a:schemeClr val="dk1"/>
              </a:buClr>
              <a:buSzPct val="100000"/>
              <a:buFont typeface="Arial"/>
              <a:buChar char="•"/>
            </a:pPr>
            <a:endParaRPr lang="es-CR" sz="1600" b="1" i="0" u="none" strike="noStrike" cap="none" baseline="0" dirty="0">
              <a:solidFill>
                <a:schemeClr val="dk1"/>
              </a:solidFill>
              <a:latin typeface="Arial"/>
              <a:ea typeface="Arial"/>
              <a:cs typeface="Arial"/>
              <a:sym typeface="Arial"/>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Segunda Forma Normal</a:t>
            </a:r>
          </a:p>
        </p:txBody>
      </p:sp>
      <p:sp>
        <p:nvSpPr>
          <p:cNvPr id="254" name="Shape 254"/>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Un esquema de relación está en segunda forma normal (2FN) si, y sólo si, está en </a:t>
            </a:r>
            <a:r>
              <a:rPr lang="es-CR" sz="2400" b="1" i="0" u="none" strike="noStrike" cap="none" baseline="0">
                <a:solidFill>
                  <a:schemeClr val="dk1"/>
                </a:solidFill>
                <a:latin typeface="Arial"/>
                <a:ea typeface="Arial"/>
                <a:cs typeface="Arial"/>
                <a:sym typeface="Arial"/>
              </a:rPr>
              <a:t>primera forma normal (1FN)</a:t>
            </a:r>
            <a:r>
              <a:rPr lang="es-CR" sz="2400" b="0" i="0" u="none" strike="noStrike" cap="none" baseline="0">
                <a:solidFill>
                  <a:schemeClr val="dk1"/>
                </a:solidFill>
                <a:latin typeface="Arial"/>
                <a:ea typeface="Arial"/>
                <a:cs typeface="Arial"/>
                <a:sym typeface="Arial"/>
              </a:rPr>
              <a:t> y, además </a:t>
            </a:r>
            <a:r>
              <a:rPr lang="es-CR" sz="2400" b="1" i="0" u="none" strike="noStrike" cap="none" baseline="0">
                <a:solidFill>
                  <a:schemeClr val="dk1"/>
                </a:solidFill>
                <a:latin typeface="Arial"/>
                <a:ea typeface="Arial"/>
                <a:cs typeface="Arial"/>
                <a:sym typeface="Arial"/>
              </a:rPr>
              <a:t>cada atributo del esquema de relación que no está en la clave primaria </a:t>
            </a:r>
            <a:r>
              <a:rPr lang="es-CR" sz="2400" b="1" i="0" u="none" strike="noStrike" cap="none" baseline="0">
                <a:solidFill>
                  <a:srgbClr val="FF0000"/>
                </a:solidFill>
                <a:latin typeface="Arial"/>
                <a:ea typeface="Arial"/>
                <a:cs typeface="Arial"/>
                <a:sym typeface="Arial"/>
              </a:rPr>
              <a:t>depende funcionalmente </a:t>
            </a:r>
            <a:r>
              <a:rPr lang="es-CR" sz="2400" b="1" i="0" u="none" strike="noStrike" cap="none" baseline="0">
                <a:solidFill>
                  <a:schemeClr val="dk1"/>
                </a:solidFill>
                <a:latin typeface="Arial"/>
                <a:ea typeface="Arial"/>
                <a:cs typeface="Arial"/>
                <a:sym typeface="Arial"/>
              </a:rPr>
              <a:t>de la clave primaria completa</a:t>
            </a:r>
            <a:r>
              <a:rPr lang="es-CR" sz="2400" b="0" i="0" u="none" strike="noStrike" cap="none" baseline="0">
                <a:solidFill>
                  <a:schemeClr val="dk1"/>
                </a:solidFill>
                <a:latin typeface="Arial"/>
                <a:ea typeface="Arial"/>
                <a:cs typeface="Arial"/>
                <a:sym typeface="Arial"/>
              </a:rPr>
              <a:t> y no sólo de una parte de esta</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La segunda forma normal (2FN) </a:t>
            </a:r>
            <a:r>
              <a:rPr lang="es-CR" sz="2400" b="1" i="0" u="none" strike="noStrike" cap="none" baseline="0">
                <a:solidFill>
                  <a:schemeClr val="dk1"/>
                </a:solidFill>
                <a:latin typeface="Arial"/>
                <a:ea typeface="Arial"/>
                <a:cs typeface="Arial"/>
                <a:sym typeface="Arial"/>
              </a:rPr>
              <a:t>sólo se aplica a los esquemas de relación que tienen claves primarias compuestas </a:t>
            </a:r>
            <a:r>
              <a:rPr lang="es-CR" sz="2400" b="0" i="0" u="none" strike="noStrike" cap="none" baseline="0">
                <a:solidFill>
                  <a:schemeClr val="dk1"/>
                </a:solidFill>
                <a:latin typeface="Arial"/>
                <a:ea typeface="Arial"/>
                <a:cs typeface="Arial"/>
                <a:sym typeface="Arial"/>
              </a:rPr>
              <a:t>por dos o más atributos</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Si un esquema de relación está en primera forma normal (1FN) y su clave primaria es simple (un solo atributo) entonces está en segunda forma normal (2FN)</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Segunda Forma Normal</a:t>
            </a:r>
          </a:p>
        </p:txBody>
      </p:sp>
      <p:sp>
        <p:nvSpPr>
          <p:cNvPr id="260" name="Shape 260"/>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1" i="0" u="none" strike="noStrike" cap="none" baseline="0">
                <a:solidFill>
                  <a:schemeClr val="dk1"/>
                </a:solidFill>
                <a:latin typeface="Arial"/>
                <a:ea typeface="Arial"/>
                <a:cs typeface="Arial"/>
                <a:sym typeface="Arial"/>
              </a:rPr>
              <a:t>Pasos para convertir una relacion 1NF a 2NF</a:t>
            </a:r>
            <a:r>
              <a:rPr lang="es-CR" sz="2400" b="0" i="0" u="none" strike="noStrike" cap="none" baseline="0">
                <a:solidFill>
                  <a:schemeClr val="dk1"/>
                </a:solidFill>
                <a:latin typeface="Arial"/>
                <a:ea typeface="Arial"/>
                <a:cs typeface="Arial"/>
                <a:sym typeface="Arial"/>
              </a:rPr>
              <a:t>:</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Elimina los atributos que dependen parcialmente de la clave primaria y crea con ellos una nueva relación.</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Añade a esta relación una copia del atributo/s del cual dependen (será la clave primaria de la nueva relación)</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Nombra a la nueva entidad </a:t>
            </a:r>
            <a:r>
              <a:rPr lang="es-CR" sz="2000" b="0" i="1" u="none" strike="noStrike" cap="none" baseline="0">
                <a:solidFill>
                  <a:schemeClr val="dk1"/>
                </a:solidFill>
                <a:latin typeface="Arial"/>
                <a:ea typeface="Arial"/>
                <a:cs typeface="Arial"/>
                <a:sym typeface="Arial"/>
              </a:rPr>
              <a:t>(añade un 2 para indicar 2NF)</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Renombra a la entidad original </a:t>
            </a:r>
            <a:r>
              <a:rPr lang="es-CR" sz="2000" b="0" i="1" u="none" strike="noStrike" cap="none" baseline="0">
                <a:solidFill>
                  <a:schemeClr val="dk1"/>
                </a:solidFill>
                <a:latin typeface="Arial"/>
                <a:ea typeface="Arial"/>
                <a:cs typeface="Arial"/>
                <a:sym typeface="Arial"/>
              </a:rPr>
              <a:t>(añade un 2 para indicar2NF)</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Segunda Forma Normal</a:t>
            </a:r>
          </a:p>
        </p:txBody>
      </p:sp>
      <p:sp>
        <p:nvSpPr>
          <p:cNvPr id="266" name="Shape 266"/>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267" name="Shape 267"/>
          <p:cNvGraphicFramePr/>
          <p:nvPr/>
        </p:nvGraphicFramePr>
        <p:xfrm>
          <a:off x="277687" y="2204864"/>
          <a:ext cx="8686775" cy="1854250"/>
        </p:xfrm>
        <a:graphic>
          <a:graphicData uri="http://schemas.openxmlformats.org/drawingml/2006/table">
            <a:tbl>
              <a:tblPr firstRow="1" bandRow="1">
                <a:noFill/>
                <a:tableStyleId>{7776C813-6603-4CE0-9164-813CECDFF6C2}</a:tableStyleId>
              </a:tblPr>
              <a:tblGrid>
                <a:gridCol w="1846575"/>
                <a:gridCol w="2494275"/>
                <a:gridCol w="1440175"/>
                <a:gridCol w="1744975"/>
                <a:gridCol w="1160775"/>
              </a:tblGrid>
              <a:tr h="370850">
                <a:tc>
                  <a:txBody>
                    <a:bodyPr/>
                    <a:lstStyle/>
                    <a:p>
                      <a:pPr marL="0" marR="0" lvl="0" indent="0" algn="l" rtl="0">
                        <a:spcBef>
                          <a:spcPts val="0"/>
                        </a:spcBef>
                        <a:buSzPct val="25000"/>
                        <a:buNone/>
                      </a:pPr>
                      <a:r>
                        <a:rPr lang="es-CR" sz="1800" b="1" u="sng" strike="noStrike" cap="none" baseline="0"/>
                        <a:t>Número Orden</a:t>
                      </a:r>
                    </a:p>
                  </a:txBody>
                  <a:tcPr marL="91450" marR="91450" marT="45725" marB="45725"/>
                </a:tc>
                <a:tc>
                  <a:txBody>
                    <a:bodyPr/>
                    <a:lstStyle/>
                    <a:p>
                      <a:pPr marL="0" marR="0" lvl="0" indent="0" algn="l" rtl="0">
                        <a:spcBef>
                          <a:spcPts val="0"/>
                        </a:spcBef>
                        <a:buSzPct val="25000"/>
                        <a:buNone/>
                      </a:pPr>
                      <a:r>
                        <a:rPr lang="es-CR" sz="1800" b="1" u="sng" strike="noStrike" cap="none" baseline="0"/>
                        <a:t>Número de producto</a:t>
                      </a:r>
                    </a:p>
                  </a:txBody>
                  <a:tcPr marL="91450" marR="91450" marT="45725" marB="45725"/>
                </a:tc>
                <a:tc>
                  <a:txBody>
                    <a:bodyPr/>
                    <a:lstStyle/>
                    <a:p>
                      <a:pPr marL="0" marR="0" lvl="0" indent="0" algn="l" rtl="0">
                        <a:spcBef>
                          <a:spcPts val="0"/>
                        </a:spcBef>
                        <a:buSzPct val="25000"/>
                        <a:buNone/>
                      </a:pPr>
                      <a:r>
                        <a:rPr lang="es-CR" sz="18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800" b="0" u="none" strike="noStrike" cap="none" baseline="0"/>
                        <a:t>Precio Unitario</a:t>
                      </a:r>
                    </a:p>
                  </a:txBody>
                  <a:tcPr marL="91450" marR="91450" marT="45725" marB="45725"/>
                </a:tc>
                <a:tc>
                  <a:txBody>
                    <a:bodyPr/>
                    <a:lstStyle/>
                    <a:p>
                      <a:pPr marL="0" marR="0" lvl="0" indent="0" algn="l" rtl="0">
                        <a:spcBef>
                          <a:spcPts val="0"/>
                        </a:spcBef>
                        <a:buSzPct val="25000"/>
                        <a:buNone/>
                      </a:pPr>
                      <a:r>
                        <a:rPr lang="es-CR" sz="1800" b="0" u="none" strike="noStrike" cap="none" baseline="0"/>
                        <a:t>Cantidad</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Manzana</a:t>
                      </a:r>
                    </a:p>
                  </a:txBody>
                  <a:tcPr marL="91450" marR="91450" marT="45725" marB="45725"/>
                </a:tc>
                <a:tc>
                  <a:txBody>
                    <a:bodyPr/>
                    <a:lstStyle/>
                    <a:p>
                      <a:pPr marL="0" marR="0" lvl="0" indent="0" algn="l" rtl="0">
                        <a:spcBef>
                          <a:spcPts val="0"/>
                        </a:spcBef>
                        <a:buSzPct val="25000"/>
                        <a:buNone/>
                      </a:pPr>
                      <a:r>
                        <a:rPr lang="es-CR" sz="1800" b="0" u="none" strike="noStrike" cap="none" baseline="0"/>
                        <a:t>500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c>
                  <a:txBody>
                    <a:bodyPr/>
                    <a:lstStyle/>
                    <a:p>
                      <a:pPr marL="0" marR="0" lvl="0" indent="0" algn="l" rtl="0">
                        <a:spcBef>
                          <a:spcPts val="0"/>
                        </a:spcBef>
                        <a:buSzPct val="25000"/>
                        <a:buNone/>
                      </a:pPr>
                      <a:r>
                        <a:rPr lang="es-CR" sz="1800" b="0" u="none" strike="noStrike" cap="none" baseline="0"/>
                        <a:t>Pera</a:t>
                      </a:r>
                    </a:p>
                  </a:txBody>
                  <a:tcPr marL="91450" marR="91450" marT="45725" marB="45725"/>
                </a:tc>
                <a:tc>
                  <a:txBody>
                    <a:bodyPr/>
                    <a:lstStyle/>
                    <a:p>
                      <a:pPr marL="0" marR="0" lvl="0" indent="0" algn="l" rtl="0">
                        <a:spcBef>
                          <a:spcPts val="0"/>
                        </a:spcBef>
                        <a:buSzPct val="25000"/>
                        <a:buNone/>
                      </a:pPr>
                      <a:r>
                        <a:rPr lang="es-CR" sz="1800" b="0" u="none" strike="noStrike" cap="none" baseline="0"/>
                        <a:t>600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5</a:t>
                      </a:r>
                    </a:p>
                  </a:txBody>
                  <a:tcPr marL="91450" marR="91450" marT="45725" marB="45725"/>
                </a:tc>
              </a:tr>
            </a:tbl>
          </a:graphicData>
        </a:graphic>
      </p:graphicFrame>
      <p:sp>
        <p:nvSpPr>
          <p:cNvPr id="268" name="Shape 268"/>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Orden Detalle</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Segunda Forma Normal</a:t>
            </a:r>
          </a:p>
        </p:txBody>
      </p:sp>
      <p:sp>
        <p:nvSpPr>
          <p:cNvPr id="274" name="Shape 274"/>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275" name="Shape 275"/>
          <p:cNvGraphicFramePr/>
          <p:nvPr/>
        </p:nvGraphicFramePr>
        <p:xfrm>
          <a:off x="277687" y="2204864"/>
          <a:ext cx="8686775" cy="1854250"/>
        </p:xfrm>
        <a:graphic>
          <a:graphicData uri="http://schemas.openxmlformats.org/drawingml/2006/table">
            <a:tbl>
              <a:tblPr firstRow="1" bandRow="1">
                <a:noFill/>
                <a:tableStyleId>{297F3A79-3644-4699-8F94-CAE465FAF59D}</a:tableStyleId>
              </a:tblPr>
              <a:tblGrid>
                <a:gridCol w="1846575"/>
                <a:gridCol w="2494275"/>
                <a:gridCol w="1440175"/>
                <a:gridCol w="1744975"/>
                <a:gridCol w="1160775"/>
              </a:tblGrid>
              <a:tr h="370850">
                <a:tc>
                  <a:txBody>
                    <a:bodyPr/>
                    <a:lstStyle/>
                    <a:p>
                      <a:pPr marL="0" marR="0" lvl="0" indent="0" algn="l" rtl="0">
                        <a:spcBef>
                          <a:spcPts val="0"/>
                        </a:spcBef>
                        <a:buSzPct val="25000"/>
                        <a:buNone/>
                      </a:pPr>
                      <a:r>
                        <a:rPr lang="es-CR" sz="1800" b="1" u="none" strike="noStrike" cap="none" baseline="0"/>
                        <a:t>Número Orden</a:t>
                      </a:r>
                    </a:p>
                  </a:txBody>
                  <a:tcPr marL="91450" marR="91450" marT="45725" marB="45725"/>
                </a:tc>
                <a:tc>
                  <a:txBody>
                    <a:bodyPr/>
                    <a:lstStyle/>
                    <a:p>
                      <a:pPr marL="0" marR="0" lvl="0" indent="0" algn="l" rtl="0">
                        <a:spcBef>
                          <a:spcPts val="0"/>
                        </a:spcBef>
                        <a:buSzPct val="25000"/>
                        <a:buNone/>
                      </a:pPr>
                      <a:r>
                        <a:rPr lang="es-CR" sz="18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8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800" b="0" u="none" strike="noStrike" cap="none" baseline="0"/>
                        <a:t>Precio Unitario</a:t>
                      </a:r>
                    </a:p>
                  </a:txBody>
                  <a:tcPr marL="91450" marR="91450" marT="45725" marB="45725"/>
                </a:tc>
                <a:tc>
                  <a:txBody>
                    <a:bodyPr/>
                    <a:lstStyle/>
                    <a:p>
                      <a:pPr marL="0" marR="0" lvl="0" indent="0" algn="l" rtl="0">
                        <a:spcBef>
                          <a:spcPts val="0"/>
                        </a:spcBef>
                        <a:buSzPct val="25000"/>
                        <a:buNone/>
                      </a:pPr>
                      <a:r>
                        <a:rPr lang="es-CR" sz="1800" b="0" u="none" strike="noStrike" cap="none" baseline="0"/>
                        <a:t>Cantidad</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Manzana</a:t>
                      </a:r>
                    </a:p>
                  </a:txBody>
                  <a:tcPr marL="91450" marR="91450" marT="45725" marB="45725"/>
                </a:tc>
                <a:tc>
                  <a:txBody>
                    <a:bodyPr/>
                    <a:lstStyle/>
                    <a:p>
                      <a:pPr marL="0" marR="0" lvl="0" indent="0" algn="l" rtl="0">
                        <a:spcBef>
                          <a:spcPts val="0"/>
                        </a:spcBef>
                        <a:buSzPct val="25000"/>
                        <a:buNone/>
                      </a:pPr>
                      <a:r>
                        <a:rPr lang="es-CR" sz="1800" b="0" u="none" strike="noStrike" cap="none" baseline="0"/>
                        <a:t>500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c>
                  <a:txBody>
                    <a:bodyPr/>
                    <a:lstStyle/>
                    <a:p>
                      <a:pPr marL="0" marR="0" lvl="0" indent="0" algn="l" rtl="0">
                        <a:spcBef>
                          <a:spcPts val="0"/>
                        </a:spcBef>
                        <a:buSzPct val="25000"/>
                        <a:buNone/>
                      </a:pPr>
                      <a:r>
                        <a:rPr lang="es-CR" sz="1800" b="0" u="none" strike="noStrike" cap="none" baseline="0"/>
                        <a:t>Pera</a:t>
                      </a:r>
                    </a:p>
                  </a:txBody>
                  <a:tcPr marL="91450" marR="91450" marT="45725" marB="45725"/>
                </a:tc>
                <a:tc>
                  <a:txBody>
                    <a:bodyPr/>
                    <a:lstStyle/>
                    <a:p>
                      <a:pPr marL="0" marR="0" lvl="0" indent="0" algn="l" rtl="0">
                        <a:spcBef>
                          <a:spcPts val="0"/>
                        </a:spcBef>
                        <a:buSzPct val="25000"/>
                        <a:buNone/>
                      </a:pPr>
                      <a:r>
                        <a:rPr lang="es-CR" sz="1800" b="0" u="none" strike="noStrike" cap="none" baseline="0"/>
                        <a:t>600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5</a:t>
                      </a:r>
                    </a:p>
                  </a:txBody>
                  <a:tcPr marL="91450" marR="91450" marT="45725" marB="45725"/>
                </a:tc>
              </a:tr>
            </a:tbl>
          </a:graphicData>
        </a:graphic>
      </p:graphicFrame>
      <p:sp>
        <p:nvSpPr>
          <p:cNvPr id="276" name="Shape 276"/>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Orden Detalle</a:t>
            </a:r>
          </a:p>
        </p:txBody>
      </p:sp>
      <p:sp>
        <p:nvSpPr>
          <p:cNvPr id="277" name="Shape 277"/>
          <p:cNvSpPr/>
          <p:nvPr/>
        </p:nvSpPr>
        <p:spPr>
          <a:xfrm rot="-5400000">
            <a:off x="2267744" y="548679"/>
            <a:ext cx="360040" cy="4248472"/>
          </a:xfrm>
          <a:prstGeom prst="leftBrace">
            <a:avLst>
              <a:gd name="adj1" fmla="val 8333"/>
              <a:gd name="adj2" fmla="val 50000"/>
            </a:avLst>
          </a:prstGeom>
          <a:noFill/>
          <a:ln w="28575"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Arial"/>
              <a:ea typeface="Arial"/>
              <a:cs typeface="Arial"/>
              <a:sym typeface="Arial"/>
            </a:endParaRPr>
          </a:p>
        </p:txBody>
      </p:sp>
      <p:sp>
        <p:nvSpPr>
          <p:cNvPr id="278" name="Shape 278"/>
          <p:cNvSpPr/>
          <p:nvPr/>
        </p:nvSpPr>
        <p:spPr>
          <a:xfrm>
            <a:off x="64488" y="2924943"/>
            <a:ext cx="4795544"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2400" b="1" i="0" u="none" strike="noStrike" cap="none" baseline="0">
                <a:solidFill>
                  <a:srgbClr val="C00000"/>
                </a:solidFill>
                <a:latin typeface="Arial"/>
                <a:ea typeface="Arial"/>
                <a:cs typeface="Arial"/>
                <a:sym typeface="Arial"/>
              </a:rPr>
              <a:t>LLAVE PRIMARIA COMPUESTA</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Segunda Forma Normal</a:t>
            </a:r>
          </a:p>
        </p:txBody>
      </p:sp>
      <p:sp>
        <p:nvSpPr>
          <p:cNvPr id="284" name="Shape 284"/>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285" name="Shape 285"/>
          <p:cNvGraphicFramePr/>
          <p:nvPr/>
        </p:nvGraphicFramePr>
        <p:xfrm>
          <a:off x="277687" y="2204864"/>
          <a:ext cx="8686775" cy="1854250"/>
        </p:xfrm>
        <a:graphic>
          <a:graphicData uri="http://schemas.openxmlformats.org/drawingml/2006/table">
            <a:tbl>
              <a:tblPr firstRow="1" bandRow="1">
                <a:noFill/>
                <a:tableStyleId>{974C2155-E096-4A10-A145-9EDEB6320119}</a:tableStyleId>
              </a:tblPr>
              <a:tblGrid>
                <a:gridCol w="1846575"/>
                <a:gridCol w="2494275"/>
                <a:gridCol w="1440175"/>
                <a:gridCol w="1744975"/>
                <a:gridCol w="1160775"/>
              </a:tblGrid>
              <a:tr h="370850">
                <a:tc>
                  <a:txBody>
                    <a:bodyPr/>
                    <a:lstStyle/>
                    <a:p>
                      <a:pPr marL="0" marR="0" lvl="0" indent="0" algn="l" rtl="0">
                        <a:spcBef>
                          <a:spcPts val="0"/>
                        </a:spcBef>
                        <a:buSzPct val="25000"/>
                        <a:buNone/>
                      </a:pPr>
                      <a:r>
                        <a:rPr lang="es-CR" sz="1800" b="1" u="none" strike="noStrike" cap="none" baseline="0"/>
                        <a:t>Número Orden</a:t>
                      </a:r>
                    </a:p>
                  </a:txBody>
                  <a:tcPr marL="91450" marR="91450" marT="45725" marB="45725"/>
                </a:tc>
                <a:tc>
                  <a:txBody>
                    <a:bodyPr/>
                    <a:lstStyle/>
                    <a:p>
                      <a:pPr marL="0" marR="0" lvl="0" indent="0" algn="l" rtl="0">
                        <a:spcBef>
                          <a:spcPts val="0"/>
                        </a:spcBef>
                        <a:buSzPct val="25000"/>
                        <a:buNone/>
                      </a:pPr>
                      <a:r>
                        <a:rPr lang="es-CR" sz="18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8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800" b="0" u="none" strike="noStrike" cap="none" baseline="0"/>
                        <a:t>Precio Unitario</a:t>
                      </a:r>
                    </a:p>
                  </a:txBody>
                  <a:tcPr marL="91450" marR="91450" marT="45725" marB="45725"/>
                </a:tc>
                <a:tc>
                  <a:txBody>
                    <a:bodyPr/>
                    <a:lstStyle/>
                    <a:p>
                      <a:pPr marL="0" marR="0" lvl="0" indent="0" algn="l" rtl="0">
                        <a:spcBef>
                          <a:spcPts val="0"/>
                        </a:spcBef>
                        <a:buSzPct val="25000"/>
                        <a:buNone/>
                      </a:pPr>
                      <a:r>
                        <a:rPr lang="es-CR" sz="1800" b="0" u="none" strike="noStrike" cap="none" baseline="0"/>
                        <a:t>Cantidad</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Manzana</a:t>
                      </a:r>
                    </a:p>
                  </a:txBody>
                  <a:tcPr marL="91450" marR="91450" marT="45725" marB="45725"/>
                </a:tc>
                <a:tc>
                  <a:txBody>
                    <a:bodyPr/>
                    <a:lstStyle/>
                    <a:p>
                      <a:pPr marL="0" marR="0" lvl="0" indent="0" algn="l" rtl="0">
                        <a:spcBef>
                          <a:spcPts val="0"/>
                        </a:spcBef>
                        <a:buSzPct val="25000"/>
                        <a:buNone/>
                      </a:pPr>
                      <a:r>
                        <a:rPr lang="es-CR" sz="1800" b="0" u="none" strike="noStrike" cap="none" baseline="0"/>
                        <a:t>500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c>
                  <a:txBody>
                    <a:bodyPr/>
                    <a:lstStyle/>
                    <a:p>
                      <a:pPr marL="0" marR="0" lvl="0" indent="0" algn="l" rtl="0">
                        <a:spcBef>
                          <a:spcPts val="0"/>
                        </a:spcBef>
                        <a:buSzPct val="25000"/>
                        <a:buNone/>
                      </a:pPr>
                      <a:r>
                        <a:rPr lang="es-CR" sz="1800" b="0" u="none" strike="noStrike" cap="none" baseline="0"/>
                        <a:t>Pera</a:t>
                      </a:r>
                    </a:p>
                  </a:txBody>
                  <a:tcPr marL="91450" marR="91450" marT="45725" marB="45725"/>
                </a:tc>
                <a:tc>
                  <a:txBody>
                    <a:bodyPr/>
                    <a:lstStyle/>
                    <a:p>
                      <a:pPr marL="0" marR="0" lvl="0" indent="0" algn="l" rtl="0">
                        <a:spcBef>
                          <a:spcPts val="0"/>
                        </a:spcBef>
                        <a:buSzPct val="25000"/>
                        <a:buNone/>
                      </a:pPr>
                      <a:r>
                        <a:rPr lang="es-CR" sz="1800" b="0" u="none" strike="noStrike" cap="none" baseline="0"/>
                        <a:t>600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5</a:t>
                      </a:r>
                    </a:p>
                  </a:txBody>
                  <a:tcPr marL="91450" marR="91450" marT="45725" marB="45725"/>
                </a:tc>
              </a:tr>
            </a:tbl>
          </a:graphicData>
        </a:graphic>
      </p:graphicFrame>
      <p:sp>
        <p:nvSpPr>
          <p:cNvPr id="286" name="Shape 286"/>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Orden Detalle</a:t>
            </a:r>
          </a:p>
        </p:txBody>
      </p:sp>
      <p:sp>
        <p:nvSpPr>
          <p:cNvPr id="287" name="Shape 287"/>
          <p:cNvSpPr/>
          <p:nvPr/>
        </p:nvSpPr>
        <p:spPr>
          <a:xfrm>
            <a:off x="166976" y="4725144"/>
            <a:ext cx="3888432" cy="1938991"/>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Elimina los atributos que dependen parcialmente de la clave primaria y crea con ellos una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relación una copia del atributo/s del cual dependen (será la clave primaria de la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2 para indicar 2NF)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2 para indicar2NF)</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Segunda Forma Normal</a:t>
            </a:r>
          </a:p>
        </p:txBody>
      </p:sp>
      <p:sp>
        <p:nvSpPr>
          <p:cNvPr id="293" name="Shape 293"/>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294" name="Shape 294"/>
          <p:cNvGraphicFramePr/>
          <p:nvPr/>
        </p:nvGraphicFramePr>
        <p:xfrm>
          <a:off x="277687" y="2204864"/>
          <a:ext cx="8686775" cy="1854250"/>
        </p:xfrm>
        <a:graphic>
          <a:graphicData uri="http://schemas.openxmlformats.org/drawingml/2006/table">
            <a:tbl>
              <a:tblPr firstRow="1" bandRow="1">
                <a:noFill/>
                <a:tableStyleId>{572CC7D1-7B76-44A0-8B34-F59DA61D9946}</a:tableStyleId>
              </a:tblPr>
              <a:tblGrid>
                <a:gridCol w="1846575"/>
                <a:gridCol w="2494275"/>
                <a:gridCol w="1440175"/>
                <a:gridCol w="1744975"/>
                <a:gridCol w="1160775"/>
              </a:tblGrid>
              <a:tr h="370850">
                <a:tc>
                  <a:txBody>
                    <a:bodyPr/>
                    <a:lstStyle/>
                    <a:p>
                      <a:pPr marL="0" marR="0" lvl="0" indent="0" algn="l" rtl="0">
                        <a:spcBef>
                          <a:spcPts val="0"/>
                        </a:spcBef>
                        <a:buSzPct val="25000"/>
                        <a:buNone/>
                      </a:pPr>
                      <a:r>
                        <a:rPr lang="es-CR" sz="1800" b="1" u="none" strike="noStrike" cap="none" baseline="0"/>
                        <a:t>Número Orden</a:t>
                      </a:r>
                    </a:p>
                  </a:txBody>
                  <a:tcPr marL="91450" marR="91450" marT="45725" marB="45725"/>
                </a:tc>
                <a:tc>
                  <a:txBody>
                    <a:bodyPr/>
                    <a:lstStyle/>
                    <a:p>
                      <a:pPr marL="0" marR="0" lvl="0" indent="0" algn="l" rtl="0">
                        <a:spcBef>
                          <a:spcPts val="0"/>
                        </a:spcBef>
                        <a:buSzPct val="25000"/>
                        <a:buNone/>
                      </a:pPr>
                      <a:r>
                        <a:rPr lang="es-CR" sz="18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8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800" b="0" u="none" strike="noStrike" cap="none" baseline="0"/>
                        <a:t>Precio Unitario</a:t>
                      </a:r>
                    </a:p>
                  </a:txBody>
                  <a:tcPr marL="91450" marR="91450" marT="45725" marB="45725"/>
                </a:tc>
                <a:tc>
                  <a:txBody>
                    <a:bodyPr/>
                    <a:lstStyle/>
                    <a:p>
                      <a:pPr marL="0" marR="0" lvl="0" indent="0" algn="l" rtl="0">
                        <a:spcBef>
                          <a:spcPts val="0"/>
                        </a:spcBef>
                        <a:buSzPct val="25000"/>
                        <a:buNone/>
                      </a:pPr>
                      <a:r>
                        <a:rPr lang="es-CR" sz="1800" b="0" u="none" strike="noStrike" cap="none" baseline="0"/>
                        <a:t>Cantidad</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Manzana</a:t>
                      </a:r>
                    </a:p>
                  </a:txBody>
                  <a:tcPr marL="91450" marR="91450" marT="45725" marB="45725"/>
                </a:tc>
                <a:tc>
                  <a:txBody>
                    <a:bodyPr/>
                    <a:lstStyle/>
                    <a:p>
                      <a:pPr marL="0" marR="0" lvl="0" indent="0" algn="l" rtl="0">
                        <a:spcBef>
                          <a:spcPts val="0"/>
                        </a:spcBef>
                        <a:buSzPct val="25000"/>
                        <a:buNone/>
                      </a:pPr>
                      <a:r>
                        <a:rPr lang="es-CR" sz="1800" b="0" u="none" strike="noStrike" cap="none" baseline="0"/>
                        <a:t>500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c>
                  <a:txBody>
                    <a:bodyPr/>
                    <a:lstStyle/>
                    <a:p>
                      <a:pPr marL="0" marR="0" lvl="0" indent="0" algn="l" rtl="0">
                        <a:spcBef>
                          <a:spcPts val="0"/>
                        </a:spcBef>
                        <a:buSzPct val="25000"/>
                        <a:buNone/>
                      </a:pPr>
                      <a:r>
                        <a:rPr lang="es-CR" sz="1800" b="0" u="none" strike="noStrike" cap="none" baseline="0"/>
                        <a:t>Pera</a:t>
                      </a:r>
                    </a:p>
                  </a:txBody>
                  <a:tcPr marL="91450" marR="91450" marT="45725" marB="45725"/>
                </a:tc>
                <a:tc>
                  <a:txBody>
                    <a:bodyPr/>
                    <a:lstStyle/>
                    <a:p>
                      <a:pPr marL="0" marR="0" lvl="0" indent="0" algn="l" rtl="0">
                        <a:spcBef>
                          <a:spcPts val="0"/>
                        </a:spcBef>
                        <a:buSzPct val="25000"/>
                        <a:buNone/>
                      </a:pPr>
                      <a:r>
                        <a:rPr lang="es-CR" sz="1800" b="0" u="none" strike="noStrike" cap="none" baseline="0"/>
                        <a:t>600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5</a:t>
                      </a:r>
                    </a:p>
                  </a:txBody>
                  <a:tcPr marL="91450" marR="91450" marT="45725" marB="45725"/>
                </a:tc>
              </a:tr>
            </a:tbl>
          </a:graphicData>
        </a:graphic>
      </p:graphicFrame>
      <p:sp>
        <p:nvSpPr>
          <p:cNvPr id="295" name="Shape 295"/>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Orden Detalle</a:t>
            </a:r>
          </a:p>
        </p:txBody>
      </p:sp>
      <p:sp>
        <p:nvSpPr>
          <p:cNvPr id="296" name="Shape 296"/>
          <p:cNvSpPr/>
          <p:nvPr/>
        </p:nvSpPr>
        <p:spPr>
          <a:xfrm>
            <a:off x="166976" y="4725144"/>
            <a:ext cx="3888432" cy="1938991"/>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dependen parcialmente de la clave primaria y crea con ellos una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relación una copia del atributo/s del cual dependen (será la clave primaria de la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2 para indicar 2NF)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2 para indicar2NF)</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Segunda Forma Normal</a:t>
            </a:r>
          </a:p>
        </p:txBody>
      </p:sp>
      <p:sp>
        <p:nvSpPr>
          <p:cNvPr id="302" name="Shape 302"/>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303" name="Shape 303"/>
          <p:cNvGraphicFramePr/>
          <p:nvPr/>
        </p:nvGraphicFramePr>
        <p:xfrm>
          <a:off x="277687" y="2204864"/>
          <a:ext cx="8686775" cy="1854250"/>
        </p:xfrm>
        <a:graphic>
          <a:graphicData uri="http://schemas.openxmlformats.org/drawingml/2006/table">
            <a:tbl>
              <a:tblPr firstRow="1" bandRow="1">
                <a:noFill/>
                <a:tableStyleId>{FF7FFA52-2502-412F-96CA-31DD1EB35F82}</a:tableStyleId>
              </a:tblPr>
              <a:tblGrid>
                <a:gridCol w="1846575"/>
                <a:gridCol w="2494275"/>
                <a:gridCol w="1440175"/>
                <a:gridCol w="1744975"/>
                <a:gridCol w="1160775"/>
              </a:tblGrid>
              <a:tr h="370850">
                <a:tc>
                  <a:txBody>
                    <a:bodyPr/>
                    <a:lstStyle/>
                    <a:p>
                      <a:pPr marL="0" marR="0" lvl="0" indent="0" algn="l" rtl="0">
                        <a:spcBef>
                          <a:spcPts val="0"/>
                        </a:spcBef>
                        <a:buSzPct val="25000"/>
                        <a:buNone/>
                      </a:pPr>
                      <a:r>
                        <a:rPr lang="es-CR" sz="1800" b="1" u="none" strike="noStrike" cap="none" baseline="0"/>
                        <a:t>Número Orden</a:t>
                      </a:r>
                    </a:p>
                  </a:txBody>
                  <a:tcPr marL="91450" marR="91450" marT="45725" marB="45725"/>
                </a:tc>
                <a:tc>
                  <a:txBody>
                    <a:bodyPr/>
                    <a:lstStyle/>
                    <a:p>
                      <a:pPr marL="0" marR="0" lvl="0" indent="0" algn="l" rtl="0">
                        <a:spcBef>
                          <a:spcPts val="0"/>
                        </a:spcBef>
                        <a:buSzPct val="25000"/>
                        <a:buNone/>
                      </a:pPr>
                      <a:r>
                        <a:rPr lang="es-CR" sz="18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8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800" b="0" u="none" strike="noStrike" cap="none" baseline="0"/>
                        <a:t>Precio Unitario</a:t>
                      </a:r>
                    </a:p>
                  </a:txBody>
                  <a:tcPr marL="91450" marR="91450" marT="45725" marB="45725"/>
                </a:tc>
                <a:tc>
                  <a:txBody>
                    <a:bodyPr/>
                    <a:lstStyle/>
                    <a:p>
                      <a:pPr marL="0" marR="0" lvl="0" indent="0" algn="l" rtl="0">
                        <a:spcBef>
                          <a:spcPts val="0"/>
                        </a:spcBef>
                        <a:buSzPct val="25000"/>
                        <a:buNone/>
                      </a:pPr>
                      <a:r>
                        <a:rPr lang="es-CR" sz="1800" b="0" u="none" strike="noStrike" cap="none" baseline="0"/>
                        <a:t>Cantidad</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Manzana</a:t>
                      </a:r>
                    </a:p>
                  </a:txBody>
                  <a:tcPr marL="91450" marR="91450" marT="45725" marB="45725"/>
                </a:tc>
                <a:tc>
                  <a:txBody>
                    <a:bodyPr/>
                    <a:lstStyle/>
                    <a:p>
                      <a:pPr marL="0" marR="0" lvl="0" indent="0" algn="l" rtl="0">
                        <a:spcBef>
                          <a:spcPts val="0"/>
                        </a:spcBef>
                        <a:buSzPct val="25000"/>
                        <a:buNone/>
                      </a:pPr>
                      <a:r>
                        <a:rPr lang="es-CR" sz="1800" b="0" u="none" strike="noStrike" cap="none" baseline="0"/>
                        <a:t>500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c>
                  <a:txBody>
                    <a:bodyPr/>
                    <a:lstStyle/>
                    <a:p>
                      <a:pPr marL="0" marR="0" lvl="0" indent="0" algn="l" rtl="0">
                        <a:spcBef>
                          <a:spcPts val="0"/>
                        </a:spcBef>
                        <a:buSzPct val="25000"/>
                        <a:buNone/>
                      </a:pPr>
                      <a:r>
                        <a:rPr lang="es-CR" sz="1800" b="0" u="none" strike="noStrike" cap="none" baseline="0"/>
                        <a:t>Pera</a:t>
                      </a:r>
                    </a:p>
                  </a:txBody>
                  <a:tcPr marL="91450" marR="91450" marT="45725" marB="45725"/>
                </a:tc>
                <a:tc>
                  <a:txBody>
                    <a:bodyPr/>
                    <a:lstStyle/>
                    <a:p>
                      <a:pPr marL="0" marR="0" lvl="0" indent="0" algn="l" rtl="0">
                        <a:spcBef>
                          <a:spcPts val="0"/>
                        </a:spcBef>
                        <a:buSzPct val="25000"/>
                        <a:buNone/>
                      </a:pPr>
                      <a:r>
                        <a:rPr lang="es-CR" sz="1800" b="0" u="none" strike="noStrike" cap="none" baseline="0"/>
                        <a:t>600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5</a:t>
                      </a:r>
                    </a:p>
                  </a:txBody>
                  <a:tcPr marL="91450" marR="91450" marT="45725" marB="45725"/>
                </a:tc>
              </a:tr>
            </a:tbl>
          </a:graphicData>
        </a:graphic>
      </p:graphicFrame>
      <p:sp>
        <p:nvSpPr>
          <p:cNvPr id="304" name="Shape 304"/>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Orden Detalle</a:t>
            </a:r>
          </a:p>
        </p:txBody>
      </p:sp>
      <p:sp>
        <p:nvSpPr>
          <p:cNvPr id="305" name="Shape 305"/>
          <p:cNvSpPr/>
          <p:nvPr/>
        </p:nvSpPr>
        <p:spPr>
          <a:xfrm>
            <a:off x="166976" y="4725144"/>
            <a:ext cx="3888432" cy="1938991"/>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dependen parcialmente de la clave primaria y crea con ellos una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relación una copia del atributo/s del cual dependen (será la clave primaria de la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2 para indicar 2NF)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2 para indicar2NF)</a:t>
            </a:r>
          </a:p>
        </p:txBody>
      </p:sp>
      <p:sp>
        <p:nvSpPr>
          <p:cNvPr id="306" name="Shape 306"/>
          <p:cNvSpPr/>
          <p:nvPr/>
        </p:nvSpPr>
        <p:spPr>
          <a:xfrm>
            <a:off x="5004048" y="5013176"/>
            <a:ext cx="3312367"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600" b="1" i="1" u="none" strike="noStrike" cap="none" baseline="0">
                <a:solidFill>
                  <a:schemeClr val="dk1"/>
                </a:solidFill>
                <a:latin typeface="Arial"/>
                <a:ea typeface="Arial"/>
                <a:cs typeface="Arial"/>
                <a:sym typeface="Arial"/>
              </a:rPr>
              <a:t>¿Cuáles atributos tienen una dependencia parcial?</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Dependencia Funcional</a:t>
            </a:r>
          </a:p>
        </p:txBody>
      </p:sp>
      <p:sp>
        <p:nvSpPr>
          <p:cNvPr id="99" name="Shape 99"/>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lnSpc>
                <a:spcPct val="90000"/>
              </a:lnSpc>
              <a:spcBef>
                <a:spcPts val="0"/>
              </a:spcBef>
              <a:buClr>
                <a:schemeClr val="accent1"/>
              </a:buClr>
              <a:buSzPct val="85000"/>
              <a:buFont typeface="Arial"/>
              <a:buChar char="•"/>
            </a:pPr>
            <a:r>
              <a:rPr lang="es-CR" sz="2200" b="0" i="0" u="none" strike="noStrike" cap="none" baseline="0">
                <a:solidFill>
                  <a:schemeClr val="dk1"/>
                </a:solidFill>
                <a:latin typeface="Arial"/>
                <a:ea typeface="Arial"/>
                <a:cs typeface="Arial"/>
                <a:sym typeface="Arial"/>
              </a:rPr>
              <a:t>Dependencia funcional</a:t>
            </a:r>
          </a:p>
          <a:p>
            <a:pPr marL="457200" marR="0" lvl="1" indent="-190500" algn="just" rtl="0">
              <a:lnSpc>
                <a:spcPct val="90000"/>
              </a:lnSpc>
              <a:spcBef>
                <a:spcPts val="440"/>
              </a:spcBef>
              <a:buClr>
                <a:schemeClr val="accent1"/>
              </a:buClr>
              <a:buSzPct val="85000"/>
              <a:buFont typeface="Arial"/>
              <a:buChar char="•"/>
            </a:pPr>
            <a:r>
              <a:rPr lang="es-CR" sz="2200" b="0" i="0" u="none" strike="noStrike" cap="none" baseline="0">
                <a:solidFill>
                  <a:schemeClr val="dk1"/>
                </a:solidFill>
                <a:latin typeface="Arial"/>
                <a:ea typeface="Arial"/>
                <a:cs typeface="Arial"/>
                <a:sym typeface="Arial"/>
              </a:rPr>
              <a:t>Son </a:t>
            </a:r>
            <a:r>
              <a:rPr lang="es-CR" sz="2200" b="1" i="0" u="none" strike="noStrike" cap="none" baseline="0">
                <a:solidFill>
                  <a:schemeClr val="dk1"/>
                </a:solidFill>
                <a:latin typeface="Arial"/>
                <a:ea typeface="Arial"/>
                <a:cs typeface="Arial"/>
                <a:sym typeface="Arial"/>
              </a:rPr>
              <a:t>restricciones</a:t>
            </a:r>
            <a:r>
              <a:rPr lang="es-CR" sz="2200" b="0" i="0" u="none" strike="noStrike" cap="none" baseline="0">
                <a:solidFill>
                  <a:schemeClr val="dk1"/>
                </a:solidFill>
                <a:latin typeface="Arial"/>
                <a:ea typeface="Arial"/>
                <a:cs typeface="Arial"/>
                <a:sym typeface="Arial"/>
              </a:rPr>
              <a:t> que se aplican sobre el conjunto de relaciones legales de un modelo relacional (una relación es legal si satisface las restricciones impuestas)</a:t>
            </a:r>
          </a:p>
          <a:p>
            <a:pPr marL="457200" marR="0" lvl="1" indent="-190500" algn="just" rtl="0">
              <a:lnSpc>
                <a:spcPct val="90000"/>
              </a:lnSpc>
              <a:spcBef>
                <a:spcPts val="440"/>
              </a:spcBef>
              <a:buClr>
                <a:schemeClr val="accent1"/>
              </a:buClr>
              <a:buFont typeface="Arial"/>
              <a:buNone/>
            </a:pPr>
            <a:endParaRPr sz="2200" b="0" i="0" u="none" strike="noStrike" cap="none" baseline="0">
              <a:solidFill>
                <a:schemeClr val="dk1"/>
              </a:solidFill>
              <a:latin typeface="Arial"/>
              <a:ea typeface="Arial"/>
              <a:cs typeface="Arial"/>
              <a:sym typeface="Arial"/>
            </a:endParaRPr>
          </a:p>
          <a:p>
            <a:pPr marL="182880" marR="0" lvl="0" indent="-182880" algn="just" rtl="0">
              <a:lnSpc>
                <a:spcPct val="90000"/>
              </a:lnSpc>
              <a:spcBef>
                <a:spcPts val="440"/>
              </a:spcBef>
              <a:buClr>
                <a:schemeClr val="accent1"/>
              </a:buClr>
              <a:buSzPct val="85000"/>
              <a:buFont typeface="Arial"/>
              <a:buChar char="•"/>
            </a:pPr>
            <a:r>
              <a:rPr lang="es-CR" sz="2200" b="0" i="0" u="none" strike="noStrike" cap="none" baseline="0">
                <a:solidFill>
                  <a:schemeClr val="dk1"/>
                </a:solidFill>
                <a:latin typeface="Arial"/>
                <a:ea typeface="Arial"/>
                <a:cs typeface="Arial"/>
                <a:sym typeface="Arial"/>
              </a:rPr>
              <a:t>Una dependencia funcional es una conexión entre uno o más atributos. Por ejemplo si se conoce el valor de </a:t>
            </a:r>
            <a:r>
              <a:rPr lang="es-CR" sz="2200" b="0" i="1" u="none" strike="noStrike" cap="none" baseline="0">
                <a:solidFill>
                  <a:schemeClr val="dk1"/>
                </a:solidFill>
                <a:latin typeface="Arial"/>
                <a:ea typeface="Arial"/>
                <a:cs typeface="Arial"/>
                <a:sym typeface="Arial"/>
              </a:rPr>
              <a:t>DNI</a:t>
            </a:r>
            <a:r>
              <a:rPr lang="es-CR" sz="2200" b="0" i="0" u="none" strike="noStrike" cap="none" baseline="0">
                <a:solidFill>
                  <a:schemeClr val="dk1"/>
                </a:solidFill>
                <a:latin typeface="Arial"/>
                <a:ea typeface="Arial"/>
                <a:cs typeface="Arial"/>
                <a:sym typeface="Arial"/>
              </a:rPr>
              <a:t> tiene una conexión con </a:t>
            </a:r>
            <a:r>
              <a:rPr lang="es-CR" sz="2200" b="0" i="1" u="none" strike="noStrike" cap="none" baseline="0">
                <a:solidFill>
                  <a:schemeClr val="dk1"/>
                </a:solidFill>
                <a:latin typeface="Arial"/>
                <a:ea typeface="Arial"/>
                <a:cs typeface="Arial"/>
                <a:sym typeface="Arial"/>
              </a:rPr>
              <a:t>Apellido</a:t>
            </a:r>
            <a:r>
              <a:rPr lang="es-CR" sz="2200" b="0" i="0" u="none" strike="noStrike" cap="none" baseline="0">
                <a:solidFill>
                  <a:schemeClr val="dk1"/>
                </a:solidFill>
                <a:latin typeface="Arial"/>
                <a:ea typeface="Arial"/>
                <a:cs typeface="Arial"/>
                <a:sym typeface="Arial"/>
              </a:rPr>
              <a:t> o </a:t>
            </a:r>
            <a:r>
              <a:rPr lang="es-CR" sz="2200" b="0" i="1" u="none" strike="noStrike" cap="none" baseline="0">
                <a:solidFill>
                  <a:schemeClr val="dk1"/>
                </a:solidFill>
                <a:latin typeface="Arial"/>
                <a:ea typeface="Arial"/>
                <a:cs typeface="Arial"/>
                <a:sym typeface="Arial"/>
              </a:rPr>
              <a:t>Nombre</a:t>
            </a:r>
            <a:r>
              <a:rPr lang="es-CR" sz="2200" b="0" i="0" u="none" strike="noStrike" cap="none" baseline="0">
                <a:solidFill>
                  <a:schemeClr val="dk1"/>
                </a:solidFill>
                <a:latin typeface="Arial"/>
                <a:ea typeface="Arial"/>
                <a:cs typeface="Arial"/>
                <a:sym typeface="Arial"/>
              </a:rPr>
              <a:t> .</a:t>
            </a:r>
          </a:p>
          <a:p>
            <a:pPr marL="182880" marR="0" lvl="0" indent="-64134" algn="just" rtl="0">
              <a:lnSpc>
                <a:spcPct val="90000"/>
              </a:lnSpc>
              <a:spcBef>
                <a:spcPts val="440"/>
              </a:spcBef>
              <a:buClr>
                <a:schemeClr val="accent1"/>
              </a:buClr>
              <a:buFont typeface="Arial"/>
              <a:buNone/>
            </a:pPr>
            <a:endParaRPr sz="2200" b="0" i="0" u="none" strike="noStrike" cap="none" baseline="0">
              <a:solidFill>
                <a:schemeClr val="dk1"/>
              </a:solidFill>
              <a:latin typeface="Arial"/>
              <a:ea typeface="Arial"/>
              <a:cs typeface="Arial"/>
              <a:sym typeface="Arial"/>
            </a:endParaRPr>
          </a:p>
          <a:p>
            <a:pPr marL="457200" marR="0" lvl="1" indent="-190500" algn="just" rtl="0">
              <a:lnSpc>
                <a:spcPct val="90000"/>
              </a:lnSpc>
              <a:spcBef>
                <a:spcPts val="360"/>
              </a:spcBef>
              <a:buClr>
                <a:schemeClr val="accent1"/>
              </a:buClr>
              <a:buSzPct val="85000"/>
              <a:buFont typeface="Arial"/>
              <a:buChar char="•"/>
            </a:pPr>
            <a:r>
              <a:rPr lang="es-CR" sz="1800" b="0" i="0" u="none" strike="noStrike" cap="none" baseline="0">
                <a:solidFill>
                  <a:schemeClr val="dk1"/>
                </a:solidFill>
                <a:latin typeface="Arial"/>
                <a:ea typeface="Arial"/>
                <a:cs typeface="Arial"/>
                <a:sym typeface="Arial"/>
              </a:rPr>
              <a:t>Las dependencias funcionales del sistema se escriben:</a:t>
            </a:r>
          </a:p>
          <a:p>
            <a:pPr marL="1005839" marR="0" lvl="3" indent="-193039" algn="just" rtl="0">
              <a:lnSpc>
                <a:spcPct val="90000"/>
              </a:lnSpc>
              <a:spcBef>
                <a:spcPts val="280"/>
              </a:spcBef>
              <a:buClr>
                <a:schemeClr val="accent1"/>
              </a:buClr>
              <a:buSzPct val="100000"/>
              <a:buFont typeface="Arial"/>
              <a:buChar char="•"/>
            </a:pPr>
            <a:r>
              <a:rPr lang="es-CR" sz="1400" b="0" i="1" u="none" strike="noStrike" cap="none" baseline="0">
                <a:solidFill>
                  <a:schemeClr val="dk1"/>
                </a:solidFill>
                <a:latin typeface="Arial"/>
                <a:ea typeface="Arial"/>
                <a:cs typeface="Arial"/>
                <a:sym typeface="Arial"/>
              </a:rPr>
              <a:t>FechaDeNacimiento ---&gt;</a:t>
            </a:r>
            <a:r>
              <a:rPr lang="es-CR" sz="1400" b="0" i="0" u="none" strike="noStrike" cap="none" baseline="0">
                <a:solidFill>
                  <a:schemeClr val="dk1"/>
                </a:solidFill>
                <a:latin typeface="Arial"/>
                <a:ea typeface="Arial"/>
                <a:cs typeface="Arial"/>
                <a:sym typeface="Arial"/>
              </a:rPr>
              <a:t>  </a:t>
            </a:r>
            <a:r>
              <a:rPr lang="es-CR" sz="1400" b="0" i="1" u="none" strike="noStrike" cap="none" baseline="0">
                <a:solidFill>
                  <a:schemeClr val="dk1"/>
                </a:solidFill>
                <a:latin typeface="Arial"/>
                <a:ea typeface="Arial"/>
                <a:cs typeface="Arial"/>
                <a:sym typeface="Arial"/>
              </a:rPr>
              <a:t>Edad</a:t>
            </a:r>
          </a:p>
          <a:p>
            <a:pPr marL="1005839" marR="0" lvl="3" indent="-193039" algn="just" rtl="0">
              <a:lnSpc>
                <a:spcPct val="90000"/>
              </a:lnSpc>
              <a:spcBef>
                <a:spcPts val="280"/>
              </a:spcBef>
              <a:buClr>
                <a:schemeClr val="accent1"/>
              </a:buClr>
              <a:buFont typeface="Arial"/>
              <a:buNone/>
            </a:pPr>
            <a:endParaRPr sz="1400" b="0" i="0" u="none" strike="noStrike" cap="none" baseline="0">
              <a:solidFill>
                <a:schemeClr val="dk1"/>
              </a:solidFill>
              <a:latin typeface="Arial"/>
              <a:ea typeface="Arial"/>
              <a:cs typeface="Arial"/>
              <a:sym typeface="Arial"/>
            </a:endParaRPr>
          </a:p>
          <a:p>
            <a:pPr marL="182880" marR="0" lvl="0" indent="-182880" algn="just" rtl="0">
              <a:lnSpc>
                <a:spcPct val="90000"/>
              </a:lnSpc>
              <a:spcBef>
                <a:spcPts val="440"/>
              </a:spcBef>
              <a:buClr>
                <a:schemeClr val="accent1"/>
              </a:buClr>
              <a:buSzPct val="85000"/>
              <a:buFont typeface="Arial"/>
              <a:buChar char="•"/>
            </a:pPr>
            <a:r>
              <a:rPr lang="es-CR" sz="2200" b="0" i="0" u="none" strike="noStrike" cap="none" baseline="0">
                <a:solidFill>
                  <a:schemeClr val="dk1"/>
                </a:solidFill>
                <a:latin typeface="Arial"/>
                <a:ea typeface="Arial"/>
                <a:cs typeface="Arial"/>
                <a:sym typeface="Arial"/>
              </a:rPr>
              <a:t>De la normalización (lógica) a la implementación (física o real) puede ser sugerible tener éstas dependencias funcionales para lograr la eficiencia en las tablas.</a:t>
            </a:r>
          </a:p>
          <a:p>
            <a:pPr marL="457200" marR="0" lvl="1" indent="-39369" algn="just" rtl="0">
              <a:lnSpc>
                <a:spcPct val="90000"/>
              </a:lnSpc>
              <a:spcBef>
                <a:spcPts val="560"/>
              </a:spcBef>
              <a:buClr>
                <a:schemeClr val="accent1"/>
              </a:buClr>
              <a:buFont typeface="Arial"/>
              <a:buNone/>
            </a:pPr>
            <a:endParaRPr sz="2800" b="0" i="0" u="none" strike="noStrike" cap="none" baseline="0">
              <a:solidFill>
                <a:schemeClr val="dk1"/>
              </a:solidFill>
              <a:latin typeface="Arial"/>
              <a:ea typeface="Arial"/>
              <a:cs typeface="Arial"/>
              <a:sym typeface="Arial"/>
            </a:endParaRPr>
          </a:p>
        </p:txBody>
      </p:sp>
      <p:cxnSp>
        <p:nvCxnSpPr>
          <p:cNvPr id="100" name="Shape 100"/>
          <p:cNvCxnSpPr/>
          <p:nvPr/>
        </p:nvCxnSpPr>
        <p:spPr>
          <a:xfrm>
            <a:off x="3276600" y="5045616"/>
            <a:ext cx="304799" cy="1587"/>
          </a:xfrm>
          <a:prstGeom prst="straightConnector1">
            <a:avLst/>
          </a:prstGeom>
          <a:noFill/>
          <a:ln w="9525" cap="flat" cmpd="sng">
            <a:solidFill>
              <a:schemeClr val="accent1"/>
            </a:solidFill>
            <a:prstDash val="solid"/>
            <a:round/>
            <a:headEnd type="none" w="med" len="med"/>
            <a:tailEnd type="stealth" w="lg" len="lg"/>
          </a:ln>
        </p:spPr>
      </p:cxn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Segunda Forma Normal</a:t>
            </a:r>
          </a:p>
        </p:txBody>
      </p:sp>
      <p:sp>
        <p:nvSpPr>
          <p:cNvPr id="312" name="Shape 312"/>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313" name="Shape 313"/>
          <p:cNvGraphicFramePr/>
          <p:nvPr/>
        </p:nvGraphicFramePr>
        <p:xfrm>
          <a:off x="277687" y="2204864"/>
          <a:ext cx="8686775" cy="1854250"/>
        </p:xfrm>
        <a:graphic>
          <a:graphicData uri="http://schemas.openxmlformats.org/drawingml/2006/table">
            <a:tbl>
              <a:tblPr firstRow="1" bandRow="1">
                <a:noFill/>
                <a:tableStyleId>{0DB1D8C8-D6BF-489A-89E4-6D7173F9D147}</a:tableStyleId>
              </a:tblPr>
              <a:tblGrid>
                <a:gridCol w="1846575"/>
                <a:gridCol w="2494275"/>
                <a:gridCol w="1440175"/>
                <a:gridCol w="1744975"/>
                <a:gridCol w="1160775"/>
              </a:tblGrid>
              <a:tr h="370850">
                <a:tc>
                  <a:txBody>
                    <a:bodyPr/>
                    <a:lstStyle/>
                    <a:p>
                      <a:pPr marL="0" marR="0" lvl="0" indent="0" algn="l" rtl="0">
                        <a:spcBef>
                          <a:spcPts val="0"/>
                        </a:spcBef>
                        <a:buSzPct val="25000"/>
                        <a:buNone/>
                      </a:pPr>
                      <a:r>
                        <a:rPr lang="es-CR" sz="1800" b="1" u="sng" strike="noStrike" cap="none" baseline="0"/>
                        <a:t>Número Orden</a:t>
                      </a:r>
                    </a:p>
                  </a:txBody>
                  <a:tcPr marL="91450" marR="91450" marT="45725" marB="45725"/>
                </a:tc>
                <a:tc>
                  <a:txBody>
                    <a:bodyPr/>
                    <a:lstStyle/>
                    <a:p>
                      <a:pPr marL="0" marR="0" lvl="0" indent="0" algn="l" rtl="0">
                        <a:spcBef>
                          <a:spcPts val="0"/>
                        </a:spcBef>
                        <a:buSzPct val="25000"/>
                        <a:buNone/>
                      </a:pPr>
                      <a:r>
                        <a:rPr lang="es-CR" sz="1800" b="1" u="sng" strike="noStrike" cap="none" baseline="0"/>
                        <a:t>Número de producto</a:t>
                      </a:r>
                    </a:p>
                  </a:txBody>
                  <a:tcPr marL="91450" marR="91450" marT="45725" marB="45725"/>
                </a:tc>
                <a:tc>
                  <a:txBody>
                    <a:bodyPr/>
                    <a:lstStyle/>
                    <a:p>
                      <a:pPr marL="0" marR="0" lvl="0" indent="0" algn="l" rtl="0">
                        <a:spcBef>
                          <a:spcPts val="0"/>
                        </a:spcBef>
                        <a:buSzPct val="25000"/>
                        <a:buNone/>
                      </a:pPr>
                      <a:r>
                        <a:rPr lang="es-CR" sz="18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800" b="0" u="none" strike="noStrike" cap="none" baseline="0"/>
                        <a:t>Precio Unitario</a:t>
                      </a:r>
                    </a:p>
                  </a:txBody>
                  <a:tcPr marL="91450" marR="91450" marT="45725" marB="45725"/>
                </a:tc>
                <a:tc>
                  <a:txBody>
                    <a:bodyPr/>
                    <a:lstStyle/>
                    <a:p>
                      <a:pPr marL="0" marR="0" lvl="0" indent="0" algn="l" rtl="0">
                        <a:spcBef>
                          <a:spcPts val="0"/>
                        </a:spcBef>
                        <a:buSzPct val="25000"/>
                        <a:buNone/>
                      </a:pPr>
                      <a:r>
                        <a:rPr lang="es-CR" sz="1800" b="0" u="none" strike="noStrike" cap="none" baseline="0"/>
                        <a:t>Cantidad</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Manzana</a:t>
                      </a:r>
                    </a:p>
                  </a:txBody>
                  <a:tcPr marL="91450" marR="91450" marT="45725" marB="45725"/>
                </a:tc>
                <a:tc>
                  <a:txBody>
                    <a:bodyPr/>
                    <a:lstStyle/>
                    <a:p>
                      <a:pPr marL="0" marR="0" lvl="0" indent="0" algn="l" rtl="0">
                        <a:spcBef>
                          <a:spcPts val="0"/>
                        </a:spcBef>
                        <a:buSzPct val="25000"/>
                        <a:buNone/>
                      </a:pPr>
                      <a:r>
                        <a:rPr lang="es-CR" sz="1800" b="0" u="none" strike="noStrike" cap="none" baseline="0"/>
                        <a:t>500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c>
                  <a:txBody>
                    <a:bodyPr/>
                    <a:lstStyle/>
                    <a:p>
                      <a:pPr marL="0" marR="0" lvl="0" indent="0" algn="l" rtl="0">
                        <a:spcBef>
                          <a:spcPts val="0"/>
                        </a:spcBef>
                        <a:buSzPct val="25000"/>
                        <a:buNone/>
                      </a:pPr>
                      <a:r>
                        <a:rPr lang="es-CR" sz="1800" b="0" u="none" strike="noStrike" cap="none" baseline="0"/>
                        <a:t>Pera</a:t>
                      </a:r>
                    </a:p>
                  </a:txBody>
                  <a:tcPr marL="91450" marR="91450" marT="45725" marB="45725"/>
                </a:tc>
                <a:tc>
                  <a:txBody>
                    <a:bodyPr/>
                    <a:lstStyle/>
                    <a:p>
                      <a:pPr marL="0" marR="0" lvl="0" indent="0" algn="l" rtl="0">
                        <a:spcBef>
                          <a:spcPts val="0"/>
                        </a:spcBef>
                        <a:buSzPct val="25000"/>
                        <a:buNone/>
                      </a:pPr>
                      <a:r>
                        <a:rPr lang="es-CR" sz="1800" b="0" u="none" strike="noStrike" cap="none" baseline="0"/>
                        <a:t>600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5</a:t>
                      </a:r>
                    </a:p>
                  </a:txBody>
                  <a:tcPr marL="91450" marR="91450" marT="45725" marB="45725"/>
                </a:tc>
              </a:tr>
            </a:tbl>
          </a:graphicData>
        </a:graphic>
      </p:graphicFrame>
      <p:sp>
        <p:nvSpPr>
          <p:cNvPr id="314" name="Shape 314"/>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Orden Detalle</a:t>
            </a:r>
          </a:p>
        </p:txBody>
      </p:sp>
      <p:sp>
        <p:nvSpPr>
          <p:cNvPr id="315" name="Shape 315"/>
          <p:cNvSpPr/>
          <p:nvPr/>
        </p:nvSpPr>
        <p:spPr>
          <a:xfrm>
            <a:off x="166976" y="4725144"/>
            <a:ext cx="3888432" cy="1938991"/>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dependen parcialmente de la clave primaria y crea con ellos una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relación una copia del atributo/s del cual dependen (será la clave primaria de la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2 para indicar 2NF)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2 para indicar2NF)</a:t>
            </a:r>
          </a:p>
        </p:txBody>
      </p:sp>
      <p:sp>
        <p:nvSpPr>
          <p:cNvPr id="316" name="Shape 316"/>
          <p:cNvSpPr/>
          <p:nvPr/>
        </p:nvSpPr>
        <p:spPr>
          <a:xfrm>
            <a:off x="4716016" y="5013176"/>
            <a:ext cx="3960440"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600" b="1" i="1" u="none" strike="noStrike" cap="none" baseline="0">
                <a:solidFill>
                  <a:schemeClr val="dk1"/>
                </a:solidFill>
                <a:latin typeface="Arial"/>
                <a:ea typeface="Arial"/>
                <a:cs typeface="Arial"/>
                <a:sym typeface="Arial"/>
              </a:rPr>
              <a:t>Número de producto → Descripción</a:t>
            </a:r>
          </a:p>
          <a:p>
            <a:pPr marL="0" marR="0" lvl="0" indent="0" algn="l" rtl="0">
              <a:spcBef>
                <a:spcPts val="0"/>
              </a:spcBef>
              <a:buSzPct val="25000"/>
              <a:buNone/>
            </a:pPr>
            <a:r>
              <a:rPr lang="es-CR" sz="1600" b="1" i="1" u="none" strike="noStrike" cap="none" baseline="0">
                <a:solidFill>
                  <a:schemeClr val="dk1"/>
                </a:solidFill>
                <a:latin typeface="Arial"/>
                <a:ea typeface="Arial"/>
                <a:cs typeface="Arial"/>
                <a:sym typeface="Arial"/>
              </a:rPr>
              <a:t>Número de producto → Precio Unitario</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Segunda Forma Normal</a:t>
            </a:r>
          </a:p>
        </p:txBody>
      </p:sp>
      <p:sp>
        <p:nvSpPr>
          <p:cNvPr id="322" name="Shape 322"/>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323" name="Shape 323"/>
          <p:cNvGraphicFramePr/>
          <p:nvPr/>
        </p:nvGraphicFramePr>
        <p:xfrm>
          <a:off x="277687" y="2204864"/>
          <a:ext cx="8686775" cy="1854250"/>
        </p:xfrm>
        <a:graphic>
          <a:graphicData uri="http://schemas.openxmlformats.org/drawingml/2006/table">
            <a:tbl>
              <a:tblPr firstRow="1" bandRow="1">
                <a:noFill/>
                <a:tableStyleId>{29673C4F-DB74-425B-9C62-F8411085F6CE}</a:tableStyleId>
              </a:tblPr>
              <a:tblGrid>
                <a:gridCol w="1846575"/>
                <a:gridCol w="2494275"/>
                <a:gridCol w="1440175"/>
                <a:gridCol w="1744975"/>
                <a:gridCol w="1160775"/>
              </a:tblGrid>
              <a:tr h="370850">
                <a:tc>
                  <a:txBody>
                    <a:bodyPr/>
                    <a:lstStyle/>
                    <a:p>
                      <a:pPr marL="0" marR="0" lvl="0" indent="0" algn="l" rtl="0">
                        <a:spcBef>
                          <a:spcPts val="0"/>
                        </a:spcBef>
                        <a:buSzPct val="25000"/>
                        <a:buNone/>
                      </a:pPr>
                      <a:r>
                        <a:rPr lang="es-CR" sz="1800" b="1" u="none" strike="noStrike" cap="none" baseline="0"/>
                        <a:t>Número Orden</a:t>
                      </a:r>
                    </a:p>
                  </a:txBody>
                  <a:tcPr marL="91450" marR="91450" marT="45725" marB="45725"/>
                </a:tc>
                <a:tc>
                  <a:txBody>
                    <a:bodyPr/>
                    <a:lstStyle/>
                    <a:p>
                      <a:pPr marL="0" marR="0" lvl="0" indent="0" algn="l" rtl="0">
                        <a:spcBef>
                          <a:spcPts val="0"/>
                        </a:spcBef>
                        <a:buSzPct val="25000"/>
                        <a:buNone/>
                      </a:pPr>
                      <a:r>
                        <a:rPr lang="es-CR" sz="18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8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800" b="0" u="none" strike="noStrike" cap="none" baseline="0"/>
                        <a:t>Precio Unitario</a:t>
                      </a:r>
                    </a:p>
                  </a:txBody>
                  <a:tcPr marL="91450" marR="91450" marT="45725" marB="45725"/>
                </a:tc>
                <a:tc>
                  <a:txBody>
                    <a:bodyPr/>
                    <a:lstStyle/>
                    <a:p>
                      <a:pPr marL="0" marR="0" lvl="0" indent="0" algn="l" rtl="0">
                        <a:spcBef>
                          <a:spcPts val="0"/>
                        </a:spcBef>
                        <a:buSzPct val="25000"/>
                        <a:buNone/>
                      </a:pPr>
                      <a:r>
                        <a:rPr lang="es-CR" sz="1800" b="0" u="none" strike="noStrike" cap="none" baseline="0"/>
                        <a:t>Cantidad</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Manzana</a:t>
                      </a:r>
                    </a:p>
                  </a:txBody>
                  <a:tcPr marL="91450" marR="91450" marT="45725" marB="45725"/>
                </a:tc>
                <a:tc>
                  <a:txBody>
                    <a:bodyPr/>
                    <a:lstStyle/>
                    <a:p>
                      <a:pPr marL="0" marR="0" lvl="0" indent="0" algn="l" rtl="0">
                        <a:spcBef>
                          <a:spcPts val="0"/>
                        </a:spcBef>
                        <a:buSzPct val="25000"/>
                        <a:buNone/>
                      </a:pPr>
                      <a:r>
                        <a:rPr lang="es-CR" sz="1800" b="0" u="none" strike="noStrike" cap="none" baseline="0"/>
                        <a:t>500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c>
                  <a:txBody>
                    <a:bodyPr/>
                    <a:lstStyle/>
                    <a:p>
                      <a:pPr marL="0" marR="0" lvl="0" indent="0" algn="l" rtl="0">
                        <a:spcBef>
                          <a:spcPts val="0"/>
                        </a:spcBef>
                        <a:buSzPct val="25000"/>
                        <a:buNone/>
                      </a:pPr>
                      <a:r>
                        <a:rPr lang="es-CR" sz="1800" b="0" u="none" strike="noStrike" cap="none" baseline="0"/>
                        <a:t>Pera</a:t>
                      </a:r>
                    </a:p>
                  </a:txBody>
                  <a:tcPr marL="91450" marR="91450" marT="45725" marB="45725"/>
                </a:tc>
                <a:tc>
                  <a:txBody>
                    <a:bodyPr/>
                    <a:lstStyle/>
                    <a:p>
                      <a:pPr marL="0" marR="0" lvl="0" indent="0" algn="l" rtl="0">
                        <a:spcBef>
                          <a:spcPts val="0"/>
                        </a:spcBef>
                        <a:buSzPct val="25000"/>
                        <a:buNone/>
                      </a:pPr>
                      <a:r>
                        <a:rPr lang="es-CR" sz="1800" b="0" u="none" strike="noStrike" cap="none" baseline="0"/>
                        <a:t>600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5</a:t>
                      </a:r>
                    </a:p>
                  </a:txBody>
                  <a:tcPr marL="91450" marR="91450" marT="45725" marB="45725"/>
                </a:tc>
              </a:tr>
            </a:tbl>
          </a:graphicData>
        </a:graphic>
      </p:graphicFrame>
      <p:sp>
        <p:nvSpPr>
          <p:cNvPr id="324" name="Shape 324"/>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Orden Detalle</a:t>
            </a:r>
          </a:p>
        </p:txBody>
      </p:sp>
      <p:sp>
        <p:nvSpPr>
          <p:cNvPr id="325" name="Shape 325"/>
          <p:cNvSpPr/>
          <p:nvPr/>
        </p:nvSpPr>
        <p:spPr>
          <a:xfrm>
            <a:off x="166976" y="4725144"/>
            <a:ext cx="3888432" cy="1938991"/>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dependen parcialmente de la clave primaria y crea con ellos una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relación una copia del atributo/s del cual dependen (será la clave primaria de la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2 para indicar 2NF)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2 para indicar2NF)</a:t>
            </a:r>
          </a:p>
        </p:txBody>
      </p:sp>
      <p:graphicFrame>
        <p:nvGraphicFramePr>
          <p:cNvPr id="326" name="Shape 326"/>
          <p:cNvGraphicFramePr/>
          <p:nvPr/>
        </p:nvGraphicFramePr>
        <p:xfrm>
          <a:off x="4499992" y="4437112"/>
          <a:ext cx="4391975" cy="370850"/>
        </p:xfrm>
        <a:graphic>
          <a:graphicData uri="http://schemas.openxmlformats.org/drawingml/2006/table">
            <a:tbl>
              <a:tblPr firstRow="1" bandRow="1">
                <a:noFill/>
                <a:tableStyleId>{8DA7BA02-D4A7-43EA-AACD-98DE1AB825DA}</a:tableStyleId>
              </a:tblPr>
              <a:tblGrid>
                <a:gridCol w="1475100"/>
                <a:gridCol w="1975175"/>
                <a:gridCol w="941700"/>
              </a:tblGrid>
              <a:tr h="370850">
                <a:tc>
                  <a:txBody>
                    <a:bodyPr/>
                    <a:lstStyle/>
                    <a:p>
                      <a:pPr marL="0" marR="0" lvl="0" indent="0" algn="l" rtl="0">
                        <a:spcBef>
                          <a:spcPts val="0"/>
                        </a:spcBef>
                        <a:buSzPct val="25000"/>
                        <a:buNone/>
                      </a:pPr>
                      <a:r>
                        <a:rPr lang="es-CR" sz="1400" b="1" u="none" strike="noStrike" cap="none" baseline="0"/>
                        <a:t>Número Orden</a:t>
                      </a:r>
                    </a:p>
                  </a:txBody>
                  <a:tcPr marL="91450" marR="91450" marT="45725" marB="45725"/>
                </a:tc>
                <a:tc>
                  <a:txBody>
                    <a:bodyPr/>
                    <a:lstStyle/>
                    <a:p>
                      <a:pPr marL="0" marR="0" lvl="0" indent="0" algn="l" rtl="0">
                        <a:spcBef>
                          <a:spcPts val="0"/>
                        </a:spcBef>
                        <a:buSzPct val="25000"/>
                        <a:buNone/>
                      </a:pPr>
                      <a:r>
                        <a:rPr lang="es-CR" sz="14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400" b="0" u="none" strike="noStrike" cap="none" baseline="0"/>
                        <a:t>Cantidad</a:t>
                      </a:r>
                    </a:p>
                  </a:txBody>
                  <a:tcPr marL="91450" marR="91450" marT="45725" marB="45725"/>
                </a:tc>
              </a:tr>
            </a:tbl>
          </a:graphicData>
        </a:graphic>
      </p:graphicFrame>
      <p:graphicFrame>
        <p:nvGraphicFramePr>
          <p:cNvPr id="327" name="Shape 327"/>
          <p:cNvGraphicFramePr/>
          <p:nvPr/>
        </p:nvGraphicFramePr>
        <p:xfrm>
          <a:off x="4499992" y="5157192"/>
          <a:ext cx="3450275" cy="370850"/>
        </p:xfrm>
        <a:graphic>
          <a:graphicData uri="http://schemas.openxmlformats.org/drawingml/2006/table">
            <a:tbl>
              <a:tblPr firstRow="1" bandRow="1">
                <a:noFill/>
                <a:tableStyleId>{83A0A11C-4879-4EC7-A75D-46CC51105100}</a:tableStyleId>
              </a:tblPr>
              <a:tblGrid>
                <a:gridCol w="1475100"/>
                <a:gridCol w="1975175"/>
              </a:tblGrid>
              <a:tr h="370850">
                <a:tc>
                  <a:txBody>
                    <a:bodyPr/>
                    <a:lstStyle/>
                    <a:p>
                      <a:pPr marL="0" marR="0" lvl="0" indent="0" algn="l" rtl="0">
                        <a:spcBef>
                          <a:spcPts val="0"/>
                        </a:spcBef>
                        <a:buSzPct val="25000"/>
                        <a:buNone/>
                      </a:pPr>
                      <a:r>
                        <a:rPr lang="es-CR" sz="14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400" b="0" u="none" strike="noStrike" cap="none" baseline="0"/>
                        <a:t>Precio Unitario</a:t>
                      </a:r>
                    </a:p>
                  </a:txBody>
                  <a:tcPr marL="91450" marR="91450" marT="45725" marB="45725"/>
                </a:tc>
              </a:tr>
            </a:tbl>
          </a:graphicData>
        </a:graphic>
      </p:graphicFrame>
      <p:sp>
        <p:nvSpPr>
          <p:cNvPr id="328" name="Shape 328"/>
          <p:cNvSpPr txBox="1"/>
          <p:nvPr/>
        </p:nvSpPr>
        <p:spPr>
          <a:xfrm>
            <a:off x="5436096" y="4077071"/>
            <a:ext cx="2376263"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600" b="0" i="0" u="none" strike="noStrike" cap="none" baseline="0">
                <a:solidFill>
                  <a:schemeClr val="dk1"/>
                </a:solidFill>
                <a:latin typeface="Arial"/>
                <a:ea typeface="Arial"/>
                <a:cs typeface="Arial"/>
                <a:sym typeface="Arial"/>
              </a:rPr>
              <a:t>Orden Detalle</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Segunda Forma Normal</a:t>
            </a:r>
          </a:p>
        </p:txBody>
      </p:sp>
      <p:sp>
        <p:nvSpPr>
          <p:cNvPr id="334" name="Shape 334"/>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335" name="Shape 335"/>
          <p:cNvGraphicFramePr/>
          <p:nvPr/>
        </p:nvGraphicFramePr>
        <p:xfrm>
          <a:off x="277687" y="2204864"/>
          <a:ext cx="8686775" cy="1854250"/>
        </p:xfrm>
        <a:graphic>
          <a:graphicData uri="http://schemas.openxmlformats.org/drawingml/2006/table">
            <a:tbl>
              <a:tblPr firstRow="1" bandRow="1">
                <a:noFill/>
                <a:tableStyleId>{66A64B09-147E-427E-9009-659FD384B795}</a:tableStyleId>
              </a:tblPr>
              <a:tblGrid>
                <a:gridCol w="1846575"/>
                <a:gridCol w="2494275"/>
                <a:gridCol w="1440175"/>
                <a:gridCol w="1744975"/>
                <a:gridCol w="1160775"/>
              </a:tblGrid>
              <a:tr h="370850">
                <a:tc>
                  <a:txBody>
                    <a:bodyPr/>
                    <a:lstStyle/>
                    <a:p>
                      <a:pPr marL="0" marR="0" lvl="0" indent="0" algn="l" rtl="0">
                        <a:spcBef>
                          <a:spcPts val="0"/>
                        </a:spcBef>
                        <a:buSzPct val="25000"/>
                        <a:buNone/>
                      </a:pPr>
                      <a:r>
                        <a:rPr lang="es-CR" sz="1800" b="1" u="none" strike="noStrike" cap="none" baseline="0"/>
                        <a:t>Número Orden</a:t>
                      </a:r>
                    </a:p>
                  </a:txBody>
                  <a:tcPr marL="91450" marR="91450" marT="45725" marB="45725"/>
                </a:tc>
                <a:tc>
                  <a:txBody>
                    <a:bodyPr/>
                    <a:lstStyle/>
                    <a:p>
                      <a:pPr marL="0" marR="0" lvl="0" indent="0" algn="l" rtl="0">
                        <a:spcBef>
                          <a:spcPts val="0"/>
                        </a:spcBef>
                        <a:buSzPct val="25000"/>
                        <a:buNone/>
                      </a:pPr>
                      <a:r>
                        <a:rPr lang="es-CR" sz="18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8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800" b="0" u="none" strike="noStrike" cap="none" baseline="0"/>
                        <a:t>Precio Unitario</a:t>
                      </a:r>
                    </a:p>
                  </a:txBody>
                  <a:tcPr marL="91450" marR="91450" marT="45725" marB="45725"/>
                </a:tc>
                <a:tc>
                  <a:txBody>
                    <a:bodyPr/>
                    <a:lstStyle/>
                    <a:p>
                      <a:pPr marL="0" marR="0" lvl="0" indent="0" algn="l" rtl="0">
                        <a:spcBef>
                          <a:spcPts val="0"/>
                        </a:spcBef>
                        <a:buSzPct val="25000"/>
                        <a:buNone/>
                      </a:pPr>
                      <a:r>
                        <a:rPr lang="es-CR" sz="1800" b="0" u="none" strike="noStrike" cap="none" baseline="0"/>
                        <a:t>Cantidad</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Manzana</a:t>
                      </a:r>
                    </a:p>
                  </a:txBody>
                  <a:tcPr marL="91450" marR="91450" marT="45725" marB="45725"/>
                </a:tc>
                <a:tc>
                  <a:txBody>
                    <a:bodyPr/>
                    <a:lstStyle/>
                    <a:p>
                      <a:pPr marL="0" marR="0" lvl="0" indent="0" algn="l" rtl="0">
                        <a:spcBef>
                          <a:spcPts val="0"/>
                        </a:spcBef>
                        <a:buSzPct val="25000"/>
                        <a:buNone/>
                      </a:pPr>
                      <a:r>
                        <a:rPr lang="es-CR" sz="1800" b="0" u="none" strike="noStrike" cap="none" baseline="0"/>
                        <a:t>500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c>
                  <a:txBody>
                    <a:bodyPr/>
                    <a:lstStyle/>
                    <a:p>
                      <a:pPr marL="0" marR="0" lvl="0" indent="0" algn="l" rtl="0">
                        <a:spcBef>
                          <a:spcPts val="0"/>
                        </a:spcBef>
                        <a:buSzPct val="25000"/>
                        <a:buNone/>
                      </a:pPr>
                      <a:r>
                        <a:rPr lang="es-CR" sz="1800" b="0" u="none" strike="noStrike" cap="none" baseline="0"/>
                        <a:t>Pera</a:t>
                      </a:r>
                    </a:p>
                  </a:txBody>
                  <a:tcPr marL="91450" marR="91450" marT="45725" marB="45725"/>
                </a:tc>
                <a:tc>
                  <a:txBody>
                    <a:bodyPr/>
                    <a:lstStyle/>
                    <a:p>
                      <a:pPr marL="0" marR="0" lvl="0" indent="0" algn="l" rtl="0">
                        <a:spcBef>
                          <a:spcPts val="0"/>
                        </a:spcBef>
                        <a:buSzPct val="25000"/>
                        <a:buNone/>
                      </a:pPr>
                      <a:r>
                        <a:rPr lang="es-CR" sz="1800" b="0" u="none" strike="noStrike" cap="none" baseline="0"/>
                        <a:t>600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5</a:t>
                      </a:r>
                    </a:p>
                  </a:txBody>
                  <a:tcPr marL="91450" marR="91450" marT="45725" marB="45725"/>
                </a:tc>
              </a:tr>
            </a:tbl>
          </a:graphicData>
        </a:graphic>
      </p:graphicFrame>
      <p:sp>
        <p:nvSpPr>
          <p:cNvPr id="336" name="Shape 336"/>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Orden Detalle</a:t>
            </a:r>
          </a:p>
        </p:txBody>
      </p:sp>
      <p:sp>
        <p:nvSpPr>
          <p:cNvPr id="337" name="Shape 337"/>
          <p:cNvSpPr/>
          <p:nvPr/>
        </p:nvSpPr>
        <p:spPr>
          <a:xfrm>
            <a:off x="166976" y="4725144"/>
            <a:ext cx="3888432" cy="1938991"/>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dependen parcialmente de la clave primaria y crea con ellos una nueva relación.</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Añade a esta relación una copia del atributo/s del cual dependen (será la clave primaria de la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2 para indicar 2NF)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2 para indicar2NF)</a:t>
            </a:r>
          </a:p>
        </p:txBody>
      </p:sp>
      <p:graphicFrame>
        <p:nvGraphicFramePr>
          <p:cNvPr id="338" name="Shape 338"/>
          <p:cNvGraphicFramePr/>
          <p:nvPr/>
        </p:nvGraphicFramePr>
        <p:xfrm>
          <a:off x="4499992" y="4437112"/>
          <a:ext cx="4391975" cy="370850"/>
        </p:xfrm>
        <a:graphic>
          <a:graphicData uri="http://schemas.openxmlformats.org/drawingml/2006/table">
            <a:tbl>
              <a:tblPr firstRow="1" bandRow="1">
                <a:noFill/>
                <a:tableStyleId>{C4637287-859F-4666-8729-FB79F81D582A}</a:tableStyleId>
              </a:tblPr>
              <a:tblGrid>
                <a:gridCol w="1475100"/>
                <a:gridCol w="1975175"/>
                <a:gridCol w="941700"/>
              </a:tblGrid>
              <a:tr h="370850">
                <a:tc>
                  <a:txBody>
                    <a:bodyPr/>
                    <a:lstStyle/>
                    <a:p>
                      <a:pPr marL="0" marR="0" lvl="0" indent="0" algn="l" rtl="0">
                        <a:spcBef>
                          <a:spcPts val="0"/>
                        </a:spcBef>
                        <a:buSzPct val="25000"/>
                        <a:buNone/>
                      </a:pPr>
                      <a:r>
                        <a:rPr lang="es-CR" sz="1400" b="1" u="none" strike="noStrike" cap="none" baseline="0"/>
                        <a:t>Número Orden</a:t>
                      </a:r>
                    </a:p>
                  </a:txBody>
                  <a:tcPr marL="91450" marR="91450" marT="45725" marB="45725"/>
                </a:tc>
                <a:tc>
                  <a:txBody>
                    <a:bodyPr/>
                    <a:lstStyle/>
                    <a:p>
                      <a:pPr marL="0" marR="0" lvl="0" indent="0" algn="l" rtl="0">
                        <a:spcBef>
                          <a:spcPts val="0"/>
                        </a:spcBef>
                        <a:buSzPct val="25000"/>
                        <a:buNone/>
                      </a:pPr>
                      <a:r>
                        <a:rPr lang="es-CR" sz="14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400" b="0" u="none" strike="noStrike" cap="none" baseline="0"/>
                        <a:t>Cantidad</a:t>
                      </a:r>
                    </a:p>
                  </a:txBody>
                  <a:tcPr marL="91450" marR="91450" marT="45725" marB="45725"/>
                </a:tc>
              </a:tr>
            </a:tbl>
          </a:graphicData>
        </a:graphic>
      </p:graphicFrame>
      <p:graphicFrame>
        <p:nvGraphicFramePr>
          <p:cNvPr id="339" name="Shape 339"/>
          <p:cNvGraphicFramePr/>
          <p:nvPr/>
        </p:nvGraphicFramePr>
        <p:xfrm>
          <a:off x="4499992" y="5157192"/>
          <a:ext cx="4518000" cy="370850"/>
        </p:xfrm>
        <a:graphic>
          <a:graphicData uri="http://schemas.openxmlformats.org/drawingml/2006/table">
            <a:tbl>
              <a:tblPr firstRow="1" bandRow="1">
                <a:noFill/>
                <a:tableStyleId>{8DD3254C-A754-4C8E-9F34-66EF96626E51}</a:tableStyleId>
              </a:tblPr>
              <a:tblGrid>
                <a:gridCol w="1975175"/>
                <a:gridCol w="1159200"/>
                <a:gridCol w="1383625"/>
              </a:tblGrid>
              <a:tr h="370850">
                <a:tc>
                  <a:txBody>
                    <a:bodyPr/>
                    <a:lstStyle/>
                    <a:p>
                      <a:pPr marL="0" marR="0" lvl="0" indent="0" algn="l" rtl="0">
                        <a:lnSpc>
                          <a:spcPct val="100000"/>
                        </a:lnSpc>
                        <a:spcBef>
                          <a:spcPts val="0"/>
                        </a:spcBef>
                        <a:spcAft>
                          <a:spcPts val="0"/>
                        </a:spcAft>
                        <a:buClr>
                          <a:schemeClr val="dk1"/>
                        </a:buClr>
                        <a:buSzPct val="25000"/>
                        <a:buFont typeface="Arial"/>
                        <a:buNone/>
                      </a:pPr>
                      <a:r>
                        <a:rPr lang="es-CR" sz="14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4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400" b="0" u="none" strike="noStrike" cap="none" baseline="0"/>
                        <a:t>Precio Unitario</a:t>
                      </a:r>
                    </a:p>
                  </a:txBody>
                  <a:tcPr marL="91450" marR="91450" marT="45725" marB="45725"/>
                </a:tc>
              </a:tr>
            </a:tbl>
          </a:graphicData>
        </a:graphic>
      </p:graphicFrame>
      <p:sp>
        <p:nvSpPr>
          <p:cNvPr id="340" name="Shape 340"/>
          <p:cNvSpPr txBox="1"/>
          <p:nvPr/>
        </p:nvSpPr>
        <p:spPr>
          <a:xfrm>
            <a:off x="5436096" y="4077071"/>
            <a:ext cx="2376263"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600" b="0" i="0" u="none" strike="noStrike" cap="none" baseline="0">
                <a:solidFill>
                  <a:schemeClr val="dk1"/>
                </a:solidFill>
                <a:latin typeface="Arial"/>
                <a:ea typeface="Arial"/>
                <a:cs typeface="Arial"/>
                <a:sym typeface="Arial"/>
              </a:rPr>
              <a:t>Orden Detalle</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Segunda Forma Normal</a:t>
            </a:r>
          </a:p>
        </p:txBody>
      </p:sp>
      <p:sp>
        <p:nvSpPr>
          <p:cNvPr id="346" name="Shape 346"/>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347" name="Shape 347"/>
          <p:cNvGraphicFramePr/>
          <p:nvPr/>
        </p:nvGraphicFramePr>
        <p:xfrm>
          <a:off x="277687" y="2204864"/>
          <a:ext cx="8686775" cy="1854250"/>
        </p:xfrm>
        <a:graphic>
          <a:graphicData uri="http://schemas.openxmlformats.org/drawingml/2006/table">
            <a:tbl>
              <a:tblPr firstRow="1" bandRow="1">
                <a:noFill/>
                <a:tableStyleId>{1BB66546-9E02-4DA8-9001-11E9D430652F}</a:tableStyleId>
              </a:tblPr>
              <a:tblGrid>
                <a:gridCol w="1846575"/>
                <a:gridCol w="2494275"/>
                <a:gridCol w="1440175"/>
                <a:gridCol w="1744975"/>
                <a:gridCol w="1160775"/>
              </a:tblGrid>
              <a:tr h="370850">
                <a:tc>
                  <a:txBody>
                    <a:bodyPr/>
                    <a:lstStyle/>
                    <a:p>
                      <a:pPr marL="0" marR="0" lvl="0" indent="0" algn="l" rtl="0">
                        <a:spcBef>
                          <a:spcPts val="0"/>
                        </a:spcBef>
                        <a:buSzPct val="25000"/>
                        <a:buNone/>
                      </a:pPr>
                      <a:r>
                        <a:rPr lang="es-CR" sz="1800" b="1" u="none" strike="noStrike" cap="none" baseline="0"/>
                        <a:t>Número Orden</a:t>
                      </a:r>
                    </a:p>
                  </a:txBody>
                  <a:tcPr marL="91450" marR="91450" marT="45725" marB="45725"/>
                </a:tc>
                <a:tc>
                  <a:txBody>
                    <a:bodyPr/>
                    <a:lstStyle/>
                    <a:p>
                      <a:pPr marL="0" marR="0" lvl="0" indent="0" algn="l" rtl="0">
                        <a:spcBef>
                          <a:spcPts val="0"/>
                        </a:spcBef>
                        <a:buSzPct val="25000"/>
                        <a:buNone/>
                      </a:pPr>
                      <a:r>
                        <a:rPr lang="es-CR" sz="18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8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800" b="0" u="none" strike="noStrike" cap="none" baseline="0"/>
                        <a:t>Precio Unitario</a:t>
                      </a:r>
                    </a:p>
                  </a:txBody>
                  <a:tcPr marL="91450" marR="91450" marT="45725" marB="45725"/>
                </a:tc>
                <a:tc>
                  <a:txBody>
                    <a:bodyPr/>
                    <a:lstStyle/>
                    <a:p>
                      <a:pPr marL="0" marR="0" lvl="0" indent="0" algn="l" rtl="0">
                        <a:spcBef>
                          <a:spcPts val="0"/>
                        </a:spcBef>
                        <a:buSzPct val="25000"/>
                        <a:buNone/>
                      </a:pPr>
                      <a:r>
                        <a:rPr lang="es-CR" sz="1800" b="0" u="none" strike="noStrike" cap="none" baseline="0"/>
                        <a:t>Cantidad</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Manzana</a:t>
                      </a:r>
                    </a:p>
                  </a:txBody>
                  <a:tcPr marL="91450" marR="91450" marT="45725" marB="45725"/>
                </a:tc>
                <a:tc>
                  <a:txBody>
                    <a:bodyPr/>
                    <a:lstStyle/>
                    <a:p>
                      <a:pPr marL="0" marR="0" lvl="0" indent="0" algn="l" rtl="0">
                        <a:spcBef>
                          <a:spcPts val="0"/>
                        </a:spcBef>
                        <a:buSzPct val="25000"/>
                        <a:buNone/>
                      </a:pPr>
                      <a:r>
                        <a:rPr lang="es-CR" sz="1800" b="0" u="none" strike="noStrike" cap="none" baseline="0"/>
                        <a:t>500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c>
                  <a:txBody>
                    <a:bodyPr/>
                    <a:lstStyle/>
                    <a:p>
                      <a:pPr marL="0" marR="0" lvl="0" indent="0" algn="l" rtl="0">
                        <a:spcBef>
                          <a:spcPts val="0"/>
                        </a:spcBef>
                        <a:buSzPct val="25000"/>
                        <a:buNone/>
                      </a:pPr>
                      <a:r>
                        <a:rPr lang="es-CR" sz="1800" b="0" u="none" strike="noStrike" cap="none" baseline="0"/>
                        <a:t>Pera</a:t>
                      </a:r>
                    </a:p>
                  </a:txBody>
                  <a:tcPr marL="91450" marR="91450" marT="45725" marB="45725"/>
                </a:tc>
                <a:tc>
                  <a:txBody>
                    <a:bodyPr/>
                    <a:lstStyle/>
                    <a:p>
                      <a:pPr marL="0" marR="0" lvl="0" indent="0" algn="l" rtl="0">
                        <a:spcBef>
                          <a:spcPts val="0"/>
                        </a:spcBef>
                        <a:buSzPct val="25000"/>
                        <a:buNone/>
                      </a:pPr>
                      <a:r>
                        <a:rPr lang="es-CR" sz="1800" b="0" u="none" strike="noStrike" cap="none" baseline="0"/>
                        <a:t>600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5</a:t>
                      </a:r>
                    </a:p>
                  </a:txBody>
                  <a:tcPr marL="91450" marR="91450" marT="45725" marB="45725"/>
                </a:tc>
              </a:tr>
            </a:tbl>
          </a:graphicData>
        </a:graphic>
      </p:graphicFrame>
      <p:sp>
        <p:nvSpPr>
          <p:cNvPr id="348" name="Shape 348"/>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Orden Detalle</a:t>
            </a:r>
          </a:p>
        </p:txBody>
      </p:sp>
      <p:sp>
        <p:nvSpPr>
          <p:cNvPr id="349" name="Shape 349"/>
          <p:cNvSpPr/>
          <p:nvPr/>
        </p:nvSpPr>
        <p:spPr>
          <a:xfrm>
            <a:off x="166976" y="4725144"/>
            <a:ext cx="3888432" cy="1938991"/>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dependen parcialmente de la clave primaria y crea con ellos una nueva relación.</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Añade a esta relación una copia del atributo/s del cual dependen (será la clave primaria de la nueva relación)</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Nombra a la nueva entidad (añade un 2 para indicar 2NF)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2 para indicar2NF)</a:t>
            </a:r>
          </a:p>
        </p:txBody>
      </p:sp>
      <p:graphicFrame>
        <p:nvGraphicFramePr>
          <p:cNvPr id="350" name="Shape 350"/>
          <p:cNvGraphicFramePr/>
          <p:nvPr/>
        </p:nvGraphicFramePr>
        <p:xfrm>
          <a:off x="4499992" y="4437112"/>
          <a:ext cx="4391975" cy="370850"/>
        </p:xfrm>
        <a:graphic>
          <a:graphicData uri="http://schemas.openxmlformats.org/drawingml/2006/table">
            <a:tbl>
              <a:tblPr firstRow="1" bandRow="1">
                <a:noFill/>
                <a:tableStyleId>{C6FD5791-F339-4F3F-96D2-833ACEB5AF4D}</a:tableStyleId>
              </a:tblPr>
              <a:tblGrid>
                <a:gridCol w="1475100"/>
                <a:gridCol w="1975175"/>
                <a:gridCol w="941700"/>
              </a:tblGrid>
              <a:tr h="370850">
                <a:tc>
                  <a:txBody>
                    <a:bodyPr/>
                    <a:lstStyle/>
                    <a:p>
                      <a:pPr marL="0" marR="0" lvl="0" indent="0" algn="l" rtl="0">
                        <a:spcBef>
                          <a:spcPts val="0"/>
                        </a:spcBef>
                        <a:buSzPct val="25000"/>
                        <a:buNone/>
                      </a:pPr>
                      <a:r>
                        <a:rPr lang="es-CR" sz="1400" b="1" u="none" strike="noStrike" cap="none" baseline="0"/>
                        <a:t>Número Orden</a:t>
                      </a:r>
                    </a:p>
                  </a:txBody>
                  <a:tcPr marL="91450" marR="91450" marT="45725" marB="45725"/>
                </a:tc>
                <a:tc>
                  <a:txBody>
                    <a:bodyPr/>
                    <a:lstStyle/>
                    <a:p>
                      <a:pPr marL="0" marR="0" lvl="0" indent="0" algn="l" rtl="0">
                        <a:spcBef>
                          <a:spcPts val="0"/>
                        </a:spcBef>
                        <a:buSzPct val="25000"/>
                        <a:buNone/>
                      </a:pPr>
                      <a:r>
                        <a:rPr lang="es-CR" sz="14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400" b="0" u="none" strike="noStrike" cap="none" baseline="0"/>
                        <a:t>Cantidad</a:t>
                      </a:r>
                    </a:p>
                  </a:txBody>
                  <a:tcPr marL="91450" marR="91450" marT="45725" marB="45725"/>
                </a:tc>
              </a:tr>
            </a:tbl>
          </a:graphicData>
        </a:graphic>
      </p:graphicFrame>
      <p:graphicFrame>
        <p:nvGraphicFramePr>
          <p:cNvPr id="351" name="Shape 351"/>
          <p:cNvGraphicFramePr/>
          <p:nvPr/>
        </p:nvGraphicFramePr>
        <p:xfrm>
          <a:off x="4499992" y="5157192"/>
          <a:ext cx="4518000" cy="370850"/>
        </p:xfrm>
        <a:graphic>
          <a:graphicData uri="http://schemas.openxmlformats.org/drawingml/2006/table">
            <a:tbl>
              <a:tblPr firstRow="1" bandRow="1">
                <a:noFill/>
                <a:tableStyleId>{5E3B9932-2061-4835-A666-3D58C288EC22}</a:tableStyleId>
              </a:tblPr>
              <a:tblGrid>
                <a:gridCol w="1975175"/>
                <a:gridCol w="1159200"/>
                <a:gridCol w="1383625"/>
              </a:tblGrid>
              <a:tr h="370850">
                <a:tc>
                  <a:txBody>
                    <a:bodyPr/>
                    <a:lstStyle/>
                    <a:p>
                      <a:pPr marL="0" marR="0" lvl="0" indent="0" algn="l" rtl="0">
                        <a:lnSpc>
                          <a:spcPct val="100000"/>
                        </a:lnSpc>
                        <a:spcBef>
                          <a:spcPts val="0"/>
                        </a:spcBef>
                        <a:spcAft>
                          <a:spcPts val="0"/>
                        </a:spcAft>
                        <a:buClr>
                          <a:schemeClr val="dk1"/>
                        </a:buClr>
                        <a:buSzPct val="25000"/>
                        <a:buFont typeface="Arial"/>
                        <a:buNone/>
                      </a:pPr>
                      <a:r>
                        <a:rPr lang="es-CR" sz="14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4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400" b="0" u="none" strike="noStrike" cap="none" baseline="0"/>
                        <a:t>Precio Unitario</a:t>
                      </a:r>
                    </a:p>
                  </a:txBody>
                  <a:tcPr marL="91450" marR="91450" marT="45725" marB="45725"/>
                </a:tc>
              </a:tr>
            </a:tbl>
          </a:graphicData>
        </a:graphic>
      </p:graphicFrame>
      <p:sp>
        <p:nvSpPr>
          <p:cNvPr id="352" name="Shape 352"/>
          <p:cNvSpPr txBox="1"/>
          <p:nvPr/>
        </p:nvSpPr>
        <p:spPr>
          <a:xfrm>
            <a:off x="5436096" y="4869160"/>
            <a:ext cx="2376263"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600" b="0" i="0" u="none" strike="noStrike" cap="none" baseline="0">
                <a:solidFill>
                  <a:schemeClr val="dk1"/>
                </a:solidFill>
                <a:latin typeface="Arial"/>
                <a:ea typeface="Arial"/>
                <a:cs typeface="Arial"/>
                <a:sym typeface="Arial"/>
              </a:rPr>
              <a:t>Producto Detalle2</a:t>
            </a:r>
          </a:p>
        </p:txBody>
      </p:sp>
      <p:sp>
        <p:nvSpPr>
          <p:cNvPr id="353" name="Shape 353"/>
          <p:cNvSpPr txBox="1"/>
          <p:nvPr/>
        </p:nvSpPr>
        <p:spPr>
          <a:xfrm>
            <a:off x="5436096" y="4077071"/>
            <a:ext cx="2376263"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600" b="0" i="0" u="none" strike="noStrike" cap="none" baseline="0">
                <a:solidFill>
                  <a:schemeClr val="dk1"/>
                </a:solidFill>
                <a:latin typeface="Arial"/>
                <a:ea typeface="Arial"/>
                <a:cs typeface="Arial"/>
                <a:sym typeface="Arial"/>
              </a:rPr>
              <a:t>Orden Detalle</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Segunda Forma Normal</a:t>
            </a:r>
          </a:p>
        </p:txBody>
      </p:sp>
      <p:sp>
        <p:nvSpPr>
          <p:cNvPr id="359" name="Shape 359"/>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360" name="Shape 360"/>
          <p:cNvGraphicFramePr/>
          <p:nvPr/>
        </p:nvGraphicFramePr>
        <p:xfrm>
          <a:off x="277687" y="2204864"/>
          <a:ext cx="8686775" cy="1854250"/>
        </p:xfrm>
        <a:graphic>
          <a:graphicData uri="http://schemas.openxmlformats.org/drawingml/2006/table">
            <a:tbl>
              <a:tblPr firstRow="1" bandRow="1">
                <a:noFill/>
                <a:tableStyleId>{42E51B6A-CA7B-4197-B176-5875CE3CC1B3}</a:tableStyleId>
              </a:tblPr>
              <a:tblGrid>
                <a:gridCol w="1846575"/>
                <a:gridCol w="2494275"/>
                <a:gridCol w="1440175"/>
                <a:gridCol w="1744975"/>
                <a:gridCol w="1160775"/>
              </a:tblGrid>
              <a:tr h="370850">
                <a:tc>
                  <a:txBody>
                    <a:bodyPr/>
                    <a:lstStyle/>
                    <a:p>
                      <a:pPr marL="0" marR="0" lvl="0" indent="0" algn="l" rtl="0">
                        <a:spcBef>
                          <a:spcPts val="0"/>
                        </a:spcBef>
                        <a:buSzPct val="25000"/>
                        <a:buNone/>
                      </a:pPr>
                      <a:r>
                        <a:rPr lang="es-CR" sz="1800" b="1" u="none" strike="noStrike" cap="none" baseline="0"/>
                        <a:t>Número Orden</a:t>
                      </a:r>
                    </a:p>
                  </a:txBody>
                  <a:tcPr marL="91450" marR="91450" marT="45725" marB="45725"/>
                </a:tc>
                <a:tc>
                  <a:txBody>
                    <a:bodyPr/>
                    <a:lstStyle/>
                    <a:p>
                      <a:pPr marL="0" marR="0" lvl="0" indent="0" algn="l" rtl="0">
                        <a:spcBef>
                          <a:spcPts val="0"/>
                        </a:spcBef>
                        <a:buSzPct val="25000"/>
                        <a:buNone/>
                      </a:pPr>
                      <a:r>
                        <a:rPr lang="es-CR" sz="18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8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800" b="0" u="none" strike="noStrike" cap="none" baseline="0"/>
                        <a:t>Precio Unitario</a:t>
                      </a:r>
                    </a:p>
                  </a:txBody>
                  <a:tcPr marL="91450" marR="91450" marT="45725" marB="45725"/>
                </a:tc>
                <a:tc>
                  <a:txBody>
                    <a:bodyPr/>
                    <a:lstStyle/>
                    <a:p>
                      <a:pPr marL="0" marR="0" lvl="0" indent="0" algn="l" rtl="0">
                        <a:spcBef>
                          <a:spcPts val="0"/>
                        </a:spcBef>
                        <a:buSzPct val="25000"/>
                        <a:buNone/>
                      </a:pPr>
                      <a:r>
                        <a:rPr lang="es-CR" sz="1800" b="0" u="none" strike="noStrike" cap="none" baseline="0"/>
                        <a:t>Cantidad</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Manzana</a:t>
                      </a:r>
                    </a:p>
                  </a:txBody>
                  <a:tcPr marL="91450" marR="91450" marT="45725" marB="45725"/>
                </a:tc>
                <a:tc>
                  <a:txBody>
                    <a:bodyPr/>
                    <a:lstStyle/>
                    <a:p>
                      <a:pPr marL="0" marR="0" lvl="0" indent="0" algn="l" rtl="0">
                        <a:spcBef>
                          <a:spcPts val="0"/>
                        </a:spcBef>
                        <a:buSzPct val="25000"/>
                        <a:buNone/>
                      </a:pPr>
                      <a:r>
                        <a:rPr lang="es-CR" sz="1800" b="0" u="none" strike="noStrike" cap="none" baseline="0"/>
                        <a:t>500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c>
                  <a:txBody>
                    <a:bodyPr/>
                    <a:lstStyle/>
                    <a:p>
                      <a:pPr marL="0" marR="0" lvl="0" indent="0" algn="l" rtl="0">
                        <a:spcBef>
                          <a:spcPts val="0"/>
                        </a:spcBef>
                        <a:buSzPct val="25000"/>
                        <a:buNone/>
                      </a:pPr>
                      <a:r>
                        <a:rPr lang="es-CR" sz="1800" b="0" u="none" strike="noStrike" cap="none" baseline="0"/>
                        <a:t>Pera</a:t>
                      </a:r>
                    </a:p>
                  </a:txBody>
                  <a:tcPr marL="91450" marR="91450" marT="45725" marB="45725"/>
                </a:tc>
                <a:tc>
                  <a:txBody>
                    <a:bodyPr/>
                    <a:lstStyle/>
                    <a:p>
                      <a:pPr marL="0" marR="0" lvl="0" indent="0" algn="l" rtl="0">
                        <a:spcBef>
                          <a:spcPts val="0"/>
                        </a:spcBef>
                        <a:buSzPct val="25000"/>
                        <a:buNone/>
                      </a:pPr>
                      <a:r>
                        <a:rPr lang="es-CR" sz="1800" b="0" u="none" strike="noStrike" cap="none" baseline="0"/>
                        <a:t>600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5</a:t>
                      </a:r>
                    </a:p>
                  </a:txBody>
                  <a:tcPr marL="91450" marR="91450" marT="45725" marB="45725"/>
                </a:tc>
              </a:tr>
            </a:tbl>
          </a:graphicData>
        </a:graphic>
      </p:graphicFrame>
      <p:sp>
        <p:nvSpPr>
          <p:cNvPr id="361" name="Shape 361"/>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Orden Detalle</a:t>
            </a:r>
          </a:p>
        </p:txBody>
      </p:sp>
      <p:sp>
        <p:nvSpPr>
          <p:cNvPr id="362" name="Shape 362"/>
          <p:cNvSpPr/>
          <p:nvPr/>
        </p:nvSpPr>
        <p:spPr>
          <a:xfrm>
            <a:off x="166976" y="4725144"/>
            <a:ext cx="3888432" cy="1938991"/>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dependen parcialmente de la clave primaria y crea con ellos una nueva relación.</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Añade a esta relación una copia del atributo/s del cual dependen (será la clave primaria de la nueva relación)</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Nombra a la nueva entidad (añade un 2 para indicar 2NF)</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Renombra a la entidad original (añade un 2 para indicar2NF)</a:t>
            </a:r>
          </a:p>
        </p:txBody>
      </p:sp>
      <p:graphicFrame>
        <p:nvGraphicFramePr>
          <p:cNvPr id="363" name="Shape 363"/>
          <p:cNvGraphicFramePr/>
          <p:nvPr/>
        </p:nvGraphicFramePr>
        <p:xfrm>
          <a:off x="4499992" y="4437112"/>
          <a:ext cx="4391975" cy="370850"/>
        </p:xfrm>
        <a:graphic>
          <a:graphicData uri="http://schemas.openxmlformats.org/drawingml/2006/table">
            <a:tbl>
              <a:tblPr firstRow="1" bandRow="1">
                <a:noFill/>
                <a:tableStyleId>{5C398925-E3DE-4EFA-8659-9A1D8FABA62A}</a:tableStyleId>
              </a:tblPr>
              <a:tblGrid>
                <a:gridCol w="1475100"/>
                <a:gridCol w="1975175"/>
                <a:gridCol w="941700"/>
              </a:tblGrid>
              <a:tr h="370850">
                <a:tc>
                  <a:txBody>
                    <a:bodyPr/>
                    <a:lstStyle/>
                    <a:p>
                      <a:pPr marL="0" marR="0" lvl="0" indent="0" algn="l" rtl="0">
                        <a:spcBef>
                          <a:spcPts val="0"/>
                        </a:spcBef>
                        <a:buSzPct val="25000"/>
                        <a:buNone/>
                      </a:pPr>
                      <a:r>
                        <a:rPr lang="es-CR" sz="1400" b="1" u="none" strike="noStrike" cap="none" baseline="0"/>
                        <a:t>Número Orden</a:t>
                      </a:r>
                    </a:p>
                  </a:txBody>
                  <a:tcPr marL="91450" marR="91450" marT="45725" marB="45725"/>
                </a:tc>
                <a:tc>
                  <a:txBody>
                    <a:bodyPr/>
                    <a:lstStyle/>
                    <a:p>
                      <a:pPr marL="0" marR="0" lvl="0" indent="0" algn="l" rtl="0">
                        <a:spcBef>
                          <a:spcPts val="0"/>
                        </a:spcBef>
                        <a:buSzPct val="25000"/>
                        <a:buNone/>
                      </a:pPr>
                      <a:r>
                        <a:rPr lang="es-CR" sz="14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400" b="0" u="none" strike="noStrike" cap="none" baseline="0"/>
                        <a:t>Cantidad</a:t>
                      </a:r>
                    </a:p>
                  </a:txBody>
                  <a:tcPr marL="91450" marR="91450" marT="45725" marB="45725"/>
                </a:tc>
              </a:tr>
            </a:tbl>
          </a:graphicData>
        </a:graphic>
      </p:graphicFrame>
      <p:graphicFrame>
        <p:nvGraphicFramePr>
          <p:cNvPr id="364" name="Shape 364"/>
          <p:cNvGraphicFramePr/>
          <p:nvPr/>
        </p:nvGraphicFramePr>
        <p:xfrm>
          <a:off x="4499992" y="5157192"/>
          <a:ext cx="4518000" cy="370850"/>
        </p:xfrm>
        <a:graphic>
          <a:graphicData uri="http://schemas.openxmlformats.org/drawingml/2006/table">
            <a:tbl>
              <a:tblPr firstRow="1" bandRow="1">
                <a:noFill/>
                <a:tableStyleId>{D737F2A5-C427-4860-9745-731B8E58873C}</a:tableStyleId>
              </a:tblPr>
              <a:tblGrid>
                <a:gridCol w="1975175"/>
                <a:gridCol w="1159200"/>
                <a:gridCol w="1383625"/>
              </a:tblGrid>
              <a:tr h="370850">
                <a:tc>
                  <a:txBody>
                    <a:bodyPr/>
                    <a:lstStyle/>
                    <a:p>
                      <a:pPr marL="0" marR="0" lvl="0" indent="0" algn="l" rtl="0">
                        <a:lnSpc>
                          <a:spcPct val="100000"/>
                        </a:lnSpc>
                        <a:spcBef>
                          <a:spcPts val="0"/>
                        </a:spcBef>
                        <a:spcAft>
                          <a:spcPts val="0"/>
                        </a:spcAft>
                        <a:buClr>
                          <a:schemeClr val="dk1"/>
                        </a:buClr>
                        <a:buSzPct val="25000"/>
                        <a:buFont typeface="Arial"/>
                        <a:buNone/>
                      </a:pPr>
                      <a:r>
                        <a:rPr lang="es-CR" sz="14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4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400" b="0" u="none" strike="noStrike" cap="none" baseline="0"/>
                        <a:t>Precio Unitario</a:t>
                      </a:r>
                    </a:p>
                  </a:txBody>
                  <a:tcPr marL="91450" marR="91450" marT="45725" marB="45725"/>
                </a:tc>
              </a:tr>
            </a:tbl>
          </a:graphicData>
        </a:graphic>
      </p:graphicFrame>
      <p:sp>
        <p:nvSpPr>
          <p:cNvPr id="365" name="Shape 365"/>
          <p:cNvSpPr txBox="1"/>
          <p:nvPr/>
        </p:nvSpPr>
        <p:spPr>
          <a:xfrm>
            <a:off x="5436096" y="4869160"/>
            <a:ext cx="2376263"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600" b="0" i="0" u="none" strike="noStrike" cap="none" baseline="0">
                <a:solidFill>
                  <a:schemeClr val="dk1"/>
                </a:solidFill>
                <a:latin typeface="Arial"/>
                <a:ea typeface="Arial"/>
                <a:cs typeface="Arial"/>
                <a:sym typeface="Arial"/>
              </a:rPr>
              <a:t>Producto Detalle2</a:t>
            </a:r>
          </a:p>
        </p:txBody>
      </p:sp>
      <p:sp>
        <p:nvSpPr>
          <p:cNvPr id="366" name="Shape 366"/>
          <p:cNvSpPr txBox="1"/>
          <p:nvPr/>
        </p:nvSpPr>
        <p:spPr>
          <a:xfrm>
            <a:off x="5436096" y="4077071"/>
            <a:ext cx="2376263"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600" b="0" i="0" u="none" strike="noStrike" cap="none" baseline="0">
                <a:solidFill>
                  <a:schemeClr val="dk1"/>
                </a:solidFill>
                <a:latin typeface="Arial"/>
                <a:ea typeface="Arial"/>
                <a:cs typeface="Arial"/>
                <a:sym typeface="Arial"/>
              </a:rPr>
              <a:t>Orden Detalle2</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Formas Normales </a:t>
            </a:r>
          </a:p>
        </p:txBody>
      </p:sp>
      <p:sp>
        <p:nvSpPr>
          <p:cNvPr id="372" name="Shape 372"/>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dirty="0">
                <a:solidFill>
                  <a:schemeClr val="dk1"/>
                </a:solidFill>
                <a:latin typeface="Arial"/>
                <a:ea typeface="Arial"/>
                <a:cs typeface="Arial"/>
                <a:sym typeface="Arial"/>
              </a:rPr>
              <a:t>Un esquema de relación está en una determinada </a:t>
            </a:r>
            <a:r>
              <a:rPr lang="es-CR" sz="2400" b="1" i="0" u="none" strike="noStrike" cap="none" baseline="0" dirty="0">
                <a:solidFill>
                  <a:schemeClr val="dk1"/>
                </a:solidFill>
                <a:latin typeface="Arial"/>
                <a:ea typeface="Arial"/>
                <a:cs typeface="Arial"/>
                <a:sym typeface="Arial"/>
              </a:rPr>
              <a:t>forma normal </a:t>
            </a:r>
            <a:r>
              <a:rPr lang="es-CR" sz="2400" b="0" i="0" u="none" strike="noStrike" cap="none" baseline="0" dirty="0">
                <a:solidFill>
                  <a:schemeClr val="dk1"/>
                </a:solidFill>
                <a:latin typeface="Arial"/>
                <a:ea typeface="Arial"/>
                <a:cs typeface="Arial"/>
                <a:sym typeface="Arial"/>
              </a:rPr>
              <a:t>si </a:t>
            </a:r>
            <a:r>
              <a:rPr lang="es-CR" sz="2400" b="1" i="0" u="none" strike="noStrike" cap="none" baseline="0" dirty="0">
                <a:solidFill>
                  <a:schemeClr val="dk1"/>
                </a:solidFill>
                <a:latin typeface="Arial"/>
                <a:ea typeface="Arial"/>
                <a:cs typeface="Arial"/>
                <a:sym typeface="Arial"/>
              </a:rPr>
              <a:t>satisface un cierto conjunto de </a:t>
            </a:r>
            <a:r>
              <a:rPr lang="es-CR" sz="2400" b="1" i="0" u="none" strike="noStrike" cap="none" baseline="0" dirty="0" smtClean="0">
                <a:solidFill>
                  <a:schemeClr val="dk1"/>
                </a:solidFill>
                <a:latin typeface="Arial"/>
                <a:ea typeface="Arial"/>
                <a:cs typeface="Arial"/>
                <a:sym typeface="Arial"/>
              </a:rPr>
              <a:t>restricciones</a:t>
            </a:r>
          </a:p>
          <a:p>
            <a:pPr marL="182880" marR="0" lvl="0" indent="-182880" algn="just" rtl="0">
              <a:spcBef>
                <a:spcPts val="0"/>
              </a:spcBef>
              <a:buClr>
                <a:schemeClr val="accent1"/>
              </a:buClr>
              <a:buSzPct val="85000"/>
              <a:buFont typeface="Arial"/>
              <a:buChar char="•"/>
            </a:pPr>
            <a:endParaRPr lang="es-CR" b="1" dirty="0"/>
          </a:p>
          <a:p>
            <a:pPr marL="114300" lvl="1" indent="-114300" algn="l">
              <a:lnSpc>
                <a:spcPct val="75000"/>
              </a:lnSpc>
              <a:spcAft>
                <a:spcPts val="160"/>
              </a:spcAft>
              <a:buClr>
                <a:schemeClr val="dk1"/>
              </a:buClr>
              <a:buSzPct val="100000"/>
            </a:pPr>
            <a:r>
              <a:rPr lang="es-CR" b="1" dirty="0"/>
              <a:t>Universo de relaciones</a:t>
            </a:r>
          </a:p>
          <a:p>
            <a:pPr marL="114300" lvl="1" indent="-114300" algn="l">
              <a:lnSpc>
                <a:spcPct val="75000"/>
              </a:lnSpc>
              <a:spcAft>
                <a:spcPts val="160"/>
              </a:spcAft>
              <a:buClr>
                <a:schemeClr val="dk1"/>
              </a:buClr>
              <a:buSzPct val="100000"/>
            </a:pPr>
            <a:endParaRPr lang="es-CR" b="1" dirty="0"/>
          </a:p>
          <a:p>
            <a:pPr marL="114300" lvl="1" indent="-114300" algn="l">
              <a:lnSpc>
                <a:spcPct val="75000"/>
              </a:lnSpc>
              <a:spcAft>
                <a:spcPts val="160"/>
              </a:spcAft>
              <a:buClr>
                <a:schemeClr val="dk1"/>
              </a:buClr>
              <a:buSzPct val="100000"/>
            </a:pPr>
            <a:r>
              <a:rPr lang="es-CR" b="1" dirty="0"/>
              <a:t>1FN</a:t>
            </a:r>
          </a:p>
          <a:p>
            <a:pPr marL="114300" lvl="1" indent="-114300" algn="l">
              <a:lnSpc>
                <a:spcPct val="75000"/>
              </a:lnSpc>
              <a:spcAft>
                <a:spcPts val="160"/>
              </a:spcAft>
              <a:buClr>
                <a:schemeClr val="dk1"/>
              </a:buClr>
              <a:buSzPct val="100000"/>
            </a:pPr>
            <a:endParaRPr lang="es-CR" b="1" dirty="0"/>
          </a:p>
          <a:p>
            <a:pPr marL="114300" lvl="1" indent="-114300" algn="l">
              <a:lnSpc>
                <a:spcPct val="75000"/>
              </a:lnSpc>
              <a:spcAft>
                <a:spcPts val="160"/>
              </a:spcAft>
              <a:buClr>
                <a:schemeClr val="dk1"/>
              </a:buClr>
              <a:buSzPct val="100000"/>
            </a:pPr>
            <a:r>
              <a:rPr lang="es-CR" b="1" dirty="0"/>
              <a:t>2FN</a:t>
            </a:r>
          </a:p>
          <a:p>
            <a:pPr marL="114300" lvl="1" indent="-114300" algn="l">
              <a:lnSpc>
                <a:spcPct val="75000"/>
              </a:lnSpc>
              <a:spcAft>
                <a:spcPts val="160"/>
              </a:spcAft>
              <a:buClr>
                <a:schemeClr val="dk1"/>
              </a:buClr>
              <a:buSzPct val="100000"/>
            </a:pPr>
            <a:endParaRPr lang="es-CR" b="1" dirty="0">
              <a:solidFill>
                <a:srgbClr val="92D050"/>
              </a:solidFill>
            </a:endParaRPr>
          </a:p>
          <a:p>
            <a:pPr marL="114300" lvl="1" indent="-114300" algn="l">
              <a:lnSpc>
                <a:spcPct val="75000"/>
              </a:lnSpc>
              <a:spcAft>
                <a:spcPts val="160"/>
              </a:spcAft>
              <a:buClr>
                <a:schemeClr val="dk1"/>
              </a:buClr>
              <a:buSzPct val="100000"/>
            </a:pPr>
            <a:r>
              <a:rPr lang="es-CR" b="1" dirty="0">
                <a:solidFill>
                  <a:srgbClr val="92D050"/>
                </a:solidFill>
              </a:rPr>
              <a:t>3FN</a:t>
            </a:r>
          </a:p>
          <a:p>
            <a:pPr marL="114300" lvl="1" indent="-114300" algn="l">
              <a:lnSpc>
                <a:spcPct val="75000"/>
              </a:lnSpc>
              <a:spcAft>
                <a:spcPts val="160"/>
              </a:spcAft>
              <a:buClr>
                <a:schemeClr val="dk1"/>
              </a:buClr>
              <a:buSzPct val="100000"/>
            </a:pPr>
            <a:endParaRPr lang="es-CR" b="1" dirty="0"/>
          </a:p>
          <a:p>
            <a:pPr marL="114300" lvl="1" indent="-114300" algn="l">
              <a:lnSpc>
                <a:spcPct val="75000"/>
              </a:lnSpc>
              <a:spcAft>
                <a:spcPts val="160"/>
              </a:spcAft>
              <a:buClr>
                <a:schemeClr val="dk1"/>
              </a:buClr>
              <a:buSzPct val="100000"/>
            </a:pPr>
            <a:r>
              <a:rPr lang="es-CR" b="1" dirty="0"/>
              <a:t>4FN</a:t>
            </a:r>
          </a:p>
          <a:p>
            <a:pPr marL="114300" lvl="1" indent="-114300" algn="l">
              <a:lnSpc>
                <a:spcPct val="75000"/>
              </a:lnSpc>
              <a:spcAft>
                <a:spcPts val="160"/>
              </a:spcAft>
              <a:buClr>
                <a:schemeClr val="dk1"/>
              </a:buClr>
              <a:buSzPct val="100000"/>
            </a:pPr>
            <a:endParaRPr lang="es-CR" b="1" dirty="0"/>
          </a:p>
          <a:p>
            <a:pPr marL="114300" lvl="1" indent="-114300" algn="l">
              <a:lnSpc>
                <a:spcPct val="75000"/>
              </a:lnSpc>
              <a:spcAft>
                <a:spcPts val="160"/>
              </a:spcAft>
              <a:buClr>
                <a:schemeClr val="dk1"/>
              </a:buClr>
              <a:buSzPct val="100000"/>
            </a:pPr>
            <a:r>
              <a:rPr lang="es-CR" b="1" dirty="0"/>
              <a:t>5FN</a:t>
            </a:r>
          </a:p>
          <a:p>
            <a:pPr marL="182880" marR="0" lvl="0" indent="-182880" algn="just" rtl="0">
              <a:spcBef>
                <a:spcPts val="0"/>
              </a:spcBef>
              <a:buClr>
                <a:schemeClr val="accent1"/>
              </a:buClr>
              <a:buSzPct val="85000"/>
              <a:buFont typeface="Arial"/>
              <a:buChar char="•"/>
            </a:pPr>
            <a:endParaRPr lang="es-CR" sz="2400" b="1" i="0" u="none" strike="noStrike" cap="none" baseline="0" dirty="0">
              <a:solidFill>
                <a:schemeClr val="dk1"/>
              </a:solidFill>
              <a:latin typeface="Arial"/>
              <a:ea typeface="Arial"/>
              <a:cs typeface="Arial"/>
              <a:sym typeface="Arial"/>
            </a:endParaRPr>
          </a:p>
        </p:txBody>
      </p:sp>
      <p:sp>
        <p:nvSpPr>
          <p:cNvPr id="373" name="Shape 373"/>
          <p:cNvSpPr/>
          <p:nvPr/>
        </p:nvSpPr>
        <p:spPr>
          <a:xfrm>
            <a:off x="683568" y="2636911"/>
            <a:ext cx="7920880" cy="4176464"/>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9999" y="0"/>
                </a:moveTo>
                <a:close/>
                <a:lnTo>
                  <a:pt x="-9999" y="120000"/>
                </a:lnTo>
              </a:path>
              <a:path w="120000" h="120000" fill="none" extrusionOk="0">
                <a:moveTo>
                  <a:pt x="-9999" y="22499"/>
                </a:moveTo>
                <a:lnTo>
                  <a:pt x="-45999" y="135000"/>
                </a:lnTo>
              </a:path>
            </a:pathLst>
          </a:custGeom>
          <a:noFill/>
          <a:ln>
            <a:noFill/>
          </a:ln>
        </p:spPr>
        <p:txBody>
          <a:bodyPr lIns="91425" tIns="45700" rIns="91425" bIns="45700" anchor="ctr" anchorCtr="1">
            <a:noAutofit/>
          </a:bodyPr>
          <a:lstStyle/>
          <a:p>
            <a:pPr marL="114300" marR="0" lvl="1" indent="-114300" algn="l" rtl="0">
              <a:lnSpc>
                <a:spcPct val="75000"/>
              </a:lnSpc>
              <a:spcBef>
                <a:spcPts val="0"/>
              </a:spcBef>
              <a:spcAft>
                <a:spcPts val="160"/>
              </a:spcAft>
              <a:buClr>
                <a:schemeClr val="dk1"/>
              </a:buClr>
              <a:buSzPct val="100000"/>
              <a:buFont typeface="Arial"/>
              <a:buChar char="•"/>
            </a:pPr>
            <a:endParaRPr lang="es-CR" sz="1600" b="1" i="0" u="none" strike="noStrike" cap="none" baseline="0" dirty="0">
              <a:solidFill>
                <a:schemeClr val="dk1"/>
              </a:solidFill>
              <a:latin typeface="Arial"/>
              <a:ea typeface="Arial"/>
              <a:cs typeface="Arial"/>
              <a:sym typeface="Arial"/>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Tercera Forma Normal</a:t>
            </a:r>
          </a:p>
        </p:txBody>
      </p:sp>
      <p:sp>
        <p:nvSpPr>
          <p:cNvPr id="379" name="Shape 379"/>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Un esquema de relación está en tercera forma normal (3FN) si, y sólo si, está en </a:t>
            </a:r>
            <a:r>
              <a:rPr lang="es-CR" sz="2400" b="1" i="0" u="none" strike="noStrike" cap="none" baseline="0">
                <a:solidFill>
                  <a:schemeClr val="dk1"/>
                </a:solidFill>
                <a:latin typeface="Arial"/>
                <a:ea typeface="Arial"/>
                <a:cs typeface="Arial"/>
                <a:sym typeface="Arial"/>
              </a:rPr>
              <a:t>segunda forma normal (2FN)</a:t>
            </a:r>
            <a:r>
              <a:rPr lang="es-CR" sz="2400" b="0" i="0" u="none" strike="noStrike" cap="none" baseline="0">
                <a:solidFill>
                  <a:schemeClr val="dk1"/>
                </a:solidFill>
                <a:latin typeface="Arial"/>
                <a:ea typeface="Arial"/>
                <a:cs typeface="Arial"/>
                <a:sym typeface="Arial"/>
              </a:rPr>
              <a:t> y, además </a:t>
            </a:r>
            <a:r>
              <a:rPr lang="es-CR" sz="2400" b="1" i="0" u="none" strike="noStrike" cap="none" baseline="0">
                <a:solidFill>
                  <a:schemeClr val="dk1"/>
                </a:solidFill>
                <a:latin typeface="Arial"/>
                <a:ea typeface="Arial"/>
                <a:cs typeface="Arial"/>
                <a:sym typeface="Arial"/>
              </a:rPr>
              <a:t>cada atributo del esquema de relación que no está en la clave primaria sólo depende funcionalmente de la clave primaria, y no de ningún otro atributo</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Tercera Forma Normal</a:t>
            </a:r>
          </a:p>
        </p:txBody>
      </p:sp>
      <p:sp>
        <p:nvSpPr>
          <p:cNvPr id="385" name="Shape 38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Se basa en el concepto de dependencia transitiva. </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Una dependencia funcional es transitiva si al tener tres atributos en una relación A, B y C, si B depende funcionalmente de A, C depende funcionalmente de B, pero A no depende funcionalmente de B, entonces se dice que C depende transitivamente de A.</a:t>
            </a:r>
          </a:p>
          <a:p>
            <a:pPr marL="457200" marR="0" lvl="1" indent="-8255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a:p>
            <a:pPr marL="274320" marR="0" lvl="1" indent="-7620" algn="just" rtl="0">
              <a:spcBef>
                <a:spcPts val="400"/>
              </a:spcBef>
              <a:buClr>
                <a:schemeClr val="accent1"/>
              </a:buClr>
              <a:buSzPct val="25000"/>
              <a:buFont typeface="Arial"/>
              <a:buNone/>
            </a:pPr>
            <a:r>
              <a:rPr lang="es-CR" sz="2000" b="0" i="0" u="none" strike="noStrike" cap="none" baseline="0">
                <a:solidFill>
                  <a:schemeClr val="dk1"/>
                </a:solidFill>
                <a:latin typeface="Arial"/>
                <a:ea typeface="Arial"/>
                <a:cs typeface="Arial"/>
                <a:sym typeface="Arial"/>
              </a:rPr>
              <a:t>                                   A        B      C</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Ejemplo 1: LIBRO(ID, autor, país)</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país depende transitivamente de ID a través de autor, pues:</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ID → autor, </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autor → país, y</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País → ID</a:t>
            </a:r>
          </a:p>
          <a:p>
            <a:pPr marL="457200" marR="0" lvl="1" indent="-8255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p:txBody>
      </p:sp>
      <p:cxnSp>
        <p:nvCxnSpPr>
          <p:cNvPr id="386" name="Shape 386"/>
          <p:cNvCxnSpPr/>
          <p:nvPr/>
        </p:nvCxnSpPr>
        <p:spPr>
          <a:xfrm rot="10800000" flipH="1">
            <a:off x="1652811" y="5551192"/>
            <a:ext cx="72000" cy="1440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Tercera Forma Normal</a:t>
            </a:r>
          </a:p>
        </p:txBody>
      </p:sp>
      <p:sp>
        <p:nvSpPr>
          <p:cNvPr id="392" name="Shape 392"/>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Pasos para convertir 2NF en 3NF:</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Elimina los atributos que presentan dependencias transitivas y crea una nueva relación con ellos</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Nombra a la nueva entidad </a:t>
            </a:r>
            <a:r>
              <a:rPr lang="es-CR" sz="2000" b="0" i="1" u="none" strike="noStrike" cap="none" baseline="0">
                <a:solidFill>
                  <a:schemeClr val="dk1"/>
                </a:solidFill>
                <a:latin typeface="Arial"/>
                <a:ea typeface="Arial"/>
                <a:cs typeface="Arial"/>
                <a:sym typeface="Arial"/>
              </a:rPr>
              <a:t>(añade un 3 para indicar 3NF)</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Renombra a la entidad original </a:t>
            </a:r>
            <a:r>
              <a:rPr lang="es-CR" sz="2000" b="0" i="1" u="none" strike="noStrike" cap="none" baseline="0">
                <a:solidFill>
                  <a:schemeClr val="dk1"/>
                </a:solidFill>
                <a:latin typeface="Arial"/>
                <a:ea typeface="Arial"/>
                <a:cs typeface="Arial"/>
                <a:sym typeface="Arial"/>
              </a:rPr>
              <a:t>(añade un 3 para indicar 3NF)</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Tercera Forma Normal</a:t>
            </a:r>
          </a:p>
        </p:txBody>
      </p:sp>
      <p:sp>
        <p:nvSpPr>
          <p:cNvPr id="398" name="Shape 398"/>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sp>
        <p:nvSpPr>
          <p:cNvPr id="399" name="Shape 399"/>
          <p:cNvSpPr txBox="1"/>
          <p:nvPr/>
        </p:nvSpPr>
        <p:spPr>
          <a:xfrm>
            <a:off x="3203848"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Empleado Departamento</a:t>
            </a:r>
          </a:p>
        </p:txBody>
      </p:sp>
      <p:graphicFrame>
        <p:nvGraphicFramePr>
          <p:cNvPr id="400" name="Shape 400"/>
          <p:cNvGraphicFramePr/>
          <p:nvPr/>
        </p:nvGraphicFramePr>
        <p:xfrm>
          <a:off x="323528" y="2204864"/>
          <a:ext cx="8443975" cy="579130"/>
        </p:xfrm>
        <a:graphic>
          <a:graphicData uri="http://schemas.openxmlformats.org/drawingml/2006/table">
            <a:tbl>
              <a:tblPr firstRow="1" bandRow="1">
                <a:noFill/>
                <a:tableStyleId>{EDEC5264-24B9-4E30-970C-2FF599919046}</a:tableStyleId>
              </a:tblPr>
              <a:tblGrid>
                <a:gridCol w="916300"/>
                <a:gridCol w="1152125"/>
                <a:gridCol w="1378600"/>
                <a:gridCol w="1084575"/>
                <a:gridCol w="1100525"/>
                <a:gridCol w="1405925"/>
                <a:gridCol w="1405925"/>
              </a:tblGrid>
              <a:tr h="370850">
                <a:tc>
                  <a:txBody>
                    <a:bodyPr/>
                    <a:lstStyle/>
                    <a:p>
                      <a:pPr marL="0" marR="0" lvl="0" indent="0" algn="l" rtl="0">
                        <a:spcBef>
                          <a:spcPts val="0"/>
                        </a:spcBef>
                        <a:buSzPct val="25000"/>
                        <a:buNone/>
                      </a:pPr>
                      <a:r>
                        <a:rPr lang="es-CR" sz="1600" b="1" u="none" strike="noStrike" cap="none" baseline="0"/>
                        <a:t>Cédula</a:t>
                      </a:r>
                    </a:p>
                  </a:txBody>
                  <a:tcPr marL="91450" marR="91450" marT="45725" marB="45725"/>
                </a:tc>
                <a:tc>
                  <a:txBody>
                    <a:bodyPr/>
                    <a:lstStyle/>
                    <a:p>
                      <a:pPr marL="0" marR="0" lvl="0" indent="0" algn="l" rtl="0">
                        <a:spcBef>
                          <a:spcPts val="0"/>
                        </a:spcBef>
                        <a:buSzPct val="25000"/>
                        <a:buNone/>
                      </a:pPr>
                      <a:r>
                        <a:rPr lang="es-CR" sz="16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6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600" b="0" u="none" strike="noStrike" cap="none" baseline="0"/>
                        <a:t>Dirección</a:t>
                      </a:r>
                    </a:p>
                  </a:txBody>
                  <a:tcPr marL="91450" marR="91450" marT="45725" marB="45725"/>
                </a:tc>
                <a:tc>
                  <a:txBody>
                    <a:bodyPr/>
                    <a:lstStyle/>
                    <a:p>
                      <a:pPr marL="0" marR="0" lvl="0" indent="0" algn="l" rtl="0">
                        <a:spcBef>
                          <a:spcPts val="0"/>
                        </a:spcBef>
                        <a:buSzPct val="25000"/>
                        <a:buNone/>
                      </a:pPr>
                      <a:r>
                        <a:rPr lang="es-CR" sz="1600" b="0" u="none" strike="noStrike" cap="none" baseline="0"/>
                        <a:t>Código Dep</a:t>
                      </a:r>
                    </a:p>
                  </a:txBody>
                  <a:tcPr marL="91450" marR="91450" marT="45725" marB="45725"/>
                </a:tc>
                <a:tc>
                  <a:txBody>
                    <a:bodyPr/>
                    <a:lstStyle/>
                    <a:p>
                      <a:pPr marL="0" marR="0" lvl="0" indent="0" algn="l" rtl="0">
                        <a:spcBef>
                          <a:spcPts val="0"/>
                        </a:spcBef>
                        <a:buSzPct val="25000"/>
                        <a:buNone/>
                      </a:pPr>
                      <a:r>
                        <a:rPr lang="es-CR" sz="16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600" b="0" u="none" strike="noStrike" cap="none" baseline="0"/>
                        <a:t>Nombre Dep</a:t>
                      </a:r>
                    </a:p>
                  </a:txBody>
                  <a:tcPr marL="91450" marR="91450" marT="45725" marB="45725"/>
                </a:tc>
              </a:tr>
            </a:tbl>
          </a:graphicData>
        </a:graphic>
      </p:graphicFrame>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Dependencia Funcional</a:t>
            </a:r>
          </a:p>
        </p:txBody>
      </p:sp>
      <p:graphicFrame>
        <p:nvGraphicFramePr>
          <p:cNvPr id="106" name="Shape 106"/>
          <p:cNvGraphicFramePr/>
          <p:nvPr/>
        </p:nvGraphicFramePr>
        <p:xfrm>
          <a:off x="1105995" y="2060848"/>
          <a:ext cx="6666400" cy="3657720"/>
        </p:xfrm>
        <a:graphic>
          <a:graphicData uri="http://schemas.openxmlformats.org/drawingml/2006/table">
            <a:tbl>
              <a:tblPr firstRow="1" bandRow="1">
                <a:noFill/>
                <a:tableStyleId>{DA10C310-8B36-4255-9186-46015AD1E3CC}</a:tableStyleId>
              </a:tblPr>
              <a:tblGrid>
                <a:gridCol w="1601725"/>
                <a:gridCol w="1925200"/>
                <a:gridCol w="672325"/>
                <a:gridCol w="865425"/>
                <a:gridCol w="1601725"/>
              </a:tblGrid>
              <a:tr h="253725">
                <a:tc>
                  <a:txBody>
                    <a:bodyPr/>
                    <a:lstStyle/>
                    <a:p>
                      <a:pPr marL="0" marR="0" lvl="0" indent="0" algn="l" rtl="0">
                        <a:spcBef>
                          <a:spcPts val="0"/>
                        </a:spcBef>
                        <a:buSzPct val="25000"/>
                        <a:buNone/>
                      </a:pPr>
                      <a:r>
                        <a:rPr lang="es-CR" sz="1400" u="none" strike="noStrike" cap="none" baseline="0"/>
                        <a:t>Cédula</a:t>
                      </a:r>
                    </a:p>
                  </a:txBody>
                  <a:tcPr marL="91450" marR="91450" marT="45725" marB="45725"/>
                </a:tc>
                <a:tc>
                  <a:txBody>
                    <a:bodyPr/>
                    <a:lstStyle/>
                    <a:p>
                      <a:pPr marL="0" marR="0" lvl="0" indent="0" algn="l" rtl="0">
                        <a:spcBef>
                          <a:spcPts val="0"/>
                        </a:spcBef>
                        <a:buSzPct val="25000"/>
                        <a:buNone/>
                      </a:pPr>
                      <a:r>
                        <a:rPr lang="es-CR" sz="140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400" u="none" strike="noStrike" cap="none" baseline="0"/>
                        <a:t>Sexo</a:t>
                      </a:r>
                    </a:p>
                  </a:txBody>
                  <a:tcPr marL="91450" marR="91450" marT="45725" marB="45725"/>
                </a:tc>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Departamento</a:t>
                      </a:r>
                    </a:p>
                  </a:txBody>
                  <a:tcPr marL="91450" marR="91450" marT="45725" marB="45725"/>
                </a:tc>
              </a:tr>
              <a:tr h="253725">
                <a:tc>
                  <a:txBody>
                    <a:bodyPr/>
                    <a:lstStyle/>
                    <a:p>
                      <a:pPr marL="0" marR="0" lvl="0" indent="0" algn="l" rtl="0">
                        <a:spcBef>
                          <a:spcPts val="0"/>
                        </a:spcBef>
                        <a:buSzPct val="25000"/>
                        <a:buNone/>
                      </a:pPr>
                      <a:r>
                        <a:rPr lang="es-CR" sz="1400" u="none" strike="noStrike" cap="none" baseline="0"/>
                        <a:t>9.980.623</a:t>
                      </a:r>
                    </a:p>
                  </a:txBody>
                  <a:tcPr marL="91450" marR="91450" marT="45725" marB="45725"/>
                </a:tc>
                <a:tc>
                  <a:txBody>
                    <a:bodyPr/>
                    <a:lstStyle/>
                    <a:p>
                      <a:pPr marL="0" marR="0" lvl="0" indent="0" algn="l" rtl="0">
                        <a:spcBef>
                          <a:spcPts val="0"/>
                        </a:spcBef>
                        <a:buSzPct val="25000"/>
                        <a:buNone/>
                      </a:pPr>
                      <a:r>
                        <a:rPr lang="es-CR" sz="1400" u="none" strike="noStrike" cap="none" baseline="0"/>
                        <a:t>06/01/73</a:t>
                      </a:r>
                    </a:p>
                  </a:txBody>
                  <a:tcPr marL="91450" marR="91450" marT="45725" marB="45725"/>
                </a:tc>
                <a:tc>
                  <a:txBody>
                    <a:bodyPr/>
                    <a:lstStyle/>
                    <a:p>
                      <a:pPr marL="0" marR="0" lvl="0" indent="0" algn="l" rtl="0">
                        <a:spcBef>
                          <a:spcPts val="0"/>
                        </a:spcBef>
                        <a:buSzPct val="25000"/>
                        <a:buNone/>
                      </a:pPr>
                      <a:r>
                        <a:rPr lang="es-CR" sz="1400" u="none" strike="noStrike" cap="none" baseline="0"/>
                        <a:t>M</a:t>
                      </a:r>
                    </a:p>
                  </a:txBody>
                  <a:tcPr marL="91450" marR="91450" marT="45725" marB="45725"/>
                </a:tc>
                <a:tc>
                  <a:txBody>
                    <a:bodyPr/>
                    <a:lstStyle/>
                    <a:p>
                      <a:pPr marL="0" marR="0" lvl="0" indent="0" algn="l" rtl="0">
                        <a:spcBef>
                          <a:spcPts val="0"/>
                        </a:spcBef>
                        <a:buSzPct val="25000"/>
                        <a:buNone/>
                      </a:pPr>
                      <a:r>
                        <a:rPr lang="es-CR" sz="1400" u="none" strike="noStrike" cap="none" baseline="0"/>
                        <a:t>01</a:t>
                      </a:r>
                    </a:p>
                  </a:txBody>
                  <a:tcPr marL="91450" marR="91450" marT="45725" marB="45725"/>
                </a:tc>
                <a:tc>
                  <a:txBody>
                    <a:bodyPr/>
                    <a:lstStyle/>
                    <a:p>
                      <a:pPr marL="0" marR="0" lvl="0" indent="0" algn="l" rtl="0">
                        <a:spcBef>
                          <a:spcPts val="0"/>
                        </a:spcBef>
                        <a:buSzPct val="25000"/>
                        <a:buNone/>
                      </a:pPr>
                      <a:r>
                        <a:rPr lang="es-CR" sz="1400" u="none" strike="noStrike" cap="none" baseline="0"/>
                        <a:t>Computación</a:t>
                      </a:r>
                    </a:p>
                  </a:txBody>
                  <a:tcPr marL="91450" marR="91450" marT="45725" marB="45725"/>
                </a:tc>
              </a:tr>
              <a:tr h="253725">
                <a:tc>
                  <a:txBody>
                    <a:bodyPr/>
                    <a:lstStyle/>
                    <a:p>
                      <a:pPr marL="0" marR="0" lvl="0" indent="0" algn="l" rtl="0">
                        <a:spcBef>
                          <a:spcPts val="0"/>
                        </a:spcBef>
                        <a:buSzPct val="25000"/>
                        <a:buNone/>
                      </a:pPr>
                      <a:r>
                        <a:rPr lang="es-CR" sz="1400" u="none" strike="noStrike" cap="none" baseline="0">
                          <a:solidFill>
                            <a:srgbClr val="FF0000"/>
                          </a:solidFill>
                        </a:rPr>
                        <a:t>10.334.890</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0000"/>
                          </a:solidFill>
                        </a:rPr>
                        <a:t>06/01/76</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0000"/>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t>01</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Computación</a:t>
                      </a:r>
                    </a:p>
                  </a:txBody>
                  <a:tcPr marL="91450" marR="91450" marT="45725" marB="45725"/>
                </a:tc>
              </a:tr>
              <a:tr h="253725">
                <a:tc>
                  <a:txBody>
                    <a:bodyPr/>
                    <a:lstStyle/>
                    <a:p>
                      <a:pPr marL="0" marR="0" lvl="0" indent="0" algn="l" rtl="0">
                        <a:spcBef>
                          <a:spcPts val="0"/>
                        </a:spcBef>
                        <a:buSzPct val="25000"/>
                        <a:buNone/>
                      </a:pPr>
                      <a:r>
                        <a:rPr lang="es-CR" sz="1400" u="none" strike="noStrike" cap="none" baseline="0">
                          <a:solidFill>
                            <a:srgbClr val="0070C0"/>
                          </a:solidFill>
                        </a:rPr>
                        <a:t>17.544.672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06/01/84</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t>03</a:t>
                      </a:r>
                    </a:p>
                  </a:txBody>
                  <a:tcPr marL="91450" marR="91450" marT="45725" marB="45725"/>
                </a:tc>
                <a:tc>
                  <a:txBody>
                    <a:bodyPr/>
                    <a:lstStyle/>
                    <a:p>
                      <a:pPr marL="0" marR="0" lvl="0" indent="0" algn="l" rtl="0">
                        <a:spcBef>
                          <a:spcPts val="0"/>
                        </a:spcBef>
                        <a:buSzPct val="25000"/>
                        <a:buNone/>
                      </a:pPr>
                      <a:r>
                        <a:rPr lang="es-CR" sz="1400" u="none" strike="noStrike" cap="none" baseline="0"/>
                        <a:t>Investigación</a:t>
                      </a:r>
                    </a:p>
                  </a:txBody>
                  <a:tcPr marL="91450" marR="91450" marT="45725" marB="45725"/>
                </a:tc>
              </a:tr>
              <a:tr h="253725">
                <a:tc>
                  <a:txBody>
                    <a:bodyPr/>
                    <a:lstStyle/>
                    <a:p>
                      <a:pPr marL="0" marR="0" lvl="0" indent="0" algn="l" rtl="0">
                        <a:spcBef>
                          <a:spcPts val="0"/>
                        </a:spcBef>
                        <a:buSzPct val="25000"/>
                        <a:buNone/>
                      </a:pPr>
                      <a:r>
                        <a:rPr lang="es-CR" sz="1400" u="none" strike="noStrike" cap="none" baseline="0">
                          <a:solidFill>
                            <a:srgbClr val="FFC000"/>
                          </a:solidFill>
                        </a:rPr>
                        <a:t>12.334.222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C000"/>
                          </a:solidFill>
                        </a:rPr>
                        <a:t>06/01/77</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C000"/>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t>02</a:t>
                      </a:r>
                    </a:p>
                  </a:txBody>
                  <a:tcPr marL="91450" marR="91450" marT="45725" marB="45725"/>
                </a:tc>
                <a:tc>
                  <a:txBody>
                    <a:bodyPr/>
                    <a:lstStyle/>
                    <a:p>
                      <a:pPr marL="0" marR="0" lvl="0" indent="0" algn="l" rtl="0">
                        <a:spcBef>
                          <a:spcPts val="0"/>
                        </a:spcBef>
                        <a:buSzPct val="25000"/>
                        <a:buNone/>
                      </a:pPr>
                      <a:r>
                        <a:rPr lang="es-CR" sz="1400" u="none" strike="noStrike" cap="none" baseline="0"/>
                        <a:t>Control</a:t>
                      </a:r>
                    </a:p>
                  </a:txBody>
                  <a:tcPr marL="91450" marR="91450" marT="45725" marB="45725"/>
                </a:tc>
              </a:tr>
              <a:tr h="253725">
                <a:tc>
                  <a:txBody>
                    <a:bodyPr/>
                    <a:lstStyle/>
                    <a:p>
                      <a:pPr marL="0" marR="0" lvl="0" indent="0" algn="l" rtl="0">
                        <a:spcBef>
                          <a:spcPts val="0"/>
                        </a:spcBef>
                        <a:buSzPct val="25000"/>
                        <a:buNone/>
                      </a:pPr>
                      <a:r>
                        <a:rPr lang="es-CR" sz="1400" u="none" strike="noStrike" cap="none" baseline="0">
                          <a:solidFill>
                            <a:srgbClr val="00B050"/>
                          </a:solidFill>
                        </a:rPr>
                        <a:t>13.566.002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12/01/78</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t>02</a:t>
                      </a:r>
                    </a:p>
                  </a:txBody>
                  <a:tcPr marL="91450" marR="91450" marT="45725" marB="45725"/>
                </a:tc>
                <a:tc>
                  <a:txBody>
                    <a:bodyPr/>
                    <a:lstStyle/>
                    <a:p>
                      <a:pPr marL="0" marR="0" lvl="0" indent="0" algn="l" rtl="0">
                        <a:spcBef>
                          <a:spcPts val="0"/>
                        </a:spcBef>
                        <a:buSzPct val="25000"/>
                        <a:buNone/>
                      </a:pPr>
                      <a:r>
                        <a:rPr lang="es-CR" sz="1400" u="none" strike="noStrike" cap="none" baseline="0"/>
                        <a:t>Control</a:t>
                      </a:r>
                    </a:p>
                  </a:txBody>
                  <a:tcPr marL="91450" marR="91450" marT="45725" marB="45725"/>
                </a:tc>
              </a:tr>
              <a:tr h="253725">
                <a:tc>
                  <a:txBody>
                    <a:bodyPr/>
                    <a:lstStyle/>
                    <a:p>
                      <a:pPr marL="0" marR="0" lvl="0" indent="0" algn="l" rtl="0">
                        <a:spcBef>
                          <a:spcPts val="0"/>
                        </a:spcBef>
                        <a:buSzPct val="25000"/>
                        <a:buNone/>
                      </a:pPr>
                      <a:r>
                        <a:rPr lang="es-CR" sz="1400" u="none" strike="noStrike" cap="none" baseline="0">
                          <a:solidFill>
                            <a:srgbClr val="FF0000"/>
                          </a:solidFill>
                        </a:rPr>
                        <a:t>10.334.890</a:t>
                      </a:r>
                    </a:p>
                  </a:txBody>
                  <a:tcPr marL="91450" marR="91450" marT="45725" marB="45725"/>
                </a:tc>
                <a:tc>
                  <a:txBody>
                    <a:bodyPr/>
                    <a:lstStyle/>
                    <a:p>
                      <a:pPr marL="0" marR="0" lvl="0" indent="0" algn="l" rtl="0">
                        <a:lnSpc>
                          <a:spcPct val="100000"/>
                        </a:lnSpc>
                        <a:spcBef>
                          <a:spcPts val="0"/>
                        </a:spcBef>
                        <a:spcAft>
                          <a:spcPts val="0"/>
                        </a:spcAft>
                        <a:buClr>
                          <a:srgbClr val="FF0000"/>
                        </a:buClr>
                        <a:buSzPct val="25000"/>
                        <a:buFont typeface="Arial"/>
                        <a:buNone/>
                      </a:pPr>
                      <a:r>
                        <a:rPr lang="es-CR" sz="1400" u="none" strike="noStrike" cap="none" baseline="0">
                          <a:solidFill>
                            <a:srgbClr val="FF0000"/>
                          </a:solidFill>
                        </a:rPr>
                        <a:t>06/01/76</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0000"/>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t>02</a:t>
                      </a:r>
                    </a:p>
                  </a:txBody>
                  <a:tcPr marL="91450" marR="91450" marT="45725" marB="45725"/>
                </a:tc>
                <a:tc>
                  <a:txBody>
                    <a:bodyPr/>
                    <a:lstStyle/>
                    <a:p>
                      <a:pPr marL="0" marR="0" lvl="0" indent="0" algn="l" rtl="0">
                        <a:spcBef>
                          <a:spcPts val="0"/>
                        </a:spcBef>
                        <a:buSzPct val="25000"/>
                        <a:buNone/>
                      </a:pPr>
                      <a:r>
                        <a:rPr lang="es-CR" sz="1400" u="none" strike="noStrike" cap="none" baseline="0"/>
                        <a:t>Control</a:t>
                      </a:r>
                    </a:p>
                  </a:txBody>
                  <a:tcPr marL="91450" marR="91450" marT="45725" marB="45725"/>
                </a:tc>
              </a:tr>
              <a:tr h="253725">
                <a:tc>
                  <a:txBody>
                    <a:bodyPr/>
                    <a:lstStyle/>
                    <a:p>
                      <a:pPr marL="0" marR="0" lvl="0" indent="0" algn="l" rtl="0">
                        <a:spcBef>
                          <a:spcPts val="0"/>
                        </a:spcBef>
                        <a:buSzPct val="25000"/>
                        <a:buNone/>
                      </a:pPr>
                      <a:r>
                        <a:rPr lang="es-CR" sz="1400" u="none" strike="noStrike" cap="none" baseline="0">
                          <a:solidFill>
                            <a:srgbClr val="FFC000"/>
                          </a:solidFill>
                        </a:rPr>
                        <a:t>12.334.222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C000"/>
                          </a:solidFill>
                        </a:rPr>
                        <a:t>06/01/77</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C000"/>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t>01</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Computación</a:t>
                      </a:r>
                    </a:p>
                  </a:txBody>
                  <a:tcPr marL="91450" marR="91450" marT="45725" marB="45725"/>
                </a:tc>
              </a:tr>
              <a:tr h="253725">
                <a:tc>
                  <a:txBody>
                    <a:bodyPr/>
                    <a:lstStyle/>
                    <a:p>
                      <a:pPr marL="0" marR="0" lvl="0" indent="0" algn="l" rtl="0">
                        <a:spcBef>
                          <a:spcPts val="0"/>
                        </a:spcBef>
                        <a:buSzPct val="25000"/>
                        <a:buNone/>
                      </a:pPr>
                      <a:r>
                        <a:rPr lang="es-CR" sz="1400" u="none" strike="noStrike" cap="none" baseline="0"/>
                        <a:t>13.434.122</a:t>
                      </a:r>
                    </a:p>
                  </a:txBody>
                  <a:tcPr marL="91450" marR="91450" marT="45725" marB="45725"/>
                </a:tc>
                <a:tc>
                  <a:txBody>
                    <a:bodyPr/>
                    <a:lstStyle/>
                    <a:p>
                      <a:pPr marL="0" marR="0" lvl="0" indent="0" algn="l" rtl="0">
                        <a:spcBef>
                          <a:spcPts val="0"/>
                        </a:spcBef>
                        <a:buSzPct val="25000"/>
                        <a:buNone/>
                      </a:pPr>
                      <a:r>
                        <a:rPr lang="es-CR" sz="1400" u="none" strike="noStrike" cap="none" baseline="0"/>
                        <a:t>06/01/78</a:t>
                      </a:r>
                    </a:p>
                  </a:txBody>
                  <a:tcPr marL="91450" marR="91450" marT="45725" marB="45725"/>
                </a:tc>
                <a:tc>
                  <a:txBody>
                    <a:bodyPr/>
                    <a:lstStyle/>
                    <a:p>
                      <a:pPr marL="0" marR="0" lvl="0" indent="0" algn="l" rtl="0">
                        <a:spcBef>
                          <a:spcPts val="0"/>
                        </a:spcBef>
                        <a:buSzPct val="25000"/>
                        <a:buNone/>
                      </a:pPr>
                      <a:r>
                        <a:rPr lang="es-CR" sz="1400" u="none" strike="noStrike" cap="none" baseline="0"/>
                        <a:t>F</a:t>
                      </a:r>
                    </a:p>
                  </a:txBody>
                  <a:tcPr marL="91450" marR="91450" marT="45725" marB="45725"/>
                </a:tc>
                <a:tc>
                  <a:txBody>
                    <a:bodyPr/>
                    <a:lstStyle/>
                    <a:p>
                      <a:pPr marL="0" marR="0" lvl="0" indent="0" algn="l" rtl="0">
                        <a:spcBef>
                          <a:spcPts val="0"/>
                        </a:spcBef>
                        <a:buSzPct val="25000"/>
                        <a:buNone/>
                      </a:pPr>
                      <a:r>
                        <a:rPr lang="es-CR" sz="1400" u="none" strike="noStrike" cap="none" baseline="0"/>
                        <a:t>03</a:t>
                      </a:r>
                    </a:p>
                  </a:txBody>
                  <a:tcPr marL="91450" marR="91450" marT="45725" marB="45725"/>
                </a:tc>
                <a:tc>
                  <a:txBody>
                    <a:bodyPr/>
                    <a:lstStyle/>
                    <a:p>
                      <a:pPr marL="0" marR="0" lvl="0" indent="0" algn="l" rtl="0">
                        <a:spcBef>
                          <a:spcPts val="0"/>
                        </a:spcBef>
                        <a:buSzPct val="25000"/>
                        <a:buNone/>
                      </a:pPr>
                      <a:r>
                        <a:rPr lang="es-CR" sz="1400" u="none" strike="noStrike" cap="none" baseline="0"/>
                        <a:t>Investigación</a:t>
                      </a:r>
                    </a:p>
                  </a:txBody>
                  <a:tcPr marL="91450" marR="91450" marT="45725" marB="45725"/>
                </a:tc>
              </a:tr>
              <a:tr h="253725">
                <a:tc>
                  <a:txBody>
                    <a:bodyPr/>
                    <a:lstStyle/>
                    <a:p>
                      <a:pPr marL="0" marR="0" lvl="0" indent="0" algn="l" rtl="0">
                        <a:spcBef>
                          <a:spcPts val="0"/>
                        </a:spcBef>
                        <a:buSzPct val="25000"/>
                        <a:buNone/>
                      </a:pPr>
                      <a:r>
                        <a:rPr lang="es-CR" sz="1400" u="none" strike="noStrike" cap="none" baseline="0">
                          <a:solidFill>
                            <a:srgbClr val="00B050"/>
                          </a:solidFill>
                        </a:rPr>
                        <a:t>13.566.002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12/01/78</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t>03</a:t>
                      </a:r>
                    </a:p>
                  </a:txBody>
                  <a:tcPr marL="91450" marR="91450" marT="45725" marB="45725"/>
                </a:tc>
                <a:tc>
                  <a:txBody>
                    <a:bodyPr/>
                    <a:lstStyle/>
                    <a:p>
                      <a:pPr marL="0" marR="0" lvl="0" indent="0" algn="l" rtl="0">
                        <a:spcBef>
                          <a:spcPts val="0"/>
                        </a:spcBef>
                        <a:buSzPct val="25000"/>
                        <a:buNone/>
                      </a:pPr>
                      <a:r>
                        <a:rPr lang="es-CR" sz="1400" u="none" strike="noStrike" cap="none" baseline="0"/>
                        <a:t>Investigación</a:t>
                      </a:r>
                    </a:p>
                  </a:txBody>
                  <a:tcPr marL="91450" marR="91450" marT="45725" marB="45725"/>
                </a:tc>
              </a:tr>
              <a:tr h="253725">
                <a:tc>
                  <a:txBody>
                    <a:bodyPr/>
                    <a:lstStyle/>
                    <a:p>
                      <a:pPr marL="0" marR="0" lvl="0" indent="0" algn="l" rtl="0">
                        <a:spcBef>
                          <a:spcPts val="0"/>
                        </a:spcBef>
                        <a:buSzPct val="25000"/>
                        <a:buNone/>
                      </a:pPr>
                      <a:r>
                        <a:rPr lang="es-CR" sz="1400" u="none" strike="noStrike" cap="none" baseline="0">
                          <a:solidFill>
                            <a:srgbClr val="0070C0"/>
                          </a:solidFill>
                        </a:rPr>
                        <a:t>17.544.672</a:t>
                      </a:r>
                    </a:p>
                  </a:txBody>
                  <a:tcPr marL="91450" marR="91450" marT="45725" marB="45725"/>
                </a:tc>
                <a:tc>
                  <a:txBody>
                    <a:bodyPr/>
                    <a:lstStyle/>
                    <a:p>
                      <a:pPr marL="0" marR="0" lvl="0" indent="0" algn="l" rtl="0">
                        <a:lnSpc>
                          <a:spcPct val="100000"/>
                        </a:lnSpc>
                        <a:spcBef>
                          <a:spcPts val="0"/>
                        </a:spcBef>
                        <a:spcAft>
                          <a:spcPts val="0"/>
                        </a:spcAft>
                        <a:buClr>
                          <a:srgbClr val="0070C0"/>
                        </a:buClr>
                        <a:buSzPct val="25000"/>
                        <a:buFont typeface="Arial"/>
                        <a:buNone/>
                      </a:pPr>
                      <a:r>
                        <a:rPr lang="es-CR" sz="1400" u="none" strike="noStrike" cap="none" baseline="0">
                          <a:solidFill>
                            <a:srgbClr val="0070C0"/>
                          </a:solidFill>
                        </a:rPr>
                        <a:t>06/01/84</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t>02</a:t>
                      </a:r>
                    </a:p>
                  </a:txBody>
                  <a:tcPr marL="91450" marR="91450" marT="45725" marB="45725"/>
                </a:tc>
                <a:tc>
                  <a:txBody>
                    <a:bodyPr/>
                    <a:lstStyle/>
                    <a:p>
                      <a:pPr marL="0" marR="0" lvl="0" indent="0" algn="l" rtl="0">
                        <a:spcBef>
                          <a:spcPts val="0"/>
                        </a:spcBef>
                        <a:buSzPct val="25000"/>
                        <a:buNone/>
                      </a:pPr>
                      <a:r>
                        <a:rPr lang="es-CR" sz="1400" u="none" strike="noStrike" cap="none" baseline="0"/>
                        <a:t>Control</a:t>
                      </a:r>
                    </a:p>
                  </a:txBody>
                  <a:tcPr marL="91450" marR="91450" marT="45725" marB="45725"/>
                </a:tc>
              </a:tr>
              <a:tr h="253725">
                <a:tc>
                  <a:txBody>
                    <a:bodyPr/>
                    <a:lstStyle/>
                    <a:p>
                      <a:pPr marL="0" marR="0" lvl="0" indent="0" algn="l" rtl="0">
                        <a:spcBef>
                          <a:spcPts val="0"/>
                        </a:spcBef>
                        <a:buSzPct val="25000"/>
                        <a:buNone/>
                      </a:pPr>
                      <a:r>
                        <a:rPr lang="es-CR" sz="1400" u="none" strike="noStrike" cap="none" baseline="0"/>
                        <a:t>18.244.670</a:t>
                      </a:r>
                    </a:p>
                  </a:txBody>
                  <a:tcPr marL="91450" marR="91450" marT="45725" marB="45725"/>
                </a:tc>
                <a:tc>
                  <a:txBody>
                    <a:bodyPr/>
                    <a:lstStyle/>
                    <a:p>
                      <a:pPr marL="0" marR="0" lvl="0" indent="0" algn="l" rtl="0">
                        <a:spcBef>
                          <a:spcPts val="0"/>
                        </a:spcBef>
                        <a:buSzPct val="25000"/>
                        <a:buNone/>
                      </a:pPr>
                      <a:r>
                        <a:rPr lang="es-CR" sz="1400" u="none" strike="noStrike" cap="none" baseline="0"/>
                        <a:t>06/01/85</a:t>
                      </a:r>
                    </a:p>
                  </a:txBody>
                  <a:tcPr marL="91450" marR="91450" marT="45725" marB="45725"/>
                </a:tc>
                <a:tc>
                  <a:txBody>
                    <a:bodyPr/>
                    <a:lstStyle/>
                    <a:p>
                      <a:pPr marL="0" marR="0" lvl="0" indent="0" algn="l" rtl="0">
                        <a:spcBef>
                          <a:spcPts val="0"/>
                        </a:spcBef>
                        <a:buSzPct val="25000"/>
                        <a:buNone/>
                      </a:pPr>
                      <a:r>
                        <a:rPr lang="es-CR" sz="1400" u="none" strike="noStrike" cap="none" baseline="0"/>
                        <a:t>M</a:t>
                      </a:r>
                    </a:p>
                  </a:txBody>
                  <a:tcPr marL="91450" marR="91450" marT="45725" marB="45725"/>
                </a:tc>
                <a:tc>
                  <a:txBody>
                    <a:bodyPr/>
                    <a:lstStyle/>
                    <a:p>
                      <a:pPr marL="0" marR="0" lvl="0" indent="0" algn="l" rtl="0">
                        <a:spcBef>
                          <a:spcPts val="0"/>
                        </a:spcBef>
                        <a:buSzPct val="25000"/>
                        <a:buNone/>
                      </a:pPr>
                      <a:r>
                        <a:rPr lang="es-CR" sz="1400" u="none" strike="noStrike" cap="none" baseline="0"/>
                        <a:t>01</a:t>
                      </a:r>
                    </a:p>
                  </a:txBody>
                  <a:tcPr marL="91450" marR="91450" marT="45725" marB="45725"/>
                </a:tc>
                <a:tc>
                  <a:txBody>
                    <a:bodyPr/>
                    <a:lstStyle/>
                    <a:p>
                      <a:pPr marL="0" marR="0" lvl="0" indent="0" algn="l" rtl="0">
                        <a:spcBef>
                          <a:spcPts val="0"/>
                        </a:spcBef>
                        <a:buSzPct val="25000"/>
                        <a:buNone/>
                      </a:pPr>
                      <a:r>
                        <a:rPr lang="es-CR" sz="1400" u="none" strike="noStrike" cap="none" baseline="0"/>
                        <a:t>Computación</a:t>
                      </a:r>
                    </a:p>
                  </a:txBody>
                  <a:tcPr marL="91450" marR="91450" marT="45725" marB="45725"/>
                </a:tc>
              </a:tr>
            </a:tbl>
          </a:graphicData>
        </a:graphic>
      </p:graphicFrame>
      <p:sp>
        <p:nvSpPr>
          <p:cNvPr id="107" name="Shape 107"/>
          <p:cNvSpPr/>
          <p:nvPr/>
        </p:nvSpPr>
        <p:spPr>
          <a:xfrm>
            <a:off x="467543" y="1412775"/>
            <a:ext cx="8208912"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baseline="0">
                <a:solidFill>
                  <a:schemeClr val="dk1"/>
                </a:solidFill>
                <a:latin typeface="Arial"/>
                <a:ea typeface="Arial"/>
                <a:cs typeface="Arial"/>
                <a:sym typeface="Arial"/>
              </a:rPr>
              <a:t>El resultado de una consulta cualquiera (por ejemplo, de un producto entre la tabla profesor y departamento):</a:t>
            </a:r>
          </a:p>
        </p:txBody>
      </p:sp>
      <p:pic>
        <p:nvPicPr>
          <p:cNvPr id="108" name="Shape 108"/>
          <p:cNvPicPr preferRelativeResize="0"/>
          <p:nvPr/>
        </p:nvPicPr>
        <p:blipFill rotWithShape="1">
          <a:blip r:embed="rId3">
            <a:alphaModFix/>
          </a:blip>
          <a:srcRect/>
          <a:stretch/>
        </p:blipFill>
        <p:spPr>
          <a:xfrm>
            <a:off x="728662" y="5756101"/>
            <a:ext cx="7686675" cy="1057275"/>
          </a:xfrm>
          <a:prstGeom prst="rect">
            <a:avLst/>
          </a:prstGeom>
          <a:noFill/>
          <a:ln>
            <a:noFill/>
          </a:ln>
        </p:spPr>
      </p:pic>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Tercera Forma Normal</a:t>
            </a:r>
          </a:p>
        </p:txBody>
      </p:sp>
      <p:sp>
        <p:nvSpPr>
          <p:cNvPr id="406" name="Shape 406"/>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sp>
        <p:nvSpPr>
          <p:cNvPr id="407" name="Shape 407"/>
          <p:cNvSpPr txBox="1"/>
          <p:nvPr/>
        </p:nvSpPr>
        <p:spPr>
          <a:xfrm>
            <a:off x="3203848"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Empleado Departamento</a:t>
            </a:r>
          </a:p>
        </p:txBody>
      </p:sp>
      <p:sp>
        <p:nvSpPr>
          <p:cNvPr id="408" name="Shape 408"/>
          <p:cNvSpPr/>
          <p:nvPr/>
        </p:nvSpPr>
        <p:spPr>
          <a:xfrm>
            <a:off x="166976" y="4365103"/>
            <a:ext cx="3888432" cy="2308323"/>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Elimina los atributos que presentan dependencias transitivas y crea una nueva relación con ellos</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3 para indicar 3NF)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3 para indicar 3NF)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graphicFrame>
        <p:nvGraphicFramePr>
          <p:cNvPr id="409" name="Shape 409"/>
          <p:cNvGraphicFramePr/>
          <p:nvPr/>
        </p:nvGraphicFramePr>
        <p:xfrm>
          <a:off x="323528" y="2204864"/>
          <a:ext cx="8443975" cy="579130"/>
        </p:xfrm>
        <a:graphic>
          <a:graphicData uri="http://schemas.openxmlformats.org/drawingml/2006/table">
            <a:tbl>
              <a:tblPr firstRow="1" bandRow="1">
                <a:noFill/>
                <a:tableStyleId>{48381AFE-A660-469F-8B17-61DFE0AA2F62}</a:tableStyleId>
              </a:tblPr>
              <a:tblGrid>
                <a:gridCol w="916300"/>
                <a:gridCol w="1152125"/>
                <a:gridCol w="1378600"/>
                <a:gridCol w="1084575"/>
                <a:gridCol w="1100525"/>
                <a:gridCol w="1405925"/>
                <a:gridCol w="1405925"/>
              </a:tblGrid>
              <a:tr h="370850">
                <a:tc>
                  <a:txBody>
                    <a:bodyPr/>
                    <a:lstStyle/>
                    <a:p>
                      <a:pPr marL="0" marR="0" lvl="0" indent="0" algn="l" rtl="0">
                        <a:spcBef>
                          <a:spcPts val="0"/>
                        </a:spcBef>
                        <a:buSzPct val="25000"/>
                        <a:buNone/>
                      </a:pPr>
                      <a:r>
                        <a:rPr lang="es-CR" sz="1600" b="1" u="none" strike="noStrike" cap="none" baseline="0"/>
                        <a:t>Cédula</a:t>
                      </a:r>
                    </a:p>
                  </a:txBody>
                  <a:tcPr marL="91450" marR="91450" marT="45725" marB="45725"/>
                </a:tc>
                <a:tc>
                  <a:txBody>
                    <a:bodyPr/>
                    <a:lstStyle/>
                    <a:p>
                      <a:pPr marL="0" marR="0" lvl="0" indent="0" algn="l" rtl="0">
                        <a:spcBef>
                          <a:spcPts val="0"/>
                        </a:spcBef>
                        <a:buSzPct val="25000"/>
                        <a:buNone/>
                      </a:pPr>
                      <a:r>
                        <a:rPr lang="es-CR" sz="16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6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600" b="0" u="none" strike="noStrike" cap="none" baseline="0"/>
                        <a:t>Dirección</a:t>
                      </a:r>
                    </a:p>
                  </a:txBody>
                  <a:tcPr marL="91450" marR="91450" marT="45725" marB="45725"/>
                </a:tc>
                <a:tc>
                  <a:txBody>
                    <a:bodyPr/>
                    <a:lstStyle/>
                    <a:p>
                      <a:pPr marL="0" marR="0" lvl="0" indent="0" algn="l" rtl="0">
                        <a:spcBef>
                          <a:spcPts val="0"/>
                        </a:spcBef>
                        <a:buSzPct val="25000"/>
                        <a:buNone/>
                      </a:pPr>
                      <a:r>
                        <a:rPr lang="es-CR" sz="1600" b="0" u="none" strike="noStrike" cap="none" baseline="0"/>
                        <a:t>Código Dep</a:t>
                      </a:r>
                    </a:p>
                  </a:txBody>
                  <a:tcPr marL="91450" marR="91450" marT="45725" marB="45725"/>
                </a:tc>
                <a:tc>
                  <a:txBody>
                    <a:bodyPr/>
                    <a:lstStyle/>
                    <a:p>
                      <a:pPr marL="0" marR="0" lvl="0" indent="0" algn="l" rtl="0">
                        <a:spcBef>
                          <a:spcPts val="0"/>
                        </a:spcBef>
                        <a:buSzPct val="25000"/>
                        <a:buNone/>
                      </a:pPr>
                      <a:r>
                        <a:rPr lang="es-CR" sz="16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600" b="0" u="none" strike="noStrike" cap="none" baseline="0"/>
                        <a:t>Nombre Dep</a:t>
                      </a:r>
                    </a:p>
                  </a:txBody>
                  <a:tcPr marL="91450" marR="91450" marT="45725" marB="45725"/>
                </a:tc>
              </a:tr>
            </a:tbl>
          </a:graphicData>
        </a:graphic>
      </p:graphicFrame>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Tercera Forma Normal</a:t>
            </a:r>
          </a:p>
        </p:txBody>
      </p:sp>
      <p:sp>
        <p:nvSpPr>
          <p:cNvPr id="415" name="Shape 41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sp>
        <p:nvSpPr>
          <p:cNvPr id="416" name="Shape 416"/>
          <p:cNvSpPr txBox="1"/>
          <p:nvPr/>
        </p:nvSpPr>
        <p:spPr>
          <a:xfrm>
            <a:off x="3203848"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Empleado Departamento</a:t>
            </a:r>
          </a:p>
        </p:txBody>
      </p:sp>
      <p:sp>
        <p:nvSpPr>
          <p:cNvPr id="417" name="Shape 417"/>
          <p:cNvSpPr/>
          <p:nvPr/>
        </p:nvSpPr>
        <p:spPr>
          <a:xfrm>
            <a:off x="166976" y="4365103"/>
            <a:ext cx="3888432" cy="2308323"/>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Elimina los atributos que presentan dependencias transitivas y crea una nueva relación con ellos</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3 para indicar 3NF)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3 para indicar 3NF)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418" name="Shape 418"/>
          <p:cNvSpPr/>
          <p:nvPr/>
        </p:nvSpPr>
        <p:spPr>
          <a:xfrm>
            <a:off x="5004048" y="5013176"/>
            <a:ext cx="3312367"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600" b="1" i="1" u="none" strike="noStrike" cap="none" baseline="0">
                <a:solidFill>
                  <a:schemeClr val="dk1"/>
                </a:solidFill>
                <a:latin typeface="Arial"/>
                <a:ea typeface="Arial"/>
                <a:cs typeface="Arial"/>
                <a:sym typeface="Arial"/>
              </a:rPr>
              <a:t>¿Cuáles atributos tienen una dependencia transitiva?</a:t>
            </a:r>
          </a:p>
        </p:txBody>
      </p:sp>
      <p:graphicFrame>
        <p:nvGraphicFramePr>
          <p:cNvPr id="419" name="Shape 419"/>
          <p:cNvGraphicFramePr/>
          <p:nvPr/>
        </p:nvGraphicFramePr>
        <p:xfrm>
          <a:off x="323528" y="2204864"/>
          <a:ext cx="8443975" cy="579130"/>
        </p:xfrm>
        <a:graphic>
          <a:graphicData uri="http://schemas.openxmlformats.org/drawingml/2006/table">
            <a:tbl>
              <a:tblPr firstRow="1" bandRow="1">
                <a:noFill/>
                <a:tableStyleId>{2BB9C0B4-1EE1-4BC8-83DC-7CAC58C6DCD9}</a:tableStyleId>
              </a:tblPr>
              <a:tblGrid>
                <a:gridCol w="916300"/>
                <a:gridCol w="1152125"/>
                <a:gridCol w="1378600"/>
                <a:gridCol w="1084575"/>
                <a:gridCol w="1100525"/>
                <a:gridCol w="1405925"/>
                <a:gridCol w="1405925"/>
              </a:tblGrid>
              <a:tr h="370850">
                <a:tc>
                  <a:txBody>
                    <a:bodyPr/>
                    <a:lstStyle/>
                    <a:p>
                      <a:pPr marL="0" marR="0" lvl="0" indent="0" algn="l" rtl="0">
                        <a:spcBef>
                          <a:spcPts val="0"/>
                        </a:spcBef>
                        <a:buSzPct val="25000"/>
                        <a:buNone/>
                      </a:pPr>
                      <a:r>
                        <a:rPr lang="es-CR" sz="1600" b="1" u="none" strike="noStrike" cap="none" baseline="0"/>
                        <a:t>Cédula</a:t>
                      </a:r>
                    </a:p>
                  </a:txBody>
                  <a:tcPr marL="91450" marR="91450" marT="45725" marB="45725"/>
                </a:tc>
                <a:tc>
                  <a:txBody>
                    <a:bodyPr/>
                    <a:lstStyle/>
                    <a:p>
                      <a:pPr marL="0" marR="0" lvl="0" indent="0" algn="l" rtl="0">
                        <a:spcBef>
                          <a:spcPts val="0"/>
                        </a:spcBef>
                        <a:buSzPct val="25000"/>
                        <a:buNone/>
                      </a:pPr>
                      <a:r>
                        <a:rPr lang="es-CR" sz="16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6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600" b="0" u="none" strike="noStrike" cap="none" baseline="0"/>
                        <a:t>Dirección</a:t>
                      </a:r>
                    </a:p>
                  </a:txBody>
                  <a:tcPr marL="91450" marR="91450" marT="45725" marB="45725"/>
                </a:tc>
                <a:tc>
                  <a:txBody>
                    <a:bodyPr/>
                    <a:lstStyle/>
                    <a:p>
                      <a:pPr marL="0" marR="0" lvl="0" indent="0" algn="l" rtl="0">
                        <a:spcBef>
                          <a:spcPts val="0"/>
                        </a:spcBef>
                        <a:buSzPct val="25000"/>
                        <a:buNone/>
                      </a:pPr>
                      <a:r>
                        <a:rPr lang="es-CR" sz="1600" b="0" u="none" strike="noStrike" cap="none" baseline="0"/>
                        <a:t>Código Dep</a:t>
                      </a:r>
                    </a:p>
                  </a:txBody>
                  <a:tcPr marL="91450" marR="91450" marT="45725" marB="45725"/>
                </a:tc>
                <a:tc>
                  <a:txBody>
                    <a:bodyPr/>
                    <a:lstStyle/>
                    <a:p>
                      <a:pPr marL="0" marR="0" lvl="0" indent="0" algn="l" rtl="0">
                        <a:spcBef>
                          <a:spcPts val="0"/>
                        </a:spcBef>
                        <a:buSzPct val="25000"/>
                        <a:buNone/>
                      </a:pPr>
                      <a:r>
                        <a:rPr lang="es-CR" sz="16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600" b="0" u="none" strike="noStrike" cap="none" baseline="0"/>
                        <a:t>Nombre Dep</a:t>
                      </a:r>
                    </a:p>
                  </a:txBody>
                  <a:tcPr marL="91450" marR="91450" marT="45725" marB="45725"/>
                </a:tc>
              </a:tr>
            </a:tbl>
          </a:graphicData>
        </a:graphic>
      </p:graphicFrame>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Tercera Forma Normal</a:t>
            </a:r>
          </a:p>
        </p:txBody>
      </p:sp>
      <p:sp>
        <p:nvSpPr>
          <p:cNvPr id="425" name="Shape 42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426" name="Shape 426"/>
          <p:cNvGraphicFramePr/>
          <p:nvPr/>
        </p:nvGraphicFramePr>
        <p:xfrm>
          <a:off x="323528" y="2204864"/>
          <a:ext cx="8443975" cy="579130"/>
        </p:xfrm>
        <a:graphic>
          <a:graphicData uri="http://schemas.openxmlformats.org/drawingml/2006/table">
            <a:tbl>
              <a:tblPr firstRow="1" bandRow="1">
                <a:noFill/>
                <a:tableStyleId>{C6FA9472-16EF-4AC7-BA25-AE757E6D1590}</a:tableStyleId>
              </a:tblPr>
              <a:tblGrid>
                <a:gridCol w="916300"/>
                <a:gridCol w="1152125"/>
                <a:gridCol w="1378600"/>
                <a:gridCol w="1084575"/>
                <a:gridCol w="1100525"/>
                <a:gridCol w="1405925"/>
                <a:gridCol w="1405925"/>
              </a:tblGrid>
              <a:tr h="370850">
                <a:tc>
                  <a:txBody>
                    <a:bodyPr/>
                    <a:lstStyle/>
                    <a:p>
                      <a:pPr marL="0" marR="0" lvl="0" indent="0" algn="l" rtl="0">
                        <a:spcBef>
                          <a:spcPts val="0"/>
                        </a:spcBef>
                        <a:buSzPct val="25000"/>
                        <a:buNone/>
                      </a:pPr>
                      <a:r>
                        <a:rPr lang="es-CR" sz="1600" b="1" u="none" strike="noStrike" cap="none" baseline="0"/>
                        <a:t>Cédula</a:t>
                      </a:r>
                    </a:p>
                  </a:txBody>
                  <a:tcPr marL="91450" marR="91450" marT="45725" marB="45725"/>
                </a:tc>
                <a:tc>
                  <a:txBody>
                    <a:bodyPr/>
                    <a:lstStyle/>
                    <a:p>
                      <a:pPr marL="0" marR="0" lvl="0" indent="0" algn="l" rtl="0">
                        <a:spcBef>
                          <a:spcPts val="0"/>
                        </a:spcBef>
                        <a:buSzPct val="25000"/>
                        <a:buNone/>
                      </a:pPr>
                      <a:r>
                        <a:rPr lang="es-CR" sz="16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6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600" b="0" u="none" strike="noStrike" cap="none" baseline="0"/>
                        <a:t>Dirección</a:t>
                      </a:r>
                    </a:p>
                  </a:txBody>
                  <a:tcPr marL="91450" marR="91450" marT="45725" marB="45725"/>
                </a:tc>
                <a:tc>
                  <a:txBody>
                    <a:bodyPr/>
                    <a:lstStyle/>
                    <a:p>
                      <a:pPr marL="0" marR="0" lvl="0" indent="0" algn="l" rtl="0">
                        <a:spcBef>
                          <a:spcPts val="0"/>
                        </a:spcBef>
                        <a:buSzPct val="25000"/>
                        <a:buNone/>
                      </a:pPr>
                      <a:r>
                        <a:rPr lang="es-CR" sz="1600" b="0" u="none" strike="noStrike" cap="none" baseline="0"/>
                        <a:t>Código Dep</a:t>
                      </a:r>
                    </a:p>
                  </a:txBody>
                  <a:tcPr marL="91450" marR="91450" marT="45725" marB="45725"/>
                </a:tc>
                <a:tc>
                  <a:txBody>
                    <a:bodyPr/>
                    <a:lstStyle/>
                    <a:p>
                      <a:pPr marL="0" marR="0" lvl="0" indent="0" algn="l" rtl="0">
                        <a:spcBef>
                          <a:spcPts val="0"/>
                        </a:spcBef>
                        <a:buSzPct val="25000"/>
                        <a:buNone/>
                      </a:pPr>
                      <a:r>
                        <a:rPr lang="es-CR" sz="16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600" b="0" u="none" strike="noStrike" cap="none" baseline="0"/>
                        <a:t>Nombre Dep</a:t>
                      </a:r>
                    </a:p>
                  </a:txBody>
                  <a:tcPr marL="91450" marR="91450" marT="45725" marB="45725"/>
                </a:tc>
              </a:tr>
            </a:tbl>
          </a:graphicData>
        </a:graphic>
      </p:graphicFrame>
      <p:sp>
        <p:nvSpPr>
          <p:cNvPr id="427" name="Shape 427"/>
          <p:cNvSpPr txBox="1"/>
          <p:nvPr/>
        </p:nvSpPr>
        <p:spPr>
          <a:xfrm>
            <a:off x="3203848"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Empleado Departamento</a:t>
            </a:r>
          </a:p>
        </p:txBody>
      </p:sp>
      <p:sp>
        <p:nvSpPr>
          <p:cNvPr id="428" name="Shape 428"/>
          <p:cNvSpPr/>
          <p:nvPr/>
        </p:nvSpPr>
        <p:spPr>
          <a:xfrm>
            <a:off x="166976" y="4365103"/>
            <a:ext cx="3888432" cy="2308323"/>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Elimina los atributos que presentan dependencias transitivas y crea una nueva relación con ellos</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3 para indicar 3NF)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3 para indicar 3NF)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429" name="Shape 429"/>
          <p:cNvSpPr/>
          <p:nvPr/>
        </p:nvSpPr>
        <p:spPr>
          <a:xfrm>
            <a:off x="4499992" y="5013176"/>
            <a:ext cx="4608512" cy="10772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600" b="1" i="1" u="none" strike="noStrike" cap="none" baseline="0">
                <a:solidFill>
                  <a:schemeClr val="dk1"/>
                </a:solidFill>
                <a:latin typeface="Arial"/>
                <a:ea typeface="Arial"/>
                <a:cs typeface="Arial"/>
                <a:sym typeface="Arial"/>
              </a:rPr>
              <a:t>Cédula → Código Dep</a:t>
            </a:r>
          </a:p>
          <a:p>
            <a:pPr marL="0" marR="0" lvl="0" indent="0" algn="l" rtl="0">
              <a:spcBef>
                <a:spcPts val="0"/>
              </a:spcBef>
              <a:buSzPct val="25000"/>
              <a:buNone/>
            </a:pPr>
            <a:r>
              <a:rPr lang="es-CR" sz="1600" b="1" i="1" u="none" strike="noStrike" cap="none" baseline="0">
                <a:solidFill>
                  <a:schemeClr val="dk1"/>
                </a:solidFill>
                <a:latin typeface="Arial"/>
                <a:ea typeface="Arial"/>
                <a:cs typeface="Arial"/>
                <a:sym typeface="Arial"/>
              </a:rPr>
              <a:t>Código Dep → Cédula Gerente, Nombre Dep</a:t>
            </a:r>
          </a:p>
          <a:p>
            <a:pPr marL="0" marR="0" lvl="0" indent="0" algn="l" rtl="0">
              <a:spcBef>
                <a:spcPts val="0"/>
              </a:spcBef>
              <a:buSzPct val="25000"/>
              <a:buNone/>
            </a:pPr>
            <a:r>
              <a:rPr lang="es-CR" sz="1600" b="1" i="1" u="none" strike="noStrike" cap="none" baseline="0">
                <a:solidFill>
                  <a:schemeClr val="dk1"/>
                </a:solidFill>
                <a:latin typeface="Arial"/>
                <a:ea typeface="Arial"/>
                <a:cs typeface="Arial"/>
                <a:sym typeface="Arial"/>
              </a:rPr>
              <a:t>Código Dep  → Cédula</a:t>
            </a:r>
          </a:p>
          <a:p>
            <a:pPr marL="0" marR="0" lvl="0" indent="0" algn="l" rtl="0">
              <a:spcBef>
                <a:spcPts val="0"/>
              </a:spcBef>
              <a:buNone/>
            </a:pPr>
            <a:endParaRPr sz="1600" b="1" i="1" u="none" strike="noStrike" cap="none" baseline="0">
              <a:solidFill>
                <a:schemeClr val="dk1"/>
              </a:solidFill>
              <a:latin typeface="Arial"/>
              <a:ea typeface="Arial"/>
              <a:cs typeface="Arial"/>
              <a:sym typeface="Arial"/>
            </a:endParaRPr>
          </a:p>
        </p:txBody>
      </p:sp>
      <p:cxnSp>
        <p:nvCxnSpPr>
          <p:cNvPr id="430" name="Shape 430"/>
          <p:cNvCxnSpPr/>
          <p:nvPr/>
        </p:nvCxnSpPr>
        <p:spPr>
          <a:xfrm rot="10800000" flipH="1">
            <a:off x="5904148" y="5604999"/>
            <a:ext cx="72008" cy="1440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Tercera Forma Normal</a:t>
            </a:r>
          </a:p>
        </p:txBody>
      </p:sp>
      <p:sp>
        <p:nvSpPr>
          <p:cNvPr id="436" name="Shape 436"/>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437" name="Shape 437"/>
          <p:cNvGraphicFramePr/>
          <p:nvPr/>
        </p:nvGraphicFramePr>
        <p:xfrm>
          <a:off x="323528" y="2204864"/>
          <a:ext cx="8443975" cy="579130"/>
        </p:xfrm>
        <a:graphic>
          <a:graphicData uri="http://schemas.openxmlformats.org/drawingml/2006/table">
            <a:tbl>
              <a:tblPr firstRow="1" bandRow="1">
                <a:noFill/>
                <a:tableStyleId>{6A4E06C7-EB66-4E46-BF27-16AF56D34465}</a:tableStyleId>
              </a:tblPr>
              <a:tblGrid>
                <a:gridCol w="916300"/>
                <a:gridCol w="1152125"/>
                <a:gridCol w="1378600"/>
                <a:gridCol w="1084575"/>
                <a:gridCol w="1100525"/>
                <a:gridCol w="1405925"/>
                <a:gridCol w="1405925"/>
              </a:tblGrid>
              <a:tr h="370850">
                <a:tc>
                  <a:txBody>
                    <a:bodyPr/>
                    <a:lstStyle/>
                    <a:p>
                      <a:pPr marL="0" marR="0" lvl="0" indent="0" algn="l" rtl="0">
                        <a:spcBef>
                          <a:spcPts val="0"/>
                        </a:spcBef>
                        <a:buSzPct val="25000"/>
                        <a:buNone/>
                      </a:pPr>
                      <a:r>
                        <a:rPr lang="es-CR" sz="1600" b="1" u="none" strike="noStrike" cap="none" baseline="0"/>
                        <a:t>Cédula</a:t>
                      </a:r>
                    </a:p>
                  </a:txBody>
                  <a:tcPr marL="91450" marR="91450" marT="45725" marB="45725"/>
                </a:tc>
                <a:tc>
                  <a:txBody>
                    <a:bodyPr/>
                    <a:lstStyle/>
                    <a:p>
                      <a:pPr marL="0" marR="0" lvl="0" indent="0" algn="l" rtl="0">
                        <a:spcBef>
                          <a:spcPts val="0"/>
                        </a:spcBef>
                        <a:buSzPct val="25000"/>
                        <a:buNone/>
                      </a:pPr>
                      <a:r>
                        <a:rPr lang="es-CR" sz="16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6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600" b="0" u="none" strike="noStrike" cap="none" baseline="0"/>
                        <a:t>Dirección</a:t>
                      </a:r>
                    </a:p>
                  </a:txBody>
                  <a:tcPr marL="91450" marR="91450" marT="45725" marB="45725"/>
                </a:tc>
                <a:tc>
                  <a:txBody>
                    <a:bodyPr/>
                    <a:lstStyle/>
                    <a:p>
                      <a:pPr marL="0" marR="0" lvl="0" indent="0" algn="l" rtl="0">
                        <a:spcBef>
                          <a:spcPts val="0"/>
                        </a:spcBef>
                        <a:buSzPct val="25000"/>
                        <a:buNone/>
                      </a:pPr>
                      <a:r>
                        <a:rPr lang="es-CR" sz="1600" b="0" u="none" strike="noStrike" cap="none" baseline="0"/>
                        <a:t>Código Dep</a:t>
                      </a:r>
                    </a:p>
                  </a:txBody>
                  <a:tcPr marL="91450" marR="91450" marT="45725" marB="45725"/>
                </a:tc>
                <a:tc>
                  <a:txBody>
                    <a:bodyPr/>
                    <a:lstStyle/>
                    <a:p>
                      <a:pPr marL="0" marR="0" lvl="0" indent="0" algn="l" rtl="0">
                        <a:spcBef>
                          <a:spcPts val="0"/>
                        </a:spcBef>
                        <a:buSzPct val="25000"/>
                        <a:buNone/>
                      </a:pPr>
                      <a:r>
                        <a:rPr lang="es-CR" sz="16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600" b="0" u="none" strike="noStrike" cap="none" baseline="0"/>
                        <a:t>Nombre Dep</a:t>
                      </a:r>
                    </a:p>
                  </a:txBody>
                  <a:tcPr marL="91450" marR="91450" marT="45725" marB="45725"/>
                </a:tc>
              </a:tr>
            </a:tbl>
          </a:graphicData>
        </a:graphic>
      </p:graphicFrame>
      <p:sp>
        <p:nvSpPr>
          <p:cNvPr id="438" name="Shape 438"/>
          <p:cNvSpPr txBox="1"/>
          <p:nvPr/>
        </p:nvSpPr>
        <p:spPr>
          <a:xfrm>
            <a:off x="3203848"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Empleado Departamento</a:t>
            </a:r>
          </a:p>
        </p:txBody>
      </p:sp>
      <p:sp>
        <p:nvSpPr>
          <p:cNvPr id="439" name="Shape 439"/>
          <p:cNvSpPr/>
          <p:nvPr/>
        </p:nvSpPr>
        <p:spPr>
          <a:xfrm>
            <a:off x="166976" y="4365103"/>
            <a:ext cx="3888432" cy="2492990"/>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presentan dependencias transitivas y crea una nueva relación con ellos</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3 para indicar 3NF)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3 para indicar 3NF)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Tercera Forma Normal</a:t>
            </a:r>
          </a:p>
        </p:txBody>
      </p:sp>
      <p:sp>
        <p:nvSpPr>
          <p:cNvPr id="445" name="Shape 44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446" name="Shape 446"/>
          <p:cNvGraphicFramePr/>
          <p:nvPr/>
        </p:nvGraphicFramePr>
        <p:xfrm>
          <a:off x="323528" y="2204864"/>
          <a:ext cx="8443975" cy="579130"/>
        </p:xfrm>
        <a:graphic>
          <a:graphicData uri="http://schemas.openxmlformats.org/drawingml/2006/table">
            <a:tbl>
              <a:tblPr firstRow="1" bandRow="1">
                <a:noFill/>
                <a:tableStyleId>{525460C4-8EBD-4074-A4DE-1F9DAE9FAFBA}</a:tableStyleId>
              </a:tblPr>
              <a:tblGrid>
                <a:gridCol w="916300"/>
                <a:gridCol w="1152125"/>
                <a:gridCol w="1378600"/>
                <a:gridCol w="1084575"/>
                <a:gridCol w="1100525"/>
                <a:gridCol w="1405925"/>
                <a:gridCol w="1405925"/>
              </a:tblGrid>
              <a:tr h="370850">
                <a:tc>
                  <a:txBody>
                    <a:bodyPr/>
                    <a:lstStyle/>
                    <a:p>
                      <a:pPr marL="0" marR="0" lvl="0" indent="0" algn="l" rtl="0">
                        <a:spcBef>
                          <a:spcPts val="0"/>
                        </a:spcBef>
                        <a:buSzPct val="25000"/>
                        <a:buNone/>
                      </a:pPr>
                      <a:r>
                        <a:rPr lang="es-CR" sz="1600" b="1" u="none" strike="noStrike" cap="none" baseline="0"/>
                        <a:t>Cédula</a:t>
                      </a:r>
                    </a:p>
                  </a:txBody>
                  <a:tcPr marL="91450" marR="91450" marT="45725" marB="45725"/>
                </a:tc>
                <a:tc>
                  <a:txBody>
                    <a:bodyPr/>
                    <a:lstStyle/>
                    <a:p>
                      <a:pPr marL="0" marR="0" lvl="0" indent="0" algn="l" rtl="0">
                        <a:spcBef>
                          <a:spcPts val="0"/>
                        </a:spcBef>
                        <a:buSzPct val="25000"/>
                        <a:buNone/>
                      </a:pPr>
                      <a:r>
                        <a:rPr lang="es-CR" sz="16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6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600" b="0" u="none" strike="noStrike" cap="none" baseline="0"/>
                        <a:t>Dirección</a:t>
                      </a:r>
                    </a:p>
                  </a:txBody>
                  <a:tcPr marL="91450" marR="91450" marT="45725" marB="45725"/>
                </a:tc>
                <a:tc>
                  <a:txBody>
                    <a:bodyPr/>
                    <a:lstStyle/>
                    <a:p>
                      <a:pPr marL="0" marR="0" lvl="0" indent="0" algn="l" rtl="0">
                        <a:spcBef>
                          <a:spcPts val="0"/>
                        </a:spcBef>
                        <a:buSzPct val="25000"/>
                        <a:buNone/>
                      </a:pPr>
                      <a:r>
                        <a:rPr lang="es-CR" sz="1600" b="0" u="none" strike="noStrike" cap="none" baseline="0"/>
                        <a:t>Código Dep</a:t>
                      </a:r>
                    </a:p>
                  </a:txBody>
                  <a:tcPr marL="91450" marR="91450" marT="45725" marB="45725"/>
                </a:tc>
                <a:tc>
                  <a:txBody>
                    <a:bodyPr/>
                    <a:lstStyle/>
                    <a:p>
                      <a:pPr marL="0" marR="0" lvl="0" indent="0" algn="l" rtl="0">
                        <a:spcBef>
                          <a:spcPts val="0"/>
                        </a:spcBef>
                        <a:buSzPct val="25000"/>
                        <a:buNone/>
                      </a:pPr>
                      <a:r>
                        <a:rPr lang="es-CR" sz="16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600" b="0" u="none" strike="noStrike" cap="none" baseline="0"/>
                        <a:t>Nombre Dep</a:t>
                      </a:r>
                    </a:p>
                  </a:txBody>
                  <a:tcPr marL="91450" marR="91450" marT="45725" marB="45725"/>
                </a:tc>
              </a:tr>
            </a:tbl>
          </a:graphicData>
        </a:graphic>
      </p:graphicFrame>
      <p:sp>
        <p:nvSpPr>
          <p:cNvPr id="447" name="Shape 447"/>
          <p:cNvSpPr txBox="1"/>
          <p:nvPr/>
        </p:nvSpPr>
        <p:spPr>
          <a:xfrm>
            <a:off x="3203848"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Empleado Departamento</a:t>
            </a:r>
          </a:p>
        </p:txBody>
      </p:sp>
      <p:sp>
        <p:nvSpPr>
          <p:cNvPr id="448" name="Shape 448"/>
          <p:cNvSpPr/>
          <p:nvPr/>
        </p:nvSpPr>
        <p:spPr>
          <a:xfrm>
            <a:off x="166976" y="4365103"/>
            <a:ext cx="3888432" cy="2492990"/>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presentan dependencias transitivas y crea una nueva relación con ellos</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3 para indicar 3NF)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3 para indicar 3NF)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graphicFrame>
        <p:nvGraphicFramePr>
          <p:cNvPr id="449" name="Shape 449"/>
          <p:cNvGraphicFramePr/>
          <p:nvPr/>
        </p:nvGraphicFramePr>
        <p:xfrm>
          <a:off x="4222108" y="3429000"/>
          <a:ext cx="4742400" cy="518170"/>
        </p:xfrm>
        <a:graphic>
          <a:graphicData uri="http://schemas.openxmlformats.org/drawingml/2006/table">
            <a:tbl>
              <a:tblPr firstRow="1" bandRow="1">
                <a:noFill/>
                <a:tableStyleId>{9DCC3ADB-6587-41EA-9B55-5D820BF9F407}</a:tableStyleId>
              </a:tblPr>
              <a:tblGrid>
                <a:gridCol w="822650"/>
                <a:gridCol w="1080125"/>
                <a:gridCol w="1070775"/>
                <a:gridCol w="971875"/>
                <a:gridCol w="796975"/>
              </a:tblGrid>
              <a:tr h="370850">
                <a:tc>
                  <a:txBody>
                    <a:bodyPr/>
                    <a:lstStyle/>
                    <a:p>
                      <a:pPr marL="0" marR="0" lvl="0" indent="0" algn="l" rtl="0">
                        <a:spcBef>
                          <a:spcPts val="0"/>
                        </a:spcBef>
                        <a:buSzPct val="25000"/>
                        <a:buNone/>
                      </a:pPr>
                      <a:r>
                        <a:rPr lang="es-CR" sz="1400" b="1" u="none" strike="noStrike" cap="none" baseline="0"/>
                        <a:t>Cédula</a:t>
                      </a:r>
                    </a:p>
                  </a:txBody>
                  <a:tcPr marL="91450" marR="91450" marT="45725" marB="45725"/>
                </a:tc>
                <a:tc>
                  <a:txBody>
                    <a:bodyPr/>
                    <a:lstStyle/>
                    <a:p>
                      <a:pPr marL="0" marR="0" lvl="0" indent="0" algn="l" rtl="0">
                        <a:spcBef>
                          <a:spcPts val="0"/>
                        </a:spcBef>
                        <a:buSzPct val="25000"/>
                        <a:buNone/>
                      </a:pPr>
                      <a:r>
                        <a:rPr lang="es-CR" sz="14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4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400" b="0" u="none" strike="noStrike" cap="none" baseline="0"/>
                        <a:t>Dirección</a:t>
                      </a:r>
                    </a:p>
                  </a:txBody>
                  <a:tcPr marL="91450" marR="91450" marT="45725" marB="45725"/>
                </a:tc>
                <a:tc>
                  <a:txBody>
                    <a:bodyPr/>
                    <a:lstStyle/>
                    <a:p>
                      <a:pPr marL="0" marR="0" lvl="0" indent="0" algn="l" rtl="0">
                        <a:spcBef>
                          <a:spcPts val="0"/>
                        </a:spcBef>
                        <a:buSzPct val="25000"/>
                        <a:buNone/>
                      </a:pPr>
                      <a:r>
                        <a:rPr lang="es-CR" sz="1400" b="0" u="none" strike="noStrike" cap="none" baseline="0"/>
                        <a:t>Código Dep</a:t>
                      </a:r>
                    </a:p>
                  </a:txBody>
                  <a:tcPr marL="91450" marR="91450" marT="45725" marB="45725"/>
                </a:tc>
              </a:tr>
            </a:tbl>
          </a:graphicData>
        </a:graphic>
      </p:graphicFrame>
      <p:graphicFrame>
        <p:nvGraphicFramePr>
          <p:cNvPr id="450" name="Shape 450"/>
          <p:cNvGraphicFramePr/>
          <p:nvPr/>
        </p:nvGraphicFramePr>
        <p:xfrm>
          <a:off x="6863411" y="4221087"/>
          <a:ext cx="2101075" cy="518170"/>
        </p:xfrm>
        <a:graphic>
          <a:graphicData uri="http://schemas.openxmlformats.org/drawingml/2006/table">
            <a:tbl>
              <a:tblPr firstRow="1" bandRow="1">
                <a:noFill/>
                <a:tableStyleId>{1336828A-71F0-4EE3-A440-3CF1EB0D0A81}</a:tableStyleId>
              </a:tblPr>
              <a:tblGrid>
                <a:gridCol w="864100"/>
                <a:gridCol w="1236975"/>
              </a:tblGrid>
              <a:tr h="370850">
                <a:tc>
                  <a:txBody>
                    <a:bodyPr/>
                    <a:lstStyle/>
                    <a:p>
                      <a:pPr marL="0" marR="0" lvl="0" indent="0" algn="l" rtl="0">
                        <a:spcBef>
                          <a:spcPts val="0"/>
                        </a:spcBef>
                        <a:buSzPct val="25000"/>
                        <a:buNone/>
                      </a:pPr>
                      <a:r>
                        <a:rPr lang="es-CR" sz="14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400" b="0" u="none" strike="noStrike" cap="none" baseline="0"/>
                        <a:t>Nombre Dep</a:t>
                      </a:r>
                    </a:p>
                  </a:txBody>
                  <a:tcPr marL="91450" marR="91450" marT="45725" marB="45725"/>
                </a:tc>
              </a:tr>
            </a:tbl>
          </a:graphicData>
        </a:graphic>
      </p:graphicFrame>
      <p:sp>
        <p:nvSpPr>
          <p:cNvPr id="451" name="Shape 451"/>
          <p:cNvSpPr txBox="1"/>
          <p:nvPr/>
        </p:nvSpPr>
        <p:spPr>
          <a:xfrm>
            <a:off x="5076055" y="3018438"/>
            <a:ext cx="3024335"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600" b="0" i="0" u="none" strike="noStrike" cap="none" baseline="0">
                <a:solidFill>
                  <a:schemeClr val="dk1"/>
                </a:solidFill>
                <a:latin typeface="Arial"/>
                <a:ea typeface="Arial"/>
                <a:cs typeface="Arial"/>
                <a:sym typeface="Arial"/>
              </a:rPr>
              <a:t>Empleado Departamento</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Tercera Forma Normal</a:t>
            </a:r>
          </a:p>
        </p:txBody>
      </p:sp>
      <p:sp>
        <p:nvSpPr>
          <p:cNvPr id="457" name="Shape 457"/>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458" name="Shape 458"/>
          <p:cNvGraphicFramePr/>
          <p:nvPr/>
        </p:nvGraphicFramePr>
        <p:xfrm>
          <a:off x="323528" y="2204864"/>
          <a:ext cx="8443975" cy="579130"/>
        </p:xfrm>
        <a:graphic>
          <a:graphicData uri="http://schemas.openxmlformats.org/drawingml/2006/table">
            <a:tbl>
              <a:tblPr firstRow="1" bandRow="1">
                <a:noFill/>
                <a:tableStyleId>{84484604-2876-4FF7-AF1F-C0041A5FC9BF}</a:tableStyleId>
              </a:tblPr>
              <a:tblGrid>
                <a:gridCol w="916300"/>
                <a:gridCol w="1152125"/>
                <a:gridCol w="1378600"/>
                <a:gridCol w="1084575"/>
                <a:gridCol w="1100525"/>
                <a:gridCol w="1405925"/>
                <a:gridCol w="1405925"/>
              </a:tblGrid>
              <a:tr h="370850">
                <a:tc>
                  <a:txBody>
                    <a:bodyPr/>
                    <a:lstStyle/>
                    <a:p>
                      <a:pPr marL="0" marR="0" lvl="0" indent="0" algn="l" rtl="0">
                        <a:spcBef>
                          <a:spcPts val="0"/>
                        </a:spcBef>
                        <a:buSzPct val="25000"/>
                        <a:buNone/>
                      </a:pPr>
                      <a:r>
                        <a:rPr lang="es-CR" sz="1600" b="1" u="none" strike="noStrike" cap="none" baseline="0"/>
                        <a:t>Cédula</a:t>
                      </a:r>
                    </a:p>
                  </a:txBody>
                  <a:tcPr marL="91450" marR="91450" marT="45725" marB="45725"/>
                </a:tc>
                <a:tc>
                  <a:txBody>
                    <a:bodyPr/>
                    <a:lstStyle/>
                    <a:p>
                      <a:pPr marL="0" marR="0" lvl="0" indent="0" algn="l" rtl="0">
                        <a:spcBef>
                          <a:spcPts val="0"/>
                        </a:spcBef>
                        <a:buSzPct val="25000"/>
                        <a:buNone/>
                      </a:pPr>
                      <a:r>
                        <a:rPr lang="es-CR" sz="16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6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600" b="0" u="none" strike="noStrike" cap="none" baseline="0"/>
                        <a:t>Dirección</a:t>
                      </a:r>
                    </a:p>
                  </a:txBody>
                  <a:tcPr marL="91450" marR="91450" marT="45725" marB="45725"/>
                </a:tc>
                <a:tc>
                  <a:txBody>
                    <a:bodyPr/>
                    <a:lstStyle/>
                    <a:p>
                      <a:pPr marL="0" marR="0" lvl="0" indent="0" algn="l" rtl="0">
                        <a:spcBef>
                          <a:spcPts val="0"/>
                        </a:spcBef>
                        <a:buSzPct val="25000"/>
                        <a:buNone/>
                      </a:pPr>
                      <a:r>
                        <a:rPr lang="es-CR" sz="1600" b="0" u="none" strike="noStrike" cap="none" baseline="0"/>
                        <a:t>Código Dep</a:t>
                      </a:r>
                    </a:p>
                  </a:txBody>
                  <a:tcPr marL="91450" marR="91450" marT="45725" marB="45725"/>
                </a:tc>
                <a:tc>
                  <a:txBody>
                    <a:bodyPr/>
                    <a:lstStyle/>
                    <a:p>
                      <a:pPr marL="0" marR="0" lvl="0" indent="0" algn="l" rtl="0">
                        <a:spcBef>
                          <a:spcPts val="0"/>
                        </a:spcBef>
                        <a:buSzPct val="25000"/>
                        <a:buNone/>
                      </a:pPr>
                      <a:r>
                        <a:rPr lang="es-CR" sz="16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600" b="0" u="none" strike="noStrike" cap="none" baseline="0"/>
                        <a:t>Nombre Dep</a:t>
                      </a:r>
                    </a:p>
                  </a:txBody>
                  <a:tcPr marL="91450" marR="91450" marT="45725" marB="45725"/>
                </a:tc>
              </a:tr>
            </a:tbl>
          </a:graphicData>
        </a:graphic>
      </p:graphicFrame>
      <p:sp>
        <p:nvSpPr>
          <p:cNvPr id="459" name="Shape 459"/>
          <p:cNvSpPr txBox="1"/>
          <p:nvPr/>
        </p:nvSpPr>
        <p:spPr>
          <a:xfrm>
            <a:off x="3203848"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Empleado Departamento</a:t>
            </a:r>
          </a:p>
        </p:txBody>
      </p:sp>
      <p:sp>
        <p:nvSpPr>
          <p:cNvPr id="460" name="Shape 460"/>
          <p:cNvSpPr/>
          <p:nvPr/>
        </p:nvSpPr>
        <p:spPr>
          <a:xfrm>
            <a:off x="166976" y="4365103"/>
            <a:ext cx="3888432" cy="2492990"/>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presentan dependencias transitivas y crea una nueva relación con ellos</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3 para indicar 3NF)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3 para indicar 3NF)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graphicFrame>
        <p:nvGraphicFramePr>
          <p:cNvPr id="461" name="Shape 461"/>
          <p:cNvGraphicFramePr/>
          <p:nvPr/>
        </p:nvGraphicFramePr>
        <p:xfrm>
          <a:off x="4222108" y="3429000"/>
          <a:ext cx="4742400" cy="518170"/>
        </p:xfrm>
        <a:graphic>
          <a:graphicData uri="http://schemas.openxmlformats.org/drawingml/2006/table">
            <a:tbl>
              <a:tblPr firstRow="1" bandRow="1">
                <a:noFill/>
                <a:tableStyleId>{2DC2CD5D-EEC9-43B0-98CE-D20C45ACE4FA}</a:tableStyleId>
              </a:tblPr>
              <a:tblGrid>
                <a:gridCol w="822650"/>
                <a:gridCol w="1080125"/>
                <a:gridCol w="1070775"/>
                <a:gridCol w="971875"/>
                <a:gridCol w="796975"/>
              </a:tblGrid>
              <a:tr h="370850">
                <a:tc>
                  <a:txBody>
                    <a:bodyPr/>
                    <a:lstStyle/>
                    <a:p>
                      <a:pPr marL="0" marR="0" lvl="0" indent="0" algn="l" rtl="0">
                        <a:spcBef>
                          <a:spcPts val="0"/>
                        </a:spcBef>
                        <a:buSzPct val="25000"/>
                        <a:buNone/>
                      </a:pPr>
                      <a:r>
                        <a:rPr lang="es-CR" sz="1400" b="1" u="none" strike="noStrike" cap="none" baseline="0"/>
                        <a:t>Cédula</a:t>
                      </a:r>
                    </a:p>
                  </a:txBody>
                  <a:tcPr marL="91450" marR="91450" marT="45725" marB="45725"/>
                </a:tc>
                <a:tc>
                  <a:txBody>
                    <a:bodyPr/>
                    <a:lstStyle/>
                    <a:p>
                      <a:pPr marL="0" marR="0" lvl="0" indent="0" algn="l" rtl="0">
                        <a:spcBef>
                          <a:spcPts val="0"/>
                        </a:spcBef>
                        <a:buSzPct val="25000"/>
                        <a:buNone/>
                      </a:pPr>
                      <a:r>
                        <a:rPr lang="es-CR" sz="14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4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400" b="0" u="none" strike="noStrike" cap="none" baseline="0"/>
                        <a:t>Dirección</a:t>
                      </a:r>
                    </a:p>
                  </a:txBody>
                  <a:tcPr marL="91450" marR="91450" marT="45725" marB="45725"/>
                </a:tc>
                <a:tc>
                  <a:txBody>
                    <a:bodyPr/>
                    <a:lstStyle/>
                    <a:p>
                      <a:pPr marL="0" marR="0" lvl="0" indent="0" algn="l" rtl="0">
                        <a:spcBef>
                          <a:spcPts val="0"/>
                        </a:spcBef>
                        <a:buSzPct val="25000"/>
                        <a:buNone/>
                      </a:pPr>
                      <a:r>
                        <a:rPr lang="es-CR" sz="1400" b="0" u="none" strike="noStrike" cap="none" baseline="0"/>
                        <a:t>Código Dep</a:t>
                      </a:r>
                    </a:p>
                  </a:txBody>
                  <a:tcPr marL="91450" marR="91450" marT="45725" marB="45725"/>
                </a:tc>
              </a:tr>
            </a:tbl>
          </a:graphicData>
        </a:graphic>
      </p:graphicFrame>
      <p:graphicFrame>
        <p:nvGraphicFramePr>
          <p:cNvPr id="462" name="Shape 462"/>
          <p:cNvGraphicFramePr/>
          <p:nvPr/>
        </p:nvGraphicFramePr>
        <p:xfrm>
          <a:off x="6084167" y="4221087"/>
          <a:ext cx="2877275" cy="518170"/>
        </p:xfrm>
        <a:graphic>
          <a:graphicData uri="http://schemas.openxmlformats.org/drawingml/2006/table">
            <a:tbl>
              <a:tblPr firstRow="1" bandRow="1">
                <a:noFill/>
                <a:tableStyleId>{539C981F-F4AC-4CC7-8174-1CECFA2F3955}</a:tableStyleId>
              </a:tblPr>
              <a:tblGrid>
                <a:gridCol w="1168725"/>
                <a:gridCol w="832050"/>
                <a:gridCol w="876500"/>
              </a:tblGrid>
              <a:tr h="370850">
                <a:tc>
                  <a:txBody>
                    <a:bodyPr/>
                    <a:lstStyle/>
                    <a:p>
                      <a:pPr marL="0" marR="0" lvl="0" indent="0" algn="l" rtl="0">
                        <a:lnSpc>
                          <a:spcPct val="100000"/>
                        </a:lnSpc>
                        <a:spcBef>
                          <a:spcPts val="0"/>
                        </a:spcBef>
                        <a:spcAft>
                          <a:spcPts val="0"/>
                        </a:spcAft>
                        <a:buClr>
                          <a:schemeClr val="dk1"/>
                        </a:buClr>
                        <a:buSzPct val="25000"/>
                        <a:buFont typeface="Arial"/>
                        <a:buNone/>
                      </a:pPr>
                      <a:r>
                        <a:rPr lang="es-CR" sz="1400" b="0" u="none" strike="noStrike" cap="none" baseline="0"/>
                        <a:t>Código Dep</a:t>
                      </a:r>
                    </a:p>
                  </a:txBody>
                  <a:tcPr marL="91450" marR="91450" marT="45725" marB="45725"/>
                </a:tc>
                <a:tc>
                  <a:txBody>
                    <a:bodyPr/>
                    <a:lstStyle/>
                    <a:p>
                      <a:pPr marL="0" marR="0" lvl="0" indent="0" algn="l" rtl="0">
                        <a:spcBef>
                          <a:spcPts val="0"/>
                        </a:spcBef>
                        <a:buSzPct val="25000"/>
                        <a:buNone/>
                      </a:pPr>
                      <a:r>
                        <a:rPr lang="es-CR" sz="14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400" b="0" u="none" strike="noStrike" cap="none" baseline="0"/>
                        <a:t>Nombre Dep</a:t>
                      </a:r>
                    </a:p>
                  </a:txBody>
                  <a:tcPr marL="91450" marR="91450" marT="45725" marB="45725"/>
                </a:tc>
              </a:tr>
            </a:tbl>
          </a:graphicData>
        </a:graphic>
      </p:graphicFrame>
      <p:sp>
        <p:nvSpPr>
          <p:cNvPr id="463" name="Shape 463"/>
          <p:cNvSpPr txBox="1"/>
          <p:nvPr/>
        </p:nvSpPr>
        <p:spPr>
          <a:xfrm>
            <a:off x="5076055" y="3018438"/>
            <a:ext cx="3024335"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600" b="0" i="0" u="none" strike="noStrike" cap="none" baseline="0">
                <a:solidFill>
                  <a:schemeClr val="dk1"/>
                </a:solidFill>
                <a:latin typeface="Arial"/>
                <a:ea typeface="Arial"/>
                <a:cs typeface="Arial"/>
                <a:sym typeface="Arial"/>
              </a:rPr>
              <a:t>Empleado Departamento</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Tercera Forma Normal</a:t>
            </a:r>
          </a:p>
        </p:txBody>
      </p:sp>
      <p:sp>
        <p:nvSpPr>
          <p:cNvPr id="469" name="Shape 469"/>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470" name="Shape 470"/>
          <p:cNvGraphicFramePr/>
          <p:nvPr/>
        </p:nvGraphicFramePr>
        <p:xfrm>
          <a:off x="323528" y="2204864"/>
          <a:ext cx="8443975" cy="579130"/>
        </p:xfrm>
        <a:graphic>
          <a:graphicData uri="http://schemas.openxmlformats.org/drawingml/2006/table">
            <a:tbl>
              <a:tblPr firstRow="1" bandRow="1">
                <a:noFill/>
                <a:tableStyleId>{94A12386-5A87-4290-8038-6B216B14FC1E}</a:tableStyleId>
              </a:tblPr>
              <a:tblGrid>
                <a:gridCol w="916300"/>
                <a:gridCol w="1152125"/>
                <a:gridCol w="1378600"/>
                <a:gridCol w="1084575"/>
                <a:gridCol w="1100525"/>
                <a:gridCol w="1405925"/>
                <a:gridCol w="1405925"/>
              </a:tblGrid>
              <a:tr h="370850">
                <a:tc>
                  <a:txBody>
                    <a:bodyPr/>
                    <a:lstStyle/>
                    <a:p>
                      <a:pPr marL="0" marR="0" lvl="0" indent="0" algn="l" rtl="0">
                        <a:spcBef>
                          <a:spcPts val="0"/>
                        </a:spcBef>
                        <a:buSzPct val="25000"/>
                        <a:buNone/>
                      </a:pPr>
                      <a:r>
                        <a:rPr lang="es-CR" sz="1600" b="1" u="none" strike="noStrike" cap="none" baseline="0"/>
                        <a:t>Cédula</a:t>
                      </a:r>
                    </a:p>
                  </a:txBody>
                  <a:tcPr marL="91450" marR="91450" marT="45725" marB="45725"/>
                </a:tc>
                <a:tc>
                  <a:txBody>
                    <a:bodyPr/>
                    <a:lstStyle/>
                    <a:p>
                      <a:pPr marL="0" marR="0" lvl="0" indent="0" algn="l" rtl="0">
                        <a:spcBef>
                          <a:spcPts val="0"/>
                        </a:spcBef>
                        <a:buSzPct val="25000"/>
                        <a:buNone/>
                      </a:pPr>
                      <a:r>
                        <a:rPr lang="es-CR" sz="16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6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600" b="0" u="none" strike="noStrike" cap="none" baseline="0"/>
                        <a:t>Dirección</a:t>
                      </a:r>
                    </a:p>
                  </a:txBody>
                  <a:tcPr marL="91450" marR="91450" marT="45725" marB="45725"/>
                </a:tc>
                <a:tc>
                  <a:txBody>
                    <a:bodyPr/>
                    <a:lstStyle/>
                    <a:p>
                      <a:pPr marL="0" marR="0" lvl="0" indent="0" algn="l" rtl="0">
                        <a:spcBef>
                          <a:spcPts val="0"/>
                        </a:spcBef>
                        <a:buSzPct val="25000"/>
                        <a:buNone/>
                      </a:pPr>
                      <a:r>
                        <a:rPr lang="es-CR" sz="1600" b="0" u="none" strike="noStrike" cap="none" baseline="0"/>
                        <a:t>Código Dep</a:t>
                      </a:r>
                    </a:p>
                  </a:txBody>
                  <a:tcPr marL="91450" marR="91450" marT="45725" marB="45725"/>
                </a:tc>
                <a:tc>
                  <a:txBody>
                    <a:bodyPr/>
                    <a:lstStyle/>
                    <a:p>
                      <a:pPr marL="0" marR="0" lvl="0" indent="0" algn="l" rtl="0">
                        <a:spcBef>
                          <a:spcPts val="0"/>
                        </a:spcBef>
                        <a:buSzPct val="25000"/>
                        <a:buNone/>
                      </a:pPr>
                      <a:r>
                        <a:rPr lang="es-CR" sz="16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600" b="0" u="none" strike="noStrike" cap="none" baseline="0"/>
                        <a:t>Nombre Dep</a:t>
                      </a:r>
                    </a:p>
                  </a:txBody>
                  <a:tcPr marL="91450" marR="91450" marT="45725" marB="45725"/>
                </a:tc>
              </a:tr>
            </a:tbl>
          </a:graphicData>
        </a:graphic>
      </p:graphicFrame>
      <p:sp>
        <p:nvSpPr>
          <p:cNvPr id="471" name="Shape 471"/>
          <p:cNvSpPr txBox="1"/>
          <p:nvPr/>
        </p:nvSpPr>
        <p:spPr>
          <a:xfrm>
            <a:off x="3203848"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Empleado Departamento</a:t>
            </a:r>
          </a:p>
        </p:txBody>
      </p:sp>
      <p:sp>
        <p:nvSpPr>
          <p:cNvPr id="472" name="Shape 472"/>
          <p:cNvSpPr/>
          <p:nvPr/>
        </p:nvSpPr>
        <p:spPr>
          <a:xfrm>
            <a:off x="166976" y="4365103"/>
            <a:ext cx="3888432" cy="2492990"/>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presentan dependencias transitivas y crea una nueva relación con ellos</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Nombra a la nueva entidad (añade un 3 para indicar 3NF)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3 para indicar 3NF)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graphicFrame>
        <p:nvGraphicFramePr>
          <p:cNvPr id="473" name="Shape 473"/>
          <p:cNvGraphicFramePr/>
          <p:nvPr/>
        </p:nvGraphicFramePr>
        <p:xfrm>
          <a:off x="4222108" y="3429000"/>
          <a:ext cx="4742400" cy="518170"/>
        </p:xfrm>
        <a:graphic>
          <a:graphicData uri="http://schemas.openxmlformats.org/drawingml/2006/table">
            <a:tbl>
              <a:tblPr firstRow="1" bandRow="1">
                <a:noFill/>
                <a:tableStyleId>{A1DBD761-84F4-47B0-B37A-ACCB4221F652}</a:tableStyleId>
              </a:tblPr>
              <a:tblGrid>
                <a:gridCol w="822650"/>
                <a:gridCol w="1080125"/>
                <a:gridCol w="1070775"/>
                <a:gridCol w="971875"/>
                <a:gridCol w="796975"/>
              </a:tblGrid>
              <a:tr h="370850">
                <a:tc>
                  <a:txBody>
                    <a:bodyPr/>
                    <a:lstStyle/>
                    <a:p>
                      <a:pPr marL="0" marR="0" lvl="0" indent="0" algn="l" rtl="0">
                        <a:spcBef>
                          <a:spcPts val="0"/>
                        </a:spcBef>
                        <a:buSzPct val="25000"/>
                        <a:buNone/>
                      </a:pPr>
                      <a:r>
                        <a:rPr lang="es-CR" sz="1400" b="1" u="none" strike="noStrike" cap="none" baseline="0"/>
                        <a:t>Cédula</a:t>
                      </a:r>
                    </a:p>
                  </a:txBody>
                  <a:tcPr marL="91450" marR="91450" marT="45725" marB="45725"/>
                </a:tc>
                <a:tc>
                  <a:txBody>
                    <a:bodyPr/>
                    <a:lstStyle/>
                    <a:p>
                      <a:pPr marL="0" marR="0" lvl="0" indent="0" algn="l" rtl="0">
                        <a:spcBef>
                          <a:spcPts val="0"/>
                        </a:spcBef>
                        <a:buSzPct val="25000"/>
                        <a:buNone/>
                      </a:pPr>
                      <a:r>
                        <a:rPr lang="es-CR" sz="14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4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400" b="0" u="none" strike="noStrike" cap="none" baseline="0"/>
                        <a:t>Dirección</a:t>
                      </a:r>
                    </a:p>
                  </a:txBody>
                  <a:tcPr marL="91450" marR="91450" marT="45725" marB="45725"/>
                </a:tc>
                <a:tc>
                  <a:txBody>
                    <a:bodyPr/>
                    <a:lstStyle/>
                    <a:p>
                      <a:pPr marL="0" marR="0" lvl="0" indent="0" algn="l" rtl="0">
                        <a:spcBef>
                          <a:spcPts val="0"/>
                        </a:spcBef>
                        <a:buSzPct val="25000"/>
                        <a:buNone/>
                      </a:pPr>
                      <a:r>
                        <a:rPr lang="es-CR" sz="1400" b="0" u="none" strike="noStrike" cap="none" baseline="0"/>
                        <a:t>Código Dep</a:t>
                      </a:r>
                    </a:p>
                  </a:txBody>
                  <a:tcPr marL="91450" marR="91450" marT="45725" marB="45725"/>
                </a:tc>
              </a:tr>
            </a:tbl>
          </a:graphicData>
        </a:graphic>
      </p:graphicFrame>
      <p:graphicFrame>
        <p:nvGraphicFramePr>
          <p:cNvPr id="474" name="Shape 474"/>
          <p:cNvGraphicFramePr/>
          <p:nvPr/>
        </p:nvGraphicFramePr>
        <p:xfrm>
          <a:off x="6087217" y="4847637"/>
          <a:ext cx="2877275" cy="518170"/>
        </p:xfrm>
        <a:graphic>
          <a:graphicData uri="http://schemas.openxmlformats.org/drawingml/2006/table">
            <a:tbl>
              <a:tblPr firstRow="1" bandRow="1">
                <a:noFill/>
                <a:tableStyleId>{6AE5FC6E-8460-4405-90DB-B10C30975EC1}</a:tableStyleId>
              </a:tblPr>
              <a:tblGrid>
                <a:gridCol w="1168725"/>
                <a:gridCol w="832050"/>
                <a:gridCol w="876500"/>
              </a:tblGrid>
              <a:tr h="370850">
                <a:tc>
                  <a:txBody>
                    <a:bodyPr/>
                    <a:lstStyle/>
                    <a:p>
                      <a:pPr marL="0" marR="0" lvl="0" indent="0" algn="l" rtl="0">
                        <a:lnSpc>
                          <a:spcPct val="100000"/>
                        </a:lnSpc>
                        <a:spcBef>
                          <a:spcPts val="0"/>
                        </a:spcBef>
                        <a:spcAft>
                          <a:spcPts val="0"/>
                        </a:spcAft>
                        <a:buClr>
                          <a:schemeClr val="dk1"/>
                        </a:buClr>
                        <a:buSzPct val="25000"/>
                        <a:buFont typeface="Arial"/>
                        <a:buNone/>
                      </a:pPr>
                      <a:r>
                        <a:rPr lang="es-CR" sz="1400" b="0" u="none" strike="noStrike" cap="none" baseline="0"/>
                        <a:t>Código Dep</a:t>
                      </a:r>
                    </a:p>
                  </a:txBody>
                  <a:tcPr marL="91450" marR="91450" marT="45725" marB="45725"/>
                </a:tc>
                <a:tc>
                  <a:txBody>
                    <a:bodyPr/>
                    <a:lstStyle/>
                    <a:p>
                      <a:pPr marL="0" marR="0" lvl="0" indent="0" algn="l" rtl="0">
                        <a:spcBef>
                          <a:spcPts val="0"/>
                        </a:spcBef>
                        <a:buSzPct val="25000"/>
                        <a:buNone/>
                      </a:pPr>
                      <a:r>
                        <a:rPr lang="es-CR" sz="14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400" b="0" u="none" strike="noStrike" cap="none" baseline="0"/>
                        <a:t>Nombre Dep</a:t>
                      </a:r>
                    </a:p>
                  </a:txBody>
                  <a:tcPr marL="91450" marR="91450" marT="45725" marB="45725"/>
                </a:tc>
              </a:tr>
            </a:tbl>
          </a:graphicData>
        </a:graphic>
      </p:graphicFrame>
      <p:sp>
        <p:nvSpPr>
          <p:cNvPr id="475" name="Shape 475"/>
          <p:cNvSpPr txBox="1"/>
          <p:nvPr/>
        </p:nvSpPr>
        <p:spPr>
          <a:xfrm>
            <a:off x="5237680" y="4509105"/>
            <a:ext cx="3024300" cy="3386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600" b="0" i="0" u="none" strike="noStrike" cap="none" baseline="0">
                <a:solidFill>
                  <a:schemeClr val="dk1"/>
                </a:solidFill>
                <a:latin typeface="Arial"/>
                <a:ea typeface="Arial"/>
                <a:cs typeface="Arial"/>
                <a:sym typeface="Arial"/>
              </a:rPr>
              <a:t>Departamento3</a:t>
            </a:r>
          </a:p>
        </p:txBody>
      </p:sp>
      <p:sp>
        <p:nvSpPr>
          <p:cNvPr id="476" name="Shape 476"/>
          <p:cNvSpPr txBox="1"/>
          <p:nvPr/>
        </p:nvSpPr>
        <p:spPr>
          <a:xfrm>
            <a:off x="5076055" y="3018438"/>
            <a:ext cx="3024335"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600" b="0" i="0" u="none" strike="noStrike" cap="none" baseline="0">
                <a:solidFill>
                  <a:schemeClr val="dk1"/>
                </a:solidFill>
                <a:latin typeface="Arial"/>
                <a:ea typeface="Arial"/>
                <a:cs typeface="Arial"/>
                <a:sym typeface="Arial"/>
              </a:rPr>
              <a:t>Empleado Departamento</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Shape 48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Tercera Forma Normal</a:t>
            </a:r>
          </a:p>
        </p:txBody>
      </p:sp>
      <p:sp>
        <p:nvSpPr>
          <p:cNvPr id="482" name="Shape 482"/>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483" name="Shape 483"/>
          <p:cNvGraphicFramePr/>
          <p:nvPr/>
        </p:nvGraphicFramePr>
        <p:xfrm>
          <a:off x="323528" y="2204864"/>
          <a:ext cx="8443975" cy="579130"/>
        </p:xfrm>
        <a:graphic>
          <a:graphicData uri="http://schemas.openxmlformats.org/drawingml/2006/table">
            <a:tbl>
              <a:tblPr firstRow="1" bandRow="1">
                <a:noFill/>
                <a:tableStyleId>{FB52545B-39F1-479E-8AF3-6F28D9D17F8B}</a:tableStyleId>
              </a:tblPr>
              <a:tblGrid>
                <a:gridCol w="916300"/>
                <a:gridCol w="1152125"/>
                <a:gridCol w="1378600"/>
                <a:gridCol w="1084575"/>
                <a:gridCol w="1100525"/>
                <a:gridCol w="1405925"/>
                <a:gridCol w="1405925"/>
              </a:tblGrid>
              <a:tr h="370850">
                <a:tc>
                  <a:txBody>
                    <a:bodyPr/>
                    <a:lstStyle/>
                    <a:p>
                      <a:pPr marL="0" marR="0" lvl="0" indent="0" algn="l" rtl="0">
                        <a:spcBef>
                          <a:spcPts val="0"/>
                        </a:spcBef>
                        <a:buSzPct val="25000"/>
                        <a:buNone/>
                      </a:pPr>
                      <a:r>
                        <a:rPr lang="es-CR" sz="1600" b="1" u="none" strike="noStrike" cap="none" baseline="0"/>
                        <a:t>Cédula</a:t>
                      </a:r>
                    </a:p>
                  </a:txBody>
                  <a:tcPr marL="91450" marR="91450" marT="45725" marB="45725"/>
                </a:tc>
                <a:tc>
                  <a:txBody>
                    <a:bodyPr/>
                    <a:lstStyle/>
                    <a:p>
                      <a:pPr marL="0" marR="0" lvl="0" indent="0" algn="l" rtl="0">
                        <a:spcBef>
                          <a:spcPts val="0"/>
                        </a:spcBef>
                        <a:buSzPct val="25000"/>
                        <a:buNone/>
                      </a:pPr>
                      <a:r>
                        <a:rPr lang="es-CR" sz="16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6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600" b="0" u="none" strike="noStrike" cap="none" baseline="0"/>
                        <a:t>Dirección</a:t>
                      </a:r>
                    </a:p>
                  </a:txBody>
                  <a:tcPr marL="91450" marR="91450" marT="45725" marB="45725"/>
                </a:tc>
                <a:tc>
                  <a:txBody>
                    <a:bodyPr/>
                    <a:lstStyle/>
                    <a:p>
                      <a:pPr marL="0" marR="0" lvl="0" indent="0" algn="l" rtl="0">
                        <a:spcBef>
                          <a:spcPts val="0"/>
                        </a:spcBef>
                        <a:buSzPct val="25000"/>
                        <a:buNone/>
                      </a:pPr>
                      <a:r>
                        <a:rPr lang="es-CR" sz="1600" b="0" u="none" strike="noStrike" cap="none" baseline="0"/>
                        <a:t>Código Dep</a:t>
                      </a:r>
                    </a:p>
                  </a:txBody>
                  <a:tcPr marL="91450" marR="91450" marT="45725" marB="45725"/>
                </a:tc>
                <a:tc>
                  <a:txBody>
                    <a:bodyPr/>
                    <a:lstStyle/>
                    <a:p>
                      <a:pPr marL="0" marR="0" lvl="0" indent="0" algn="l" rtl="0">
                        <a:spcBef>
                          <a:spcPts val="0"/>
                        </a:spcBef>
                        <a:buSzPct val="25000"/>
                        <a:buNone/>
                      </a:pPr>
                      <a:r>
                        <a:rPr lang="es-CR" sz="16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600" b="0" u="none" strike="noStrike" cap="none" baseline="0"/>
                        <a:t>Nombre Dep</a:t>
                      </a:r>
                    </a:p>
                  </a:txBody>
                  <a:tcPr marL="91450" marR="91450" marT="45725" marB="45725"/>
                </a:tc>
              </a:tr>
            </a:tbl>
          </a:graphicData>
        </a:graphic>
      </p:graphicFrame>
      <p:sp>
        <p:nvSpPr>
          <p:cNvPr id="484" name="Shape 484"/>
          <p:cNvSpPr txBox="1"/>
          <p:nvPr/>
        </p:nvSpPr>
        <p:spPr>
          <a:xfrm>
            <a:off x="3203848"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Empleado Departamento</a:t>
            </a:r>
          </a:p>
        </p:txBody>
      </p:sp>
      <p:sp>
        <p:nvSpPr>
          <p:cNvPr id="485" name="Shape 485"/>
          <p:cNvSpPr/>
          <p:nvPr/>
        </p:nvSpPr>
        <p:spPr>
          <a:xfrm>
            <a:off x="166976" y="4365103"/>
            <a:ext cx="3888432" cy="2492990"/>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presentan dependencias transitivas y crea una nueva relación con ellos</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Nombra a la nueva entidad (añade un 3 para indicar 3NF)</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Renombra a la entidad original (añade un 3 para indicar 3NF)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graphicFrame>
        <p:nvGraphicFramePr>
          <p:cNvPr id="486" name="Shape 486"/>
          <p:cNvGraphicFramePr/>
          <p:nvPr/>
        </p:nvGraphicFramePr>
        <p:xfrm>
          <a:off x="4222108" y="3429000"/>
          <a:ext cx="4742400" cy="518170"/>
        </p:xfrm>
        <a:graphic>
          <a:graphicData uri="http://schemas.openxmlformats.org/drawingml/2006/table">
            <a:tbl>
              <a:tblPr firstRow="1" bandRow="1">
                <a:noFill/>
                <a:tableStyleId>{6F199D21-6E99-47D5-A336-4938F2E4A38E}</a:tableStyleId>
              </a:tblPr>
              <a:tblGrid>
                <a:gridCol w="822650"/>
                <a:gridCol w="1080125"/>
                <a:gridCol w="1070775"/>
                <a:gridCol w="971875"/>
                <a:gridCol w="796975"/>
              </a:tblGrid>
              <a:tr h="370850">
                <a:tc>
                  <a:txBody>
                    <a:bodyPr/>
                    <a:lstStyle/>
                    <a:p>
                      <a:pPr marL="0" marR="0" lvl="0" indent="0" algn="l" rtl="0">
                        <a:spcBef>
                          <a:spcPts val="0"/>
                        </a:spcBef>
                        <a:buSzPct val="25000"/>
                        <a:buNone/>
                      </a:pPr>
                      <a:r>
                        <a:rPr lang="es-CR" sz="1400" b="1" u="none" strike="noStrike" cap="none" baseline="0"/>
                        <a:t>Cédula</a:t>
                      </a:r>
                    </a:p>
                  </a:txBody>
                  <a:tcPr marL="91450" marR="91450" marT="45725" marB="45725"/>
                </a:tc>
                <a:tc>
                  <a:txBody>
                    <a:bodyPr/>
                    <a:lstStyle/>
                    <a:p>
                      <a:pPr marL="0" marR="0" lvl="0" indent="0" algn="l" rtl="0">
                        <a:spcBef>
                          <a:spcPts val="0"/>
                        </a:spcBef>
                        <a:buSzPct val="25000"/>
                        <a:buNone/>
                      </a:pPr>
                      <a:r>
                        <a:rPr lang="es-CR" sz="14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4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400" b="0" u="none" strike="noStrike" cap="none" baseline="0"/>
                        <a:t>Dirección</a:t>
                      </a:r>
                    </a:p>
                  </a:txBody>
                  <a:tcPr marL="91450" marR="91450" marT="45725" marB="45725"/>
                </a:tc>
                <a:tc>
                  <a:txBody>
                    <a:bodyPr/>
                    <a:lstStyle/>
                    <a:p>
                      <a:pPr marL="0" marR="0" lvl="0" indent="0" algn="l" rtl="0">
                        <a:spcBef>
                          <a:spcPts val="0"/>
                        </a:spcBef>
                        <a:buSzPct val="25000"/>
                        <a:buNone/>
                      </a:pPr>
                      <a:r>
                        <a:rPr lang="es-CR" sz="1400" b="0" u="none" strike="noStrike" cap="none" baseline="0"/>
                        <a:t>Código Dep</a:t>
                      </a:r>
                    </a:p>
                  </a:txBody>
                  <a:tcPr marL="91450" marR="91450" marT="45725" marB="45725"/>
                </a:tc>
              </a:tr>
            </a:tbl>
          </a:graphicData>
        </a:graphic>
      </p:graphicFrame>
      <p:graphicFrame>
        <p:nvGraphicFramePr>
          <p:cNvPr id="487" name="Shape 487"/>
          <p:cNvGraphicFramePr/>
          <p:nvPr/>
        </p:nvGraphicFramePr>
        <p:xfrm>
          <a:off x="6087217" y="4851437"/>
          <a:ext cx="2877275" cy="518170"/>
        </p:xfrm>
        <a:graphic>
          <a:graphicData uri="http://schemas.openxmlformats.org/drawingml/2006/table">
            <a:tbl>
              <a:tblPr firstRow="1" bandRow="1">
                <a:noFill/>
                <a:tableStyleId>{A28949D9-ADD1-45B1-B4E7-75E7A11D22F2}</a:tableStyleId>
              </a:tblPr>
              <a:tblGrid>
                <a:gridCol w="1168725"/>
                <a:gridCol w="832050"/>
                <a:gridCol w="876500"/>
              </a:tblGrid>
              <a:tr h="370850">
                <a:tc>
                  <a:txBody>
                    <a:bodyPr/>
                    <a:lstStyle/>
                    <a:p>
                      <a:pPr marL="0" marR="0" lvl="0" indent="0" algn="l" rtl="0">
                        <a:lnSpc>
                          <a:spcPct val="100000"/>
                        </a:lnSpc>
                        <a:spcBef>
                          <a:spcPts val="0"/>
                        </a:spcBef>
                        <a:spcAft>
                          <a:spcPts val="0"/>
                        </a:spcAft>
                        <a:buClr>
                          <a:schemeClr val="dk1"/>
                        </a:buClr>
                        <a:buSzPct val="25000"/>
                        <a:buFont typeface="Arial"/>
                        <a:buNone/>
                      </a:pPr>
                      <a:r>
                        <a:rPr lang="es-CR" sz="1400" b="0" u="none" strike="noStrike" cap="none" baseline="0"/>
                        <a:t>Código Dep</a:t>
                      </a:r>
                    </a:p>
                  </a:txBody>
                  <a:tcPr marL="91450" marR="91450" marT="45725" marB="45725"/>
                </a:tc>
                <a:tc>
                  <a:txBody>
                    <a:bodyPr/>
                    <a:lstStyle/>
                    <a:p>
                      <a:pPr marL="0" marR="0" lvl="0" indent="0" algn="l" rtl="0">
                        <a:spcBef>
                          <a:spcPts val="0"/>
                        </a:spcBef>
                        <a:buSzPct val="25000"/>
                        <a:buNone/>
                      </a:pPr>
                      <a:r>
                        <a:rPr lang="es-CR" sz="14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400" b="0" u="none" strike="noStrike" cap="none" baseline="0"/>
                        <a:t>Nombre Dep</a:t>
                      </a:r>
                    </a:p>
                  </a:txBody>
                  <a:tcPr marL="91450" marR="91450" marT="45725" marB="45725"/>
                </a:tc>
              </a:tr>
            </a:tbl>
          </a:graphicData>
        </a:graphic>
      </p:graphicFrame>
      <p:sp>
        <p:nvSpPr>
          <p:cNvPr id="488" name="Shape 488"/>
          <p:cNvSpPr txBox="1"/>
          <p:nvPr/>
        </p:nvSpPr>
        <p:spPr>
          <a:xfrm>
            <a:off x="6013718" y="4439330"/>
            <a:ext cx="3024300" cy="3386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600" b="0" i="0" u="none" strike="noStrike" cap="none" baseline="0">
                <a:solidFill>
                  <a:schemeClr val="dk1"/>
                </a:solidFill>
                <a:latin typeface="Arial"/>
                <a:ea typeface="Arial"/>
                <a:cs typeface="Arial"/>
                <a:sym typeface="Arial"/>
              </a:rPr>
              <a:t>Departamento3</a:t>
            </a:r>
          </a:p>
        </p:txBody>
      </p:sp>
      <p:sp>
        <p:nvSpPr>
          <p:cNvPr id="489" name="Shape 489"/>
          <p:cNvSpPr txBox="1"/>
          <p:nvPr/>
        </p:nvSpPr>
        <p:spPr>
          <a:xfrm>
            <a:off x="5076055" y="3018438"/>
            <a:ext cx="3024335"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600" b="0" i="0" u="none" strike="noStrike" cap="none" baseline="0">
                <a:solidFill>
                  <a:schemeClr val="dk1"/>
                </a:solidFill>
                <a:latin typeface="Arial"/>
                <a:ea typeface="Arial"/>
                <a:cs typeface="Arial"/>
                <a:sym typeface="Arial"/>
              </a:rPr>
              <a:t>Empleado Departamento3</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Formas Normales </a:t>
            </a:r>
          </a:p>
        </p:txBody>
      </p:sp>
      <p:sp>
        <p:nvSpPr>
          <p:cNvPr id="495" name="Shape 49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dirty="0">
                <a:solidFill>
                  <a:schemeClr val="dk1"/>
                </a:solidFill>
                <a:latin typeface="Arial"/>
                <a:ea typeface="Arial"/>
                <a:cs typeface="Arial"/>
                <a:sym typeface="Arial"/>
              </a:rPr>
              <a:t>Un esquema de relación está en una determinada </a:t>
            </a:r>
            <a:r>
              <a:rPr lang="es-CR" sz="2400" b="1" i="0" u="none" strike="noStrike" cap="none" baseline="0" dirty="0">
                <a:solidFill>
                  <a:schemeClr val="dk1"/>
                </a:solidFill>
                <a:latin typeface="Arial"/>
                <a:ea typeface="Arial"/>
                <a:cs typeface="Arial"/>
                <a:sym typeface="Arial"/>
              </a:rPr>
              <a:t>forma normal </a:t>
            </a:r>
            <a:r>
              <a:rPr lang="es-CR" sz="2400" b="0" i="0" u="none" strike="noStrike" cap="none" baseline="0" dirty="0">
                <a:solidFill>
                  <a:schemeClr val="dk1"/>
                </a:solidFill>
                <a:latin typeface="Arial"/>
                <a:ea typeface="Arial"/>
                <a:cs typeface="Arial"/>
                <a:sym typeface="Arial"/>
              </a:rPr>
              <a:t>si </a:t>
            </a:r>
            <a:r>
              <a:rPr lang="es-CR" sz="2400" b="1" i="0" u="none" strike="noStrike" cap="none" baseline="0" dirty="0">
                <a:solidFill>
                  <a:schemeClr val="dk1"/>
                </a:solidFill>
                <a:latin typeface="Arial"/>
                <a:ea typeface="Arial"/>
                <a:cs typeface="Arial"/>
                <a:sym typeface="Arial"/>
              </a:rPr>
              <a:t>satisface un cierto conjunto de </a:t>
            </a:r>
            <a:r>
              <a:rPr lang="es-CR" sz="2400" b="1" i="0" u="none" strike="noStrike" cap="none" baseline="0" dirty="0" smtClean="0">
                <a:solidFill>
                  <a:schemeClr val="dk1"/>
                </a:solidFill>
                <a:latin typeface="Arial"/>
                <a:ea typeface="Arial"/>
                <a:cs typeface="Arial"/>
                <a:sym typeface="Arial"/>
              </a:rPr>
              <a:t>restricciones</a:t>
            </a:r>
          </a:p>
          <a:p>
            <a:pPr marL="182880" marR="0" lvl="0" indent="-182880" algn="just" rtl="0">
              <a:spcBef>
                <a:spcPts val="0"/>
              </a:spcBef>
              <a:buClr>
                <a:schemeClr val="accent1"/>
              </a:buClr>
              <a:buSzPct val="85000"/>
              <a:buFont typeface="Arial"/>
              <a:buChar char="•"/>
            </a:pPr>
            <a:endParaRPr lang="es-CR" b="1" dirty="0"/>
          </a:p>
          <a:p>
            <a:pPr marL="114300" lvl="1" indent="-114300" algn="l">
              <a:lnSpc>
                <a:spcPct val="75000"/>
              </a:lnSpc>
              <a:spcAft>
                <a:spcPts val="160"/>
              </a:spcAft>
              <a:buClr>
                <a:schemeClr val="dk1"/>
              </a:buClr>
              <a:buSzPct val="100000"/>
            </a:pPr>
            <a:r>
              <a:rPr lang="es-CR" b="1" dirty="0"/>
              <a:t>Universo de relaciones</a:t>
            </a:r>
          </a:p>
          <a:p>
            <a:pPr marL="114300" lvl="1" indent="-114300" algn="l">
              <a:lnSpc>
                <a:spcPct val="75000"/>
              </a:lnSpc>
              <a:spcAft>
                <a:spcPts val="160"/>
              </a:spcAft>
              <a:buClr>
                <a:schemeClr val="dk1"/>
              </a:buClr>
              <a:buSzPct val="100000"/>
            </a:pPr>
            <a:endParaRPr lang="es-CR" b="1" dirty="0"/>
          </a:p>
          <a:p>
            <a:pPr marL="114300" lvl="1" indent="-114300" algn="l">
              <a:lnSpc>
                <a:spcPct val="75000"/>
              </a:lnSpc>
              <a:spcAft>
                <a:spcPts val="160"/>
              </a:spcAft>
              <a:buClr>
                <a:schemeClr val="dk1"/>
              </a:buClr>
              <a:buSzPct val="100000"/>
            </a:pPr>
            <a:r>
              <a:rPr lang="es-CR" b="1" dirty="0"/>
              <a:t>1FN</a:t>
            </a:r>
          </a:p>
          <a:p>
            <a:pPr marL="114300" lvl="1" indent="-114300" algn="l">
              <a:lnSpc>
                <a:spcPct val="75000"/>
              </a:lnSpc>
              <a:spcAft>
                <a:spcPts val="160"/>
              </a:spcAft>
              <a:buClr>
                <a:schemeClr val="dk1"/>
              </a:buClr>
              <a:buSzPct val="100000"/>
            </a:pPr>
            <a:endParaRPr lang="es-CR" b="1" dirty="0"/>
          </a:p>
          <a:p>
            <a:pPr marL="114300" lvl="1" indent="-114300" algn="l">
              <a:lnSpc>
                <a:spcPct val="75000"/>
              </a:lnSpc>
              <a:spcAft>
                <a:spcPts val="160"/>
              </a:spcAft>
              <a:buClr>
                <a:schemeClr val="dk1"/>
              </a:buClr>
              <a:buSzPct val="100000"/>
            </a:pPr>
            <a:r>
              <a:rPr lang="es-CR" b="1" dirty="0"/>
              <a:t>2FN</a:t>
            </a:r>
          </a:p>
          <a:p>
            <a:pPr marL="114300" lvl="1" indent="-114300" algn="l">
              <a:lnSpc>
                <a:spcPct val="75000"/>
              </a:lnSpc>
              <a:spcAft>
                <a:spcPts val="160"/>
              </a:spcAft>
              <a:buClr>
                <a:schemeClr val="dk1"/>
              </a:buClr>
              <a:buSzPct val="100000"/>
            </a:pPr>
            <a:endParaRPr lang="es-CR" b="1" dirty="0"/>
          </a:p>
          <a:p>
            <a:pPr marL="114300" lvl="1" indent="-114300" algn="l">
              <a:lnSpc>
                <a:spcPct val="75000"/>
              </a:lnSpc>
              <a:spcAft>
                <a:spcPts val="160"/>
              </a:spcAft>
              <a:buClr>
                <a:schemeClr val="dk1"/>
              </a:buClr>
              <a:buSzPct val="100000"/>
            </a:pPr>
            <a:r>
              <a:rPr lang="es-CR" b="1" dirty="0"/>
              <a:t>3FN</a:t>
            </a:r>
          </a:p>
          <a:p>
            <a:pPr marL="114300" lvl="1" indent="-114300" algn="l">
              <a:lnSpc>
                <a:spcPct val="75000"/>
              </a:lnSpc>
              <a:spcAft>
                <a:spcPts val="160"/>
              </a:spcAft>
              <a:buClr>
                <a:schemeClr val="dk1"/>
              </a:buClr>
              <a:buSzPct val="100000"/>
            </a:pPr>
            <a:endParaRPr lang="es-CR" b="1" dirty="0">
              <a:solidFill>
                <a:srgbClr val="92D050"/>
              </a:solidFill>
            </a:endParaRPr>
          </a:p>
          <a:p>
            <a:pPr marL="114300" lvl="1" indent="-114300" algn="l">
              <a:lnSpc>
                <a:spcPct val="75000"/>
              </a:lnSpc>
              <a:spcAft>
                <a:spcPts val="160"/>
              </a:spcAft>
              <a:buClr>
                <a:schemeClr val="dk1"/>
              </a:buClr>
              <a:buSzPct val="100000"/>
            </a:pPr>
            <a:r>
              <a:rPr lang="es-CR" b="1" dirty="0">
                <a:solidFill>
                  <a:srgbClr val="92D050"/>
                </a:solidFill>
              </a:rPr>
              <a:t>4FN</a:t>
            </a:r>
          </a:p>
          <a:p>
            <a:pPr marL="114300" lvl="1" indent="-114300" algn="l">
              <a:lnSpc>
                <a:spcPct val="75000"/>
              </a:lnSpc>
              <a:spcAft>
                <a:spcPts val="160"/>
              </a:spcAft>
              <a:buClr>
                <a:schemeClr val="dk1"/>
              </a:buClr>
              <a:buSzPct val="100000"/>
            </a:pPr>
            <a:endParaRPr lang="es-CR" b="1" dirty="0"/>
          </a:p>
          <a:p>
            <a:pPr marL="114300" lvl="1" indent="-114300" algn="l">
              <a:lnSpc>
                <a:spcPct val="75000"/>
              </a:lnSpc>
              <a:spcAft>
                <a:spcPts val="160"/>
              </a:spcAft>
              <a:buClr>
                <a:schemeClr val="dk1"/>
              </a:buClr>
              <a:buSzPct val="100000"/>
            </a:pPr>
            <a:r>
              <a:rPr lang="es-CR" b="1" dirty="0"/>
              <a:t>5FN</a:t>
            </a:r>
          </a:p>
          <a:p>
            <a:pPr marL="182880" marR="0" lvl="0" indent="-182880" algn="just" rtl="0">
              <a:spcBef>
                <a:spcPts val="0"/>
              </a:spcBef>
              <a:buClr>
                <a:schemeClr val="accent1"/>
              </a:buClr>
              <a:buSzPct val="85000"/>
              <a:buFont typeface="Arial"/>
              <a:buChar char="•"/>
            </a:pPr>
            <a:endParaRPr lang="es-CR" sz="2400" b="1" i="0" u="none" strike="noStrike" cap="none" baseline="0" dirty="0">
              <a:solidFill>
                <a:schemeClr val="dk1"/>
              </a:solidFill>
              <a:latin typeface="Arial"/>
              <a:ea typeface="Arial"/>
              <a:cs typeface="Arial"/>
              <a:sym typeface="Arial"/>
            </a:endParaRPr>
          </a:p>
        </p:txBody>
      </p:sp>
      <p:sp>
        <p:nvSpPr>
          <p:cNvPr id="496" name="Shape 496"/>
          <p:cNvSpPr/>
          <p:nvPr/>
        </p:nvSpPr>
        <p:spPr>
          <a:xfrm>
            <a:off x="683568" y="2636911"/>
            <a:ext cx="7920880" cy="4176464"/>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9999" y="0"/>
                </a:moveTo>
                <a:close/>
                <a:lnTo>
                  <a:pt x="-9999" y="120000"/>
                </a:lnTo>
              </a:path>
              <a:path w="120000" h="120000" fill="none" extrusionOk="0">
                <a:moveTo>
                  <a:pt x="-9999" y="22499"/>
                </a:moveTo>
                <a:lnTo>
                  <a:pt x="-45999" y="135000"/>
                </a:lnTo>
              </a:path>
            </a:pathLst>
          </a:custGeom>
          <a:noFill/>
          <a:ln>
            <a:noFill/>
          </a:ln>
        </p:spPr>
        <p:txBody>
          <a:bodyPr lIns="91425" tIns="45700" rIns="91425" bIns="45700" anchor="ctr" anchorCtr="1">
            <a:noAutofit/>
          </a:bodyPr>
          <a:lstStyle/>
          <a:p>
            <a:pPr marL="114300" marR="0" lvl="1" indent="-114300" algn="l" rtl="0">
              <a:lnSpc>
                <a:spcPct val="75000"/>
              </a:lnSpc>
              <a:spcBef>
                <a:spcPts val="0"/>
              </a:spcBef>
              <a:spcAft>
                <a:spcPts val="160"/>
              </a:spcAft>
              <a:buClr>
                <a:schemeClr val="dk1"/>
              </a:buClr>
              <a:buSzPct val="100000"/>
              <a:buFont typeface="Arial"/>
              <a:buChar char="•"/>
            </a:pPr>
            <a:endParaRPr lang="es-CR" sz="1600" b="1" i="0" u="none" strike="noStrike" cap="none" baseline="0" dirty="0">
              <a:solidFill>
                <a:schemeClr val="dk1"/>
              </a:solidFill>
              <a:latin typeface="Arial"/>
              <a:ea typeface="Arial"/>
              <a:cs typeface="Arial"/>
              <a:sym typeface="Arial"/>
            </a:endParaRP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Cuarta Forma Normal</a:t>
            </a:r>
          </a:p>
        </p:txBody>
      </p:sp>
      <p:sp>
        <p:nvSpPr>
          <p:cNvPr id="502" name="Shape 502"/>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Un esquema de relación está en cuarto forma normal de Boyce-Codd (FNBC) si, y sólo si, </a:t>
            </a:r>
            <a:r>
              <a:rPr lang="es-CR" sz="2400" b="1" i="0" u="none" strike="noStrike" cap="none" baseline="0">
                <a:solidFill>
                  <a:schemeClr val="dk1"/>
                </a:solidFill>
                <a:latin typeface="Arial"/>
                <a:ea typeface="Arial"/>
                <a:cs typeface="Arial"/>
                <a:sym typeface="Arial"/>
              </a:rPr>
              <a:t>está en tercera forma normal (3FN) </a:t>
            </a:r>
            <a:r>
              <a:rPr lang="es-CR" sz="2400" b="0" i="0" u="none" strike="noStrike" cap="none" baseline="0">
                <a:solidFill>
                  <a:schemeClr val="dk1"/>
                </a:solidFill>
                <a:latin typeface="Arial"/>
                <a:ea typeface="Arial"/>
                <a:cs typeface="Arial"/>
                <a:sym typeface="Arial"/>
              </a:rPr>
              <a:t>y, además </a:t>
            </a:r>
            <a:r>
              <a:rPr lang="es-CR" sz="2400" b="1" i="0" u="none" strike="noStrike" cap="none" baseline="0">
                <a:solidFill>
                  <a:schemeClr val="dk1"/>
                </a:solidFill>
                <a:latin typeface="Arial"/>
                <a:ea typeface="Arial"/>
                <a:cs typeface="Arial"/>
                <a:sym typeface="Arial"/>
              </a:rPr>
              <a:t>cada atributo del esquema de relación que determine otros atributos está en una superclave</a:t>
            </a:r>
          </a:p>
          <a:p>
            <a:pPr marL="182880" marR="0" lvl="0" indent="-53339" algn="just" rtl="0">
              <a:spcBef>
                <a:spcPts val="480"/>
              </a:spcBef>
              <a:buClr>
                <a:schemeClr val="accent1"/>
              </a:buClr>
              <a:buFont typeface="Arial"/>
              <a:buNone/>
            </a:pPr>
            <a:endParaRPr sz="2400" b="1" i="0" u="none" strike="noStrike" cap="none" baseline="0">
              <a:solidFill>
                <a:schemeClr val="dk1"/>
              </a:solidFill>
              <a:latin typeface="Arial"/>
              <a:ea typeface="Arial"/>
              <a:cs typeface="Arial"/>
              <a:sym typeface="Arial"/>
            </a:endParaRP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Si X → Y entonces X es llave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Dependencia Funcional</a:t>
            </a:r>
          </a:p>
        </p:txBody>
      </p:sp>
      <p:graphicFrame>
        <p:nvGraphicFramePr>
          <p:cNvPr id="114" name="Shape 114"/>
          <p:cNvGraphicFramePr/>
          <p:nvPr/>
        </p:nvGraphicFramePr>
        <p:xfrm>
          <a:off x="1105995" y="2060848"/>
          <a:ext cx="6850400" cy="3657720"/>
        </p:xfrm>
        <a:graphic>
          <a:graphicData uri="http://schemas.openxmlformats.org/drawingml/2006/table">
            <a:tbl>
              <a:tblPr firstRow="1" bandRow="1">
                <a:noFill/>
                <a:tableStyleId>{4FEF010B-0774-43BB-A537-9D327E0D69C1}</a:tableStyleId>
              </a:tblPr>
              <a:tblGrid>
                <a:gridCol w="1645925"/>
                <a:gridCol w="1978350"/>
                <a:gridCol w="690875"/>
                <a:gridCol w="889325"/>
                <a:gridCol w="1645925"/>
              </a:tblGrid>
              <a:tr h="264025">
                <a:tc>
                  <a:txBody>
                    <a:bodyPr/>
                    <a:lstStyle/>
                    <a:p>
                      <a:pPr marL="0" marR="0" lvl="0" indent="0" algn="l" rtl="0">
                        <a:spcBef>
                          <a:spcPts val="0"/>
                        </a:spcBef>
                        <a:buSzPct val="25000"/>
                        <a:buNone/>
                      </a:pPr>
                      <a:r>
                        <a:rPr lang="es-CR" sz="1400" u="none" strike="noStrike" cap="none" baseline="0"/>
                        <a:t>Cédula</a:t>
                      </a:r>
                    </a:p>
                  </a:txBody>
                  <a:tcPr marL="91450" marR="91450" marT="45725" marB="45725"/>
                </a:tc>
                <a:tc>
                  <a:txBody>
                    <a:bodyPr/>
                    <a:lstStyle/>
                    <a:p>
                      <a:pPr marL="0" marR="0" lvl="0" indent="0" algn="l" rtl="0">
                        <a:spcBef>
                          <a:spcPts val="0"/>
                        </a:spcBef>
                        <a:buSzPct val="25000"/>
                        <a:buNone/>
                      </a:pPr>
                      <a:r>
                        <a:rPr lang="es-CR" sz="140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400" u="none" strike="noStrike" cap="none" baseline="0"/>
                        <a:t>Sexo</a:t>
                      </a:r>
                    </a:p>
                  </a:txBody>
                  <a:tcPr marL="91450" marR="91450" marT="45725" marB="45725"/>
                </a:tc>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Departamento</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t>9.980.623</a:t>
                      </a:r>
                    </a:p>
                  </a:txBody>
                  <a:tcPr marL="91450" marR="91450" marT="45725" marB="45725"/>
                </a:tc>
                <a:tc>
                  <a:txBody>
                    <a:bodyPr/>
                    <a:lstStyle/>
                    <a:p>
                      <a:pPr marL="0" marR="0" lvl="0" indent="0" algn="l" rtl="0">
                        <a:spcBef>
                          <a:spcPts val="0"/>
                        </a:spcBef>
                        <a:buSzPct val="25000"/>
                        <a:buNone/>
                      </a:pPr>
                      <a:r>
                        <a:rPr lang="es-CR" sz="1400" u="none" strike="noStrike" cap="none" baseline="0"/>
                        <a:t>06/01/73</a:t>
                      </a:r>
                    </a:p>
                  </a:txBody>
                  <a:tcPr marL="91450" marR="91450" marT="45725" marB="45725"/>
                </a:tc>
                <a:tc>
                  <a:txBody>
                    <a:bodyPr/>
                    <a:lstStyle/>
                    <a:p>
                      <a:pPr marL="0" marR="0" lvl="0" indent="0" algn="l" rtl="0">
                        <a:spcBef>
                          <a:spcPts val="0"/>
                        </a:spcBef>
                        <a:buSzPct val="25000"/>
                        <a:buNone/>
                      </a:pPr>
                      <a:r>
                        <a:rPr lang="es-CR" sz="1400" u="none" strike="noStrike" cap="none" baseline="0"/>
                        <a:t>M</a:t>
                      </a:r>
                    </a:p>
                  </a:txBody>
                  <a:tcPr marL="91450" marR="91450" marT="45725" marB="45725"/>
                </a:tc>
                <a:tc>
                  <a:txBody>
                    <a:bodyPr/>
                    <a:lstStyle/>
                    <a:p>
                      <a:pPr marL="0" marR="0" lvl="0" indent="0" algn="l" rtl="0">
                        <a:spcBef>
                          <a:spcPts val="0"/>
                        </a:spcBef>
                        <a:buSzPct val="25000"/>
                        <a:buNone/>
                      </a:pPr>
                      <a:r>
                        <a:rPr lang="es-CR" sz="1400" u="none" strike="noStrike" cap="none" baseline="0"/>
                        <a:t>01</a:t>
                      </a:r>
                    </a:p>
                  </a:txBody>
                  <a:tcPr marL="91450" marR="91450" marT="45725" marB="45725"/>
                </a:tc>
                <a:tc>
                  <a:txBody>
                    <a:bodyPr/>
                    <a:lstStyle/>
                    <a:p>
                      <a:pPr marL="0" marR="0" lvl="0" indent="0" algn="l" rtl="0">
                        <a:spcBef>
                          <a:spcPts val="0"/>
                        </a:spcBef>
                        <a:buSzPct val="25000"/>
                        <a:buNone/>
                      </a:pPr>
                      <a:r>
                        <a:rPr lang="es-CR" sz="1400" u="none" strike="noStrike" cap="none" baseline="0"/>
                        <a:t>Computación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FF0000"/>
                          </a:solidFill>
                        </a:rPr>
                        <a:t>10.334.890</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0000"/>
                          </a:solidFill>
                        </a:rPr>
                        <a:t>06/01/76</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0000"/>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t>01</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Computación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0070C0"/>
                          </a:solidFill>
                        </a:rPr>
                        <a:t>17.544.672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06/01/84</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t>03</a:t>
                      </a:r>
                    </a:p>
                  </a:txBody>
                  <a:tcPr marL="91450" marR="91450" marT="45725" marB="45725"/>
                </a:tc>
                <a:tc>
                  <a:txBody>
                    <a:bodyPr/>
                    <a:lstStyle/>
                    <a:p>
                      <a:pPr marL="0" marR="0" lvl="0" indent="0" algn="l" rtl="0">
                        <a:spcBef>
                          <a:spcPts val="0"/>
                        </a:spcBef>
                        <a:buSzPct val="25000"/>
                        <a:buNone/>
                      </a:pPr>
                      <a:r>
                        <a:rPr lang="es-CR" sz="1400" u="none" strike="noStrike" cap="none" baseline="0"/>
                        <a:t>Investigación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FFC000"/>
                          </a:solidFill>
                        </a:rPr>
                        <a:t>12.334.222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C000"/>
                          </a:solidFill>
                        </a:rPr>
                        <a:t>06/01/77</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C000"/>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t>02</a:t>
                      </a:r>
                    </a:p>
                  </a:txBody>
                  <a:tcPr marL="91450" marR="91450" marT="45725" marB="45725"/>
                </a:tc>
                <a:tc>
                  <a:txBody>
                    <a:bodyPr/>
                    <a:lstStyle/>
                    <a:p>
                      <a:pPr marL="0" marR="0" lvl="0" indent="0" algn="l" rtl="0">
                        <a:spcBef>
                          <a:spcPts val="0"/>
                        </a:spcBef>
                        <a:buSzPct val="25000"/>
                        <a:buNone/>
                      </a:pPr>
                      <a:r>
                        <a:rPr lang="es-CR" sz="1400" u="none" strike="noStrike" cap="none" baseline="0"/>
                        <a:t>Control</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00B050"/>
                          </a:solidFill>
                        </a:rPr>
                        <a:t>13.566.002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12/01/78</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t>02</a:t>
                      </a:r>
                    </a:p>
                  </a:txBody>
                  <a:tcPr marL="91450" marR="91450" marT="45725" marB="45725"/>
                </a:tc>
                <a:tc>
                  <a:txBody>
                    <a:bodyPr/>
                    <a:lstStyle/>
                    <a:p>
                      <a:pPr marL="0" marR="0" lvl="0" indent="0" algn="l" rtl="0">
                        <a:spcBef>
                          <a:spcPts val="0"/>
                        </a:spcBef>
                        <a:buSzPct val="25000"/>
                        <a:buNone/>
                      </a:pPr>
                      <a:r>
                        <a:rPr lang="es-CR" sz="1400" u="none" strike="noStrike" cap="none" baseline="0"/>
                        <a:t>Control</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FF0000"/>
                          </a:solidFill>
                        </a:rPr>
                        <a:t>10.334.890</a:t>
                      </a:r>
                    </a:p>
                  </a:txBody>
                  <a:tcPr marL="91450" marR="91450" marT="45725" marB="45725"/>
                </a:tc>
                <a:tc>
                  <a:txBody>
                    <a:bodyPr/>
                    <a:lstStyle/>
                    <a:p>
                      <a:pPr marL="0" marR="0" lvl="0" indent="0" algn="l" rtl="0">
                        <a:lnSpc>
                          <a:spcPct val="100000"/>
                        </a:lnSpc>
                        <a:spcBef>
                          <a:spcPts val="0"/>
                        </a:spcBef>
                        <a:spcAft>
                          <a:spcPts val="0"/>
                        </a:spcAft>
                        <a:buClr>
                          <a:srgbClr val="FF0000"/>
                        </a:buClr>
                        <a:buSzPct val="25000"/>
                        <a:buFont typeface="Arial"/>
                        <a:buNone/>
                      </a:pPr>
                      <a:r>
                        <a:rPr lang="es-CR" sz="1400" u="none" strike="noStrike" cap="none" baseline="0">
                          <a:solidFill>
                            <a:srgbClr val="FF0000"/>
                          </a:solidFill>
                        </a:rPr>
                        <a:t>06/01/76</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0000"/>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t>02</a:t>
                      </a:r>
                    </a:p>
                  </a:txBody>
                  <a:tcPr marL="91450" marR="91450" marT="45725" marB="45725"/>
                </a:tc>
                <a:tc>
                  <a:txBody>
                    <a:bodyPr/>
                    <a:lstStyle/>
                    <a:p>
                      <a:pPr marL="0" marR="0" lvl="0" indent="0" algn="l" rtl="0">
                        <a:spcBef>
                          <a:spcPts val="0"/>
                        </a:spcBef>
                        <a:buSzPct val="25000"/>
                        <a:buNone/>
                      </a:pPr>
                      <a:r>
                        <a:rPr lang="es-CR" sz="1400" u="none" strike="noStrike" cap="none" baseline="0"/>
                        <a:t>Control</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FFC000"/>
                          </a:solidFill>
                        </a:rPr>
                        <a:t>12.334.222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C000"/>
                          </a:solidFill>
                        </a:rPr>
                        <a:t>06/01/77</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C000"/>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t>01</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Computación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t>13.434.122</a:t>
                      </a:r>
                    </a:p>
                  </a:txBody>
                  <a:tcPr marL="91450" marR="91450" marT="45725" marB="45725"/>
                </a:tc>
                <a:tc>
                  <a:txBody>
                    <a:bodyPr/>
                    <a:lstStyle/>
                    <a:p>
                      <a:pPr marL="0" marR="0" lvl="0" indent="0" algn="l" rtl="0">
                        <a:spcBef>
                          <a:spcPts val="0"/>
                        </a:spcBef>
                        <a:buSzPct val="25000"/>
                        <a:buNone/>
                      </a:pPr>
                      <a:r>
                        <a:rPr lang="es-CR" sz="1400" u="none" strike="noStrike" cap="none" baseline="0"/>
                        <a:t>06/01/78</a:t>
                      </a:r>
                    </a:p>
                  </a:txBody>
                  <a:tcPr marL="91450" marR="91450" marT="45725" marB="45725"/>
                </a:tc>
                <a:tc>
                  <a:txBody>
                    <a:bodyPr/>
                    <a:lstStyle/>
                    <a:p>
                      <a:pPr marL="0" marR="0" lvl="0" indent="0" algn="l" rtl="0">
                        <a:spcBef>
                          <a:spcPts val="0"/>
                        </a:spcBef>
                        <a:buSzPct val="25000"/>
                        <a:buNone/>
                      </a:pPr>
                      <a:r>
                        <a:rPr lang="es-CR" sz="1400" u="none" strike="noStrike" cap="none" baseline="0"/>
                        <a:t>F</a:t>
                      </a:r>
                    </a:p>
                  </a:txBody>
                  <a:tcPr marL="91450" marR="91450" marT="45725" marB="45725"/>
                </a:tc>
                <a:tc>
                  <a:txBody>
                    <a:bodyPr/>
                    <a:lstStyle/>
                    <a:p>
                      <a:pPr marL="0" marR="0" lvl="0" indent="0" algn="l" rtl="0">
                        <a:spcBef>
                          <a:spcPts val="0"/>
                        </a:spcBef>
                        <a:buSzPct val="25000"/>
                        <a:buNone/>
                      </a:pPr>
                      <a:r>
                        <a:rPr lang="es-CR" sz="1400" u="none" strike="noStrike" cap="none" baseline="0"/>
                        <a:t>03</a:t>
                      </a:r>
                    </a:p>
                  </a:txBody>
                  <a:tcPr marL="91450" marR="91450" marT="45725" marB="45725"/>
                </a:tc>
                <a:tc>
                  <a:txBody>
                    <a:bodyPr/>
                    <a:lstStyle/>
                    <a:p>
                      <a:pPr marL="0" marR="0" lvl="0" indent="0" algn="l" rtl="0">
                        <a:spcBef>
                          <a:spcPts val="0"/>
                        </a:spcBef>
                        <a:buSzPct val="25000"/>
                        <a:buNone/>
                      </a:pPr>
                      <a:r>
                        <a:rPr lang="es-CR" sz="1400" u="none" strike="noStrike" cap="none" baseline="0"/>
                        <a:t>Investigación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00B050"/>
                          </a:solidFill>
                        </a:rPr>
                        <a:t>13.566.002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12/01/78</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t>03</a:t>
                      </a:r>
                    </a:p>
                  </a:txBody>
                  <a:tcPr marL="91450" marR="91450" marT="45725" marB="45725"/>
                </a:tc>
                <a:tc>
                  <a:txBody>
                    <a:bodyPr/>
                    <a:lstStyle/>
                    <a:p>
                      <a:pPr marL="0" marR="0" lvl="0" indent="0" algn="l" rtl="0">
                        <a:spcBef>
                          <a:spcPts val="0"/>
                        </a:spcBef>
                        <a:buSzPct val="25000"/>
                        <a:buNone/>
                      </a:pPr>
                      <a:r>
                        <a:rPr lang="es-CR" sz="1400" u="none" strike="noStrike" cap="none" baseline="0"/>
                        <a:t>Investigación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0070C0"/>
                          </a:solidFill>
                        </a:rPr>
                        <a:t>17.544.672</a:t>
                      </a:r>
                    </a:p>
                  </a:txBody>
                  <a:tcPr marL="91450" marR="91450" marT="45725" marB="45725"/>
                </a:tc>
                <a:tc>
                  <a:txBody>
                    <a:bodyPr/>
                    <a:lstStyle/>
                    <a:p>
                      <a:pPr marL="0" marR="0" lvl="0" indent="0" algn="l" rtl="0">
                        <a:lnSpc>
                          <a:spcPct val="100000"/>
                        </a:lnSpc>
                        <a:spcBef>
                          <a:spcPts val="0"/>
                        </a:spcBef>
                        <a:spcAft>
                          <a:spcPts val="0"/>
                        </a:spcAft>
                        <a:buClr>
                          <a:srgbClr val="0070C0"/>
                        </a:buClr>
                        <a:buSzPct val="25000"/>
                        <a:buFont typeface="Arial"/>
                        <a:buNone/>
                      </a:pPr>
                      <a:r>
                        <a:rPr lang="es-CR" sz="1400" u="none" strike="noStrike" cap="none" baseline="0">
                          <a:solidFill>
                            <a:srgbClr val="0070C0"/>
                          </a:solidFill>
                        </a:rPr>
                        <a:t>06/01/84</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t>02</a:t>
                      </a:r>
                    </a:p>
                  </a:txBody>
                  <a:tcPr marL="91450" marR="91450" marT="45725" marB="45725"/>
                </a:tc>
                <a:tc>
                  <a:txBody>
                    <a:bodyPr/>
                    <a:lstStyle/>
                    <a:p>
                      <a:pPr marL="0" marR="0" lvl="0" indent="0" algn="l" rtl="0">
                        <a:spcBef>
                          <a:spcPts val="0"/>
                        </a:spcBef>
                        <a:buSzPct val="25000"/>
                        <a:buNone/>
                      </a:pPr>
                      <a:r>
                        <a:rPr lang="es-CR" sz="1400" u="none" strike="noStrike" cap="none" baseline="0"/>
                        <a:t>Control</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t>18.244.670</a:t>
                      </a:r>
                    </a:p>
                  </a:txBody>
                  <a:tcPr marL="91450" marR="91450" marT="45725" marB="45725"/>
                </a:tc>
                <a:tc>
                  <a:txBody>
                    <a:bodyPr/>
                    <a:lstStyle/>
                    <a:p>
                      <a:pPr marL="0" marR="0" lvl="0" indent="0" algn="l" rtl="0">
                        <a:spcBef>
                          <a:spcPts val="0"/>
                        </a:spcBef>
                        <a:buSzPct val="25000"/>
                        <a:buNone/>
                      </a:pPr>
                      <a:r>
                        <a:rPr lang="es-CR" sz="1400" u="none" strike="noStrike" cap="none" baseline="0"/>
                        <a:t>06/01/85</a:t>
                      </a:r>
                    </a:p>
                  </a:txBody>
                  <a:tcPr marL="91450" marR="91450" marT="45725" marB="45725"/>
                </a:tc>
                <a:tc>
                  <a:txBody>
                    <a:bodyPr/>
                    <a:lstStyle/>
                    <a:p>
                      <a:pPr marL="0" marR="0" lvl="0" indent="0" algn="l" rtl="0">
                        <a:spcBef>
                          <a:spcPts val="0"/>
                        </a:spcBef>
                        <a:buSzPct val="25000"/>
                        <a:buNone/>
                      </a:pPr>
                      <a:r>
                        <a:rPr lang="es-CR" sz="1400" u="none" strike="noStrike" cap="none" baseline="0"/>
                        <a:t>M</a:t>
                      </a:r>
                    </a:p>
                  </a:txBody>
                  <a:tcPr marL="91450" marR="91450" marT="45725" marB="45725"/>
                </a:tc>
                <a:tc>
                  <a:txBody>
                    <a:bodyPr/>
                    <a:lstStyle/>
                    <a:p>
                      <a:pPr marL="0" marR="0" lvl="0" indent="0" algn="l" rtl="0">
                        <a:spcBef>
                          <a:spcPts val="0"/>
                        </a:spcBef>
                        <a:buSzPct val="25000"/>
                        <a:buNone/>
                      </a:pPr>
                      <a:r>
                        <a:rPr lang="es-CR" sz="1400" u="none" strike="noStrike" cap="none" baseline="0"/>
                        <a:t>01</a:t>
                      </a:r>
                    </a:p>
                  </a:txBody>
                  <a:tcPr marL="91450" marR="91450" marT="45725" marB="45725"/>
                </a:tc>
                <a:tc>
                  <a:txBody>
                    <a:bodyPr/>
                    <a:lstStyle/>
                    <a:p>
                      <a:pPr marL="0" marR="0" lvl="0" indent="0" algn="l" rtl="0">
                        <a:spcBef>
                          <a:spcPts val="0"/>
                        </a:spcBef>
                        <a:buSzPct val="25000"/>
                        <a:buNone/>
                      </a:pPr>
                      <a:r>
                        <a:rPr lang="es-CR" sz="1400" u="none" strike="noStrike" cap="none" baseline="0"/>
                        <a:t>Computación</a:t>
                      </a:r>
                    </a:p>
                  </a:txBody>
                  <a:tcPr marL="91450" marR="91450" marT="45725" marB="45725"/>
                </a:tc>
              </a:tr>
            </a:tbl>
          </a:graphicData>
        </a:graphic>
      </p:graphicFrame>
      <p:sp>
        <p:nvSpPr>
          <p:cNvPr id="115" name="Shape 115"/>
          <p:cNvSpPr/>
          <p:nvPr/>
        </p:nvSpPr>
        <p:spPr>
          <a:xfrm>
            <a:off x="467543" y="1412775"/>
            <a:ext cx="8208912"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baseline="0">
                <a:solidFill>
                  <a:schemeClr val="dk1"/>
                </a:solidFill>
                <a:latin typeface="Arial"/>
                <a:ea typeface="Arial"/>
                <a:cs typeface="Arial"/>
                <a:sym typeface="Arial"/>
              </a:rPr>
              <a:t>El resultado de una consulta cualquiera (por ejemplo, de un producto entre la tabla profesor y departamento):</a:t>
            </a:r>
          </a:p>
        </p:txBody>
      </p:sp>
      <p:sp>
        <p:nvSpPr>
          <p:cNvPr id="116" name="Shape 116"/>
          <p:cNvSpPr/>
          <p:nvPr/>
        </p:nvSpPr>
        <p:spPr>
          <a:xfrm>
            <a:off x="1907703" y="6023028"/>
            <a:ext cx="5238328"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1" i="1" u="none" strike="noStrike" cap="none" baseline="0">
                <a:solidFill>
                  <a:schemeClr val="dk1"/>
                </a:solidFill>
                <a:latin typeface="Arial"/>
                <a:ea typeface="Arial"/>
                <a:cs typeface="Arial"/>
                <a:sym typeface="Arial"/>
              </a:rPr>
              <a:t>¿Que sucede con los atributos Fecha Nacimiento y Sexo con  respecto a la cédula?</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Cuarta Forma Normal</a:t>
            </a:r>
          </a:p>
        </p:txBody>
      </p:sp>
      <p:sp>
        <p:nvSpPr>
          <p:cNvPr id="508" name="Shape 508"/>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a:p>
            <a:pPr marL="457200" marR="0" lvl="1" indent="-8255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p:txBody>
      </p:sp>
      <p:sp>
        <p:nvSpPr>
          <p:cNvPr id="509" name="Shape 509"/>
          <p:cNvSpPr txBox="1"/>
          <p:nvPr/>
        </p:nvSpPr>
        <p:spPr>
          <a:xfrm>
            <a:off x="3131840"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Examen</a:t>
            </a:r>
          </a:p>
        </p:txBody>
      </p:sp>
      <p:graphicFrame>
        <p:nvGraphicFramePr>
          <p:cNvPr id="510" name="Shape 510"/>
          <p:cNvGraphicFramePr/>
          <p:nvPr/>
        </p:nvGraphicFramePr>
        <p:xfrm>
          <a:off x="1403648" y="2204864"/>
          <a:ext cx="6322750" cy="370850"/>
        </p:xfrm>
        <a:graphic>
          <a:graphicData uri="http://schemas.openxmlformats.org/drawingml/2006/table">
            <a:tbl>
              <a:tblPr firstRow="1" bandRow="1">
                <a:noFill/>
                <a:tableStyleId>{68ECC3E5-E7CF-4EB3-9ADF-D7F160963787}</a:tableStyleId>
              </a:tblPr>
              <a:tblGrid>
                <a:gridCol w="1989450"/>
                <a:gridCol w="1548125"/>
                <a:gridCol w="1684650"/>
                <a:gridCol w="1100525"/>
              </a:tblGrid>
              <a:tr h="370850">
                <a:tc>
                  <a:txBody>
                    <a:bodyPr/>
                    <a:lstStyle/>
                    <a:p>
                      <a:pPr marL="0" marR="0" lvl="0" indent="0" algn="l" rtl="0">
                        <a:spcBef>
                          <a:spcPts val="0"/>
                        </a:spcBef>
                        <a:buSzPct val="25000"/>
                        <a:buNone/>
                      </a:pPr>
                      <a:r>
                        <a:rPr lang="es-CR" sz="1600" b="1" u="sng" strike="noStrike" cap="none" baseline="0"/>
                        <a:t>Cédula estudiante</a:t>
                      </a:r>
                    </a:p>
                  </a:txBody>
                  <a:tcPr marL="91450" marR="91450" marT="45725" marB="45725"/>
                </a:tc>
                <a:tc>
                  <a:txBody>
                    <a:bodyPr/>
                    <a:lstStyle/>
                    <a:p>
                      <a:pPr marL="0" marR="0" lvl="0" indent="0" algn="l" rtl="0">
                        <a:spcBef>
                          <a:spcPts val="0"/>
                        </a:spcBef>
                        <a:buSzPct val="25000"/>
                        <a:buNone/>
                      </a:pPr>
                      <a:r>
                        <a:rPr lang="es-CR" sz="1600" b="1" u="sng" strike="noStrike" cap="none" baseline="0"/>
                        <a:t>Código curso</a:t>
                      </a:r>
                    </a:p>
                  </a:txBody>
                  <a:tcPr marL="91450" marR="91450" marT="45725" marB="45725"/>
                </a:tc>
                <a:tc>
                  <a:txBody>
                    <a:bodyPr/>
                    <a:lstStyle/>
                    <a:p>
                      <a:pPr marL="0" marR="0" lvl="0" indent="0" algn="l" rtl="0">
                        <a:spcBef>
                          <a:spcPts val="0"/>
                        </a:spcBef>
                        <a:buSzPct val="25000"/>
                        <a:buNone/>
                      </a:pPr>
                      <a:r>
                        <a:rPr lang="es-CR" sz="1600" b="0" u="sng" strike="noStrike" cap="none" baseline="0"/>
                        <a:t>Cédula profesor</a:t>
                      </a:r>
                    </a:p>
                  </a:txBody>
                  <a:tcPr marL="91450" marR="91450" marT="45725" marB="45725"/>
                </a:tc>
                <a:tc>
                  <a:txBody>
                    <a:bodyPr/>
                    <a:lstStyle/>
                    <a:p>
                      <a:pPr marL="0" marR="0" lvl="0" indent="0" algn="l" rtl="0">
                        <a:spcBef>
                          <a:spcPts val="0"/>
                        </a:spcBef>
                        <a:buSzPct val="25000"/>
                        <a:buNone/>
                      </a:pPr>
                      <a:r>
                        <a:rPr lang="es-CR" sz="1600" b="0" u="none" strike="noStrike" cap="none" baseline="0"/>
                        <a:t>Nota</a:t>
                      </a:r>
                    </a:p>
                  </a:txBody>
                  <a:tcPr marL="91450" marR="91450" marT="45725" marB="45725"/>
                </a:tc>
              </a:tr>
            </a:tbl>
          </a:graphicData>
        </a:graphic>
      </p:graphicFrame>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Cuarta Forma Normal</a:t>
            </a:r>
          </a:p>
        </p:txBody>
      </p:sp>
      <p:sp>
        <p:nvSpPr>
          <p:cNvPr id="516" name="Shape 516"/>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a:p>
            <a:pPr marL="457200" marR="0" lvl="1" indent="-8255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p:txBody>
      </p:sp>
      <p:sp>
        <p:nvSpPr>
          <p:cNvPr id="517" name="Shape 517"/>
          <p:cNvSpPr txBox="1"/>
          <p:nvPr/>
        </p:nvSpPr>
        <p:spPr>
          <a:xfrm>
            <a:off x="3131840"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Examen</a:t>
            </a:r>
          </a:p>
        </p:txBody>
      </p:sp>
      <p:sp>
        <p:nvSpPr>
          <p:cNvPr id="518" name="Shape 518"/>
          <p:cNvSpPr/>
          <p:nvPr/>
        </p:nvSpPr>
        <p:spPr>
          <a:xfrm>
            <a:off x="1403648" y="2992883"/>
            <a:ext cx="6624735" cy="203132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baseline="0">
                <a:solidFill>
                  <a:schemeClr val="dk1"/>
                </a:solidFill>
                <a:latin typeface="Arial"/>
                <a:ea typeface="Arial"/>
                <a:cs typeface="Arial"/>
                <a:sym typeface="Arial"/>
              </a:rPr>
              <a:t>Si cada profesor dicta una única materia, entonces se cumple:</a:t>
            </a:r>
          </a:p>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a:p>
            <a:pPr marL="0" marR="0" lvl="0" indent="0" algn="l" rtl="0">
              <a:spcBef>
                <a:spcPts val="0"/>
              </a:spcBef>
              <a:buSzPct val="25000"/>
              <a:buNone/>
            </a:pPr>
            <a:r>
              <a:rPr lang="es-CR" sz="1800" b="0" i="0" u="none" strike="noStrike" cap="none" baseline="0">
                <a:solidFill>
                  <a:schemeClr val="dk1"/>
                </a:solidFill>
                <a:latin typeface="Arial"/>
                <a:ea typeface="Arial"/>
                <a:cs typeface="Arial"/>
                <a:sym typeface="Arial"/>
              </a:rPr>
              <a:t>cédula estudiante, código curso → cédula profesor</a:t>
            </a:r>
          </a:p>
          <a:p>
            <a:pPr marL="0" marR="0" lvl="0" indent="0" algn="l" rtl="0">
              <a:spcBef>
                <a:spcPts val="0"/>
              </a:spcBef>
              <a:buSzPct val="25000"/>
              <a:buNone/>
            </a:pPr>
            <a:r>
              <a:rPr lang="es-CR" sz="1800" b="0" i="0" u="none" strike="noStrike" cap="none" baseline="0">
                <a:solidFill>
                  <a:schemeClr val="dk1"/>
                </a:solidFill>
                <a:latin typeface="Arial"/>
                <a:ea typeface="Arial"/>
                <a:cs typeface="Arial"/>
                <a:sym typeface="Arial"/>
              </a:rPr>
              <a:t>cédula estudiante, código curso → nota</a:t>
            </a:r>
          </a:p>
          <a:p>
            <a:pPr marL="0" marR="0" lvl="0" indent="0" algn="l" rtl="0">
              <a:spcBef>
                <a:spcPts val="0"/>
              </a:spcBef>
              <a:buSzPct val="25000"/>
              <a:buNone/>
            </a:pPr>
            <a:r>
              <a:rPr lang="es-CR" sz="1800" b="0" i="0" u="none" strike="noStrike" cap="none" baseline="0">
                <a:solidFill>
                  <a:schemeClr val="dk1"/>
                </a:solidFill>
                <a:latin typeface="Arial"/>
                <a:ea typeface="Arial"/>
                <a:cs typeface="Arial"/>
                <a:sym typeface="Arial"/>
              </a:rPr>
              <a:t>cédula profesor → código curso</a:t>
            </a:r>
          </a:p>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a:p>
            <a:pPr marL="0" marR="0" lvl="0" indent="0" algn="l" rtl="0">
              <a:spcBef>
                <a:spcPts val="0"/>
              </a:spcBef>
              <a:buSzPct val="25000"/>
              <a:buNone/>
            </a:pPr>
            <a:r>
              <a:rPr lang="es-CR" sz="1800" b="0" i="0" u="none" strike="noStrike" cap="none" baseline="0">
                <a:solidFill>
                  <a:schemeClr val="dk1"/>
                </a:solidFill>
                <a:latin typeface="Arial"/>
                <a:ea typeface="Arial"/>
                <a:cs typeface="Arial"/>
                <a:sym typeface="Arial"/>
              </a:rPr>
              <a:t>Entonces la relación está en 3FN pero no en FNBC</a:t>
            </a:r>
          </a:p>
        </p:txBody>
      </p:sp>
      <p:graphicFrame>
        <p:nvGraphicFramePr>
          <p:cNvPr id="519" name="Shape 519"/>
          <p:cNvGraphicFramePr/>
          <p:nvPr/>
        </p:nvGraphicFramePr>
        <p:xfrm>
          <a:off x="1403648" y="2204864"/>
          <a:ext cx="6322750" cy="370850"/>
        </p:xfrm>
        <a:graphic>
          <a:graphicData uri="http://schemas.openxmlformats.org/drawingml/2006/table">
            <a:tbl>
              <a:tblPr firstRow="1" bandRow="1">
                <a:noFill/>
                <a:tableStyleId>{0EB11EC1-DBB1-46EF-8D0D-01ED9644F047}</a:tableStyleId>
              </a:tblPr>
              <a:tblGrid>
                <a:gridCol w="1989450"/>
                <a:gridCol w="1548125"/>
                <a:gridCol w="1684650"/>
                <a:gridCol w="1100525"/>
              </a:tblGrid>
              <a:tr h="370850">
                <a:tc>
                  <a:txBody>
                    <a:bodyPr/>
                    <a:lstStyle/>
                    <a:p>
                      <a:pPr marL="0" marR="0" lvl="0" indent="0" algn="l" rtl="0">
                        <a:spcBef>
                          <a:spcPts val="0"/>
                        </a:spcBef>
                        <a:buSzPct val="25000"/>
                        <a:buNone/>
                      </a:pPr>
                      <a:r>
                        <a:rPr lang="es-CR" sz="1600" b="1" u="sng" strike="noStrike" cap="none" baseline="0"/>
                        <a:t>Cédula estudiante</a:t>
                      </a:r>
                    </a:p>
                  </a:txBody>
                  <a:tcPr marL="91450" marR="91450" marT="45725" marB="45725"/>
                </a:tc>
                <a:tc>
                  <a:txBody>
                    <a:bodyPr/>
                    <a:lstStyle/>
                    <a:p>
                      <a:pPr marL="0" marR="0" lvl="0" indent="0" algn="l" rtl="0">
                        <a:spcBef>
                          <a:spcPts val="0"/>
                        </a:spcBef>
                        <a:buSzPct val="25000"/>
                        <a:buNone/>
                      </a:pPr>
                      <a:r>
                        <a:rPr lang="es-CR" sz="1600" b="1" u="sng" strike="noStrike" cap="none" baseline="0"/>
                        <a:t>Código curso</a:t>
                      </a:r>
                    </a:p>
                  </a:txBody>
                  <a:tcPr marL="91450" marR="91450" marT="45725" marB="45725"/>
                </a:tc>
                <a:tc>
                  <a:txBody>
                    <a:bodyPr/>
                    <a:lstStyle/>
                    <a:p>
                      <a:pPr marL="0" marR="0" lvl="0" indent="0" algn="l" rtl="0">
                        <a:spcBef>
                          <a:spcPts val="0"/>
                        </a:spcBef>
                        <a:buSzPct val="25000"/>
                        <a:buNone/>
                      </a:pPr>
                      <a:r>
                        <a:rPr lang="es-CR" sz="1600" b="0" u="sng" strike="noStrike" cap="none" baseline="0"/>
                        <a:t>Cédula profesor</a:t>
                      </a:r>
                    </a:p>
                  </a:txBody>
                  <a:tcPr marL="91450" marR="91450" marT="45725" marB="45725"/>
                </a:tc>
                <a:tc>
                  <a:txBody>
                    <a:bodyPr/>
                    <a:lstStyle/>
                    <a:p>
                      <a:pPr marL="0" marR="0" lvl="0" indent="0" algn="l" rtl="0">
                        <a:spcBef>
                          <a:spcPts val="0"/>
                        </a:spcBef>
                        <a:buSzPct val="25000"/>
                        <a:buNone/>
                      </a:pPr>
                      <a:r>
                        <a:rPr lang="es-CR" sz="1600" b="0" u="none" strike="noStrike" cap="none" baseline="0"/>
                        <a:t>Nota</a:t>
                      </a:r>
                    </a:p>
                  </a:txBody>
                  <a:tcPr marL="91450" marR="91450" marT="45725" marB="45725"/>
                </a:tc>
              </a:tr>
            </a:tbl>
          </a:graphicData>
        </a:graphic>
      </p:graphicFrame>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Shape 52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Cuarta Forma Normal</a:t>
            </a:r>
          </a:p>
        </p:txBody>
      </p:sp>
      <p:sp>
        <p:nvSpPr>
          <p:cNvPr id="525" name="Shape 52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a:p>
            <a:pPr marL="457200" marR="0" lvl="1" indent="-8255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p:txBody>
      </p:sp>
      <p:sp>
        <p:nvSpPr>
          <p:cNvPr id="526" name="Shape 526"/>
          <p:cNvSpPr txBox="1"/>
          <p:nvPr/>
        </p:nvSpPr>
        <p:spPr>
          <a:xfrm>
            <a:off x="3131840"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Examen</a:t>
            </a:r>
          </a:p>
        </p:txBody>
      </p:sp>
      <p:graphicFrame>
        <p:nvGraphicFramePr>
          <p:cNvPr id="527" name="Shape 527"/>
          <p:cNvGraphicFramePr/>
          <p:nvPr/>
        </p:nvGraphicFramePr>
        <p:xfrm>
          <a:off x="1403648" y="2204864"/>
          <a:ext cx="6322750" cy="370850"/>
        </p:xfrm>
        <a:graphic>
          <a:graphicData uri="http://schemas.openxmlformats.org/drawingml/2006/table">
            <a:tbl>
              <a:tblPr firstRow="1" bandRow="1">
                <a:noFill/>
                <a:tableStyleId>{A7D2F5BC-3C5F-4A4A-ABE9-63250F4F4982}</a:tableStyleId>
              </a:tblPr>
              <a:tblGrid>
                <a:gridCol w="1989450"/>
                <a:gridCol w="1548125"/>
                <a:gridCol w="1684650"/>
                <a:gridCol w="1100525"/>
              </a:tblGrid>
              <a:tr h="370850">
                <a:tc>
                  <a:txBody>
                    <a:bodyPr/>
                    <a:lstStyle/>
                    <a:p>
                      <a:pPr marL="0" marR="0" lvl="0" indent="0" algn="l" rtl="0">
                        <a:spcBef>
                          <a:spcPts val="0"/>
                        </a:spcBef>
                        <a:buSzPct val="25000"/>
                        <a:buNone/>
                      </a:pPr>
                      <a:r>
                        <a:rPr lang="es-CR" sz="1600" b="1" u="sng" strike="noStrike" cap="none" baseline="0"/>
                        <a:t>Cédula estudiante</a:t>
                      </a:r>
                    </a:p>
                  </a:txBody>
                  <a:tcPr marL="91450" marR="91450" marT="45725" marB="45725"/>
                </a:tc>
                <a:tc>
                  <a:txBody>
                    <a:bodyPr/>
                    <a:lstStyle/>
                    <a:p>
                      <a:pPr marL="0" marR="0" lvl="0" indent="0" algn="l" rtl="0">
                        <a:spcBef>
                          <a:spcPts val="0"/>
                        </a:spcBef>
                        <a:buSzPct val="25000"/>
                        <a:buNone/>
                      </a:pPr>
                      <a:r>
                        <a:rPr lang="es-CR" sz="1600" b="1" u="sng" strike="noStrike" cap="none" baseline="0"/>
                        <a:t>Código curso</a:t>
                      </a:r>
                    </a:p>
                  </a:txBody>
                  <a:tcPr marL="91450" marR="91450" marT="45725" marB="45725"/>
                </a:tc>
                <a:tc>
                  <a:txBody>
                    <a:bodyPr/>
                    <a:lstStyle/>
                    <a:p>
                      <a:pPr marL="0" marR="0" lvl="0" indent="0" algn="l" rtl="0">
                        <a:spcBef>
                          <a:spcPts val="0"/>
                        </a:spcBef>
                        <a:buSzPct val="25000"/>
                        <a:buNone/>
                      </a:pPr>
                      <a:r>
                        <a:rPr lang="es-CR" sz="1600" b="0" u="sng" strike="noStrike" cap="none" baseline="0"/>
                        <a:t>Cédula profesor</a:t>
                      </a:r>
                    </a:p>
                  </a:txBody>
                  <a:tcPr marL="91450" marR="91450" marT="45725" marB="45725"/>
                </a:tc>
                <a:tc>
                  <a:txBody>
                    <a:bodyPr/>
                    <a:lstStyle/>
                    <a:p>
                      <a:pPr marL="0" marR="0" lvl="0" indent="0" algn="l" rtl="0">
                        <a:spcBef>
                          <a:spcPts val="0"/>
                        </a:spcBef>
                        <a:buSzPct val="25000"/>
                        <a:buNone/>
                      </a:pPr>
                      <a:r>
                        <a:rPr lang="es-CR" sz="1600" b="0" u="none" strike="noStrike" cap="none" baseline="0"/>
                        <a:t>Nota</a:t>
                      </a:r>
                    </a:p>
                  </a:txBody>
                  <a:tcPr marL="91450" marR="91450" marT="45725" marB="45725"/>
                </a:tc>
              </a:tr>
            </a:tbl>
          </a:graphicData>
        </a:graphic>
      </p:graphicFrame>
      <p:sp>
        <p:nvSpPr>
          <p:cNvPr id="528" name="Shape 528"/>
          <p:cNvSpPr/>
          <p:nvPr/>
        </p:nvSpPr>
        <p:spPr>
          <a:xfrm>
            <a:off x="166976" y="4365103"/>
            <a:ext cx="3888432" cy="2308323"/>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Elimina los atributos que presentan problemas y crea una nueva relación con ellos</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4 para indicar 4NF)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4 para indicar 4NF)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Cuarta Forma Normal</a:t>
            </a:r>
          </a:p>
        </p:txBody>
      </p:sp>
      <p:sp>
        <p:nvSpPr>
          <p:cNvPr id="534" name="Shape 534"/>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a:p>
            <a:pPr marL="457200" marR="0" lvl="1" indent="-8255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p:txBody>
      </p:sp>
      <p:sp>
        <p:nvSpPr>
          <p:cNvPr id="535" name="Shape 535"/>
          <p:cNvSpPr txBox="1"/>
          <p:nvPr/>
        </p:nvSpPr>
        <p:spPr>
          <a:xfrm>
            <a:off x="3131840"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Examen</a:t>
            </a:r>
          </a:p>
        </p:txBody>
      </p:sp>
      <p:graphicFrame>
        <p:nvGraphicFramePr>
          <p:cNvPr id="536" name="Shape 536"/>
          <p:cNvGraphicFramePr/>
          <p:nvPr/>
        </p:nvGraphicFramePr>
        <p:xfrm>
          <a:off x="1403648" y="2204864"/>
          <a:ext cx="6322750" cy="370850"/>
        </p:xfrm>
        <a:graphic>
          <a:graphicData uri="http://schemas.openxmlformats.org/drawingml/2006/table">
            <a:tbl>
              <a:tblPr firstRow="1" bandRow="1">
                <a:noFill/>
                <a:tableStyleId>{C8D4E5BE-E60D-4BF7-B1BB-671ED728A470}</a:tableStyleId>
              </a:tblPr>
              <a:tblGrid>
                <a:gridCol w="1989450"/>
                <a:gridCol w="1548125"/>
                <a:gridCol w="1684650"/>
                <a:gridCol w="1100525"/>
              </a:tblGrid>
              <a:tr h="370850">
                <a:tc>
                  <a:txBody>
                    <a:bodyPr/>
                    <a:lstStyle/>
                    <a:p>
                      <a:pPr marL="0" marR="0" lvl="0" indent="0" algn="l" rtl="0">
                        <a:spcBef>
                          <a:spcPts val="0"/>
                        </a:spcBef>
                        <a:buSzPct val="25000"/>
                        <a:buNone/>
                      </a:pPr>
                      <a:r>
                        <a:rPr lang="es-CR" sz="1600" b="1" u="none" strike="noStrike" cap="none" baseline="0"/>
                        <a:t>Cédula estudiante</a:t>
                      </a:r>
                    </a:p>
                  </a:txBody>
                  <a:tcPr marL="91450" marR="91450" marT="45725" marB="45725"/>
                </a:tc>
                <a:tc>
                  <a:txBody>
                    <a:bodyPr/>
                    <a:lstStyle/>
                    <a:p>
                      <a:pPr marL="0" marR="0" lvl="0" indent="0" algn="l" rtl="0">
                        <a:spcBef>
                          <a:spcPts val="0"/>
                        </a:spcBef>
                        <a:buSzPct val="25000"/>
                        <a:buNone/>
                      </a:pPr>
                      <a:r>
                        <a:rPr lang="es-CR" sz="1600" b="1" u="none" strike="noStrike" cap="none" baseline="0"/>
                        <a:t>Código curso</a:t>
                      </a:r>
                    </a:p>
                  </a:txBody>
                  <a:tcPr marL="91450" marR="91450" marT="45725" marB="45725"/>
                </a:tc>
                <a:tc>
                  <a:txBody>
                    <a:bodyPr/>
                    <a:lstStyle/>
                    <a:p>
                      <a:pPr marL="0" marR="0" lvl="0" indent="0" algn="l" rtl="0">
                        <a:spcBef>
                          <a:spcPts val="0"/>
                        </a:spcBef>
                        <a:buSzPct val="25000"/>
                        <a:buNone/>
                      </a:pPr>
                      <a:r>
                        <a:rPr lang="es-CR" sz="1600" b="0" u="none" strike="noStrike" cap="none" baseline="0"/>
                        <a:t>Cédula profesor</a:t>
                      </a:r>
                    </a:p>
                  </a:txBody>
                  <a:tcPr marL="91450" marR="91450" marT="45725" marB="45725"/>
                </a:tc>
                <a:tc>
                  <a:txBody>
                    <a:bodyPr/>
                    <a:lstStyle/>
                    <a:p>
                      <a:pPr marL="0" marR="0" lvl="0" indent="0" algn="l" rtl="0">
                        <a:spcBef>
                          <a:spcPts val="0"/>
                        </a:spcBef>
                        <a:buSzPct val="25000"/>
                        <a:buNone/>
                      </a:pPr>
                      <a:r>
                        <a:rPr lang="es-CR" sz="1600" b="0" u="none" strike="noStrike" cap="none" baseline="0"/>
                        <a:t>Nota</a:t>
                      </a:r>
                    </a:p>
                  </a:txBody>
                  <a:tcPr marL="91450" marR="91450" marT="45725" marB="45725"/>
                </a:tc>
              </a:tr>
            </a:tbl>
          </a:graphicData>
        </a:graphic>
      </p:graphicFrame>
      <p:graphicFrame>
        <p:nvGraphicFramePr>
          <p:cNvPr id="537" name="Shape 537"/>
          <p:cNvGraphicFramePr/>
          <p:nvPr/>
        </p:nvGraphicFramePr>
        <p:xfrm>
          <a:off x="4182367" y="3418200"/>
          <a:ext cx="4638100" cy="370850"/>
        </p:xfrm>
        <a:graphic>
          <a:graphicData uri="http://schemas.openxmlformats.org/drawingml/2006/table">
            <a:tbl>
              <a:tblPr firstRow="1" bandRow="1">
                <a:noFill/>
                <a:tableStyleId>{C0F7448D-6CA1-4B36-AF5A-5B13FB468D1B}</a:tableStyleId>
              </a:tblPr>
              <a:tblGrid>
                <a:gridCol w="1989450"/>
                <a:gridCol w="1548125"/>
                <a:gridCol w="1100525"/>
              </a:tblGrid>
              <a:tr h="370850">
                <a:tc>
                  <a:txBody>
                    <a:bodyPr/>
                    <a:lstStyle/>
                    <a:p>
                      <a:pPr marL="0" marR="0" lvl="0" indent="0" algn="l" rtl="0">
                        <a:spcBef>
                          <a:spcPts val="0"/>
                        </a:spcBef>
                        <a:buSzPct val="25000"/>
                        <a:buNone/>
                      </a:pPr>
                      <a:r>
                        <a:rPr lang="es-CR" sz="1600" b="1" u="none" strike="noStrike" cap="none" baseline="0"/>
                        <a:t>Cédula estudiante</a:t>
                      </a:r>
                    </a:p>
                  </a:txBody>
                  <a:tcPr marL="91450" marR="91450" marT="45725" marB="45725"/>
                </a:tc>
                <a:tc>
                  <a:txBody>
                    <a:bodyPr/>
                    <a:lstStyle/>
                    <a:p>
                      <a:pPr marL="0" marR="0" lvl="0" indent="0" algn="l" rtl="0">
                        <a:spcBef>
                          <a:spcPts val="0"/>
                        </a:spcBef>
                        <a:buSzPct val="25000"/>
                        <a:buNone/>
                      </a:pPr>
                      <a:r>
                        <a:rPr lang="es-CR" sz="1600" b="1" u="none" strike="noStrike" cap="none" baseline="0"/>
                        <a:t>Código curso</a:t>
                      </a:r>
                    </a:p>
                  </a:txBody>
                  <a:tcPr marL="91450" marR="91450" marT="45725" marB="45725"/>
                </a:tc>
                <a:tc>
                  <a:txBody>
                    <a:bodyPr/>
                    <a:lstStyle/>
                    <a:p>
                      <a:pPr marL="0" marR="0" lvl="0" indent="0" algn="l" rtl="0">
                        <a:spcBef>
                          <a:spcPts val="0"/>
                        </a:spcBef>
                        <a:buSzPct val="25000"/>
                        <a:buNone/>
                      </a:pPr>
                      <a:r>
                        <a:rPr lang="es-CR" sz="1600" b="0" u="none" strike="noStrike" cap="none" baseline="0"/>
                        <a:t>Nota</a:t>
                      </a:r>
                    </a:p>
                  </a:txBody>
                  <a:tcPr marL="91450" marR="91450" marT="45725" marB="45725"/>
                </a:tc>
              </a:tr>
            </a:tbl>
          </a:graphicData>
        </a:graphic>
      </p:graphicFrame>
      <p:graphicFrame>
        <p:nvGraphicFramePr>
          <p:cNvPr id="538" name="Shape 538"/>
          <p:cNvGraphicFramePr/>
          <p:nvPr/>
        </p:nvGraphicFramePr>
        <p:xfrm>
          <a:off x="7063809" y="4498319"/>
          <a:ext cx="1684650" cy="370850"/>
        </p:xfrm>
        <a:graphic>
          <a:graphicData uri="http://schemas.openxmlformats.org/drawingml/2006/table">
            <a:tbl>
              <a:tblPr firstRow="1" bandRow="1">
                <a:noFill/>
                <a:tableStyleId>{B2B27D56-A9A5-4AA0-B017-33724CCCE029}</a:tableStyleId>
              </a:tblPr>
              <a:tblGrid>
                <a:gridCol w="1684650"/>
              </a:tblGrid>
              <a:tr h="370850">
                <a:tc>
                  <a:txBody>
                    <a:bodyPr/>
                    <a:lstStyle/>
                    <a:p>
                      <a:pPr marL="0" marR="0" lvl="0" indent="0" algn="l" rtl="0">
                        <a:spcBef>
                          <a:spcPts val="0"/>
                        </a:spcBef>
                        <a:buSzPct val="25000"/>
                        <a:buNone/>
                      </a:pPr>
                      <a:r>
                        <a:rPr lang="es-CR" sz="1600" b="0" u="none" strike="noStrike" cap="none" baseline="0"/>
                        <a:t>Cédula profesor</a:t>
                      </a:r>
                    </a:p>
                  </a:txBody>
                  <a:tcPr marL="91450" marR="91450" marT="45725" marB="45725"/>
                </a:tc>
              </a:tr>
            </a:tbl>
          </a:graphicData>
        </a:graphic>
      </p:graphicFrame>
      <p:sp>
        <p:nvSpPr>
          <p:cNvPr id="539" name="Shape 539"/>
          <p:cNvSpPr txBox="1"/>
          <p:nvPr/>
        </p:nvSpPr>
        <p:spPr>
          <a:xfrm>
            <a:off x="5076055" y="3053214"/>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Examen</a:t>
            </a:r>
          </a:p>
        </p:txBody>
      </p:sp>
      <p:sp>
        <p:nvSpPr>
          <p:cNvPr id="540" name="Shape 540"/>
          <p:cNvSpPr/>
          <p:nvPr/>
        </p:nvSpPr>
        <p:spPr>
          <a:xfrm>
            <a:off x="166976" y="4365103"/>
            <a:ext cx="3888432" cy="2308323"/>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presentan problemas y crea una nueva relación con ellos</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4 para indicar 4NF)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4 para indicar 4NF)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Shape 54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Cuarta Forma Normal</a:t>
            </a:r>
          </a:p>
        </p:txBody>
      </p:sp>
      <p:sp>
        <p:nvSpPr>
          <p:cNvPr id="546" name="Shape 546"/>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a:p>
            <a:pPr marL="457200" marR="0" lvl="1" indent="-8255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p:txBody>
      </p:sp>
      <p:sp>
        <p:nvSpPr>
          <p:cNvPr id="547" name="Shape 547"/>
          <p:cNvSpPr txBox="1"/>
          <p:nvPr/>
        </p:nvSpPr>
        <p:spPr>
          <a:xfrm>
            <a:off x="3131840"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Examen</a:t>
            </a:r>
          </a:p>
        </p:txBody>
      </p:sp>
      <p:graphicFrame>
        <p:nvGraphicFramePr>
          <p:cNvPr id="548" name="Shape 548"/>
          <p:cNvGraphicFramePr/>
          <p:nvPr/>
        </p:nvGraphicFramePr>
        <p:xfrm>
          <a:off x="1403648" y="2204864"/>
          <a:ext cx="6322750" cy="370850"/>
        </p:xfrm>
        <a:graphic>
          <a:graphicData uri="http://schemas.openxmlformats.org/drawingml/2006/table">
            <a:tbl>
              <a:tblPr firstRow="1" bandRow="1">
                <a:noFill/>
                <a:tableStyleId>{2D54D5D7-7D1A-4794-B95B-169A15669920}</a:tableStyleId>
              </a:tblPr>
              <a:tblGrid>
                <a:gridCol w="1989450"/>
                <a:gridCol w="1548125"/>
                <a:gridCol w="1684650"/>
                <a:gridCol w="1100525"/>
              </a:tblGrid>
              <a:tr h="370850">
                <a:tc>
                  <a:txBody>
                    <a:bodyPr/>
                    <a:lstStyle/>
                    <a:p>
                      <a:pPr marL="0" marR="0" lvl="0" indent="0" algn="l" rtl="0">
                        <a:spcBef>
                          <a:spcPts val="0"/>
                        </a:spcBef>
                        <a:buSzPct val="25000"/>
                        <a:buNone/>
                      </a:pPr>
                      <a:r>
                        <a:rPr lang="es-CR" sz="1600" b="1" u="none" strike="noStrike" cap="none" baseline="0"/>
                        <a:t>Cédula estudiante</a:t>
                      </a:r>
                    </a:p>
                  </a:txBody>
                  <a:tcPr marL="91450" marR="91450" marT="45725" marB="45725"/>
                </a:tc>
                <a:tc>
                  <a:txBody>
                    <a:bodyPr/>
                    <a:lstStyle/>
                    <a:p>
                      <a:pPr marL="0" marR="0" lvl="0" indent="0" algn="l" rtl="0">
                        <a:spcBef>
                          <a:spcPts val="0"/>
                        </a:spcBef>
                        <a:buSzPct val="25000"/>
                        <a:buNone/>
                      </a:pPr>
                      <a:r>
                        <a:rPr lang="es-CR" sz="1600" b="1" u="none" strike="noStrike" cap="none" baseline="0"/>
                        <a:t>Código curso</a:t>
                      </a:r>
                    </a:p>
                  </a:txBody>
                  <a:tcPr marL="91450" marR="91450" marT="45725" marB="45725"/>
                </a:tc>
                <a:tc>
                  <a:txBody>
                    <a:bodyPr/>
                    <a:lstStyle/>
                    <a:p>
                      <a:pPr marL="0" marR="0" lvl="0" indent="0" algn="l" rtl="0">
                        <a:spcBef>
                          <a:spcPts val="0"/>
                        </a:spcBef>
                        <a:buSzPct val="25000"/>
                        <a:buNone/>
                      </a:pPr>
                      <a:r>
                        <a:rPr lang="es-CR" sz="1600" b="0" u="none" strike="noStrike" cap="none" baseline="0"/>
                        <a:t>Cédula profesor</a:t>
                      </a:r>
                    </a:p>
                  </a:txBody>
                  <a:tcPr marL="91450" marR="91450" marT="45725" marB="45725"/>
                </a:tc>
                <a:tc>
                  <a:txBody>
                    <a:bodyPr/>
                    <a:lstStyle/>
                    <a:p>
                      <a:pPr marL="0" marR="0" lvl="0" indent="0" algn="l" rtl="0">
                        <a:spcBef>
                          <a:spcPts val="0"/>
                        </a:spcBef>
                        <a:buSzPct val="25000"/>
                        <a:buNone/>
                      </a:pPr>
                      <a:r>
                        <a:rPr lang="es-CR" sz="1600" b="0" u="none" strike="noStrike" cap="none" baseline="0"/>
                        <a:t>Nota</a:t>
                      </a:r>
                    </a:p>
                  </a:txBody>
                  <a:tcPr marL="91450" marR="91450" marT="45725" marB="45725"/>
                </a:tc>
              </a:tr>
            </a:tbl>
          </a:graphicData>
        </a:graphic>
      </p:graphicFrame>
      <p:graphicFrame>
        <p:nvGraphicFramePr>
          <p:cNvPr id="549" name="Shape 549"/>
          <p:cNvGraphicFramePr/>
          <p:nvPr/>
        </p:nvGraphicFramePr>
        <p:xfrm>
          <a:off x="4182367" y="3418200"/>
          <a:ext cx="4638100" cy="370850"/>
        </p:xfrm>
        <a:graphic>
          <a:graphicData uri="http://schemas.openxmlformats.org/drawingml/2006/table">
            <a:tbl>
              <a:tblPr firstRow="1" bandRow="1">
                <a:noFill/>
                <a:tableStyleId>{F8CC07EA-3CD7-4F43-ADDD-7243140CD0C8}</a:tableStyleId>
              </a:tblPr>
              <a:tblGrid>
                <a:gridCol w="1989450"/>
                <a:gridCol w="1548125"/>
                <a:gridCol w="1100525"/>
              </a:tblGrid>
              <a:tr h="370850">
                <a:tc>
                  <a:txBody>
                    <a:bodyPr/>
                    <a:lstStyle/>
                    <a:p>
                      <a:pPr marL="0" marR="0" lvl="0" indent="0" algn="l" rtl="0">
                        <a:spcBef>
                          <a:spcPts val="0"/>
                        </a:spcBef>
                        <a:buSzPct val="25000"/>
                        <a:buNone/>
                      </a:pPr>
                      <a:r>
                        <a:rPr lang="es-CR" sz="1600" b="1" u="none" strike="noStrike" cap="none" baseline="0"/>
                        <a:t>Cédula estudiante</a:t>
                      </a:r>
                    </a:p>
                  </a:txBody>
                  <a:tcPr marL="91450" marR="91450" marT="45725" marB="45725"/>
                </a:tc>
                <a:tc>
                  <a:txBody>
                    <a:bodyPr/>
                    <a:lstStyle/>
                    <a:p>
                      <a:pPr marL="0" marR="0" lvl="0" indent="0" algn="l" rtl="0">
                        <a:spcBef>
                          <a:spcPts val="0"/>
                        </a:spcBef>
                        <a:buSzPct val="25000"/>
                        <a:buNone/>
                      </a:pPr>
                      <a:r>
                        <a:rPr lang="es-CR" sz="1600" b="1" u="none" strike="noStrike" cap="none" baseline="0"/>
                        <a:t>Código curso</a:t>
                      </a:r>
                    </a:p>
                  </a:txBody>
                  <a:tcPr marL="91450" marR="91450" marT="45725" marB="45725"/>
                </a:tc>
                <a:tc>
                  <a:txBody>
                    <a:bodyPr/>
                    <a:lstStyle/>
                    <a:p>
                      <a:pPr marL="0" marR="0" lvl="0" indent="0" algn="l" rtl="0">
                        <a:spcBef>
                          <a:spcPts val="0"/>
                        </a:spcBef>
                        <a:buSzPct val="25000"/>
                        <a:buNone/>
                      </a:pPr>
                      <a:r>
                        <a:rPr lang="es-CR" sz="1600" b="0" u="none" strike="noStrike" cap="none" baseline="0"/>
                        <a:t>Nota</a:t>
                      </a:r>
                    </a:p>
                  </a:txBody>
                  <a:tcPr marL="91450" marR="91450" marT="45725" marB="45725"/>
                </a:tc>
              </a:tr>
            </a:tbl>
          </a:graphicData>
        </a:graphic>
      </p:graphicFrame>
      <p:graphicFrame>
        <p:nvGraphicFramePr>
          <p:cNvPr id="550" name="Shape 550"/>
          <p:cNvGraphicFramePr/>
          <p:nvPr/>
        </p:nvGraphicFramePr>
        <p:xfrm>
          <a:off x="5587687" y="4498319"/>
          <a:ext cx="3232775" cy="370850"/>
        </p:xfrm>
        <a:graphic>
          <a:graphicData uri="http://schemas.openxmlformats.org/drawingml/2006/table">
            <a:tbl>
              <a:tblPr firstRow="1" bandRow="1">
                <a:noFill/>
                <a:tableStyleId>{916A8193-F490-4DC9-8663-1E67BA9F8D2E}</a:tableStyleId>
              </a:tblPr>
              <a:tblGrid>
                <a:gridCol w="1548125"/>
                <a:gridCol w="1684650"/>
              </a:tblGrid>
              <a:tr h="370850">
                <a:tc>
                  <a:txBody>
                    <a:bodyPr/>
                    <a:lstStyle/>
                    <a:p>
                      <a:pPr marL="0" marR="0" lvl="0" indent="0" algn="l" rtl="0">
                        <a:spcBef>
                          <a:spcPts val="0"/>
                        </a:spcBef>
                        <a:buSzPct val="25000"/>
                        <a:buNone/>
                      </a:pPr>
                      <a:r>
                        <a:rPr lang="es-CR" sz="1600" b="1" u="none" strike="noStrike" cap="none" baseline="0"/>
                        <a:t>Código curso</a:t>
                      </a:r>
                    </a:p>
                  </a:txBody>
                  <a:tcPr marL="91450" marR="91450" marT="45725" marB="45725"/>
                </a:tc>
                <a:tc>
                  <a:txBody>
                    <a:bodyPr/>
                    <a:lstStyle/>
                    <a:p>
                      <a:pPr marL="0" marR="0" lvl="0" indent="0" algn="l" rtl="0">
                        <a:spcBef>
                          <a:spcPts val="0"/>
                        </a:spcBef>
                        <a:buSzPct val="25000"/>
                        <a:buNone/>
                      </a:pPr>
                      <a:r>
                        <a:rPr lang="es-CR" sz="1600" b="0" u="none" strike="noStrike" cap="none" baseline="0"/>
                        <a:t>Cédula profesor</a:t>
                      </a:r>
                    </a:p>
                  </a:txBody>
                  <a:tcPr marL="91450" marR="91450" marT="45725" marB="45725"/>
                </a:tc>
              </a:tr>
            </a:tbl>
          </a:graphicData>
        </a:graphic>
      </p:graphicFrame>
      <p:sp>
        <p:nvSpPr>
          <p:cNvPr id="551" name="Shape 551"/>
          <p:cNvSpPr txBox="1"/>
          <p:nvPr/>
        </p:nvSpPr>
        <p:spPr>
          <a:xfrm>
            <a:off x="5076055" y="3053214"/>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Examen</a:t>
            </a:r>
          </a:p>
        </p:txBody>
      </p:sp>
      <p:sp>
        <p:nvSpPr>
          <p:cNvPr id="552" name="Shape 552"/>
          <p:cNvSpPr/>
          <p:nvPr/>
        </p:nvSpPr>
        <p:spPr>
          <a:xfrm>
            <a:off x="166976" y="4365103"/>
            <a:ext cx="3888432" cy="2308323"/>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presentan problemas y crea una nueva relación con ellos</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4 para indicar 4NF)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4 para indicar 4NF)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Shape 557"/>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Cuarta Forma Normal</a:t>
            </a:r>
          </a:p>
        </p:txBody>
      </p:sp>
      <p:sp>
        <p:nvSpPr>
          <p:cNvPr id="558" name="Shape 558"/>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a:p>
            <a:pPr marL="457200" marR="0" lvl="1" indent="-8255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p:txBody>
      </p:sp>
      <p:sp>
        <p:nvSpPr>
          <p:cNvPr id="559" name="Shape 559"/>
          <p:cNvSpPr txBox="1"/>
          <p:nvPr/>
        </p:nvSpPr>
        <p:spPr>
          <a:xfrm>
            <a:off x="3131840"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Examen</a:t>
            </a:r>
          </a:p>
        </p:txBody>
      </p:sp>
      <p:graphicFrame>
        <p:nvGraphicFramePr>
          <p:cNvPr id="560" name="Shape 560"/>
          <p:cNvGraphicFramePr/>
          <p:nvPr/>
        </p:nvGraphicFramePr>
        <p:xfrm>
          <a:off x="1403648" y="2204864"/>
          <a:ext cx="3000000" cy="3000000"/>
        </p:xfrm>
        <a:graphic>
          <a:graphicData uri="http://schemas.openxmlformats.org/drawingml/2006/table">
            <a:tbl>
              <a:tblPr firstRow="1" bandRow="1">
                <a:noFill/>
                <a:tableStyleId>{39049DFB-B133-4DB3-A3D0-F7643970914B}</a:tableStyleId>
              </a:tblPr>
              <a:tblGrid>
                <a:gridCol w="1989450"/>
                <a:gridCol w="1548125"/>
                <a:gridCol w="1684650"/>
                <a:gridCol w="1100525"/>
              </a:tblGrid>
              <a:tr h="370850">
                <a:tc>
                  <a:txBody>
                    <a:bodyPr/>
                    <a:lstStyle/>
                    <a:p>
                      <a:pPr marL="0" marR="0" lvl="0" indent="0" algn="l" rtl="0">
                        <a:spcBef>
                          <a:spcPts val="0"/>
                        </a:spcBef>
                        <a:buSzPct val="25000"/>
                        <a:buNone/>
                      </a:pPr>
                      <a:r>
                        <a:rPr lang="es-CR" sz="1600" b="1" u="none" strike="noStrike" cap="none" baseline="0"/>
                        <a:t>Cédula estudiante</a:t>
                      </a:r>
                    </a:p>
                  </a:txBody>
                  <a:tcPr marL="91450" marR="91450" marT="45725" marB="45725"/>
                </a:tc>
                <a:tc>
                  <a:txBody>
                    <a:bodyPr/>
                    <a:lstStyle/>
                    <a:p>
                      <a:pPr marL="0" marR="0" lvl="0" indent="0" algn="l" rtl="0">
                        <a:spcBef>
                          <a:spcPts val="0"/>
                        </a:spcBef>
                        <a:buSzPct val="25000"/>
                        <a:buNone/>
                      </a:pPr>
                      <a:r>
                        <a:rPr lang="es-CR" sz="1600" b="1" u="none" strike="noStrike" cap="none" baseline="0"/>
                        <a:t>Código curso</a:t>
                      </a:r>
                    </a:p>
                  </a:txBody>
                  <a:tcPr marL="91450" marR="91450" marT="45725" marB="45725"/>
                </a:tc>
                <a:tc>
                  <a:txBody>
                    <a:bodyPr/>
                    <a:lstStyle/>
                    <a:p>
                      <a:pPr marL="0" marR="0" lvl="0" indent="0" algn="l" rtl="0">
                        <a:spcBef>
                          <a:spcPts val="0"/>
                        </a:spcBef>
                        <a:buSzPct val="25000"/>
                        <a:buNone/>
                      </a:pPr>
                      <a:r>
                        <a:rPr lang="es-CR" sz="1600" b="0" u="none" strike="noStrike" cap="none" baseline="0"/>
                        <a:t>Cédula profesor</a:t>
                      </a:r>
                    </a:p>
                  </a:txBody>
                  <a:tcPr marL="91450" marR="91450" marT="45725" marB="45725"/>
                </a:tc>
                <a:tc>
                  <a:txBody>
                    <a:bodyPr/>
                    <a:lstStyle/>
                    <a:p>
                      <a:pPr marL="0" marR="0" lvl="0" indent="0" algn="l" rtl="0">
                        <a:spcBef>
                          <a:spcPts val="0"/>
                        </a:spcBef>
                        <a:buSzPct val="25000"/>
                        <a:buNone/>
                      </a:pPr>
                      <a:r>
                        <a:rPr lang="es-CR" sz="1600" b="0" u="none" strike="noStrike" cap="none" baseline="0"/>
                        <a:t>Nota</a:t>
                      </a:r>
                    </a:p>
                  </a:txBody>
                  <a:tcPr marL="91450" marR="91450" marT="45725" marB="45725"/>
                </a:tc>
              </a:tr>
            </a:tbl>
          </a:graphicData>
        </a:graphic>
      </p:graphicFrame>
      <p:graphicFrame>
        <p:nvGraphicFramePr>
          <p:cNvPr id="561" name="Shape 561"/>
          <p:cNvGraphicFramePr/>
          <p:nvPr/>
        </p:nvGraphicFramePr>
        <p:xfrm>
          <a:off x="4182367" y="3418200"/>
          <a:ext cx="3000000" cy="3000000"/>
        </p:xfrm>
        <a:graphic>
          <a:graphicData uri="http://schemas.openxmlformats.org/drawingml/2006/table">
            <a:tbl>
              <a:tblPr firstRow="1" bandRow="1">
                <a:noFill/>
                <a:tableStyleId>{5B06F71C-0D58-4CCC-A21D-BA949C2746B6}</a:tableStyleId>
              </a:tblPr>
              <a:tblGrid>
                <a:gridCol w="1989450"/>
                <a:gridCol w="1548125"/>
                <a:gridCol w="1100525"/>
              </a:tblGrid>
              <a:tr h="370850">
                <a:tc>
                  <a:txBody>
                    <a:bodyPr/>
                    <a:lstStyle/>
                    <a:p>
                      <a:pPr marL="0" marR="0" lvl="0" indent="0" algn="l" rtl="0">
                        <a:spcBef>
                          <a:spcPts val="0"/>
                        </a:spcBef>
                        <a:buSzPct val="25000"/>
                        <a:buNone/>
                      </a:pPr>
                      <a:r>
                        <a:rPr lang="es-CR" sz="1600" b="1" u="none" strike="noStrike" cap="none" baseline="0"/>
                        <a:t>Cédula estudiante</a:t>
                      </a:r>
                    </a:p>
                  </a:txBody>
                  <a:tcPr marL="91450" marR="91450" marT="45725" marB="45725"/>
                </a:tc>
                <a:tc>
                  <a:txBody>
                    <a:bodyPr/>
                    <a:lstStyle/>
                    <a:p>
                      <a:pPr marL="0" marR="0" lvl="0" indent="0" algn="l" rtl="0">
                        <a:spcBef>
                          <a:spcPts val="0"/>
                        </a:spcBef>
                        <a:buSzPct val="25000"/>
                        <a:buNone/>
                      </a:pPr>
                      <a:r>
                        <a:rPr lang="es-CR" sz="1600" b="1" u="none" strike="noStrike" cap="none" baseline="0"/>
                        <a:t>Código curso</a:t>
                      </a:r>
                    </a:p>
                  </a:txBody>
                  <a:tcPr marL="91450" marR="91450" marT="45725" marB="45725"/>
                </a:tc>
                <a:tc>
                  <a:txBody>
                    <a:bodyPr/>
                    <a:lstStyle/>
                    <a:p>
                      <a:pPr marL="0" marR="0" lvl="0" indent="0" algn="l" rtl="0">
                        <a:spcBef>
                          <a:spcPts val="0"/>
                        </a:spcBef>
                        <a:buSzPct val="25000"/>
                        <a:buNone/>
                      </a:pPr>
                      <a:r>
                        <a:rPr lang="es-CR" sz="1600" b="0" u="none" strike="noStrike" cap="none" baseline="0"/>
                        <a:t>Nota</a:t>
                      </a:r>
                    </a:p>
                  </a:txBody>
                  <a:tcPr marL="91450" marR="91450" marT="45725" marB="45725"/>
                </a:tc>
              </a:tr>
            </a:tbl>
          </a:graphicData>
        </a:graphic>
      </p:graphicFrame>
      <p:graphicFrame>
        <p:nvGraphicFramePr>
          <p:cNvPr id="562" name="Shape 562"/>
          <p:cNvGraphicFramePr/>
          <p:nvPr/>
        </p:nvGraphicFramePr>
        <p:xfrm>
          <a:off x="5587687" y="4498319"/>
          <a:ext cx="3000000" cy="3000000"/>
        </p:xfrm>
        <a:graphic>
          <a:graphicData uri="http://schemas.openxmlformats.org/drawingml/2006/table">
            <a:tbl>
              <a:tblPr firstRow="1" bandRow="1">
                <a:noFill/>
                <a:tableStyleId>{BAB537B7-81E9-4D74-B081-7302033364CF}</a:tableStyleId>
              </a:tblPr>
              <a:tblGrid>
                <a:gridCol w="1548125"/>
                <a:gridCol w="1684650"/>
              </a:tblGrid>
              <a:tr h="370850">
                <a:tc>
                  <a:txBody>
                    <a:bodyPr/>
                    <a:lstStyle/>
                    <a:p>
                      <a:pPr marL="0" marR="0" lvl="0" indent="0" algn="l" rtl="0">
                        <a:spcBef>
                          <a:spcPts val="0"/>
                        </a:spcBef>
                        <a:buSzPct val="25000"/>
                        <a:buNone/>
                      </a:pPr>
                      <a:r>
                        <a:rPr lang="es-CR" sz="1600" b="1" u="none" strike="noStrike" cap="none" baseline="0"/>
                        <a:t>Código curso</a:t>
                      </a:r>
                    </a:p>
                  </a:txBody>
                  <a:tcPr marL="91450" marR="91450" marT="45725" marB="45725"/>
                </a:tc>
                <a:tc>
                  <a:txBody>
                    <a:bodyPr/>
                    <a:lstStyle/>
                    <a:p>
                      <a:pPr marL="0" marR="0" lvl="0" indent="0" algn="l" rtl="0">
                        <a:spcBef>
                          <a:spcPts val="0"/>
                        </a:spcBef>
                        <a:buSzPct val="25000"/>
                        <a:buNone/>
                      </a:pPr>
                      <a:r>
                        <a:rPr lang="es-CR" sz="1600" b="0" u="none" strike="noStrike" cap="none" baseline="0"/>
                        <a:t>Cédula profesor</a:t>
                      </a:r>
                    </a:p>
                  </a:txBody>
                  <a:tcPr marL="91450" marR="91450" marT="45725" marB="45725"/>
                </a:tc>
              </a:tr>
            </a:tbl>
          </a:graphicData>
        </a:graphic>
      </p:graphicFrame>
      <p:sp>
        <p:nvSpPr>
          <p:cNvPr id="563" name="Shape 563"/>
          <p:cNvSpPr txBox="1"/>
          <p:nvPr/>
        </p:nvSpPr>
        <p:spPr>
          <a:xfrm>
            <a:off x="5076055" y="3053214"/>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Examen</a:t>
            </a:r>
          </a:p>
        </p:txBody>
      </p:sp>
      <p:sp>
        <p:nvSpPr>
          <p:cNvPr id="564" name="Shape 564"/>
          <p:cNvSpPr/>
          <p:nvPr/>
        </p:nvSpPr>
        <p:spPr>
          <a:xfrm>
            <a:off x="166976" y="4365103"/>
            <a:ext cx="3888432" cy="2308323"/>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presentan problemas y crea una nueva relación con ellos</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Nombra a la nueva entidad (añade un 4 para indicar 4NF)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4 para indicar 4NF)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565" name="Shape 565"/>
          <p:cNvSpPr txBox="1"/>
          <p:nvPr/>
        </p:nvSpPr>
        <p:spPr>
          <a:xfrm>
            <a:off x="5796135" y="4139787"/>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Imparte4</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Shape 570"/>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Cuarta Forma Normal</a:t>
            </a:r>
          </a:p>
        </p:txBody>
      </p:sp>
      <p:sp>
        <p:nvSpPr>
          <p:cNvPr id="571" name="Shape 571"/>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a:p>
            <a:pPr marL="457200" marR="0" lvl="1" indent="-8255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p:txBody>
      </p:sp>
      <p:sp>
        <p:nvSpPr>
          <p:cNvPr id="572" name="Shape 572"/>
          <p:cNvSpPr txBox="1"/>
          <p:nvPr/>
        </p:nvSpPr>
        <p:spPr>
          <a:xfrm>
            <a:off x="3131840"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Examen</a:t>
            </a:r>
          </a:p>
        </p:txBody>
      </p:sp>
      <p:graphicFrame>
        <p:nvGraphicFramePr>
          <p:cNvPr id="573" name="Shape 573"/>
          <p:cNvGraphicFramePr/>
          <p:nvPr/>
        </p:nvGraphicFramePr>
        <p:xfrm>
          <a:off x="1403648" y="2204864"/>
          <a:ext cx="6322750" cy="370850"/>
        </p:xfrm>
        <a:graphic>
          <a:graphicData uri="http://schemas.openxmlformats.org/drawingml/2006/table">
            <a:tbl>
              <a:tblPr firstRow="1" bandRow="1">
                <a:noFill/>
                <a:tableStyleId>{3AF7AE37-58E4-46C3-ADA3-C8A8D358BDAE}</a:tableStyleId>
              </a:tblPr>
              <a:tblGrid>
                <a:gridCol w="1989450"/>
                <a:gridCol w="1548125"/>
                <a:gridCol w="1684650"/>
                <a:gridCol w="1100525"/>
              </a:tblGrid>
              <a:tr h="370850">
                <a:tc>
                  <a:txBody>
                    <a:bodyPr/>
                    <a:lstStyle/>
                    <a:p>
                      <a:pPr marL="0" marR="0" lvl="0" indent="0" algn="l" rtl="0">
                        <a:spcBef>
                          <a:spcPts val="0"/>
                        </a:spcBef>
                        <a:buSzPct val="25000"/>
                        <a:buNone/>
                      </a:pPr>
                      <a:r>
                        <a:rPr lang="es-CR" sz="1600" b="1" u="none" strike="noStrike" cap="none" baseline="0"/>
                        <a:t>Cédula estudiante</a:t>
                      </a:r>
                    </a:p>
                  </a:txBody>
                  <a:tcPr marL="91450" marR="91450" marT="45725" marB="45725"/>
                </a:tc>
                <a:tc>
                  <a:txBody>
                    <a:bodyPr/>
                    <a:lstStyle/>
                    <a:p>
                      <a:pPr marL="0" marR="0" lvl="0" indent="0" algn="l" rtl="0">
                        <a:spcBef>
                          <a:spcPts val="0"/>
                        </a:spcBef>
                        <a:buSzPct val="25000"/>
                        <a:buNone/>
                      </a:pPr>
                      <a:r>
                        <a:rPr lang="es-CR" sz="1600" b="1" u="none" strike="noStrike" cap="none" baseline="0"/>
                        <a:t>Código curso</a:t>
                      </a:r>
                    </a:p>
                  </a:txBody>
                  <a:tcPr marL="91450" marR="91450" marT="45725" marB="45725"/>
                </a:tc>
                <a:tc>
                  <a:txBody>
                    <a:bodyPr/>
                    <a:lstStyle/>
                    <a:p>
                      <a:pPr marL="0" marR="0" lvl="0" indent="0" algn="l" rtl="0">
                        <a:spcBef>
                          <a:spcPts val="0"/>
                        </a:spcBef>
                        <a:buSzPct val="25000"/>
                        <a:buNone/>
                      </a:pPr>
                      <a:r>
                        <a:rPr lang="es-CR" sz="1600" b="0" u="none" strike="noStrike" cap="none" baseline="0"/>
                        <a:t>Cédula profesor</a:t>
                      </a:r>
                    </a:p>
                  </a:txBody>
                  <a:tcPr marL="91450" marR="91450" marT="45725" marB="45725"/>
                </a:tc>
                <a:tc>
                  <a:txBody>
                    <a:bodyPr/>
                    <a:lstStyle/>
                    <a:p>
                      <a:pPr marL="0" marR="0" lvl="0" indent="0" algn="l" rtl="0">
                        <a:spcBef>
                          <a:spcPts val="0"/>
                        </a:spcBef>
                        <a:buSzPct val="25000"/>
                        <a:buNone/>
                      </a:pPr>
                      <a:r>
                        <a:rPr lang="es-CR" sz="1600" b="0" u="none" strike="noStrike" cap="none" baseline="0"/>
                        <a:t>Nota</a:t>
                      </a:r>
                    </a:p>
                  </a:txBody>
                  <a:tcPr marL="91450" marR="91450" marT="45725" marB="45725"/>
                </a:tc>
              </a:tr>
            </a:tbl>
          </a:graphicData>
        </a:graphic>
      </p:graphicFrame>
      <p:graphicFrame>
        <p:nvGraphicFramePr>
          <p:cNvPr id="574" name="Shape 574"/>
          <p:cNvGraphicFramePr/>
          <p:nvPr/>
        </p:nvGraphicFramePr>
        <p:xfrm>
          <a:off x="4182367" y="3418200"/>
          <a:ext cx="4638100" cy="370850"/>
        </p:xfrm>
        <a:graphic>
          <a:graphicData uri="http://schemas.openxmlformats.org/drawingml/2006/table">
            <a:tbl>
              <a:tblPr firstRow="1" bandRow="1">
                <a:noFill/>
                <a:tableStyleId>{B254BB79-7495-4E61-ACB2-C480E5DE9A56}</a:tableStyleId>
              </a:tblPr>
              <a:tblGrid>
                <a:gridCol w="1989450"/>
                <a:gridCol w="1548125"/>
                <a:gridCol w="1100525"/>
              </a:tblGrid>
              <a:tr h="370850">
                <a:tc>
                  <a:txBody>
                    <a:bodyPr/>
                    <a:lstStyle/>
                    <a:p>
                      <a:pPr marL="0" marR="0" lvl="0" indent="0" algn="l" rtl="0">
                        <a:spcBef>
                          <a:spcPts val="0"/>
                        </a:spcBef>
                        <a:buSzPct val="25000"/>
                        <a:buNone/>
                      </a:pPr>
                      <a:r>
                        <a:rPr lang="es-CR" sz="1600" b="1" u="none" strike="noStrike" cap="none" baseline="0"/>
                        <a:t>Cédula estudiante</a:t>
                      </a:r>
                    </a:p>
                  </a:txBody>
                  <a:tcPr marL="91450" marR="91450" marT="45725" marB="45725"/>
                </a:tc>
                <a:tc>
                  <a:txBody>
                    <a:bodyPr/>
                    <a:lstStyle/>
                    <a:p>
                      <a:pPr marL="0" marR="0" lvl="0" indent="0" algn="l" rtl="0">
                        <a:spcBef>
                          <a:spcPts val="0"/>
                        </a:spcBef>
                        <a:buSzPct val="25000"/>
                        <a:buNone/>
                      </a:pPr>
                      <a:r>
                        <a:rPr lang="es-CR" sz="1600" b="1" u="none" strike="noStrike" cap="none" baseline="0"/>
                        <a:t>Código curso</a:t>
                      </a:r>
                    </a:p>
                  </a:txBody>
                  <a:tcPr marL="91450" marR="91450" marT="45725" marB="45725"/>
                </a:tc>
                <a:tc>
                  <a:txBody>
                    <a:bodyPr/>
                    <a:lstStyle/>
                    <a:p>
                      <a:pPr marL="0" marR="0" lvl="0" indent="0" algn="l" rtl="0">
                        <a:spcBef>
                          <a:spcPts val="0"/>
                        </a:spcBef>
                        <a:buSzPct val="25000"/>
                        <a:buNone/>
                      </a:pPr>
                      <a:r>
                        <a:rPr lang="es-CR" sz="1600" b="0" u="none" strike="noStrike" cap="none" baseline="0"/>
                        <a:t>Nota</a:t>
                      </a:r>
                    </a:p>
                  </a:txBody>
                  <a:tcPr marL="91450" marR="91450" marT="45725" marB="45725"/>
                </a:tc>
              </a:tr>
            </a:tbl>
          </a:graphicData>
        </a:graphic>
      </p:graphicFrame>
      <p:graphicFrame>
        <p:nvGraphicFramePr>
          <p:cNvPr id="575" name="Shape 575"/>
          <p:cNvGraphicFramePr/>
          <p:nvPr/>
        </p:nvGraphicFramePr>
        <p:xfrm>
          <a:off x="5587687" y="4498319"/>
          <a:ext cx="3232775" cy="370850"/>
        </p:xfrm>
        <a:graphic>
          <a:graphicData uri="http://schemas.openxmlformats.org/drawingml/2006/table">
            <a:tbl>
              <a:tblPr firstRow="1" bandRow="1">
                <a:noFill/>
                <a:tableStyleId>{C25FB793-6AF7-4116-BB5B-69C92EBCD96D}</a:tableStyleId>
              </a:tblPr>
              <a:tblGrid>
                <a:gridCol w="1548125"/>
                <a:gridCol w="1684650"/>
              </a:tblGrid>
              <a:tr h="370850">
                <a:tc>
                  <a:txBody>
                    <a:bodyPr/>
                    <a:lstStyle/>
                    <a:p>
                      <a:pPr marL="0" marR="0" lvl="0" indent="0" algn="l" rtl="0">
                        <a:spcBef>
                          <a:spcPts val="0"/>
                        </a:spcBef>
                        <a:buSzPct val="25000"/>
                        <a:buNone/>
                      </a:pPr>
                      <a:r>
                        <a:rPr lang="es-CR" sz="1600" b="1" u="none" strike="noStrike" cap="none" baseline="0"/>
                        <a:t>Código curso</a:t>
                      </a:r>
                    </a:p>
                  </a:txBody>
                  <a:tcPr marL="91450" marR="91450" marT="45725" marB="45725"/>
                </a:tc>
                <a:tc>
                  <a:txBody>
                    <a:bodyPr/>
                    <a:lstStyle/>
                    <a:p>
                      <a:pPr marL="0" marR="0" lvl="0" indent="0" algn="l" rtl="0">
                        <a:spcBef>
                          <a:spcPts val="0"/>
                        </a:spcBef>
                        <a:buSzPct val="25000"/>
                        <a:buNone/>
                      </a:pPr>
                      <a:r>
                        <a:rPr lang="es-CR" sz="1600" b="0" u="none" strike="noStrike" cap="none" baseline="0"/>
                        <a:t>Cédula profesor</a:t>
                      </a:r>
                    </a:p>
                  </a:txBody>
                  <a:tcPr marL="91450" marR="91450" marT="45725" marB="45725"/>
                </a:tc>
              </a:tr>
            </a:tbl>
          </a:graphicData>
        </a:graphic>
      </p:graphicFrame>
      <p:sp>
        <p:nvSpPr>
          <p:cNvPr id="576" name="Shape 576"/>
          <p:cNvSpPr txBox="1"/>
          <p:nvPr/>
        </p:nvSpPr>
        <p:spPr>
          <a:xfrm>
            <a:off x="5076055" y="3053214"/>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Examen4</a:t>
            </a:r>
          </a:p>
        </p:txBody>
      </p:sp>
      <p:sp>
        <p:nvSpPr>
          <p:cNvPr id="577" name="Shape 577"/>
          <p:cNvSpPr/>
          <p:nvPr/>
        </p:nvSpPr>
        <p:spPr>
          <a:xfrm>
            <a:off x="166976" y="4365103"/>
            <a:ext cx="3888432" cy="2308323"/>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presentan problemas y crea una nueva relación con ellos</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
            </a:r>
            <a:r>
              <a:rPr lang="es-CR" sz="1200" b="0" i="0" u="none" strike="noStrike" cap="none" baseline="0">
                <a:solidFill>
                  <a:schemeClr val="dk1"/>
                </a:solidFill>
                <a:latin typeface="Arial"/>
                <a:ea typeface="Arial"/>
                <a:cs typeface="Arial"/>
                <a:sym typeface="Arial"/>
              </a:rPr>
              <a:t>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4 para indicar 4NF)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4 para indicar 4NF)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578" name="Shape 578"/>
          <p:cNvSpPr txBox="1"/>
          <p:nvPr/>
        </p:nvSpPr>
        <p:spPr>
          <a:xfrm>
            <a:off x="5796135" y="4139787"/>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Imparte4</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Formas Normales </a:t>
            </a:r>
          </a:p>
        </p:txBody>
      </p:sp>
      <p:sp>
        <p:nvSpPr>
          <p:cNvPr id="584" name="Shape 584"/>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dirty="0">
                <a:solidFill>
                  <a:schemeClr val="dk1"/>
                </a:solidFill>
                <a:latin typeface="Arial"/>
                <a:ea typeface="Arial"/>
                <a:cs typeface="Arial"/>
                <a:sym typeface="Arial"/>
              </a:rPr>
              <a:t>Un esquema de relación está en una determinada </a:t>
            </a:r>
            <a:r>
              <a:rPr lang="es-CR" sz="2400" b="1" i="0" u="none" strike="noStrike" cap="none" baseline="0" dirty="0">
                <a:solidFill>
                  <a:schemeClr val="dk1"/>
                </a:solidFill>
                <a:latin typeface="Arial"/>
                <a:ea typeface="Arial"/>
                <a:cs typeface="Arial"/>
                <a:sym typeface="Arial"/>
              </a:rPr>
              <a:t>forma normal </a:t>
            </a:r>
            <a:r>
              <a:rPr lang="es-CR" sz="2400" b="0" i="0" u="none" strike="noStrike" cap="none" baseline="0" dirty="0">
                <a:solidFill>
                  <a:schemeClr val="dk1"/>
                </a:solidFill>
                <a:latin typeface="Arial"/>
                <a:ea typeface="Arial"/>
                <a:cs typeface="Arial"/>
                <a:sym typeface="Arial"/>
              </a:rPr>
              <a:t>si </a:t>
            </a:r>
            <a:r>
              <a:rPr lang="es-CR" sz="2400" b="1" i="0" u="none" strike="noStrike" cap="none" baseline="0" dirty="0">
                <a:solidFill>
                  <a:schemeClr val="dk1"/>
                </a:solidFill>
                <a:latin typeface="Arial"/>
                <a:ea typeface="Arial"/>
                <a:cs typeface="Arial"/>
                <a:sym typeface="Arial"/>
              </a:rPr>
              <a:t>satisface un cierto conjunto de </a:t>
            </a:r>
            <a:r>
              <a:rPr lang="es-CR" sz="2400" b="1" i="0" u="none" strike="noStrike" cap="none" baseline="0" dirty="0" smtClean="0">
                <a:solidFill>
                  <a:schemeClr val="dk1"/>
                </a:solidFill>
                <a:latin typeface="Arial"/>
                <a:ea typeface="Arial"/>
                <a:cs typeface="Arial"/>
                <a:sym typeface="Arial"/>
              </a:rPr>
              <a:t>restricciones</a:t>
            </a:r>
          </a:p>
          <a:p>
            <a:pPr marL="182880" marR="0" lvl="0" indent="-182880" algn="just" rtl="0">
              <a:spcBef>
                <a:spcPts val="0"/>
              </a:spcBef>
              <a:buClr>
                <a:schemeClr val="accent1"/>
              </a:buClr>
              <a:buSzPct val="85000"/>
              <a:buFont typeface="Arial"/>
              <a:buChar char="•"/>
            </a:pPr>
            <a:endParaRPr lang="es-CR" b="1" dirty="0"/>
          </a:p>
          <a:p>
            <a:pPr marL="114300" lvl="1" indent="-114300" algn="l">
              <a:lnSpc>
                <a:spcPct val="75000"/>
              </a:lnSpc>
              <a:spcAft>
                <a:spcPts val="160"/>
              </a:spcAft>
              <a:buClr>
                <a:schemeClr val="dk1"/>
              </a:buClr>
              <a:buSzPct val="100000"/>
            </a:pPr>
            <a:r>
              <a:rPr lang="es-CR" b="1" dirty="0"/>
              <a:t>Universo de relaciones</a:t>
            </a:r>
          </a:p>
          <a:p>
            <a:pPr marL="114300" lvl="1" indent="-114300" algn="l">
              <a:lnSpc>
                <a:spcPct val="75000"/>
              </a:lnSpc>
              <a:spcAft>
                <a:spcPts val="160"/>
              </a:spcAft>
              <a:buClr>
                <a:schemeClr val="dk1"/>
              </a:buClr>
              <a:buSzPct val="100000"/>
            </a:pPr>
            <a:endParaRPr lang="es-CR" b="1" dirty="0"/>
          </a:p>
          <a:p>
            <a:pPr marL="114300" lvl="1" indent="-114300" algn="l">
              <a:lnSpc>
                <a:spcPct val="75000"/>
              </a:lnSpc>
              <a:spcAft>
                <a:spcPts val="160"/>
              </a:spcAft>
              <a:buClr>
                <a:schemeClr val="dk1"/>
              </a:buClr>
              <a:buSzPct val="100000"/>
            </a:pPr>
            <a:r>
              <a:rPr lang="es-CR" b="1" dirty="0"/>
              <a:t>1FN</a:t>
            </a:r>
          </a:p>
          <a:p>
            <a:pPr marL="114300" lvl="1" indent="-114300" algn="l">
              <a:lnSpc>
                <a:spcPct val="75000"/>
              </a:lnSpc>
              <a:spcAft>
                <a:spcPts val="160"/>
              </a:spcAft>
              <a:buClr>
                <a:schemeClr val="dk1"/>
              </a:buClr>
              <a:buSzPct val="100000"/>
            </a:pPr>
            <a:endParaRPr lang="es-CR" b="1" dirty="0"/>
          </a:p>
          <a:p>
            <a:pPr marL="114300" lvl="1" indent="-114300" algn="l">
              <a:lnSpc>
                <a:spcPct val="75000"/>
              </a:lnSpc>
              <a:spcAft>
                <a:spcPts val="160"/>
              </a:spcAft>
              <a:buClr>
                <a:schemeClr val="dk1"/>
              </a:buClr>
              <a:buSzPct val="100000"/>
            </a:pPr>
            <a:r>
              <a:rPr lang="es-CR" b="1" dirty="0"/>
              <a:t>2FN</a:t>
            </a:r>
          </a:p>
          <a:p>
            <a:pPr marL="114300" lvl="1" indent="-114300" algn="l">
              <a:lnSpc>
                <a:spcPct val="75000"/>
              </a:lnSpc>
              <a:spcAft>
                <a:spcPts val="160"/>
              </a:spcAft>
              <a:buClr>
                <a:schemeClr val="dk1"/>
              </a:buClr>
              <a:buSzPct val="100000"/>
            </a:pPr>
            <a:endParaRPr lang="es-CR" b="1" dirty="0"/>
          </a:p>
          <a:p>
            <a:pPr marL="114300" lvl="1" indent="-114300" algn="l">
              <a:lnSpc>
                <a:spcPct val="75000"/>
              </a:lnSpc>
              <a:spcAft>
                <a:spcPts val="160"/>
              </a:spcAft>
              <a:buClr>
                <a:schemeClr val="dk1"/>
              </a:buClr>
              <a:buSzPct val="100000"/>
            </a:pPr>
            <a:r>
              <a:rPr lang="es-CR" b="1" dirty="0"/>
              <a:t>3FN</a:t>
            </a:r>
          </a:p>
          <a:p>
            <a:pPr marL="114300" lvl="1" indent="-114300" algn="l">
              <a:lnSpc>
                <a:spcPct val="75000"/>
              </a:lnSpc>
              <a:spcAft>
                <a:spcPts val="160"/>
              </a:spcAft>
              <a:buClr>
                <a:schemeClr val="dk1"/>
              </a:buClr>
              <a:buSzPct val="100000"/>
            </a:pPr>
            <a:endParaRPr lang="es-CR" b="1" dirty="0">
              <a:solidFill>
                <a:schemeClr val="tx1"/>
              </a:solidFill>
            </a:endParaRPr>
          </a:p>
          <a:p>
            <a:pPr marL="114300" lvl="1" indent="-114300" algn="l">
              <a:lnSpc>
                <a:spcPct val="75000"/>
              </a:lnSpc>
              <a:spcAft>
                <a:spcPts val="160"/>
              </a:spcAft>
              <a:buClr>
                <a:schemeClr val="dk1"/>
              </a:buClr>
              <a:buSzPct val="100000"/>
            </a:pPr>
            <a:r>
              <a:rPr lang="es-CR" b="1" dirty="0">
                <a:solidFill>
                  <a:schemeClr val="tx1"/>
                </a:solidFill>
              </a:rPr>
              <a:t>4FN</a:t>
            </a:r>
          </a:p>
          <a:p>
            <a:pPr marL="114300" lvl="1" indent="-114300" algn="l">
              <a:lnSpc>
                <a:spcPct val="75000"/>
              </a:lnSpc>
              <a:spcAft>
                <a:spcPts val="160"/>
              </a:spcAft>
              <a:buClr>
                <a:schemeClr val="dk1"/>
              </a:buClr>
              <a:buSzPct val="100000"/>
            </a:pPr>
            <a:endParaRPr lang="es-CR" b="1" dirty="0">
              <a:solidFill>
                <a:srgbClr val="92D050"/>
              </a:solidFill>
            </a:endParaRPr>
          </a:p>
          <a:p>
            <a:pPr marL="114300" lvl="1" indent="-114300" algn="l">
              <a:lnSpc>
                <a:spcPct val="75000"/>
              </a:lnSpc>
              <a:spcAft>
                <a:spcPts val="160"/>
              </a:spcAft>
              <a:buClr>
                <a:schemeClr val="dk1"/>
              </a:buClr>
              <a:buSzPct val="100000"/>
            </a:pPr>
            <a:r>
              <a:rPr lang="es-CR" b="1" dirty="0">
                <a:solidFill>
                  <a:srgbClr val="92D050"/>
                </a:solidFill>
              </a:rPr>
              <a:t>5FN</a:t>
            </a:r>
          </a:p>
          <a:p>
            <a:pPr marL="182880" marR="0" lvl="0" indent="-182880" algn="just" rtl="0">
              <a:spcBef>
                <a:spcPts val="0"/>
              </a:spcBef>
              <a:buClr>
                <a:schemeClr val="accent1"/>
              </a:buClr>
              <a:buSzPct val="85000"/>
              <a:buFont typeface="Arial"/>
              <a:buChar char="•"/>
            </a:pPr>
            <a:endParaRPr lang="es-CR" sz="2400" b="1" i="0" u="none" strike="noStrike" cap="none" baseline="0" dirty="0">
              <a:solidFill>
                <a:schemeClr val="dk1"/>
              </a:solidFill>
              <a:latin typeface="Arial"/>
              <a:ea typeface="Arial"/>
              <a:cs typeface="Arial"/>
              <a:sym typeface="Arial"/>
            </a:endParaRPr>
          </a:p>
        </p:txBody>
      </p:sp>
      <p:sp>
        <p:nvSpPr>
          <p:cNvPr id="585" name="Shape 585"/>
          <p:cNvSpPr/>
          <p:nvPr/>
        </p:nvSpPr>
        <p:spPr>
          <a:xfrm>
            <a:off x="683568" y="2636911"/>
            <a:ext cx="7920880" cy="4176464"/>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9999" y="0"/>
                </a:moveTo>
                <a:close/>
                <a:lnTo>
                  <a:pt x="-9999" y="120000"/>
                </a:lnTo>
              </a:path>
              <a:path w="120000" h="120000" fill="none" extrusionOk="0">
                <a:moveTo>
                  <a:pt x="-9999" y="22499"/>
                </a:moveTo>
                <a:lnTo>
                  <a:pt x="-45999" y="135000"/>
                </a:lnTo>
              </a:path>
            </a:pathLst>
          </a:custGeom>
          <a:noFill/>
          <a:ln>
            <a:noFill/>
          </a:ln>
        </p:spPr>
        <p:txBody>
          <a:bodyPr lIns="91425" tIns="45700" rIns="91425" bIns="45700" anchor="ctr" anchorCtr="1">
            <a:noAutofit/>
          </a:bodyPr>
          <a:lstStyle/>
          <a:p>
            <a:pPr marL="114300" marR="0" lvl="1" indent="-114300" algn="l" rtl="0">
              <a:lnSpc>
                <a:spcPct val="75000"/>
              </a:lnSpc>
              <a:spcBef>
                <a:spcPts val="0"/>
              </a:spcBef>
              <a:spcAft>
                <a:spcPts val="160"/>
              </a:spcAft>
              <a:buClr>
                <a:schemeClr val="dk1"/>
              </a:buClr>
              <a:buSzPct val="100000"/>
              <a:buFont typeface="Arial"/>
              <a:buChar char="•"/>
            </a:pPr>
            <a:endParaRPr lang="es-CR" sz="1600" b="1" i="0" u="none" strike="noStrike" cap="none" baseline="0" dirty="0">
              <a:solidFill>
                <a:schemeClr val="dk1"/>
              </a:solidFill>
              <a:latin typeface="Arial"/>
              <a:ea typeface="Arial"/>
              <a:cs typeface="Arial"/>
              <a:sym typeface="Arial"/>
            </a:endParaRP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Shape 590"/>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Quinta Forma Normal</a:t>
            </a:r>
          </a:p>
        </p:txBody>
      </p:sp>
      <p:sp>
        <p:nvSpPr>
          <p:cNvPr id="591" name="Shape 591"/>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Una relación está en quinta forma normal (5FN) </a:t>
            </a:r>
            <a:r>
              <a:rPr lang="es-CR" sz="2400" b="1" i="0" u="none" strike="noStrike" cap="none" baseline="0">
                <a:solidFill>
                  <a:schemeClr val="dk1"/>
                </a:solidFill>
                <a:latin typeface="Arial"/>
                <a:ea typeface="Arial"/>
                <a:cs typeface="Arial"/>
                <a:sym typeface="Arial"/>
              </a:rPr>
              <a:t>si y sólo si está en 4FN</a:t>
            </a:r>
            <a:r>
              <a:rPr lang="es-CR" sz="2400" b="0" i="0" u="none" strike="noStrike" cap="none" baseline="0">
                <a:solidFill>
                  <a:schemeClr val="dk1"/>
                </a:solidFill>
                <a:latin typeface="Arial"/>
                <a:ea typeface="Arial"/>
                <a:cs typeface="Arial"/>
                <a:sym typeface="Arial"/>
              </a:rPr>
              <a:t> y el </a:t>
            </a:r>
            <a:r>
              <a:rPr lang="es-CR" sz="2400" b="1" i="0" u="none" strike="noStrike" cap="none" baseline="0">
                <a:solidFill>
                  <a:schemeClr val="dk1"/>
                </a:solidFill>
                <a:latin typeface="Arial"/>
                <a:ea typeface="Arial"/>
                <a:cs typeface="Arial"/>
                <a:sym typeface="Arial"/>
              </a:rPr>
              <a:t>contenido de su información no puede ser reconstruido con varias relaciones menores</a:t>
            </a:r>
            <a:r>
              <a:rPr lang="es-CR" sz="2400" b="0" i="0" u="none" strike="noStrike" cap="none" baseline="0">
                <a:solidFill>
                  <a:schemeClr val="dk1"/>
                </a:solidFill>
                <a:latin typeface="Arial"/>
                <a:ea typeface="Arial"/>
                <a:cs typeface="Arial"/>
                <a:sym typeface="Arial"/>
              </a:rPr>
              <a:t>.</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Si una relación sólo puede ser descompuesta en relaciones menores, todas ellas con la misma clave, entonces ya está en quinta forma normal.</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dirty="0">
                <a:solidFill>
                  <a:schemeClr val="dk2"/>
                </a:solidFill>
                <a:latin typeface="Arial"/>
                <a:ea typeface="Arial"/>
                <a:cs typeface="Arial"/>
                <a:sym typeface="Arial"/>
              </a:rPr>
              <a:t>Normalización: Quinta Forma Normal</a:t>
            </a:r>
          </a:p>
        </p:txBody>
      </p:sp>
      <p:sp>
        <p:nvSpPr>
          <p:cNvPr id="597" name="Shape 597"/>
          <p:cNvSpPr txBox="1">
            <a:spLocks noGrp="1"/>
          </p:cNvSpPr>
          <p:nvPr>
            <p:ph type="body" idx="1"/>
          </p:nvPr>
        </p:nvSpPr>
        <p:spPr>
          <a:xfrm>
            <a:off x="457200" y="2077872"/>
            <a:ext cx="8229600" cy="2260847"/>
          </a:xfrm>
          <a:prstGeom prst="rect">
            <a:avLst/>
          </a:prstGeom>
          <a:noFill/>
          <a:ln>
            <a:noFill/>
          </a:ln>
        </p:spPr>
        <p:txBody>
          <a:bodyPr lIns="91425" tIns="45700" rIns="91425" bIns="45700" anchor="t" anchorCtr="0">
            <a:noAutofit/>
          </a:bodyPr>
          <a:lstStyle/>
          <a:p>
            <a:pPr marL="182880" marR="0" lvl="0" indent="-182880" algn="just" rtl="0">
              <a:lnSpc>
                <a:spcPct val="90000"/>
              </a:lnSpc>
              <a:spcBef>
                <a:spcPts val="0"/>
              </a:spcBef>
              <a:buClr>
                <a:schemeClr val="accent1"/>
              </a:buClr>
              <a:buSzPct val="86700"/>
              <a:buFont typeface="Arial"/>
              <a:buChar char="•"/>
            </a:pPr>
            <a:r>
              <a:rPr lang="es-CR" b="0" i="0" u="none" strike="noStrike" cap="none" baseline="0" dirty="0" smtClean="0">
                <a:solidFill>
                  <a:schemeClr val="dk1"/>
                </a:solidFill>
                <a:latin typeface="Arial"/>
                <a:ea typeface="Arial"/>
                <a:cs typeface="Arial"/>
                <a:sym typeface="Arial"/>
              </a:rPr>
              <a:t>Ejemplo</a:t>
            </a:r>
          </a:p>
          <a:p>
            <a:pPr marL="182880" marR="0" lvl="0" indent="-182880" algn="just" rtl="0">
              <a:lnSpc>
                <a:spcPct val="90000"/>
              </a:lnSpc>
              <a:spcBef>
                <a:spcPts val="0"/>
              </a:spcBef>
              <a:buClr>
                <a:schemeClr val="accent1"/>
              </a:buClr>
              <a:buSzPct val="86700"/>
              <a:buFont typeface="Arial"/>
              <a:buChar char="•"/>
            </a:pPr>
            <a:endParaRPr lang="es-CR" b="0" i="0" u="none" strike="noStrike" cap="none" baseline="0" dirty="0">
              <a:solidFill>
                <a:schemeClr val="dk1"/>
              </a:solidFill>
              <a:latin typeface="Arial"/>
              <a:ea typeface="Arial"/>
              <a:cs typeface="Arial"/>
              <a:sym typeface="Arial"/>
            </a:endParaRPr>
          </a:p>
          <a:p>
            <a:pPr marL="457200" marR="0" lvl="1" indent="-190500" algn="just" rtl="0">
              <a:lnSpc>
                <a:spcPct val="90000"/>
              </a:lnSpc>
              <a:spcBef>
                <a:spcPts val="340"/>
              </a:spcBef>
              <a:buClr>
                <a:schemeClr val="accent1"/>
              </a:buClr>
              <a:buSzPct val="85000"/>
              <a:buFont typeface="Arial"/>
              <a:buChar char="•"/>
            </a:pPr>
            <a:r>
              <a:rPr lang="es-CR" sz="1800" b="0" i="0" u="none" strike="noStrike" cap="none" baseline="0" dirty="0">
                <a:solidFill>
                  <a:schemeClr val="dk1"/>
                </a:solidFill>
                <a:latin typeface="Arial"/>
                <a:ea typeface="Arial"/>
                <a:cs typeface="Arial"/>
                <a:sym typeface="Arial"/>
              </a:rPr>
              <a:t>Considérese el caso de unos vendedores que venden ciertos productos de distintas compañías. Los vendedores representan compañías, las compañías fabrican productos y los vendedores venden productos.</a:t>
            </a:r>
          </a:p>
          <a:p>
            <a:pPr marL="457200" marR="0" lvl="1" indent="-190500" algn="just" rtl="0">
              <a:lnSpc>
                <a:spcPct val="90000"/>
              </a:lnSpc>
              <a:spcBef>
                <a:spcPts val="340"/>
              </a:spcBef>
              <a:buClr>
                <a:schemeClr val="accent1"/>
              </a:buClr>
              <a:buSzPct val="85000"/>
              <a:buFont typeface="Arial"/>
              <a:buChar char="•"/>
            </a:pPr>
            <a:r>
              <a:rPr lang="es-CR" sz="1800" b="0" i="0" u="none" strike="noStrike" cap="none" baseline="0" dirty="0">
                <a:solidFill>
                  <a:schemeClr val="dk1"/>
                </a:solidFill>
                <a:latin typeface="Arial"/>
                <a:ea typeface="Arial"/>
                <a:cs typeface="Arial"/>
                <a:sym typeface="Arial"/>
              </a:rPr>
              <a:t>Supongamos que existe la siguiente restricción: si un vendedor vende un determinado producto, y el vendedor representa a una compañía que produce dicho producto, entonces el vendedor vende el producto para la compañía.</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Dependencia Funcional</a:t>
            </a:r>
          </a:p>
        </p:txBody>
      </p:sp>
      <p:graphicFrame>
        <p:nvGraphicFramePr>
          <p:cNvPr id="122" name="Shape 122"/>
          <p:cNvGraphicFramePr/>
          <p:nvPr/>
        </p:nvGraphicFramePr>
        <p:xfrm>
          <a:off x="1105995" y="2060848"/>
          <a:ext cx="6850400" cy="3657720"/>
        </p:xfrm>
        <a:graphic>
          <a:graphicData uri="http://schemas.openxmlformats.org/drawingml/2006/table">
            <a:tbl>
              <a:tblPr firstRow="1" bandRow="1">
                <a:noFill/>
                <a:tableStyleId>{FE0F6C31-6ABD-4B83-BB0D-E253CA5B8135}</a:tableStyleId>
              </a:tblPr>
              <a:tblGrid>
                <a:gridCol w="1645925"/>
                <a:gridCol w="1978350"/>
                <a:gridCol w="690875"/>
                <a:gridCol w="889325"/>
                <a:gridCol w="1645925"/>
              </a:tblGrid>
              <a:tr h="264025">
                <a:tc>
                  <a:txBody>
                    <a:bodyPr/>
                    <a:lstStyle/>
                    <a:p>
                      <a:pPr marL="0" marR="0" lvl="0" indent="0" algn="l" rtl="0">
                        <a:spcBef>
                          <a:spcPts val="0"/>
                        </a:spcBef>
                        <a:buSzPct val="25000"/>
                        <a:buNone/>
                      </a:pPr>
                      <a:r>
                        <a:rPr lang="es-CR" sz="1400" u="none" strike="noStrike" cap="none" baseline="0"/>
                        <a:t>Cédula</a:t>
                      </a:r>
                    </a:p>
                  </a:txBody>
                  <a:tcPr marL="91450" marR="91450" marT="45725" marB="45725"/>
                </a:tc>
                <a:tc>
                  <a:txBody>
                    <a:bodyPr/>
                    <a:lstStyle/>
                    <a:p>
                      <a:pPr marL="0" marR="0" lvl="0" indent="0" algn="l" rtl="0">
                        <a:spcBef>
                          <a:spcPts val="0"/>
                        </a:spcBef>
                        <a:buSzPct val="25000"/>
                        <a:buNone/>
                      </a:pPr>
                      <a:r>
                        <a:rPr lang="es-CR" sz="140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400" u="none" strike="noStrike" cap="none" baseline="0"/>
                        <a:t>Sexo</a:t>
                      </a:r>
                    </a:p>
                  </a:txBody>
                  <a:tcPr marL="91450" marR="91450" marT="45725" marB="45725"/>
                </a:tc>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Departamento</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chemeClr val="dk1"/>
                          </a:solidFill>
                        </a:rPr>
                        <a:t>9.980.623</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06/01/73</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01</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Computación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chemeClr val="dk1"/>
                          </a:solidFill>
                        </a:rPr>
                        <a:t>10.334.890</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06/01/76</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01</a:t>
                      </a:r>
                    </a:p>
                  </a:txBody>
                  <a:tcPr marL="91450" marR="91450" marT="45725" marB="45725"/>
                </a:tc>
                <a:tc>
                  <a:txBody>
                    <a:bodyPr/>
                    <a:lstStyle/>
                    <a:p>
                      <a:pPr marL="0" marR="0" lvl="0" indent="0" algn="l" rtl="0">
                        <a:lnSpc>
                          <a:spcPct val="100000"/>
                        </a:lnSpc>
                        <a:spcBef>
                          <a:spcPts val="0"/>
                        </a:spcBef>
                        <a:spcAft>
                          <a:spcPts val="0"/>
                        </a:spcAft>
                        <a:buClr>
                          <a:srgbClr val="00B050"/>
                        </a:buClr>
                        <a:buSzPct val="25000"/>
                        <a:buFont typeface="Arial"/>
                        <a:buNone/>
                      </a:pPr>
                      <a:r>
                        <a:rPr lang="es-CR" sz="1400" u="none" strike="noStrike" cap="none" baseline="0">
                          <a:solidFill>
                            <a:srgbClr val="00B050"/>
                          </a:solidFill>
                        </a:rPr>
                        <a:t>Computación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chemeClr val="dk1"/>
                          </a:solidFill>
                        </a:rPr>
                        <a:t>17.544.672</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06/01/84</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03</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Investigación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chemeClr val="dk1"/>
                          </a:solidFill>
                        </a:rPr>
                        <a:t>12.334.222</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06/01/77</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Control</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chemeClr val="dk1"/>
                          </a:solidFill>
                        </a:rPr>
                        <a:t>13.566.002</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12/01/78</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Control</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chemeClr val="dk1"/>
                          </a:solidFill>
                        </a:rPr>
                        <a:t>10.334.890</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solidFill>
                            <a:schemeClr val="dk1"/>
                          </a:solidFill>
                        </a:rPr>
                        <a:t>06/01/76</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Control</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chemeClr val="dk1"/>
                          </a:solidFill>
                        </a:rPr>
                        <a:t>12.334.222</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06/01/77</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01</a:t>
                      </a:r>
                    </a:p>
                  </a:txBody>
                  <a:tcPr marL="91450" marR="91450" marT="45725" marB="45725"/>
                </a:tc>
                <a:tc>
                  <a:txBody>
                    <a:bodyPr/>
                    <a:lstStyle/>
                    <a:p>
                      <a:pPr marL="0" marR="0" lvl="0" indent="0" algn="l" rtl="0">
                        <a:lnSpc>
                          <a:spcPct val="100000"/>
                        </a:lnSpc>
                        <a:spcBef>
                          <a:spcPts val="0"/>
                        </a:spcBef>
                        <a:spcAft>
                          <a:spcPts val="0"/>
                        </a:spcAft>
                        <a:buClr>
                          <a:srgbClr val="00B050"/>
                        </a:buClr>
                        <a:buSzPct val="25000"/>
                        <a:buFont typeface="Arial"/>
                        <a:buNone/>
                      </a:pPr>
                      <a:r>
                        <a:rPr lang="es-CR" sz="1400" u="none" strike="noStrike" cap="none" baseline="0">
                          <a:solidFill>
                            <a:srgbClr val="00B050"/>
                          </a:solidFill>
                        </a:rPr>
                        <a:t>Computación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chemeClr val="dk1"/>
                          </a:solidFill>
                        </a:rPr>
                        <a:t>13.434.122</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06/01/78</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03</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Investigación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chemeClr val="dk1"/>
                          </a:solidFill>
                        </a:rPr>
                        <a:t>13.566.002</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12/01/78</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03</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Investigación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chemeClr val="dk1"/>
                          </a:solidFill>
                        </a:rPr>
                        <a:t>17.544.672</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solidFill>
                            <a:schemeClr val="dk1"/>
                          </a:solidFill>
                        </a:rPr>
                        <a:t>06/01/84</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Control</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chemeClr val="dk1"/>
                          </a:solidFill>
                        </a:rPr>
                        <a:t>18.244.670</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06/01/85</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01</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Computación</a:t>
                      </a:r>
                    </a:p>
                  </a:txBody>
                  <a:tcPr marL="91450" marR="91450" marT="45725" marB="45725"/>
                </a:tc>
              </a:tr>
            </a:tbl>
          </a:graphicData>
        </a:graphic>
      </p:graphicFrame>
      <p:sp>
        <p:nvSpPr>
          <p:cNvPr id="123" name="Shape 123"/>
          <p:cNvSpPr/>
          <p:nvPr/>
        </p:nvSpPr>
        <p:spPr>
          <a:xfrm>
            <a:off x="467543" y="1412775"/>
            <a:ext cx="8208912"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baseline="0">
                <a:solidFill>
                  <a:schemeClr val="dk1"/>
                </a:solidFill>
                <a:latin typeface="Arial"/>
                <a:ea typeface="Arial"/>
                <a:cs typeface="Arial"/>
                <a:sym typeface="Arial"/>
              </a:rPr>
              <a:t>El resultado de una consulta cualquiera (por ejemplo, de un producto entre la tabla profesor y departamento):</a:t>
            </a:r>
          </a:p>
        </p:txBody>
      </p:sp>
      <p:sp>
        <p:nvSpPr>
          <p:cNvPr id="124" name="Shape 124"/>
          <p:cNvSpPr/>
          <p:nvPr/>
        </p:nvSpPr>
        <p:spPr>
          <a:xfrm>
            <a:off x="1907703" y="6023028"/>
            <a:ext cx="5238328"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1" i="1" u="none" strike="noStrike" cap="none" baseline="0">
                <a:solidFill>
                  <a:schemeClr val="dk1"/>
                </a:solidFill>
                <a:latin typeface="Arial"/>
                <a:ea typeface="Arial"/>
                <a:cs typeface="Arial"/>
                <a:sym typeface="Arial"/>
              </a:rPr>
              <a:t>¿Que sucede con el atributo Departamento respecto al código?</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Quinta Forma Normal</a:t>
            </a:r>
          </a:p>
        </p:txBody>
      </p:sp>
      <p:sp>
        <p:nvSpPr>
          <p:cNvPr id="603" name="Shape 603"/>
          <p:cNvSpPr txBox="1">
            <a:spLocks noGrp="1"/>
          </p:cNvSpPr>
          <p:nvPr>
            <p:ph type="body" idx="1"/>
          </p:nvPr>
        </p:nvSpPr>
        <p:spPr>
          <a:xfrm>
            <a:off x="457200" y="1654791"/>
            <a:ext cx="8229600" cy="2260847"/>
          </a:xfrm>
          <a:prstGeom prst="rect">
            <a:avLst/>
          </a:prstGeom>
          <a:noFill/>
          <a:ln>
            <a:noFill/>
          </a:ln>
        </p:spPr>
        <p:txBody>
          <a:bodyPr lIns="91425" tIns="45700" rIns="91425" bIns="45700" anchor="t" anchorCtr="0">
            <a:noAutofit/>
          </a:bodyPr>
          <a:lstStyle/>
          <a:p>
            <a:pPr marL="182880" marR="0" lvl="0" indent="-182880" algn="just" rtl="0">
              <a:lnSpc>
                <a:spcPct val="90000"/>
              </a:lnSpc>
              <a:spcBef>
                <a:spcPts val="0"/>
              </a:spcBef>
              <a:buClr>
                <a:schemeClr val="accent1"/>
              </a:buClr>
              <a:buSzPct val="86700"/>
              <a:buFont typeface="Arial"/>
              <a:buChar char="•"/>
            </a:pPr>
            <a:r>
              <a:rPr lang="es-CR" sz="2040" b="0" i="0" u="none" strike="noStrike" cap="none" baseline="0" dirty="0" smtClean="0">
                <a:solidFill>
                  <a:schemeClr val="dk1"/>
                </a:solidFill>
                <a:latin typeface="Arial"/>
                <a:ea typeface="Arial"/>
                <a:cs typeface="Arial"/>
                <a:sym typeface="Arial"/>
              </a:rPr>
              <a:t>Ejemplo</a:t>
            </a:r>
          </a:p>
          <a:p>
            <a:pPr marL="182880" marR="0" lvl="0" indent="-182880" algn="just" rtl="0">
              <a:lnSpc>
                <a:spcPct val="90000"/>
              </a:lnSpc>
              <a:spcBef>
                <a:spcPts val="0"/>
              </a:spcBef>
              <a:buClr>
                <a:schemeClr val="accent1"/>
              </a:buClr>
              <a:buSzPct val="86700"/>
              <a:buFont typeface="Arial"/>
              <a:buChar char="•"/>
            </a:pPr>
            <a:endParaRPr lang="es-CR" sz="2040" b="0" i="0" u="none" strike="noStrike" cap="none" baseline="0" dirty="0">
              <a:solidFill>
                <a:schemeClr val="dk1"/>
              </a:solidFill>
              <a:latin typeface="Arial"/>
              <a:ea typeface="Arial"/>
              <a:cs typeface="Arial"/>
              <a:sym typeface="Arial"/>
            </a:endParaRPr>
          </a:p>
          <a:p>
            <a:pPr marL="457200" marR="0" lvl="1" indent="-190500" algn="just" rtl="0">
              <a:lnSpc>
                <a:spcPct val="90000"/>
              </a:lnSpc>
              <a:spcBef>
                <a:spcPts val="340"/>
              </a:spcBef>
              <a:buClr>
                <a:schemeClr val="accent1"/>
              </a:buClr>
              <a:buSzPct val="85000"/>
              <a:buFont typeface="Arial"/>
              <a:buChar char="•"/>
            </a:pPr>
            <a:r>
              <a:rPr lang="es-CR" sz="1800" b="0" i="0" u="none" strike="noStrike" cap="none" baseline="0" dirty="0">
                <a:solidFill>
                  <a:schemeClr val="dk1"/>
                </a:solidFill>
                <a:latin typeface="Arial"/>
                <a:ea typeface="Arial"/>
                <a:cs typeface="Arial"/>
                <a:sym typeface="Arial"/>
              </a:rPr>
              <a:t>Considérese el caso de unos vendedores que venden ciertos productos de distintas compañías. Los vendedores representan compañías, las compañías fabrican productos y los vendedores venden productos.</a:t>
            </a:r>
          </a:p>
          <a:p>
            <a:pPr marL="457200" marR="0" lvl="1" indent="-190500" algn="just" rtl="0">
              <a:lnSpc>
                <a:spcPct val="90000"/>
              </a:lnSpc>
              <a:spcBef>
                <a:spcPts val="340"/>
              </a:spcBef>
              <a:buClr>
                <a:schemeClr val="accent1"/>
              </a:buClr>
              <a:buSzPct val="85000"/>
              <a:buFont typeface="Arial"/>
              <a:buChar char="•"/>
            </a:pPr>
            <a:r>
              <a:rPr lang="es-CR" sz="1800" b="0" i="0" u="none" strike="noStrike" cap="none" baseline="0" dirty="0">
                <a:solidFill>
                  <a:schemeClr val="dk1"/>
                </a:solidFill>
                <a:latin typeface="Arial"/>
                <a:ea typeface="Arial"/>
                <a:cs typeface="Arial"/>
                <a:sym typeface="Arial"/>
              </a:rPr>
              <a:t>Supongamos que existe la siguiente restricción: si un vendedor vende un determinado producto, y el vendedor representa a una compañía que produce dicho producto, entonces el vendedor vende el producto para la compañía.</a:t>
            </a:r>
          </a:p>
        </p:txBody>
      </p:sp>
      <p:graphicFrame>
        <p:nvGraphicFramePr>
          <p:cNvPr id="604" name="Shape 604"/>
          <p:cNvGraphicFramePr/>
          <p:nvPr>
            <p:extLst>
              <p:ext uri="{D42A27DB-BD31-4B8C-83A1-F6EECF244321}">
                <p14:modId xmlns:p14="http://schemas.microsoft.com/office/powerpoint/2010/main" val="310750833"/>
              </p:ext>
            </p:extLst>
          </p:nvPr>
        </p:nvGraphicFramePr>
        <p:xfrm>
          <a:off x="2288274" y="3915638"/>
          <a:ext cx="6096000" cy="2595950"/>
        </p:xfrm>
        <a:graphic>
          <a:graphicData uri="http://schemas.openxmlformats.org/drawingml/2006/table">
            <a:tbl>
              <a:tblPr firstRow="1" bandRow="1">
                <a:noFill/>
                <a:tableStyleId>{1EA1C983-79B0-4A61-865B-32E4F25DD866}</a:tableStyleId>
              </a:tblPr>
              <a:tblGrid>
                <a:gridCol w="2032000"/>
                <a:gridCol w="2032000"/>
                <a:gridCol w="2032000"/>
              </a:tblGrid>
              <a:tr h="370850">
                <a:tc>
                  <a:txBody>
                    <a:bodyPr/>
                    <a:lstStyle/>
                    <a:p>
                      <a:pPr marL="0" marR="0" lvl="0" indent="0" algn="l" rtl="0">
                        <a:spcBef>
                          <a:spcPts val="0"/>
                        </a:spcBef>
                        <a:buSzPct val="25000"/>
                        <a:buNone/>
                      </a:pPr>
                      <a:r>
                        <a:rPr lang="es-CR" sz="1800" u="none" strike="noStrike" cap="none" baseline="0" dirty="0"/>
                        <a:t>Vendedor</a:t>
                      </a:r>
                    </a:p>
                  </a:txBody>
                  <a:tcPr marL="91450" marR="91450" marT="45725" marB="45725"/>
                </a:tc>
                <a:tc>
                  <a:txBody>
                    <a:bodyPr/>
                    <a:lstStyle/>
                    <a:p>
                      <a:pPr marL="0" marR="0" lvl="0" indent="0" algn="l" rtl="0">
                        <a:spcBef>
                          <a:spcPts val="0"/>
                        </a:spcBef>
                        <a:buSzPct val="25000"/>
                        <a:buNone/>
                      </a:pPr>
                      <a:r>
                        <a:rPr lang="es-CR" sz="1800" u="none" strike="noStrike" cap="none" baseline="0"/>
                        <a:t>Compañía</a:t>
                      </a:r>
                    </a:p>
                  </a:txBody>
                  <a:tcPr marL="91450" marR="91450" marT="45725" marB="45725"/>
                </a:tc>
                <a:tc>
                  <a:txBody>
                    <a:bodyPr/>
                    <a:lstStyle/>
                    <a:p>
                      <a:pPr marL="0" marR="0" lvl="0" indent="0" algn="l" rtl="0">
                        <a:spcBef>
                          <a:spcPts val="0"/>
                        </a:spcBef>
                        <a:buSzPct val="25000"/>
                        <a:buNone/>
                      </a:pPr>
                      <a:r>
                        <a:rPr lang="es-CR" sz="1800" u="none" strike="noStrike" cap="none" baseline="0"/>
                        <a:t>Producto</a:t>
                      </a:r>
                    </a:p>
                  </a:txBody>
                  <a:tcPr marL="91450" marR="91450" marT="45725" marB="45725"/>
                </a:tc>
              </a:tr>
              <a:tr h="370850">
                <a:tc>
                  <a:txBody>
                    <a:bodyPr/>
                    <a:lstStyle/>
                    <a:p>
                      <a:pPr marL="0" marR="0" lvl="0" indent="0" algn="l" rtl="0">
                        <a:spcBef>
                          <a:spcPts val="0"/>
                        </a:spcBef>
                        <a:buSzPct val="25000"/>
                        <a:buNone/>
                      </a:pPr>
                      <a:r>
                        <a:rPr lang="es-CR" sz="1800" u="none" strike="noStrike" cap="none" baseline="0"/>
                        <a:t>V1</a:t>
                      </a:r>
                    </a:p>
                  </a:txBody>
                  <a:tcPr marL="91450" marR="91450" marT="45725" marB="45725"/>
                </a:tc>
                <a:tc>
                  <a:txBody>
                    <a:bodyPr/>
                    <a:lstStyle/>
                    <a:p>
                      <a:pPr marL="0" marR="0" lvl="0" indent="0" algn="l" rtl="0">
                        <a:spcBef>
                          <a:spcPts val="0"/>
                        </a:spcBef>
                        <a:buSzPct val="25000"/>
                        <a:buNone/>
                      </a:pPr>
                      <a:r>
                        <a:rPr lang="es-CR" sz="1800" u="none" strike="noStrike" cap="none" baseline="0" dirty="0"/>
                        <a:t>C1</a:t>
                      </a:r>
                    </a:p>
                  </a:txBody>
                  <a:tcPr marL="91450" marR="91450" marT="45725" marB="45725"/>
                </a:tc>
                <a:tc>
                  <a:txBody>
                    <a:bodyPr/>
                    <a:lstStyle/>
                    <a:p>
                      <a:pPr marL="0" marR="0" lvl="0" indent="0" algn="l" rtl="0">
                        <a:spcBef>
                          <a:spcPts val="0"/>
                        </a:spcBef>
                        <a:buSzPct val="25000"/>
                        <a:buNone/>
                      </a:pPr>
                      <a:r>
                        <a:rPr lang="es-CR" sz="1800" u="none" strike="noStrike" cap="none" baseline="0"/>
                        <a:t>P1</a:t>
                      </a:r>
                    </a:p>
                  </a:txBody>
                  <a:tcPr marL="91450" marR="91450" marT="45725" marB="45725"/>
                </a:tc>
              </a:tr>
              <a:tr h="370850">
                <a:tc>
                  <a:txBody>
                    <a:bodyPr/>
                    <a:lstStyle/>
                    <a:p>
                      <a:pPr marL="0" marR="0" lvl="0" indent="0" algn="l" rtl="0">
                        <a:spcBef>
                          <a:spcPts val="0"/>
                        </a:spcBef>
                        <a:buSzPct val="25000"/>
                        <a:buNone/>
                      </a:pPr>
                      <a:r>
                        <a:rPr lang="es-CR" sz="1800" u="none" strike="noStrike" cap="none" baseline="0"/>
                        <a:t>V1</a:t>
                      </a:r>
                    </a:p>
                  </a:txBody>
                  <a:tcPr marL="91450" marR="91450" marT="45725" marB="45725"/>
                </a:tc>
                <a:tc>
                  <a:txBody>
                    <a:bodyPr/>
                    <a:lstStyle/>
                    <a:p>
                      <a:pPr marL="0" marR="0" lvl="0" indent="0" algn="l" rtl="0">
                        <a:spcBef>
                          <a:spcPts val="0"/>
                        </a:spcBef>
                        <a:buSzPct val="25000"/>
                        <a:buNone/>
                      </a:pPr>
                      <a:r>
                        <a:rPr lang="es-CR" sz="1800" u="none" strike="noStrike" cap="none" baseline="0" dirty="0"/>
                        <a:t>C2</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800" u="none" strike="noStrike" cap="none" baseline="0"/>
                        <a:t>P1</a:t>
                      </a:r>
                    </a:p>
                  </a:txBody>
                  <a:tcPr marL="91450" marR="91450" marT="45725" marB="45725"/>
                </a:tc>
              </a:tr>
              <a:tr h="370850">
                <a:tc>
                  <a:txBody>
                    <a:bodyPr/>
                    <a:lstStyle/>
                    <a:p>
                      <a:pPr marL="0" marR="0" lvl="0" indent="0" algn="l" rtl="0">
                        <a:spcBef>
                          <a:spcPts val="0"/>
                        </a:spcBef>
                        <a:buSzPct val="25000"/>
                        <a:buNone/>
                      </a:pPr>
                      <a:r>
                        <a:rPr lang="es-CR" sz="1800" u="none" strike="noStrike" cap="none" baseline="0"/>
                        <a:t>V2</a:t>
                      </a:r>
                    </a:p>
                  </a:txBody>
                  <a:tcPr marL="91450" marR="91450" marT="45725" marB="45725"/>
                </a:tc>
                <a:tc>
                  <a:txBody>
                    <a:bodyPr/>
                    <a:lstStyle/>
                    <a:p>
                      <a:pPr marL="0" marR="0" lvl="0" indent="0" algn="l" rtl="0">
                        <a:spcBef>
                          <a:spcPts val="0"/>
                        </a:spcBef>
                        <a:buSzPct val="25000"/>
                        <a:buNone/>
                      </a:pPr>
                      <a:r>
                        <a:rPr lang="es-CR" sz="1800" u="none" strike="noStrike" cap="none" baseline="0"/>
                        <a:t>C1</a:t>
                      </a:r>
                    </a:p>
                  </a:txBody>
                  <a:tcPr marL="91450" marR="91450" marT="45725" marB="45725"/>
                </a:tc>
                <a:tc>
                  <a:txBody>
                    <a:bodyPr/>
                    <a:lstStyle/>
                    <a:p>
                      <a:pPr marL="0" marR="0" lvl="0" indent="0" algn="l" rtl="0">
                        <a:spcBef>
                          <a:spcPts val="0"/>
                        </a:spcBef>
                        <a:buSzPct val="25000"/>
                        <a:buNone/>
                      </a:pPr>
                      <a:r>
                        <a:rPr lang="es-CR" sz="1800" u="none" strike="noStrike" cap="none" baseline="0"/>
                        <a:t>P1</a:t>
                      </a:r>
                    </a:p>
                  </a:txBody>
                  <a:tcPr marL="91450" marR="91450" marT="45725" marB="45725"/>
                </a:tc>
              </a:tr>
              <a:tr h="370850">
                <a:tc>
                  <a:txBody>
                    <a:bodyPr/>
                    <a:lstStyle/>
                    <a:p>
                      <a:pPr marL="0" marR="0" lvl="0" indent="0" algn="l" rtl="0">
                        <a:spcBef>
                          <a:spcPts val="0"/>
                        </a:spcBef>
                        <a:buSzPct val="25000"/>
                        <a:buNone/>
                      </a:pPr>
                      <a:r>
                        <a:rPr lang="es-CR" sz="1800" u="none" strike="noStrike" cap="none" baseline="0"/>
                        <a:t>V2</a:t>
                      </a:r>
                    </a:p>
                  </a:txBody>
                  <a:tcPr marL="91450" marR="91450" marT="45725" marB="45725"/>
                </a:tc>
                <a:tc>
                  <a:txBody>
                    <a:bodyPr/>
                    <a:lstStyle/>
                    <a:p>
                      <a:pPr marL="0" marR="0" lvl="0" indent="0" algn="l" rtl="0">
                        <a:spcBef>
                          <a:spcPts val="0"/>
                        </a:spcBef>
                        <a:buSzPct val="25000"/>
                        <a:buNone/>
                      </a:pPr>
                      <a:r>
                        <a:rPr lang="es-CR" sz="1800" u="none" strike="noStrike" cap="none" baseline="0"/>
                        <a:t>C1</a:t>
                      </a:r>
                    </a:p>
                  </a:txBody>
                  <a:tcPr marL="91450" marR="91450" marT="45725" marB="45725"/>
                </a:tc>
                <a:tc>
                  <a:txBody>
                    <a:bodyPr/>
                    <a:lstStyle/>
                    <a:p>
                      <a:pPr marL="0" marR="0" lvl="0" indent="0" algn="l" rtl="0">
                        <a:spcBef>
                          <a:spcPts val="0"/>
                        </a:spcBef>
                        <a:buSzPct val="25000"/>
                        <a:buNone/>
                      </a:pPr>
                      <a:r>
                        <a:rPr lang="es-CR" sz="1800" u="none" strike="noStrike" cap="none" baseline="0"/>
                        <a:t>P2</a:t>
                      </a:r>
                    </a:p>
                  </a:txBody>
                  <a:tcPr marL="91450" marR="91450" marT="45725" marB="45725"/>
                </a:tc>
              </a:tr>
              <a:tr h="370850">
                <a:tc>
                  <a:txBody>
                    <a:bodyPr/>
                    <a:lstStyle/>
                    <a:p>
                      <a:pPr marL="0" marR="0" lvl="0" indent="0" algn="l" rtl="0">
                        <a:spcBef>
                          <a:spcPts val="0"/>
                        </a:spcBef>
                        <a:buSzPct val="25000"/>
                        <a:buNone/>
                      </a:pPr>
                      <a:r>
                        <a:rPr lang="es-CR" sz="1800" u="none" strike="noStrike" cap="none" baseline="0"/>
                        <a:t>V2</a:t>
                      </a:r>
                    </a:p>
                  </a:txBody>
                  <a:tcPr marL="91450" marR="91450" marT="45725" marB="45725"/>
                </a:tc>
                <a:tc>
                  <a:txBody>
                    <a:bodyPr/>
                    <a:lstStyle/>
                    <a:p>
                      <a:pPr marL="0" marR="0" lvl="0" indent="0" algn="l" rtl="0">
                        <a:spcBef>
                          <a:spcPts val="0"/>
                        </a:spcBef>
                        <a:buSzPct val="25000"/>
                        <a:buNone/>
                      </a:pPr>
                      <a:r>
                        <a:rPr lang="es-CR" sz="1800" u="none" strike="noStrike" cap="none" baseline="0"/>
                        <a:t>C2</a:t>
                      </a:r>
                    </a:p>
                  </a:txBody>
                  <a:tcPr marL="91450" marR="91450" marT="45725" marB="45725"/>
                </a:tc>
                <a:tc>
                  <a:txBody>
                    <a:bodyPr/>
                    <a:lstStyle/>
                    <a:p>
                      <a:pPr marL="0" marR="0" lvl="0" indent="0" algn="l" rtl="0">
                        <a:spcBef>
                          <a:spcPts val="0"/>
                        </a:spcBef>
                        <a:buSzPct val="25000"/>
                        <a:buNone/>
                      </a:pPr>
                      <a:r>
                        <a:rPr lang="es-CR" sz="1800" u="none" strike="noStrike" cap="none" baseline="0"/>
                        <a:t>P1</a:t>
                      </a:r>
                    </a:p>
                  </a:txBody>
                  <a:tcPr marL="91450" marR="91450" marT="45725" marB="45725"/>
                </a:tc>
              </a:tr>
              <a:tr h="370850">
                <a:tc>
                  <a:txBody>
                    <a:bodyPr/>
                    <a:lstStyle/>
                    <a:p>
                      <a:pPr marL="0" marR="0" lvl="0" indent="0" algn="l" rtl="0">
                        <a:spcBef>
                          <a:spcPts val="0"/>
                        </a:spcBef>
                        <a:buSzPct val="25000"/>
                        <a:buNone/>
                      </a:pPr>
                      <a:r>
                        <a:rPr lang="es-CR" sz="1800" u="none" strike="noStrike" cap="none" baseline="0"/>
                        <a:t>V2</a:t>
                      </a:r>
                    </a:p>
                  </a:txBody>
                  <a:tcPr marL="91450" marR="91450" marT="45725" marB="45725"/>
                </a:tc>
                <a:tc>
                  <a:txBody>
                    <a:bodyPr/>
                    <a:lstStyle/>
                    <a:p>
                      <a:pPr marL="0" marR="0" lvl="0" indent="0" algn="l" rtl="0">
                        <a:spcBef>
                          <a:spcPts val="0"/>
                        </a:spcBef>
                        <a:buSzPct val="25000"/>
                        <a:buNone/>
                      </a:pPr>
                      <a:r>
                        <a:rPr lang="es-CR" sz="1800" u="none" strike="noStrike" cap="none" baseline="0"/>
                        <a:t>C2</a:t>
                      </a:r>
                    </a:p>
                  </a:txBody>
                  <a:tcPr marL="91450" marR="91450" marT="45725" marB="45725"/>
                </a:tc>
                <a:tc>
                  <a:txBody>
                    <a:bodyPr/>
                    <a:lstStyle/>
                    <a:p>
                      <a:pPr marL="0" marR="0" lvl="0" indent="0" algn="l" rtl="0">
                        <a:spcBef>
                          <a:spcPts val="0"/>
                        </a:spcBef>
                        <a:buSzPct val="25000"/>
                        <a:buNone/>
                      </a:pPr>
                      <a:r>
                        <a:rPr lang="es-CR" sz="1800" u="none" strike="noStrike" cap="none" baseline="0" dirty="0"/>
                        <a:t>P2</a:t>
                      </a:r>
                    </a:p>
                  </a:txBody>
                  <a:tcPr marL="91450" marR="91450" marT="45725" marB="45725"/>
                </a:tc>
              </a:tr>
            </a:tbl>
          </a:graphicData>
        </a:graphic>
      </p:graphicFrame>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Quinta Forma Normal</a:t>
            </a:r>
          </a:p>
        </p:txBody>
      </p:sp>
      <p:sp>
        <p:nvSpPr>
          <p:cNvPr id="610" name="Shape 610"/>
          <p:cNvSpPr txBox="1">
            <a:spLocks noGrp="1"/>
          </p:cNvSpPr>
          <p:nvPr>
            <p:ph type="body" idx="1"/>
          </p:nvPr>
        </p:nvSpPr>
        <p:spPr>
          <a:xfrm>
            <a:off x="457200" y="1900450"/>
            <a:ext cx="8229600" cy="2260847"/>
          </a:xfrm>
          <a:prstGeom prst="rect">
            <a:avLst/>
          </a:prstGeom>
          <a:noFill/>
          <a:ln>
            <a:noFill/>
          </a:ln>
        </p:spPr>
        <p:txBody>
          <a:bodyPr lIns="91425" tIns="45700" rIns="91425" bIns="45700" anchor="t" anchorCtr="0">
            <a:noAutofit/>
          </a:bodyPr>
          <a:lstStyle/>
          <a:p>
            <a:pPr marL="182880" marR="0" lvl="0" indent="-182880" algn="just" rtl="0">
              <a:lnSpc>
                <a:spcPct val="80000"/>
              </a:lnSpc>
              <a:spcBef>
                <a:spcPts val="0"/>
              </a:spcBef>
              <a:buClr>
                <a:schemeClr val="accent1"/>
              </a:buClr>
              <a:buSzPct val="86700"/>
              <a:buFont typeface="Arial"/>
              <a:buChar char="•"/>
            </a:pPr>
            <a:r>
              <a:rPr lang="es-CR" sz="2040" b="0" i="0" u="none" strike="noStrike" cap="none" baseline="0" dirty="0" smtClean="0">
                <a:solidFill>
                  <a:schemeClr val="dk1"/>
                </a:solidFill>
                <a:latin typeface="Arial"/>
                <a:ea typeface="Arial"/>
                <a:cs typeface="Arial"/>
                <a:sym typeface="Arial"/>
              </a:rPr>
              <a:t>Ejemplo</a:t>
            </a:r>
          </a:p>
          <a:p>
            <a:pPr marL="182880" marR="0" lvl="0" indent="-182880" algn="just" rtl="0">
              <a:lnSpc>
                <a:spcPct val="80000"/>
              </a:lnSpc>
              <a:spcBef>
                <a:spcPts val="0"/>
              </a:spcBef>
              <a:buClr>
                <a:schemeClr val="accent1"/>
              </a:buClr>
              <a:buSzPct val="86700"/>
              <a:buFont typeface="Arial"/>
              <a:buChar char="•"/>
            </a:pPr>
            <a:endParaRPr lang="es-CR" sz="2040" b="0" i="0" u="none" strike="noStrike" cap="none" baseline="0" dirty="0">
              <a:solidFill>
                <a:schemeClr val="dk1"/>
              </a:solidFill>
              <a:latin typeface="Arial"/>
              <a:ea typeface="Arial"/>
              <a:cs typeface="Arial"/>
              <a:sym typeface="Arial"/>
            </a:endParaRPr>
          </a:p>
          <a:p>
            <a:pPr marL="457200" marR="0" lvl="1" indent="-190500" algn="just" rtl="0">
              <a:lnSpc>
                <a:spcPct val="80000"/>
              </a:lnSpc>
              <a:spcBef>
                <a:spcPts val="340"/>
              </a:spcBef>
              <a:buClr>
                <a:schemeClr val="accent1"/>
              </a:buClr>
              <a:buSzPct val="85000"/>
              <a:buFont typeface="Arial"/>
              <a:buChar char="•"/>
            </a:pPr>
            <a:r>
              <a:rPr lang="es-CR" sz="1800" b="0" i="0" u="none" strike="noStrike" cap="none" baseline="0" dirty="0">
                <a:solidFill>
                  <a:schemeClr val="dk1"/>
                </a:solidFill>
                <a:latin typeface="Arial"/>
                <a:ea typeface="Arial"/>
                <a:cs typeface="Arial"/>
                <a:sym typeface="Arial"/>
              </a:rPr>
              <a:t>Considérese el caso de unos vendedores que venden ciertos productos de distintas compañías. Los vendedores representan compañías, las compañías fabrican productos y los vendedores venden productos.</a:t>
            </a:r>
          </a:p>
          <a:p>
            <a:pPr marL="457200" marR="0" lvl="1" indent="-190500" algn="just" rtl="0">
              <a:lnSpc>
                <a:spcPct val="80000"/>
              </a:lnSpc>
              <a:spcBef>
                <a:spcPts val="340"/>
              </a:spcBef>
              <a:buClr>
                <a:schemeClr val="accent1"/>
              </a:buClr>
              <a:buSzPct val="85000"/>
              <a:buFont typeface="Arial"/>
              <a:buChar char="•"/>
            </a:pPr>
            <a:r>
              <a:rPr lang="es-CR" sz="1800" b="0" i="0" u="none" strike="noStrike" cap="none" baseline="0" dirty="0">
                <a:solidFill>
                  <a:schemeClr val="dk1"/>
                </a:solidFill>
                <a:latin typeface="Arial"/>
                <a:ea typeface="Arial"/>
                <a:cs typeface="Arial"/>
                <a:sym typeface="Arial"/>
              </a:rPr>
              <a:t>Supongamos que existe la siguiente restricción: si un vendedor vende un determinado producto, y el vendedor representa a una compañía que produce dicho producto, entonces el vendedor vende el producto para la compañía.</a:t>
            </a:r>
          </a:p>
          <a:p>
            <a:pPr marL="457200" marR="0" lvl="1" indent="-190500" algn="just" rtl="0">
              <a:lnSpc>
                <a:spcPct val="80000"/>
              </a:lnSpc>
              <a:spcBef>
                <a:spcPts val="340"/>
              </a:spcBef>
              <a:buClr>
                <a:schemeClr val="accent1"/>
              </a:buClr>
              <a:buSzPct val="85000"/>
              <a:buFont typeface="Arial"/>
              <a:buChar char="•"/>
            </a:pPr>
            <a:r>
              <a:rPr lang="es-CR" sz="1800" b="1" i="0" u="none" strike="noStrike" cap="none" baseline="0" dirty="0">
                <a:solidFill>
                  <a:schemeClr val="dk1"/>
                </a:solidFill>
                <a:latin typeface="Arial"/>
                <a:ea typeface="Arial"/>
                <a:cs typeface="Arial"/>
                <a:sym typeface="Arial"/>
              </a:rPr>
              <a:t>En este caso, se puede reconstruir toda la información a partir de las siguientes relaciones:</a:t>
            </a: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Shape 61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Quinta Forma Normal</a:t>
            </a:r>
          </a:p>
        </p:txBody>
      </p:sp>
      <p:sp>
        <p:nvSpPr>
          <p:cNvPr id="616" name="Shape 616"/>
          <p:cNvSpPr txBox="1">
            <a:spLocks noGrp="1"/>
          </p:cNvSpPr>
          <p:nvPr>
            <p:ph type="body" idx="1"/>
          </p:nvPr>
        </p:nvSpPr>
        <p:spPr>
          <a:xfrm>
            <a:off x="457200" y="1600200"/>
            <a:ext cx="8229600" cy="2260847"/>
          </a:xfrm>
          <a:prstGeom prst="rect">
            <a:avLst/>
          </a:prstGeom>
          <a:noFill/>
          <a:ln>
            <a:noFill/>
          </a:ln>
        </p:spPr>
        <p:txBody>
          <a:bodyPr lIns="91425" tIns="45700" rIns="91425" bIns="45700" anchor="t" anchorCtr="0">
            <a:noAutofit/>
          </a:bodyPr>
          <a:lstStyle/>
          <a:p>
            <a:pPr marL="182880" marR="0" lvl="0" indent="-182880" algn="just" rtl="0">
              <a:lnSpc>
                <a:spcPct val="80000"/>
              </a:lnSpc>
              <a:spcBef>
                <a:spcPts val="0"/>
              </a:spcBef>
              <a:buClr>
                <a:schemeClr val="accent1"/>
              </a:buClr>
              <a:buSzPct val="86700"/>
              <a:buFont typeface="Arial"/>
              <a:buChar char="•"/>
            </a:pPr>
            <a:r>
              <a:rPr lang="es-CR" sz="2040" b="0" i="0" u="none" strike="noStrike" cap="none" baseline="0">
                <a:solidFill>
                  <a:schemeClr val="dk1"/>
                </a:solidFill>
                <a:latin typeface="Arial"/>
                <a:ea typeface="Arial"/>
                <a:cs typeface="Arial"/>
                <a:sym typeface="Arial"/>
              </a:rPr>
              <a:t>Ejemplo</a:t>
            </a:r>
          </a:p>
          <a:p>
            <a:pPr marL="457200" marR="0" lvl="1" indent="-190500" algn="just" rtl="0">
              <a:lnSpc>
                <a:spcPct val="80000"/>
              </a:lnSpc>
              <a:spcBef>
                <a:spcPts val="340"/>
              </a:spcBef>
              <a:buClr>
                <a:schemeClr val="accent1"/>
              </a:buClr>
              <a:buSzPct val="85000"/>
              <a:buFont typeface="Arial"/>
              <a:buChar char="•"/>
            </a:pPr>
            <a:r>
              <a:rPr lang="es-CR" sz="1700" b="0" i="0" u="none" strike="noStrike" cap="none" baseline="0">
                <a:solidFill>
                  <a:schemeClr val="dk1"/>
                </a:solidFill>
                <a:latin typeface="Arial"/>
                <a:ea typeface="Arial"/>
                <a:cs typeface="Arial"/>
                <a:sym typeface="Arial"/>
              </a:rPr>
              <a:t>Considérese el caso de unos vendedores que venden ciertos productos de distintas compañías. Los vendedores representan compañías, las compañías fabrican productos y los vendedores venden productos.</a:t>
            </a:r>
          </a:p>
          <a:p>
            <a:pPr marL="457200" marR="0" lvl="1" indent="-190500" algn="just" rtl="0">
              <a:lnSpc>
                <a:spcPct val="80000"/>
              </a:lnSpc>
              <a:spcBef>
                <a:spcPts val="340"/>
              </a:spcBef>
              <a:buClr>
                <a:schemeClr val="accent1"/>
              </a:buClr>
              <a:buSzPct val="85000"/>
              <a:buFont typeface="Arial"/>
              <a:buChar char="•"/>
            </a:pPr>
            <a:r>
              <a:rPr lang="es-CR" sz="1700" b="0" i="0" u="none" strike="noStrike" cap="none" baseline="0">
                <a:solidFill>
                  <a:schemeClr val="dk1"/>
                </a:solidFill>
                <a:latin typeface="Arial"/>
                <a:ea typeface="Arial"/>
                <a:cs typeface="Arial"/>
                <a:sym typeface="Arial"/>
              </a:rPr>
              <a:t>Supongamos que existe la siguiente restricción: si un vendedor vende un determinado producto, y el vendedor representa a una compañía que produce dicho producto, entonces el vendedor vende el producto para la compañía.</a:t>
            </a:r>
          </a:p>
          <a:p>
            <a:pPr marL="457200" marR="0" lvl="1" indent="-190500" algn="just" rtl="0">
              <a:lnSpc>
                <a:spcPct val="80000"/>
              </a:lnSpc>
              <a:spcBef>
                <a:spcPts val="340"/>
              </a:spcBef>
              <a:buClr>
                <a:schemeClr val="accent1"/>
              </a:buClr>
              <a:buSzPct val="85000"/>
              <a:buFont typeface="Arial"/>
              <a:buChar char="•"/>
            </a:pPr>
            <a:r>
              <a:rPr lang="es-CR" sz="1700" b="1" i="0" u="none" strike="noStrike" cap="none" baseline="0">
                <a:solidFill>
                  <a:schemeClr val="dk1"/>
                </a:solidFill>
                <a:latin typeface="Arial"/>
                <a:ea typeface="Arial"/>
                <a:cs typeface="Arial"/>
                <a:sym typeface="Arial"/>
              </a:rPr>
              <a:t>En este caso, se puede reconstruir toda la información a partir de las siguientes relaciones:</a:t>
            </a:r>
          </a:p>
        </p:txBody>
      </p:sp>
      <p:graphicFrame>
        <p:nvGraphicFramePr>
          <p:cNvPr id="617" name="Shape 617"/>
          <p:cNvGraphicFramePr/>
          <p:nvPr/>
        </p:nvGraphicFramePr>
        <p:xfrm>
          <a:off x="1043608" y="4103712"/>
          <a:ext cx="2129225" cy="1524050"/>
        </p:xfrm>
        <a:graphic>
          <a:graphicData uri="http://schemas.openxmlformats.org/drawingml/2006/table">
            <a:tbl>
              <a:tblPr firstRow="1" bandRow="1">
                <a:noFill/>
                <a:tableStyleId>{AAF3910B-C041-48EA-A5BA-B6D138D02507}</a:tableStyleId>
              </a:tblPr>
              <a:tblGrid>
                <a:gridCol w="1039875"/>
                <a:gridCol w="1089350"/>
              </a:tblGrid>
              <a:tr h="225275">
                <a:tc>
                  <a:txBody>
                    <a:bodyPr/>
                    <a:lstStyle/>
                    <a:p>
                      <a:pPr marL="0" marR="0" lvl="0" indent="0" algn="l" rtl="0">
                        <a:spcBef>
                          <a:spcPts val="0"/>
                        </a:spcBef>
                        <a:buSzPct val="25000"/>
                        <a:buNone/>
                      </a:pPr>
                      <a:r>
                        <a:rPr lang="es-CR" sz="1400" u="none" strike="noStrike" cap="none" baseline="0"/>
                        <a:t>Vendedor</a:t>
                      </a:r>
                    </a:p>
                  </a:txBody>
                  <a:tcPr marL="91450" marR="91450" marT="45725" marB="45725"/>
                </a:tc>
                <a:tc>
                  <a:txBody>
                    <a:bodyPr/>
                    <a:lstStyle/>
                    <a:p>
                      <a:pPr marL="0" marR="0" lvl="0" indent="0" algn="l" rtl="0">
                        <a:spcBef>
                          <a:spcPts val="0"/>
                        </a:spcBef>
                        <a:buSzPct val="25000"/>
                        <a:buNone/>
                      </a:pPr>
                      <a:r>
                        <a:rPr lang="es-CR" sz="1400" u="none" strike="noStrike" cap="none" baseline="0"/>
                        <a:t>Compañía</a:t>
                      </a:r>
                    </a:p>
                  </a:txBody>
                  <a:tcPr marL="91450" marR="91450" marT="45725" marB="45725"/>
                </a:tc>
              </a:tr>
              <a:tr h="225275">
                <a:tc>
                  <a:txBody>
                    <a:bodyPr/>
                    <a:lstStyle/>
                    <a:p>
                      <a:pPr marL="0" marR="0" lvl="0" indent="0" algn="l" rtl="0">
                        <a:spcBef>
                          <a:spcPts val="0"/>
                        </a:spcBef>
                        <a:buSzPct val="25000"/>
                        <a:buNone/>
                      </a:pPr>
                      <a:r>
                        <a:rPr lang="es-CR" sz="1400" u="none" strike="noStrike" cap="none" baseline="0"/>
                        <a:t>V1</a:t>
                      </a:r>
                    </a:p>
                  </a:txBody>
                  <a:tcPr marL="91450" marR="91450" marT="45725" marB="45725"/>
                </a:tc>
                <a:tc>
                  <a:txBody>
                    <a:bodyPr/>
                    <a:lstStyle/>
                    <a:p>
                      <a:pPr marL="0" marR="0" lvl="0" indent="0" algn="l" rtl="0">
                        <a:spcBef>
                          <a:spcPts val="0"/>
                        </a:spcBef>
                        <a:buSzPct val="25000"/>
                        <a:buNone/>
                      </a:pPr>
                      <a:r>
                        <a:rPr lang="es-CR" sz="1400" u="none" strike="noStrike" cap="none" baseline="0"/>
                        <a:t>C1</a:t>
                      </a:r>
                    </a:p>
                  </a:txBody>
                  <a:tcPr marL="91450" marR="91450" marT="45725" marB="45725"/>
                </a:tc>
              </a:tr>
              <a:tr h="225275">
                <a:tc>
                  <a:txBody>
                    <a:bodyPr/>
                    <a:lstStyle/>
                    <a:p>
                      <a:pPr marL="0" marR="0" lvl="0" indent="0" algn="l" rtl="0">
                        <a:spcBef>
                          <a:spcPts val="0"/>
                        </a:spcBef>
                        <a:buSzPct val="25000"/>
                        <a:buNone/>
                      </a:pPr>
                      <a:r>
                        <a:rPr lang="es-CR" sz="1400" u="none" strike="noStrike" cap="none" baseline="0"/>
                        <a:t>V1</a:t>
                      </a:r>
                    </a:p>
                  </a:txBody>
                  <a:tcPr marL="91450" marR="91450" marT="45725" marB="45725"/>
                </a:tc>
                <a:tc>
                  <a:txBody>
                    <a:bodyPr/>
                    <a:lstStyle/>
                    <a:p>
                      <a:pPr marL="0" marR="0" lvl="0" indent="0" algn="l" rtl="0">
                        <a:spcBef>
                          <a:spcPts val="0"/>
                        </a:spcBef>
                        <a:buSzPct val="25000"/>
                        <a:buNone/>
                      </a:pPr>
                      <a:r>
                        <a:rPr lang="es-CR" sz="1400" u="none" strike="noStrike" cap="none" baseline="0"/>
                        <a:t>C2</a:t>
                      </a:r>
                    </a:p>
                  </a:txBody>
                  <a:tcPr marL="91450" marR="91450" marT="45725" marB="45725"/>
                </a:tc>
              </a:tr>
              <a:tr h="225275">
                <a:tc>
                  <a:txBody>
                    <a:bodyPr/>
                    <a:lstStyle/>
                    <a:p>
                      <a:pPr marL="0" marR="0" lvl="0" indent="0" algn="l" rtl="0">
                        <a:spcBef>
                          <a:spcPts val="0"/>
                        </a:spcBef>
                        <a:buSzPct val="25000"/>
                        <a:buNone/>
                      </a:pPr>
                      <a:r>
                        <a:rPr lang="es-CR" sz="1400" u="none" strike="noStrike" cap="none" baseline="0"/>
                        <a:t>V2</a:t>
                      </a:r>
                    </a:p>
                  </a:txBody>
                  <a:tcPr marL="91450" marR="91450" marT="45725" marB="45725"/>
                </a:tc>
                <a:tc>
                  <a:txBody>
                    <a:bodyPr/>
                    <a:lstStyle/>
                    <a:p>
                      <a:pPr marL="0" marR="0" lvl="0" indent="0" algn="l" rtl="0">
                        <a:spcBef>
                          <a:spcPts val="0"/>
                        </a:spcBef>
                        <a:buSzPct val="25000"/>
                        <a:buNone/>
                      </a:pPr>
                      <a:r>
                        <a:rPr lang="es-CR" sz="1400" u="none" strike="noStrike" cap="none" baseline="0"/>
                        <a:t>C1</a:t>
                      </a:r>
                    </a:p>
                  </a:txBody>
                  <a:tcPr marL="91450" marR="91450" marT="45725" marB="45725"/>
                </a:tc>
              </a:tr>
              <a:tr h="225275">
                <a:tc>
                  <a:txBody>
                    <a:bodyPr/>
                    <a:lstStyle/>
                    <a:p>
                      <a:pPr marL="0" marR="0" lvl="0" indent="0" algn="l" rtl="0">
                        <a:spcBef>
                          <a:spcPts val="0"/>
                        </a:spcBef>
                        <a:buSzPct val="25000"/>
                        <a:buNone/>
                      </a:pPr>
                      <a:r>
                        <a:rPr lang="es-CR" sz="1400" u="none" strike="noStrike" cap="none" baseline="0"/>
                        <a:t>V2</a:t>
                      </a:r>
                    </a:p>
                  </a:txBody>
                  <a:tcPr marL="91450" marR="91450" marT="45725" marB="45725"/>
                </a:tc>
                <a:tc>
                  <a:txBody>
                    <a:bodyPr/>
                    <a:lstStyle/>
                    <a:p>
                      <a:pPr marL="0" marR="0" lvl="0" indent="0" algn="l" rtl="0">
                        <a:spcBef>
                          <a:spcPts val="0"/>
                        </a:spcBef>
                        <a:buSzPct val="25000"/>
                        <a:buNone/>
                      </a:pPr>
                      <a:r>
                        <a:rPr lang="es-CR" sz="1400" u="none" strike="noStrike" cap="none" baseline="0"/>
                        <a:t>C2</a:t>
                      </a:r>
                    </a:p>
                  </a:txBody>
                  <a:tcPr marL="91450" marR="91450" marT="45725" marB="45725"/>
                </a:tc>
              </a:tr>
            </a:tbl>
          </a:graphicData>
        </a:graphic>
      </p:graphicFrame>
      <p:graphicFrame>
        <p:nvGraphicFramePr>
          <p:cNvPr id="618" name="Shape 618"/>
          <p:cNvGraphicFramePr/>
          <p:nvPr/>
        </p:nvGraphicFramePr>
        <p:xfrm>
          <a:off x="3491880" y="4103712"/>
          <a:ext cx="2099325" cy="1524050"/>
        </p:xfrm>
        <a:graphic>
          <a:graphicData uri="http://schemas.openxmlformats.org/drawingml/2006/table">
            <a:tbl>
              <a:tblPr firstRow="1" bandRow="1">
                <a:noFill/>
                <a:tableStyleId>{9B02BAA9-944D-4219-9836-87B63B476B88}</a:tableStyleId>
              </a:tblPr>
              <a:tblGrid>
                <a:gridCol w="1089350"/>
                <a:gridCol w="1009975"/>
              </a:tblGrid>
              <a:tr h="225275">
                <a:tc>
                  <a:txBody>
                    <a:bodyPr/>
                    <a:lstStyle/>
                    <a:p>
                      <a:pPr marL="0" marR="0" lvl="0" indent="0" algn="l" rtl="0">
                        <a:spcBef>
                          <a:spcPts val="0"/>
                        </a:spcBef>
                        <a:buSzPct val="25000"/>
                        <a:buNone/>
                      </a:pPr>
                      <a:r>
                        <a:rPr lang="es-CR" sz="1400" u="none" strike="noStrike" cap="none" baseline="0"/>
                        <a:t>Compañía</a:t>
                      </a:r>
                    </a:p>
                  </a:txBody>
                  <a:tcPr marL="91450" marR="91450" marT="45725" marB="45725"/>
                </a:tc>
                <a:tc>
                  <a:txBody>
                    <a:bodyPr/>
                    <a:lstStyle/>
                    <a:p>
                      <a:pPr marL="0" marR="0" lvl="0" indent="0" algn="l" rtl="0">
                        <a:spcBef>
                          <a:spcPts val="0"/>
                        </a:spcBef>
                        <a:buSzPct val="25000"/>
                        <a:buNone/>
                      </a:pPr>
                      <a:r>
                        <a:rPr lang="es-CR" sz="1400" u="none" strike="noStrike" cap="none" baseline="0"/>
                        <a:t>Producto</a:t>
                      </a:r>
                    </a:p>
                  </a:txBody>
                  <a:tcPr marL="91450" marR="91450" marT="45725" marB="45725"/>
                </a:tc>
              </a:tr>
              <a:tr h="225275">
                <a:tc>
                  <a:txBody>
                    <a:bodyPr/>
                    <a:lstStyle/>
                    <a:p>
                      <a:pPr marL="0" marR="0" lvl="0" indent="0" algn="l" rtl="0">
                        <a:spcBef>
                          <a:spcPts val="0"/>
                        </a:spcBef>
                        <a:buSzPct val="25000"/>
                        <a:buNone/>
                      </a:pPr>
                      <a:r>
                        <a:rPr lang="es-CR" sz="1400" u="none" strike="noStrike" cap="none" baseline="0"/>
                        <a:t>C1</a:t>
                      </a:r>
                    </a:p>
                  </a:txBody>
                  <a:tcPr marL="91450" marR="91450" marT="45725" marB="45725"/>
                </a:tc>
                <a:tc>
                  <a:txBody>
                    <a:bodyPr/>
                    <a:lstStyle/>
                    <a:p>
                      <a:pPr marL="0" marR="0" lvl="0" indent="0" algn="l" rtl="0">
                        <a:spcBef>
                          <a:spcPts val="0"/>
                        </a:spcBef>
                        <a:buSzPct val="25000"/>
                        <a:buNone/>
                      </a:pPr>
                      <a:r>
                        <a:rPr lang="es-CR" sz="1400" u="none" strike="noStrike" cap="none" baseline="0"/>
                        <a:t>P1</a:t>
                      </a:r>
                    </a:p>
                  </a:txBody>
                  <a:tcPr marL="91450" marR="91450" marT="45725" marB="45725"/>
                </a:tc>
              </a:tr>
              <a:tr h="225275">
                <a:tc>
                  <a:txBody>
                    <a:bodyPr/>
                    <a:lstStyle/>
                    <a:p>
                      <a:pPr marL="0" marR="0" lvl="0" indent="0" algn="l" rtl="0">
                        <a:spcBef>
                          <a:spcPts val="0"/>
                        </a:spcBef>
                        <a:buSzPct val="25000"/>
                        <a:buNone/>
                      </a:pPr>
                      <a:r>
                        <a:rPr lang="es-CR" sz="1400" u="none" strike="noStrike" cap="none" baseline="0"/>
                        <a:t>C2</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P1</a:t>
                      </a:r>
                    </a:p>
                  </a:txBody>
                  <a:tcPr marL="91450" marR="91450" marT="45725" marB="45725"/>
                </a:tc>
              </a:tr>
              <a:tr h="225275">
                <a:tc>
                  <a:txBody>
                    <a:bodyPr/>
                    <a:lstStyle/>
                    <a:p>
                      <a:pPr marL="0" marR="0" lvl="0" indent="0" algn="l" rtl="0">
                        <a:spcBef>
                          <a:spcPts val="0"/>
                        </a:spcBef>
                        <a:buSzPct val="25000"/>
                        <a:buNone/>
                      </a:pPr>
                      <a:r>
                        <a:rPr lang="es-CR" sz="1400" u="none" strike="noStrike" cap="none" baseline="0"/>
                        <a:t>C1</a:t>
                      </a:r>
                    </a:p>
                  </a:txBody>
                  <a:tcPr marL="91450" marR="91450" marT="45725" marB="45725"/>
                </a:tc>
                <a:tc>
                  <a:txBody>
                    <a:bodyPr/>
                    <a:lstStyle/>
                    <a:p>
                      <a:pPr marL="0" marR="0" lvl="0" indent="0" algn="l" rtl="0">
                        <a:spcBef>
                          <a:spcPts val="0"/>
                        </a:spcBef>
                        <a:buSzPct val="25000"/>
                        <a:buNone/>
                      </a:pPr>
                      <a:r>
                        <a:rPr lang="es-CR" sz="1400" u="none" strike="noStrike" cap="none" baseline="0"/>
                        <a:t>P2</a:t>
                      </a:r>
                    </a:p>
                  </a:txBody>
                  <a:tcPr marL="91450" marR="91450" marT="45725" marB="45725"/>
                </a:tc>
              </a:tr>
              <a:tr h="225275">
                <a:tc>
                  <a:txBody>
                    <a:bodyPr/>
                    <a:lstStyle/>
                    <a:p>
                      <a:pPr marL="0" marR="0" lvl="0" indent="0" algn="l" rtl="0">
                        <a:spcBef>
                          <a:spcPts val="0"/>
                        </a:spcBef>
                        <a:buSzPct val="25000"/>
                        <a:buNone/>
                      </a:pPr>
                      <a:r>
                        <a:rPr lang="es-CR" sz="1400" u="none" strike="noStrike" cap="none" baseline="0"/>
                        <a:t>C2</a:t>
                      </a:r>
                    </a:p>
                  </a:txBody>
                  <a:tcPr marL="91450" marR="91450" marT="45725" marB="45725"/>
                </a:tc>
                <a:tc>
                  <a:txBody>
                    <a:bodyPr/>
                    <a:lstStyle/>
                    <a:p>
                      <a:pPr marL="0" marR="0" lvl="0" indent="0" algn="l" rtl="0">
                        <a:spcBef>
                          <a:spcPts val="0"/>
                        </a:spcBef>
                        <a:buSzPct val="25000"/>
                        <a:buNone/>
                      </a:pPr>
                      <a:r>
                        <a:rPr lang="es-CR" sz="1400" u="none" strike="noStrike" cap="none" baseline="0"/>
                        <a:t>P2</a:t>
                      </a:r>
                    </a:p>
                  </a:txBody>
                  <a:tcPr marL="91450" marR="91450" marT="45725" marB="45725"/>
                </a:tc>
              </a:tr>
            </a:tbl>
          </a:graphicData>
        </a:graphic>
      </p:graphicFrame>
      <p:graphicFrame>
        <p:nvGraphicFramePr>
          <p:cNvPr id="619" name="Shape 619"/>
          <p:cNvGraphicFramePr/>
          <p:nvPr/>
        </p:nvGraphicFramePr>
        <p:xfrm>
          <a:off x="5906532" y="4103712"/>
          <a:ext cx="2049850" cy="1524050"/>
        </p:xfrm>
        <a:graphic>
          <a:graphicData uri="http://schemas.openxmlformats.org/drawingml/2006/table">
            <a:tbl>
              <a:tblPr firstRow="1" bandRow="1">
                <a:noFill/>
                <a:tableStyleId>{E1920616-7BDA-4C64-B842-4F8E07E10B6F}</a:tableStyleId>
              </a:tblPr>
              <a:tblGrid>
                <a:gridCol w="1039875"/>
                <a:gridCol w="1009975"/>
              </a:tblGrid>
              <a:tr h="225275">
                <a:tc>
                  <a:txBody>
                    <a:bodyPr/>
                    <a:lstStyle/>
                    <a:p>
                      <a:pPr marL="0" marR="0" lvl="0" indent="0" algn="l" rtl="0">
                        <a:spcBef>
                          <a:spcPts val="0"/>
                        </a:spcBef>
                        <a:buSzPct val="25000"/>
                        <a:buNone/>
                      </a:pPr>
                      <a:r>
                        <a:rPr lang="es-CR" sz="1400" u="none" strike="noStrike" cap="none" baseline="0"/>
                        <a:t>Vendedor</a:t>
                      </a:r>
                    </a:p>
                  </a:txBody>
                  <a:tcPr marL="91450" marR="91450" marT="45725" marB="45725"/>
                </a:tc>
                <a:tc>
                  <a:txBody>
                    <a:bodyPr/>
                    <a:lstStyle/>
                    <a:p>
                      <a:pPr marL="0" marR="0" lvl="0" indent="0" algn="l" rtl="0">
                        <a:spcBef>
                          <a:spcPts val="0"/>
                        </a:spcBef>
                        <a:buSzPct val="25000"/>
                        <a:buNone/>
                      </a:pPr>
                      <a:r>
                        <a:rPr lang="es-CR" sz="1400" u="none" strike="noStrike" cap="none" baseline="0"/>
                        <a:t>Producto</a:t>
                      </a:r>
                    </a:p>
                  </a:txBody>
                  <a:tcPr marL="91450" marR="91450" marT="45725" marB="45725"/>
                </a:tc>
              </a:tr>
              <a:tr h="225275">
                <a:tc>
                  <a:txBody>
                    <a:bodyPr/>
                    <a:lstStyle/>
                    <a:p>
                      <a:pPr marL="0" marR="0" lvl="0" indent="0" algn="l" rtl="0">
                        <a:spcBef>
                          <a:spcPts val="0"/>
                        </a:spcBef>
                        <a:buSzPct val="25000"/>
                        <a:buNone/>
                      </a:pPr>
                      <a:r>
                        <a:rPr lang="es-CR" sz="1400" u="none" strike="noStrike" cap="none" baseline="0"/>
                        <a:t>V1</a:t>
                      </a:r>
                    </a:p>
                  </a:txBody>
                  <a:tcPr marL="91450" marR="91450" marT="45725" marB="45725"/>
                </a:tc>
                <a:tc>
                  <a:txBody>
                    <a:bodyPr/>
                    <a:lstStyle/>
                    <a:p>
                      <a:pPr marL="0" marR="0" lvl="0" indent="0" algn="l" rtl="0">
                        <a:spcBef>
                          <a:spcPts val="0"/>
                        </a:spcBef>
                        <a:buSzPct val="25000"/>
                        <a:buNone/>
                      </a:pPr>
                      <a:r>
                        <a:rPr lang="es-CR" sz="1400" u="none" strike="noStrike" cap="none" baseline="0"/>
                        <a:t>P1</a:t>
                      </a:r>
                    </a:p>
                  </a:txBody>
                  <a:tcPr marL="91450" marR="91450" marT="45725" marB="45725"/>
                </a:tc>
              </a:tr>
              <a:tr h="225275">
                <a:tc>
                  <a:txBody>
                    <a:bodyPr/>
                    <a:lstStyle/>
                    <a:p>
                      <a:pPr marL="0" marR="0" lvl="0" indent="0" algn="l" rtl="0">
                        <a:spcBef>
                          <a:spcPts val="0"/>
                        </a:spcBef>
                        <a:buSzPct val="25000"/>
                        <a:buNone/>
                      </a:pPr>
                      <a:r>
                        <a:rPr lang="es-CR" sz="1400" u="none" strike="noStrike" cap="none" baseline="0"/>
                        <a:t>V2</a:t>
                      </a:r>
                    </a:p>
                  </a:txBody>
                  <a:tcPr marL="91450" marR="91450" marT="45725" marB="45725"/>
                </a:tc>
                <a:tc>
                  <a:txBody>
                    <a:bodyPr/>
                    <a:lstStyle/>
                    <a:p>
                      <a:pPr marL="0" marR="0" lvl="0" indent="0" algn="l" rtl="0">
                        <a:spcBef>
                          <a:spcPts val="0"/>
                        </a:spcBef>
                        <a:buSzPct val="25000"/>
                        <a:buNone/>
                      </a:pPr>
                      <a:r>
                        <a:rPr lang="es-CR" sz="1400" u="none" strike="noStrike" cap="none" baseline="0"/>
                        <a:t>P1</a:t>
                      </a:r>
                    </a:p>
                  </a:txBody>
                  <a:tcPr marL="91450" marR="91450" marT="45725" marB="45725"/>
                </a:tc>
              </a:tr>
              <a:tr h="225275">
                <a:tc>
                  <a:txBody>
                    <a:bodyPr/>
                    <a:lstStyle/>
                    <a:p>
                      <a:pPr marL="0" marR="0" lvl="0" indent="0" algn="l" rtl="0">
                        <a:spcBef>
                          <a:spcPts val="0"/>
                        </a:spcBef>
                        <a:buSzPct val="25000"/>
                        <a:buNone/>
                      </a:pPr>
                      <a:r>
                        <a:rPr lang="es-CR" sz="1400" u="none" strike="noStrike" cap="none" baseline="0"/>
                        <a:t>V2</a:t>
                      </a:r>
                    </a:p>
                  </a:txBody>
                  <a:tcPr marL="91450" marR="91450" marT="45725" marB="45725"/>
                </a:tc>
                <a:tc>
                  <a:txBody>
                    <a:bodyPr/>
                    <a:lstStyle/>
                    <a:p>
                      <a:pPr marL="0" marR="0" lvl="0" indent="0" algn="l" rtl="0">
                        <a:spcBef>
                          <a:spcPts val="0"/>
                        </a:spcBef>
                        <a:buSzPct val="25000"/>
                        <a:buNone/>
                      </a:pPr>
                      <a:r>
                        <a:rPr lang="es-CR" sz="1400" u="none" strike="noStrike" cap="none" baseline="0"/>
                        <a:t>P2</a:t>
                      </a:r>
                    </a:p>
                  </a:txBody>
                  <a:tcPr marL="91450" marR="91450" marT="45725" marB="45725"/>
                </a:tc>
              </a:tr>
              <a:tr h="225275">
                <a:tc>
                  <a:txBody>
                    <a:bodyPr/>
                    <a:lstStyle/>
                    <a:p>
                      <a:pPr marL="0" marR="0" lvl="0" indent="0" algn="l" rtl="0">
                        <a:spcBef>
                          <a:spcPts val="0"/>
                        </a:spcBef>
                        <a:buSzPct val="25000"/>
                        <a:buNone/>
                      </a:pPr>
                      <a:r>
                        <a:rPr lang="es-CR" sz="1400" u="none" strike="noStrike" cap="none" baseline="0"/>
                        <a:t>V1</a:t>
                      </a:r>
                    </a:p>
                  </a:txBody>
                  <a:tcPr marL="91450" marR="91450" marT="45725" marB="45725"/>
                </a:tc>
                <a:tc>
                  <a:txBody>
                    <a:bodyPr/>
                    <a:lstStyle/>
                    <a:p>
                      <a:pPr marL="0" marR="0" lvl="0" indent="0" algn="l" rtl="0">
                        <a:spcBef>
                          <a:spcPts val="0"/>
                        </a:spcBef>
                        <a:buSzPct val="25000"/>
                        <a:buNone/>
                      </a:pPr>
                      <a:r>
                        <a:rPr lang="es-CR" sz="1400" u="none" strike="noStrike" cap="none" baseline="0"/>
                        <a:t>P2</a:t>
                      </a:r>
                    </a:p>
                  </a:txBody>
                  <a:tcPr marL="91450" marR="91450" marT="45725" marB="45725"/>
                </a:tc>
              </a:tr>
            </a:tbl>
          </a:graphicData>
        </a:graphic>
      </p:graphicFrame>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Shape 62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Ejemplos</a:t>
            </a:r>
          </a:p>
        </p:txBody>
      </p:sp>
      <p:sp>
        <p:nvSpPr>
          <p:cNvPr id="625" name="Shape 62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vacacion(Lugar_id, Lugar_Nombre, cliente_id, cliente_Nombre, fecha)</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Shape 630"/>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Ejemplos</a:t>
            </a:r>
          </a:p>
        </p:txBody>
      </p:sp>
      <p:sp>
        <p:nvSpPr>
          <p:cNvPr id="631" name="Shape 631"/>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dirty="0" err="1">
                <a:solidFill>
                  <a:schemeClr val="dk1"/>
                </a:solidFill>
                <a:latin typeface="Arial"/>
                <a:ea typeface="Arial"/>
                <a:cs typeface="Arial"/>
                <a:sym typeface="Arial"/>
              </a:rPr>
              <a:t>vacacion</a:t>
            </a:r>
            <a:r>
              <a:rPr lang="es-CR" sz="2400" b="0" i="0" u="none" strike="noStrike" cap="none" baseline="0" dirty="0">
                <a:solidFill>
                  <a:schemeClr val="dk1"/>
                </a:solidFill>
                <a:latin typeface="Arial"/>
                <a:ea typeface="Arial"/>
                <a:cs typeface="Arial"/>
                <a:sym typeface="Arial"/>
              </a:rPr>
              <a:t>(</a:t>
            </a:r>
            <a:r>
              <a:rPr lang="es-CR" sz="2400" b="0" i="0" u="none" strike="noStrike" cap="none" baseline="0" dirty="0" err="1">
                <a:solidFill>
                  <a:schemeClr val="dk1"/>
                </a:solidFill>
                <a:latin typeface="Arial"/>
                <a:ea typeface="Arial"/>
                <a:cs typeface="Arial"/>
                <a:sym typeface="Arial"/>
              </a:rPr>
              <a:t>Lugar_id</a:t>
            </a:r>
            <a:r>
              <a:rPr lang="es-CR" sz="2400" b="0" i="0" u="none" strike="noStrike" cap="none" baseline="0" dirty="0">
                <a:solidFill>
                  <a:schemeClr val="dk1"/>
                </a:solidFill>
                <a:latin typeface="Arial"/>
                <a:ea typeface="Arial"/>
                <a:cs typeface="Arial"/>
                <a:sym typeface="Arial"/>
              </a:rPr>
              <a:t>, </a:t>
            </a:r>
            <a:r>
              <a:rPr lang="es-CR" sz="2400" b="0" i="0" u="none" strike="noStrike" cap="none" baseline="0" dirty="0" err="1">
                <a:solidFill>
                  <a:schemeClr val="dk1"/>
                </a:solidFill>
                <a:latin typeface="Arial"/>
                <a:ea typeface="Arial"/>
                <a:cs typeface="Arial"/>
                <a:sym typeface="Arial"/>
              </a:rPr>
              <a:t>Lugar_Nombre</a:t>
            </a:r>
            <a:r>
              <a:rPr lang="es-CR" sz="2400" b="0" i="0" u="none" strike="noStrike" cap="none" baseline="0" dirty="0">
                <a:solidFill>
                  <a:schemeClr val="dk1"/>
                </a:solidFill>
                <a:latin typeface="Arial"/>
                <a:ea typeface="Arial"/>
                <a:cs typeface="Arial"/>
                <a:sym typeface="Arial"/>
              </a:rPr>
              <a:t>, </a:t>
            </a:r>
            <a:r>
              <a:rPr lang="es-CR" sz="2400" b="0" i="0" u="none" strike="noStrike" cap="none" baseline="0" dirty="0" err="1">
                <a:solidFill>
                  <a:schemeClr val="dk1"/>
                </a:solidFill>
                <a:latin typeface="Arial"/>
                <a:ea typeface="Arial"/>
                <a:cs typeface="Arial"/>
                <a:sym typeface="Arial"/>
              </a:rPr>
              <a:t>cliente_id</a:t>
            </a:r>
            <a:r>
              <a:rPr lang="es-CR" sz="2400" b="0" i="0" u="none" strike="noStrike" cap="none" baseline="0" dirty="0">
                <a:solidFill>
                  <a:schemeClr val="dk1"/>
                </a:solidFill>
                <a:latin typeface="Arial"/>
                <a:ea typeface="Arial"/>
                <a:cs typeface="Arial"/>
                <a:sym typeface="Arial"/>
              </a:rPr>
              <a:t>, </a:t>
            </a:r>
            <a:r>
              <a:rPr lang="es-CR" sz="2400" b="0" i="0" u="none" strike="noStrike" cap="none" baseline="0" dirty="0" err="1">
                <a:solidFill>
                  <a:schemeClr val="dk1"/>
                </a:solidFill>
                <a:latin typeface="Arial"/>
                <a:ea typeface="Arial"/>
                <a:cs typeface="Arial"/>
                <a:sym typeface="Arial"/>
              </a:rPr>
              <a:t>cliente_Nombre</a:t>
            </a:r>
            <a:r>
              <a:rPr lang="es-CR" sz="2400" b="0" i="0" u="none" strike="noStrike" cap="none" baseline="0" dirty="0">
                <a:solidFill>
                  <a:schemeClr val="dk1"/>
                </a:solidFill>
                <a:latin typeface="Arial"/>
                <a:ea typeface="Arial"/>
                <a:cs typeface="Arial"/>
                <a:sym typeface="Arial"/>
              </a:rPr>
              <a:t>, fecha</a:t>
            </a:r>
            <a:r>
              <a:rPr lang="es-CR" sz="2400" b="0" i="0" u="none" strike="noStrike" cap="none" baseline="0" dirty="0" smtClean="0">
                <a:solidFill>
                  <a:schemeClr val="dk1"/>
                </a:solidFill>
                <a:latin typeface="Arial"/>
                <a:ea typeface="Arial"/>
                <a:cs typeface="Arial"/>
                <a:sym typeface="Arial"/>
              </a:rPr>
              <a:t>)</a:t>
            </a:r>
          </a:p>
          <a:p>
            <a:pPr marL="182880" marR="0" lvl="0" indent="-182880" algn="just" rtl="0">
              <a:spcBef>
                <a:spcPts val="0"/>
              </a:spcBef>
              <a:buClr>
                <a:schemeClr val="accent1"/>
              </a:buClr>
              <a:buSzPct val="85000"/>
              <a:buFont typeface="Arial"/>
              <a:buChar char="•"/>
            </a:pPr>
            <a:endParaRPr lang="es-CR" sz="2400" b="0" i="0" u="none" strike="noStrike" cap="none" baseline="0" dirty="0">
              <a:solidFill>
                <a:schemeClr val="dk1"/>
              </a:solidFill>
              <a:latin typeface="Arial"/>
              <a:ea typeface="Arial"/>
              <a:cs typeface="Arial"/>
              <a:sym typeface="Arial"/>
            </a:endParaRPr>
          </a:p>
          <a:p>
            <a:pPr marL="182880" marR="0" lvl="0" indent="-182880" algn="just" rtl="0">
              <a:spcBef>
                <a:spcPts val="480"/>
              </a:spcBef>
              <a:buClr>
                <a:schemeClr val="accent1"/>
              </a:buClr>
              <a:buSzPct val="85000"/>
              <a:buFont typeface="Arial"/>
              <a:buChar char="•"/>
            </a:pPr>
            <a:r>
              <a:rPr lang="es-CR" sz="2400" b="0" i="0" u="none" strike="noStrike" cap="none" baseline="0" dirty="0">
                <a:solidFill>
                  <a:schemeClr val="dk1"/>
                </a:solidFill>
                <a:latin typeface="Arial"/>
                <a:ea typeface="Arial"/>
                <a:cs typeface="Arial"/>
                <a:sym typeface="Arial"/>
              </a:rPr>
              <a:t>¿Atributos atómicos?</a:t>
            </a:r>
          </a:p>
          <a:p>
            <a:pPr marL="457200" marR="0" lvl="1" indent="-190500" algn="just" rtl="0">
              <a:spcBef>
                <a:spcPts val="400"/>
              </a:spcBef>
              <a:buClr>
                <a:schemeClr val="accent1"/>
              </a:buClr>
              <a:buSzPct val="85000"/>
              <a:buFont typeface="Arial"/>
              <a:buChar char="•"/>
            </a:pPr>
            <a:r>
              <a:rPr lang="es-CR" sz="2000" b="0" i="0" u="none" strike="noStrike" cap="none" baseline="0" dirty="0">
                <a:solidFill>
                  <a:schemeClr val="dk1"/>
                </a:solidFill>
                <a:latin typeface="Arial"/>
                <a:ea typeface="Arial"/>
                <a:cs typeface="Arial"/>
                <a:sym typeface="Arial"/>
              </a:rPr>
              <a:t>Sí, es 1FN</a:t>
            </a: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Shape 636"/>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Ejemplos</a:t>
            </a:r>
          </a:p>
        </p:txBody>
      </p:sp>
      <p:sp>
        <p:nvSpPr>
          <p:cNvPr id="637" name="Shape 637"/>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dirty="0" err="1">
                <a:solidFill>
                  <a:schemeClr val="dk1"/>
                </a:solidFill>
                <a:latin typeface="Arial"/>
                <a:ea typeface="Arial"/>
                <a:cs typeface="Arial"/>
                <a:sym typeface="Arial"/>
              </a:rPr>
              <a:t>vacacion</a:t>
            </a:r>
            <a:r>
              <a:rPr lang="es-CR" sz="2400" b="0" i="0" u="none" strike="noStrike" cap="none" baseline="0" dirty="0">
                <a:solidFill>
                  <a:schemeClr val="dk1"/>
                </a:solidFill>
                <a:latin typeface="Arial"/>
                <a:ea typeface="Arial"/>
                <a:cs typeface="Arial"/>
                <a:sym typeface="Arial"/>
              </a:rPr>
              <a:t>(</a:t>
            </a:r>
            <a:r>
              <a:rPr lang="es-CR" sz="2400" b="0" i="0" u="none" strike="noStrike" cap="none" baseline="0" dirty="0" err="1">
                <a:solidFill>
                  <a:schemeClr val="dk1"/>
                </a:solidFill>
                <a:latin typeface="Arial"/>
                <a:ea typeface="Arial"/>
                <a:cs typeface="Arial"/>
                <a:sym typeface="Arial"/>
              </a:rPr>
              <a:t>Lugar_id</a:t>
            </a:r>
            <a:r>
              <a:rPr lang="es-CR" sz="2400" b="0" i="0" u="none" strike="noStrike" cap="none" baseline="0" dirty="0">
                <a:solidFill>
                  <a:schemeClr val="dk1"/>
                </a:solidFill>
                <a:latin typeface="Arial"/>
                <a:ea typeface="Arial"/>
                <a:cs typeface="Arial"/>
                <a:sym typeface="Arial"/>
              </a:rPr>
              <a:t>, </a:t>
            </a:r>
            <a:r>
              <a:rPr lang="es-CR" sz="2400" b="0" i="0" u="none" strike="noStrike" cap="none" baseline="0" dirty="0" err="1">
                <a:solidFill>
                  <a:schemeClr val="dk1"/>
                </a:solidFill>
                <a:latin typeface="Arial"/>
                <a:ea typeface="Arial"/>
                <a:cs typeface="Arial"/>
                <a:sym typeface="Arial"/>
              </a:rPr>
              <a:t>Lugar_Nombre</a:t>
            </a:r>
            <a:r>
              <a:rPr lang="es-CR" sz="2400" b="0" i="0" u="none" strike="noStrike" cap="none" baseline="0" dirty="0">
                <a:solidFill>
                  <a:schemeClr val="dk1"/>
                </a:solidFill>
                <a:latin typeface="Arial"/>
                <a:ea typeface="Arial"/>
                <a:cs typeface="Arial"/>
                <a:sym typeface="Arial"/>
              </a:rPr>
              <a:t>, </a:t>
            </a:r>
            <a:r>
              <a:rPr lang="es-CR" sz="2400" b="0" i="0" u="none" strike="noStrike" cap="none" baseline="0" dirty="0" err="1">
                <a:solidFill>
                  <a:schemeClr val="dk1"/>
                </a:solidFill>
                <a:latin typeface="Arial"/>
                <a:ea typeface="Arial"/>
                <a:cs typeface="Arial"/>
                <a:sym typeface="Arial"/>
              </a:rPr>
              <a:t>cliente_id</a:t>
            </a:r>
            <a:r>
              <a:rPr lang="es-CR" sz="2400" b="0" i="0" u="none" strike="noStrike" cap="none" baseline="0" dirty="0">
                <a:solidFill>
                  <a:schemeClr val="dk1"/>
                </a:solidFill>
                <a:latin typeface="Arial"/>
                <a:ea typeface="Arial"/>
                <a:cs typeface="Arial"/>
                <a:sym typeface="Arial"/>
              </a:rPr>
              <a:t>, </a:t>
            </a:r>
            <a:r>
              <a:rPr lang="es-CR" sz="2400" b="0" i="0" u="none" strike="noStrike" cap="none" baseline="0" dirty="0" err="1">
                <a:solidFill>
                  <a:schemeClr val="dk1"/>
                </a:solidFill>
                <a:latin typeface="Arial"/>
                <a:ea typeface="Arial"/>
                <a:cs typeface="Arial"/>
                <a:sym typeface="Arial"/>
              </a:rPr>
              <a:t>cliente_Nombre</a:t>
            </a:r>
            <a:r>
              <a:rPr lang="es-CR" sz="2400" b="0" i="0" u="none" strike="noStrike" cap="none" baseline="0" dirty="0">
                <a:solidFill>
                  <a:schemeClr val="dk1"/>
                </a:solidFill>
                <a:latin typeface="Arial"/>
                <a:ea typeface="Arial"/>
                <a:cs typeface="Arial"/>
                <a:sym typeface="Arial"/>
              </a:rPr>
              <a:t>, fecha</a:t>
            </a:r>
            <a:r>
              <a:rPr lang="es-CR" sz="2400" b="0" i="0" u="none" strike="noStrike" cap="none" baseline="0" dirty="0" smtClean="0">
                <a:solidFill>
                  <a:schemeClr val="dk1"/>
                </a:solidFill>
                <a:latin typeface="Arial"/>
                <a:ea typeface="Arial"/>
                <a:cs typeface="Arial"/>
                <a:sym typeface="Arial"/>
              </a:rPr>
              <a:t>)</a:t>
            </a:r>
          </a:p>
          <a:p>
            <a:pPr marL="182880" marR="0" lvl="0" indent="-182880" algn="just" rtl="0">
              <a:spcBef>
                <a:spcPts val="0"/>
              </a:spcBef>
              <a:buClr>
                <a:schemeClr val="accent1"/>
              </a:buClr>
              <a:buSzPct val="85000"/>
              <a:buFont typeface="Arial"/>
              <a:buChar char="•"/>
            </a:pPr>
            <a:endParaRPr lang="es-CR" sz="2400" b="0" i="0" u="none" strike="noStrike" cap="none" baseline="0" dirty="0">
              <a:solidFill>
                <a:schemeClr val="dk1"/>
              </a:solidFill>
              <a:latin typeface="Arial"/>
              <a:ea typeface="Arial"/>
              <a:cs typeface="Arial"/>
              <a:sym typeface="Arial"/>
            </a:endParaRPr>
          </a:p>
          <a:p>
            <a:pPr marL="182880" marR="0" lvl="0" indent="-182880" algn="just" rtl="0">
              <a:spcBef>
                <a:spcPts val="480"/>
              </a:spcBef>
              <a:buClr>
                <a:schemeClr val="accent1"/>
              </a:buClr>
              <a:buSzPct val="85000"/>
              <a:buFont typeface="Arial"/>
              <a:buChar char="•"/>
            </a:pPr>
            <a:r>
              <a:rPr lang="es-CR" sz="2400" b="0" i="0" u="none" strike="noStrike" cap="none" baseline="0" dirty="0">
                <a:solidFill>
                  <a:schemeClr val="dk1"/>
                </a:solidFill>
                <a:latin typeface="Arial"/>
                <a:ea typeface="Arial"/>
                <a:cs typeface="Arial"/>
                <a:sym typeface="Arial"/>
              </a:rPr>
              <a:t>¿Atributos atómicos?</a:t>
            </a:r>
          </a:p>
          <a:p>
            <a:pPr marL="457200" marR="0" lvl="1" indent="-190500" algn="just" rtl="0">
              <a:spcBef>
                <a:spcPts val="400"/>
              </a:spcBef>
              <a:buClr>
                <a:schemeClr val="accent1"/>
              </a:buClr>
              <a:buSzPct val="85000"/>
              <a:buFont typeface="Arial"/>
              <a:buChar char="•"/>
            </a:pPr>
            <a:r>
              <a:rPr lang="es-CR" sz="2000" b="0" i="0" u="none" strike="noStrike" cap="none" baseline="0" dirty="0">
                <a:solidFill>
                  <a:schemeClr val="dk1"/>
                </a:solidFill>
                <a:latin typeface="Arial"/>
                <a:ea typeface="Arial"/>
                <a:cs typeface="Arial"/>
                <a:sym typeface="Arial"/>
              </a:rPr>
              <a:t>Sí, es </a:t>
            </a:r>
            <a:r>
              <a:rPr lang="es-CR" sz="2000" b="0" i="0" u="none" strike="noStrike" cap="none" baseline="0" dirty="0" smtClean="0">
                <a:solidFill>
                  <a:schemeClr val="dk1"/>
                </a:solidFill>
                <a:latin typeface="Arial"/>
                <a:ea typeface="Arial"/>
                <a:cs typeface="Arial"/>
                <a:sym typeface="Arial"/>
              </a:rPr>
              <a:t>1FN</a:t>
            </a:r>
          </a:p>
          <a:p>
            <a:pPr marL="457200" marR="0" lvl="1" indent="-190500" algn="just" rtl="0">
              <a:spcBef>
                <a:spcPts val="400"/>
              </a:spcBef>
              <a:buClr>
                <a:schemeClr val="accent1"/>
              </a:buClr>
              <a:buSzPct val="85000"/>
              <a:buFont typeface="Arial"/>
              <a:buChar char="•"/>
            </a:pPr>
            <a:endParaRPr lang="es-CR" sz="2000" b="0" i="0" u="none" strike="noStrike" cap="none" baseline="0" dirty="0">
              <a:solidFill>
                <a:schemeClr val="dk1"/>
              </a:solidFill>
              <a:latin typeface="Arial"/>
              <a:ea typeface="Arial"/>
              <a:cs typeface="Arial"/>
              <a:sym typeface="Arial"/>
            </a:endParaRPr>
          </a:p>
          <a:p>
            <a:pPr marL="182880" marR="0" lvl="0" indent="-182880" algn="just" rtl="0">
              <a:spcBef>
                <a:spcPts val="480"/>
              </a:spcBef>
              <a:buClr>
                <a:schemeClr val="accent1"/>
              </a:buClr>
              <a:buSzPct val="85000"/>
              <a:buFont typeface="Arial"/>
              <a:buChar char="•"/>
            </a:pPr>
            <a:r>
              <a:rPr lang="es-CR" sz="2400" b="0" i="0" u="none" strike="noStrike" cap="none" baseline="0" dirty="0">
                <a:solidFill>
                  <a:schemeClr val="dk1"/>
                </a:solidFill>
                <a:latin typeface="Arial"/>
                <a:ea typeface="Arial"/>
                <a:cs typeface="Arial"/>
                <a:sym typeface="Arial"/>
              </a:rPr>
              <a:t>¿</a:t>
            </a:r>
            <a:r>
              <a:rPr lang="es-CR" sz="2400" b="0" i="0" u="none" strike="noStrike" cap="none" baseline="0" dirty="0" err="1">
                <a:solidFill>
                  <a:schemeClr val="dk1"/>
                </a:solidFill>
                <a:latin typeface="Arial"/>
                <a:ea typeface="Arial"/>
                <a:cs typeface="Arial"/>
                <a:sym typeface="Arial"/>
              </a:rPr>
              <a:t>Cúal</a:t>
            </a:r>
            <a:r>
              <a:rPr lang="es-CR" sz="2400" b="0" i="0" u="none" strike="noStrike" cap="none" baseline="0" dirty="0">
                <a:solidFill>
                  <a:schemeClr val="dk1"/>
                </a:solidFill>
                <a:latin typeface="Arial"/>
                <a:ea typeface="Arial"/>
                <a:cs typeface="Arial"/>
                <a:sym typeface="Arial"/>
              </a:rPr>
              <a:t> es la clave?</a:t>
            </a:r>
          </a:p>
          <a:p>
            <a:pPr marL="457200" marR="0" lvl="1" indent="-190500" algn="just" rtl="0">
              <a:spcBef>
                <a:spcPts val="400"/>
              </a:spcBef>
              <a:buClr>
                <a:schemeClr val="accent1"/>
              </a:buClr>
              <a:buSzPct val="85000"/>
              <a:buFont typeface="Arial"/>
              <a:buChar char="•"/>
            </a:pPr>
            <a:r>
              <a:rPr lang="es-CR" sz="2000" b="0" i="0" u="none" strike="noStrike" cap="none" baseline="0" dirty="0" err="1">
                <a:solidFill>
                  <a:schemeClr val="dk1"/>
                </a:solidFill>
                <a:latin typeface="Arial"/>
                <a:ea typeface="Arial"/>
                <a:cs typeface="Arial"/>
                <a:sym typeface="Arial"/>
              </a:rPr>
              <a:t>vacacion</a:t>
            </a:r>
            <a:r>
              <a:rPr lang="es-CR" sz="2000" b="0" i="0" u="none" strike="noStrike" cap="none" baseline="0" dirty="0">
                <a:solidFill>
                  <a:schemeClr val="dk1"/>
                </a:solidFill>
                <a:latin typeface="Arial"/>
                <a:ea typeface="Arial"/>
                <a:cs typeface="Arial"/>
                <a:sym typeface="Arial"/>
              </a:rPr>
              <a:t>(</a:t>
            </a:r>
            <a:r>
              <a:rPr lang="es-CR" sz="2000" b="0" i="0" u="sng" strike="noStrike" cap="none" baseline="0" dirty="0" err="1">
                <a:solidFill>
                  <a:schemeClr val="dk1"/>
                </a:solidFill>
                <a:latin typeface="Arial"/>
                <a:ea typeface="Arial"/>
                <a:cs typeface="Arial"/>
                <a:sym typeface="Arial"/>
              </a:rPr>
              <a:t>Lugar_id</a:t>
            </a:r>
            <a:r>
              <a:rPr lang="es-CR" sz="2000" b="0" i="0" u="none" strike="noStrike" cap="none" baseline="0" dirty="0">
                <a:solidFill>
                  <a:schemeClr val="dk1"/>
                </a:solidFill>
                <a:latin typeface="Arial"/>
                <a:ea typeface="Arial"/>
                <a:cs typeface="Arial"/>
                <a:sym typeface="Arial"/>
              </a:rPr>
              <a:t>, </a:t>
            </a:r>
            <a:r>
              <a:rPr lang="es-CR" sz="2000" b="0" i="0" u="none" strike="noStrike" cap="none" baseline="0" dirty="0" err="1">
                <a:solidFill>
                  <a:schemeClr val="dk1"/>
                </a:solidFill>
                <a:latin typeface="Arial"/>
                <a:ea typeface="Arial"/>
                <a:cs typeface="Arial"/>
                <a:sym typeface="Arial"/>
              </a:rPr>
              <a:t>Lugar_Nombre</a:t>
            </a:r>
            <a:r>
              <a:rPr lang="es-CR" sz="2000" b="0" i="0" u="none" strike="noStrike" cap="none" baseline="0" dirty="0">
                <a:solidFill>
                  <a:schemeClr val="dk1"/>
                </a:solidFill>
                <a:latin typeface="Arial"/>
                <a:ea typeface="Arial"/>
                <a:cs typeface="Arial"/>
                <a:sym typeface="Arial"/>
              </a:rPr>
              <a:t>, </a:t>
            </a:r>
            <a:r>
              <a:rPr lang="es-CR" sz="2000" b="0" i="0" u="sng" strike="noStrike" cap="none" baseline="0" dirty="0" err="1">
                <a:solidFill>
                  <a:schemeClr val="dk1"/>
                </a:solidFill>
                <a:latin typeface="Arial"/>
                <a:ea typeface="Arial"/>
                <a:cs typeface="Arial"/>
                <a:sym typeface="Arial"/>
              </a:rPr>
              <a:t>cliente_id</a:t>
            </a:r>
            <a:r>
              <a:rPr lang="es-CR" sz="2000" b="0" i="0" u="none" strike="noStrike" cap="none" baseline="0" dirty="0">
                <a:solidFill>
                  <a:schemeClr val="dk1"/>
                </a:solidFill>
                <a:latin typeface="Arial"/>
                <a:ea typeface="Arial"/>
                <a:cs typeface="Arial"/>
                <a:sym typeface="Arial"/>
              </a:rPr>
              <a:t>, </a:t>
            </a:r>
            <a:r>
              <a:rPr lang="es-CR" sz="2000" b="0" i="0" u="none" strike="noStrike" cap="none" baseline="0" dirty="0" err="1">
                <a:solidFill>
                  <a:schemeClr val="dk1"/>
                </a:solidFill>
                <a:latin typeface="Arial"/>
                <a:ea typeface="Arial"/>
                <a:cs typeface="Arial"/>
                <a:sym typeface="Arial"/>
              </a:rPr>
              <a:t>cliente_Nombre</a:t>
            </a:r>
            <a:r>
              <a:rPr lang="es-CR" sz="2000" b="0" i="0" u="none" strike="noStrike" cap="none" baseline="0" dirty="0">
                <a:solidFill>
                  <a:schemeClr val="dk1"/>
                </a:solidFill>
                <a:latin typeface="Arial"/>
                <a:ea typeface="Arial"/>
                <a:cs typeface="Arial"/>
                <a:sym typeface="Arial"/>
              </a:rPr>
              <a:t>, </a:t>
            </a:r>
            <a:r>
              <a:rPr lang="es-CR" sz="2000" b="0" i="0" u="sng" strike="noStrike" cap="none" baseline="0" dirty="0">
                <a:solidFill>
                  <a:schemeClr val="dk1"/>
                </a:solidFill>
                <a:latin typeface="Arial"/>
                <a:ea typeface="Arial"/>
                <a:cs typeface="Arial"/>
                <a:sym typeface="Arial"/>
              </a:rPr>
              <a:t>fecha</a:t>
            </a:r>
            <a:r>
              <a:rPr lang="es-CR" sz="2000" b="0" i="0" u="none" strike="noStrike" cap="none" baseline="0" dirty="0">
                <a:solidFill>
                  <a:schemeClr val="dk1"/>
                </a:solidFill>
                <a:latin typeface="Arial"/>
                <a:ea typeface="Arial"/>
                <a:cs typeface="Arial"/>
                <a:sym typeface="Arial"/>
              </a:rPr>
              <a:t>)</a:t>
            </a: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a:spLocks noGrp="1"/>
          </p:cNvSpPr>
          <p:nvPr>
            <p:ph type="title"/>
          </p:nvPr>
        </p:nvSpPr>
        <p:spPr>
          <a:xfrm>
            <a:off x="457200" y="246797"/>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dirty="0">
                <a:solidFill>
                  <a:schemeClr val="dk2"/>
                </a:solidFill>
                <a:latin typeface="Arial"/>
                <a:ea typeface="Arial"/>
                <a:cs typeface="Arial"/>
                <a:sym typeface="Arial"/>
              </a:rPr>
              <a:t>Normalización: Ejemplos</a:t>
            </a:r>
          </a:p>
        </p:txBody>
      </p:sp>
      <p:sp>
        <p:nvSpPr>
          <p:cNvPr id="643" name="Shape 643"/>
          <p:cNvSpPr txBox="1">
            <a:spLocks noGrp="1"/>
          </p:cNvSpPr>
          <p:nvPr>
            <p:ph type="body" idx="1"/>
          </p:nvPr>
        </p:nvSpPr>
        <p:spPr>
          <a:xfrm>
            <a:off x="457200" y="1040641"/>
            <a:ext cx="8229600" cy="4876799"/>
          </a:xfrm>
          <a:prstGeom prst="rect">
            <a:avLst/>
          </a:prstGeom>
          <a:noFill/>
          <a:ln>
            <a:noFill/>
          </a:ln>
        </p:spPr>
        <p:txBody>
          <a:bodyPr lIns="91425" tIns="45700" rIns="91425" bIns="45700" anchor="t" anchorCtr="0">
            <a:noAutofit/>
          </a:bodyPr>
          <a:lstStyle/>
          <a:p>
            <a:pPr marL="182880" marR="0" lvl="0" indent="-182880" algn="just" rtl="0">
              <a:lnSpc>
                <a:spcPct val="90000"/>
              </a:lnSpc>
              <a:spcBef>
                <a:spcPts val="0"/>
              </a:spcBef>
              <a:buClr>
                <a:schemeClr val="accent1"/>
              </a:buClr>
              <a:buSzPct val="85772"/>
              <a:buFont typeface="Arial"/>
              <a:buChar char="•"/>
            </a:pPr>
            <a:r>
              <a:rPr lang="es-CR" sz="2220" b="0" i="0" u="none" strike="noStrike" cap="none" baseline="0" dirty="0" err="1">
                <a:solidFill>
                  <a:schemeClr val="dk1"/>
                </a:solidFill>
                <a:latin typeface="Arial"/>
                <a:ea typeface="Arial"/>
                <a:cs typeface="Arial"/>
                <a:sym typeface="Arial"/>
              </a:rPr>
              <a:t>vacacion</a:t>
            </a:r>
            <a:r>
              <a:rPr lang="es-CR" sz="2220" b="0" i="0" u="none" strike="noStrike" cap="none" baseline="0" dirty="0">
                <a:solidFill>
                  <a:schemeClr val="dk1"/>
                </a:solidFill>
                <a:latin typeface="Arial"/>
                <a:ea typeface="Arial"/>
                <a:cs typeface="Arial"/>
                <a:sym typeface="Arial"/>
              </a:rPr>
              <a:t>(</a:t>
            </a:r>
            <a:r>
              <a:rPr lang="es-CR" sz="2220" b="0" i="0" u="none" strike="noStrike" cap="none" baseline="0" dirty="0" err="1">
                <a:solidFill>
                  <a:schemeClr val="dk1"/>
                </a:solidFill>
                <a:latin typeface="Arial"/>
                <a:ea typeface="Arial"/>
                <a:cs typeface="Arial"/>
                <a:sym typeface="Arial"/>
              </a:rPr>
              <a:t>Lugar_id</a:t>
            </a:r>
            <a:r>
              <a:rPr lang="es-CR" sz="2220" b="0" i="0" u="none" strike="noStrike" cap="none" baseline="0" dirty="0">
                <a:solidFill>
                  <a:schemeClr val="dk1"/>
                </a:solidFill>
                <a:latin typeface="Arial"/>
                <a:ea typeface="Arial"/>
                <a:cs typeface="Arial"/>
                <a:sym typeface="Arial"/>
              </a:rPr>
              <a:t>, </a:t>
            </a:r>
            <a:r>
              <a:rPr lang="es-CR" sz="2220" b="0" i="0" u="none" strike="noStrike" cap="none" baseline="0" dirty="0" err="1">
                <a:solidFill>
                  <a:schemeClr val="dk1"/>
                </a:solidFill>
                <a:latin typeface="Arial"/>
                <a:ea typeface="Arial"/>
                <a:cs typeface="Arial"/>
                <a:sym typeface="Arial"/>
              </a:rPr>
              <a:t>Lugar_Nombre</a:t>
            </a:r>
            <a:r>
              <a:rPr lang="es-CR" sz="2220" b="0" i="0" u="none" strike="noStrike" cap="none" baseline="0" dirty="0">
                <a:solidFill>
                  <a:schemeClr val="dk1"/>
                </a:solidFill>
                <a:latin typeface="Arial"/>
                <a:ea typeface="Arial"/>
                <a:cs typeface="Arial"/>
                <a:sym typeface="Arial"/>
              </a:rPr>
              <a:t>, </a:t>
            </a:r>
            <a:r>
              <a:rPr lang="es-CR" sz="2220" b="0" i="0" u="none" strike="noStrike" cap="none" baseline="0" dirty="0" err="1">
                <a:solidFill>
                  <a:schemeClr val="dk1"/>
                </a:solidFill>
                <a:latin typeface="Arial"/>
                <a:ea typeface="Arial"/>
                <a:cs typeface="Arial"/>
                <a:sym typeface="Arial"/>
              </a:rPr>
              <a:t>cliente_id</a:t>
            </a:r>
            <a:r>
              <a:rPr lang="es-CR" sz="2220" b="0" i="0" u="none" strike="noStrike" cap="none" baseline="0" dirty="0">
                <a:solidFill>
                  <a:schemeClr val="dk1"/>
                </a:solidFill>
                <a:latin typeface="Arial"/>
                <a:ea typeface="Arial"/>
                <a:cs typeface="Arial"/>
                <a:sym typeface="Arial"/>
              </a:rPr>
              <a:t>, </a:t>
            </a:r>
            <a:r>
              <a:rPr lang="es-CR" sz="2220" b="0" i="0" u="none" strike="noStrike" cap="none" baseline="0" dirty="0" err="1">
                <a:solidFill>
                  <a:schemeClr val="dk1"/>
                </a:solidFill>
                <a:latin typeface="Arial"/>
                <a:ea typeface="Arial"/>
                <a:cs typeface="Arial"/>
                <a:sym typeface="Arial"/>
              </a:rPr>
              <a:t>cliente_Nombre</a:t>
            </a:r>
            <a:r>
              <a:rPr lang="es-CR" sz="2220" b="0" i="0" u="none" strike="noStrike" cap="none" baseline="0" dirty="0">
                <a:solidFill>
                  <a:schemeClr val="dk1"/>
                </a:solidFill>
                <a:latin typeface="Arial"/>
                <a:ea typeface="Arial"/>
                <a:cs typeface="Arial"/>
                <a:sym typeface="Arial"/>
              </a:rPr>
              <a:t>, fecha</a:t>
            </a:r>
            <a:r>
              <a:rPr lang="es-CR" sz="2220" b="0" i="0" u="none" strike="noStrike" cap="none" baseline="0" dirty="0" smtClean="0">
                <a:solidFill>
                  <a:schemeClr val="dk1"/>
                </a:solidFill>
                <a:latin typeface="Arial"/>
                <a:ea typeface="Arial"/>
                <a:cs typeface="Arial"/>
                <a:sym typeface="Arial"/>
              </a:rPr>
              <a:t>)</a:t>
            </a:r>
          </a:p>
          <a:p>
            <a:pPr marL="182880" marR="0" lvl="0" indent="-182880" algn="just" rtl="0">
              <a:lnSpc>
                <a:spcPct val="90000"/>
              </a:lnSpc>
              <a:spcBef>
                <a:spcPts val="0"/>
              </a:spcBef>
              <a:buClr>
                <a:schemeClr val="accent1"/>
              </a:buClr>
              <a:buSzPct val="85772"/>
              <a:buFont typeface="Arial"/>
              <a:buChar char="•"/>
            </a:pPr>
            <a:endParaRPr lang="es-CR" sz="2220" b="0" i="0" u="none" strike="noStrike" cap="none" baseline="0" dirty="0">
              <a:solidFill>
                <a:schemeClr val="dk1"/>
              </a:solidFill>
              <a:latin typeface="Arial"/>
              <a:ea typeface="Arial"/>
              <a:cs typeface="Arial"/>
              <a:sym typeface="Arial"/>
            </a:endParaRPr>
          </a:p>
          <a:p>
            <a:pPr marL="182880" marR="0" lvl="0" indent="-182880" algn="just" rtl="0">
              <a:lnSpc>
                <a:spcPct val="90000"/>
              </a:lnSpc>
              <a:spcBef>
                <a:spcPts val="444"/>
              </a:spcBef>
              <a:buClr>
                <a:schemeClr val="accent1"/>
              </a:buClr>
              <a:buSzPct val="85772"/>
              <a:buFont typeface="Arial"/>
              <a:buChar char="•"/>
            </a:pPr>
            <a:r>
              <a:rPr lang="es-CR" sz="2220" b="0" i="0" u="none" strike="noStrike" cap="none" baseline="0" dirty="0">
                <a:solidFill>
                  <a:schemeClr val="dk1"/>
                </a:solidFill>
                <a:latin typeface="Arial"/>
                <a:ea typeface="Arial"/>
                <a:cs typeface="Arial"/>
                <a:sym typeface="Arial"/>
              </a:rPr>
              <a:t>¿Atributos atómicos?</a:t>
            </a:r>
          </a:p>
          <a:p>
            <a:pPr marL="457200" marR="0" lvl="1" indent="-190500" algn="just" rtl="0">
              <a:lnSpc>
                <a:spcPct val="90000"/>
              </a:lnSpc>
              <a:spcBef>
                <a:spcPts val="370"/>
              </a:spcBef>
              <a:buClr>
                <a:schemeClr val="accent1"/>
              </a:buClr>
              <a:buSzPct val="82763"/>
              <a:buFont typeface="Arial"/>
              <a:buChar char="•"/>
            </a:pPr>
            <a:r>
              <a:rPr lang="es-CR" sz="1850" b="0" i="0" u="none" strike="noStrike" cap="none" baseline="0" dirty="0">
                <a:solidFill>
                  <a:schemeClr val="dk1"/>
                </a:solidFill>
                <a:latin typeface="Arial"/>
                <a:ea typeface="Arial"/>
                <a:cs typeface="Arial"/>
                <a:sym typeface="Arial"/>
              </a:rPr>
              <a:t>Sí, es </a:t>
            </a:r>
            <a:r>
              <a:rPr lang="es-CR" sz="1850" b="0" i="0" u="none" strike="noStrike" cap="none" baseline="0" dirty="0" smtClean="0">
                <a:solidFill>
                  <a:schemeClr val="dk1"/>
                </a:solidFill>
                <a:latin typeface="Arial"/>
                <a:ea typeface="Arial"/>
                <a:cs typeface="Arial"/>
                <a:sym typeface="Arial"/>
              </a:rPr>
              <a:t>1FN</a:t>
            </a:r>
          </a:p>
          <a:p>
            <a:pPr marL="457200" marR="0" lvl="1" indent="-190500" algn="just" rtl="0">
              <a:lnSpc>
                <a:spcPct val="90000"/>
              </a:lnSpc>
              <a:spcBef>
                <a:spcPts val="370"/>
              </a:spcBef>
              <a:buClr>
                <a:schemeClr val="accent1"/>
              </a:buClr>
              <a:buSzPct val="82763"/>
              <a:buFont typeface="Arial"/>
              <a:buChar char="•"/>
            </a:pPr>
            <a:endParaRPr lang="es-CR" sz="1850" b="0" i="0" u="none" strike="noStrike" cap="none" baseline="0" dirty="0">
              <a:solidFill>
                <a:schemeClr val="dk1"/>
              </a:solidFill>
              <a:latin typeface="Arial"/>
              <a:ea typeface="Arial"/>
              <a:cs typeface="Arial"/>
              <a:sym typeface="Arial"/>
            </a:endParaRPr>
          </a:p>
          <a:p>
            <a:pPr marL="182880" marR="0" lvl="0" indent="-182880" algn="just" rtl="0">
              <a:lnSpc>
                <a:spcPct val="90000"/>
              </a:lnSpc>
              <a:spcBef>
                <a:spcPts val="444"/>
              </a:spcBef>
              <a:buClr>
                <a:schemeClr val="accent1"/>
              </a:buClr>
              <a:buSzPct val="85772"/>
              <a:buFont typeface="Arial"/>
              <a:buChar char="•"/>
            </a:pPr>
            <a:r>
              <a:rPr lang="es-CR" sz="2220" b="0" i="0" u="none" strike="noStrike" cap="none" baseline="0" dirty="0">
                <a:solidFill>
                  <a:schemeClr val="dk1"/>
                </a:solidFill>
                <a:latin typeface="Arial"/>
                <a:ea typeface="Arial"/>
                <a:cs typeface="Arial"/>
                <a:sym typeface="Arial"/>
              </a:rPr>
              <a:t>¿</a:t>
            </a:r>
            <a:r>
              <a:rPr lang="es-CR" sz="2220" b="0" i="0" u="none" strike="noStrike" cap="none" baseline="0" dirty="0" err="1">
                <a:solidFill>
                  <a:schemeClr val="dk1"/>
                </a:solidFill>
                <a:latin typeface="Arial"/>
                <a:ea typeface="Arial"/>
                <a:cs typeface="Arial"/>
                <a:sym typeface="Arial"/>
              </a:rPr>
              <a:t>Cúal</a:t>
            </a:r>
            <a:r>
              <a:rPr lang="es-CR" sz="2220" b="0" i="0" u="none" strike="noStrike" cap="none" baseline="0" dirty="0">
                <a:solidFill>
                  <a:schemeClr val="dk1"/>
                </a:solidFill>
                <a:latin typeface="Arial"/>
                <a:ea typeface="Arial"/>
                <a:cs typeface="Arial"/>
                <a:sym typeface="Arial"/>
              </a:rPr>
              <a:t> es la clave?</a:t>
            </a:r>
          </a:p>
          <a:p>
            <a:pPr marL="457200" marR="0" lvl="1" indent="-190500" algn="just" rtl="0">
              <a:lnSpc>
                <a:spcPct val="90000"/>
              </a:lnSpc>
              <a:spcBef>
                <a:spcPts val="370"/>
              </a:spcBef>
              <a:buClr>
                <a:schemeClr val="accent1"/>
              </a:buClr>
              <a:buSzPct val="82763"/>
              <a:buFont typeface="Arial"/>
              <a:buChar char="•"/>
            </a:pPr>
            <a:r>
              <a:rPr lang="es-CR" sz="1850" b="0" i="0" u="none" strike="noStrike" cap="none" baseline="0" dirty="0" err="1">
                <a:solidFill>
                  <a:schemeClr val="dk1"/>
                </a:solidFill>
                <a:latin typeface="Arial"/>
                <a:ea typeface="Arial"/>
                <a:cs typeface="Arial"/>
                <a:sym typeface="Arial"/>
              </a:rPr>
              <a:t>vacacion</a:t>
            </a:r>
            <a:r>
              <a:rPr lang="es-CR" sz="1850" b="0" i="0" u="none" strike="noStrike" cap="none" baseline="0" dirty="0">
                <a:solidFill>
                  <a:schemeClr val="dk1"/>
                </a:solidFill>
                <a:latin typeface="Arial"/>
                <a:ea typeface="Arial"/>
                <a:cs typeface="Arial"/>
                <a:sym typeface="Arial"/>
              </a:rPr>
              <a:t>(</a:t>
            </a:r>
            <a:r>
              <a:rPr lang="es-CR" sz="1850" b="0" i="0" u="none" strike="noStrike" cap="none" baseline="0" dirty="0" err="1">
                <a:solidFill>
                  <a:schemeClr val="dk1"/>
                </a:solidFill>
                <a:latin typeface="Arial"/>
                <a:ea typeface="Arial"/>
                <a:cs typeface="Arial"/>
                <a:sym typeface="Arial"/>
              </a:rPr>
              <a:t>Lugar_id</a:t>
            </a:r>
            <a:r>
              <a:rPr lang="es-CR" sz="1850" b="0" i="0" u="none" strike="noStrike" cap="none" baseline="0" dirty="0">
                <a:solidFill>
                  <a:schemeClr val="dk1"/>
                </a:solidFill>
                <a:latin typeface="Arial"/>
                <a:ea typeface="Arial"/>
                <a:cs typeface="Arial"/>
                <a:sym typeface="Arial"/>
              </a:rPr>
              <a:t>, </a:t>
            </a:r>
            <a:r>
              <a:rPr lang="es-CR" sz="1850" b="0" i="0" u="none" strike="noStrike" cap="none" baseline="0" dirty="0" err="1">
                <a:solidFill>
                  <a:schemeClr val="dk1"/>
                </a:solidFill>
                <a:latin typeface="Arial"/>
                <a:ea typeface="Arial"/>
                <a:cs typeface="Arial"/>
                <a:sym typeface="Arial"/>
              </a:rPr>
              <a:t>Lugar_Nombre</a:t>
            </a:r>
            <a:r>
              <a:rPr lang="es-CR" sz="1850" b="0" i="0" u="none" strike="noStrike" cap="none" baseline="0" dirty="0">
                <a:solidFill>
                  <a:schemeClr val="dk1"/>
                </a:solidFill>
                <a:latin typeface="Arial"/>
                <a:ea typeface="Arial"/>
                <a:cs typeface="Arial"/>
                <a:sym typeface="Arial"/>
              </a:rPr>
              <a:t>, </a:t>
            </a:r>
            <a:r>
              <a:rPr lang="es-CR" sz="1850" b="0" i="0" u="none" strike="noStrike" cap="none" baseline="0" dirty="0" err="1">
                <a:solidFill>
                  <a:schemeClr val="dk1"/>
                </a:solidFill>
                <a:latin typeface="Arial"/>
                <a:ea typeface="Arial"/>
                <a:cs typeface="Arial"/>
                <a:sym typeface="Arial"/>
              </a:rPr>
              <a:t>cliente_id</a:t>
            </a:r>
            <a:r>
              <a:rPr lang="es-CR" sz="1850" b="0" i="0" u="none" strike="noStrike" cap="none" baseline="0" dirty="0">
                <a:solidFill>
                  <a:schemeClr val="dk1"/>
                </a:solidFill>
                <a:latin typeface="Arial"/>
                <a:ea typeface="Arial"/>
                <a:cs typeface="Arial"/>
                <a:sym typeface="Arial"/>
              </a:rPr>
              <a:t>, </a:t>
            </a:r>
            <a:r>
              <a:rPr lang="es-CR" sz="1850" b="0" i="0" u="none" strike="noStrike" cap="none" baseline="0" dirty="0" err="1">
                <a:solidFill>
                  <a:schemeClr val="dk1"/>
                </a:solidFill>
                <a:latin typeface="Arial"/>
                <a:ea typeface="Arial"/>
                <a:cs typeface="Arial"/>
                <a:sym typeface="Arial"/>
              </a:rPr>
              <a:t>cliente_Nombre</a:t>
            </a:r>
            <a:r>
              <a:rPr lang="es-CR" sz="1850" b="0" i="0" u="none" strike="noStrike" cap="none" baseline="0" dirty="0">
                <a:solidFill>
                  <a:schemeClr val="dk1"/>
                </a:solidFill>
                <a:latin typeface="Arial"/>
                <a:ea typeface="Arial"/>
                <a:cs typeface="Arial"/>
                <a:sym typeface="Arial"/>
              </a:rPr>
              <a:t>, fecha)</a:t>
            </a:r>
          </a:p>
          <a:p>
            <a:pPr marL="182880" marR="0" lvl="0" indent="-182880" algn="just" rtl="0">
              <a:lnSpc>
                <a:spcPct val="90000"/>
              </a:lnSpc>
              <a:spcBef>
                <a:spcPts val="444"/>
              </a:spcBef>
              <a:buClr>
                <a:schemeClr val="accent1"/>
              </a:buClr>
              <a:buSzPct val="85772"/>
              <a:buFont typeface="Arial"/>
              <a:buChar char="•"/>
            </a:pPr>
            <a:endParaRPr lang="es-CR" sz="2220" b="0" i="0" u="none" strike="noStrike" cap="none" baseline="0" dirty="0" smtClean="0">
              <a:solidFill>
                <a:schemeClr val="dk1"/>
              </a:solidFill>
              <a:latin typeface="Arial"/>
              <a:ea typeface="Arial"/>
              <a:cs typeface="Arial"/>
              <a:sym typeface="Arial"/>
            </a:endParaRPr>
          </a:p>
          <a:p>
            <a:pPr marL="182880" marR="0" lvl="0" indent="-182880" algn="just" rtl="0">
              <a:lnSpc>
                <a:spcPct val="90000"/>
              </a:lnSpc>
              <a:spcBef>
                <a:spcPts val="444"/>
              </a:spcBef>
              <a:buClr>
                <a:schemeClr val="accent1"/>
              </a:buClr>
              <a:buSzPct val="85772"/>
              <a:buFont typeface="Arial"/>
              <a:buChar char="•"/>
            </a:pPr>
            <a:r>
              <a:rPr lang="es-CR" sz="2220" b="0" i="0" u="none" strike="noStrike" cap="none" baseline="0" dirty="0" smtClean="0">
                <a:solidFill>
                  <a:schemeClr val="dk1"/>
                </a:solidFill>
                <a:latin typeface="Arial"/>
                <a:ea typeface="Arial"/>
                <a:cs typeface="Arial"/>
                <a:sym typeface="Arial"/>
              </a:rPr>
              <a:t>2FN </a:t>
            </a:r>
            <a:r>
              <a:rPr lang="es-CR" sz="2220" b="0" i="0" u="none" strike="noStrike" cap="none" baseline="0" dirty="0">
                <a:solidFill>
                  <a:schemeClr val="dk1"/>
                </a:solidFill>
                <a:latin typeface="Arial"/>
                <a:ea typeface="Arial"/>
                <a:cs typeface="Arial"/>
                <a:sym typeface="Arial"/>
              </a:rPr>
              <a:t>– ¿Todos los atributos (que no sean clave primaria) dependen de toda la clave?</a:t>
            </a:r>
          </a:p>
          <a:p>
            <a:pPr marL="457200" marR="0" lvl="1" indent="-190500" algn="just" rtl="0">
              <a:lnSpc>
                <a:spcPct val="90000"/>
              </a:lnSpc>
              <a:spcBef>
                <a:spcPts val="370"/>
              </a:spcBef>
              <a:buClr>
                <a:schemeClr val="accent1"/>
              </a:buClr>
              <a:buSzPct val="82763"/>
              <a:buFont typeface="Arial"/>
              <a:buChar char="•"/>
            </a:pPr>
            <a:r>
              <a:rPr lang="es-CR" sz="1850" b="0" i="0" u="none" strike="noStrike" cap="none" baseline="0" dirty="0" err="1">
                <a:solidFill>
                  <a:schemeClr val="dk1"/>
                </a:solidFill>
                <a:latin typeface="Arial"/>
                <a:ea typeface="Arial"/>
                <a:cs typeface="Arial"/>
                <a:sym typeface="Arial"/>
              </a:rPr>
              <a:t>Lugar_Nombre</a:t>
            </a:r>
            <a:r>
              <a:rPr lang="es-CR" sz="1850" b="0" i="0" u="none" strike="noStrike" cap="none" baseline="0" dirty="0">
                <a:solidFill>
                  <a:schemeClr val="dk1"/>
                </a:solidFill>
                <a:latin typeface="Arial"/>
                <a:ea typeface="Arial"/>
                <a:cs typeface="Arial"/>
                <a:sym typeface="Arial"/>
              </a:rPr>
              <a:t> depende de </a:t>
            </a:r>
            <a:r>
              <a:rPr lang="es-CR" sz="1850" b="0" i="0" u="none" strike="noStrike" cap="none" baseline="0" dirty="0" err="1">
                <a:solidFill>
                  <a:schemeClr val="dk1"/>
                </a:solidFill>
                <a:latin typeface="Arial"/>
                <a:ea typeface="Arial"/>
                <a:cs typeface="Arial"/>
                <a:sym typeface="Arial"/>
              </a:rPr>
              <a:t>Lugar_id</a:t>
            </a:r>
            <a:r>
              <a:rPr lang="es-CR" sz="1850" b="0" i="0" u="none" strike="noStrike" cap="none" baseline="0" dirty="0">
                <a:solidFill>
                  <a:schemeClr val="dk1"/>
                </a:solidFill>
                <a:latin typeface="Arial"/>
                <a:ea typeface="Arial"/>
                <a:cs typeface="Arial"/>
                <a:sym typeface="Arial"/>
              </a:rPr>
              <a:t> crea: Lugar_2(</a:t>
            </a:r>
            <a:r>
              <a:rPr lang="es-CR" sz="1850" b="0" i="0" u="none" strike="noStrike" cap="none" baseline="0" dirty="0" err="1">
                <a:solidFill>
                  <a:schemeClr val="dk1"/>
                </a:solidFill>
                <a:latin typeface="Arial"/>
                <a:ea typeface="Arial"/>
                <a:cs typeface="Arial"/>
                <a:sym typeface="Arial"/>
              </a:rPr>
              <a:t>Lugar_id</a:t>
            </a:r>
            <a:r>
              <a:rPr lang="es-CR" sz="1850" b="0" i="0" u="none" strike="noStrike" cap="none" baseline="0" dirty="0">
                <a:solidFill>
                  <a:schemeClr val="dk1"/>
                </a:solidFill>
                <a:latin typeface="Arial"/>
                <a:ea typeface="Arial"/>
                <a:cs typeface="Arial"/>
                <a:sym typeface="Arial"/>
              </a:rPr>
              <a:t>, </a:t>
            </a:r>
            <a:r>
              <a:rPr lang="es-CR" sz="1850" b="0" i="0" u="none" strike="noStrike" cap="none" baseline="0" dirty="0" err="1">
                <a:solidFill>
                  <a:schemeClr val="dk1"/>
                </a:solidFill>
                <a:latin typeface="Arial"/>
                <a:ea typeface="Arial"/>
                <a:cs typeface="Arial"/>
                <a:sym typeface="Arial"/>
              </a:rPr>
              <a:t>Lugar_Nombre</a:t>
            </a:r>
            <a:r>
              <a:rPr lang="es-CR" sz="1850" b="0" i="0" u="none" strike="noStrike" cap="none" baseline="0" dirty="0">
                <a:solidFill>
                  <a:schemeClr val="dk1"/>
                </a:solidFill>
                <a:latin typeface="Arial"/>
                <a:ea typeface="Arial"/>
                <a:cs typeface="Arial"/>
                <a:sym typeface="Arial"/>
              </a:rPr>
              <a:t>)</a:t>
            </a:r>
          </a:p>
          <a:p>
            <a:pPr marL="457200" marR="0" lvl="1" indent="-190500" algn="just" rtl="0">
              <a:lnSpc>
                <a:spcPct val="90000"/>
              </a:lnSpc>
              <a:spcBef>
                <a:spcPts val="370"/>
              </a:spcBef>
              <a:buClr>
                <a:schemeClr val="accent1"/>
              </a:buClr>
              <a:buSzPct val="82763"/>
              <a:buFont typeface="Arial"/>
              <a:buChar char="•"/>
            </a:pPr>
            <a:r>
              <a:rPr lang="es-CR" sz="1850" b="0" i="0" u="none" strike="noStrike" cap="none" baseline="0" dirty="0" err="1">
                <a:solidFill>
                  <a:schemeClr val="dk1"/>
                </a:solidFill>
                <a:latin typeface="Arial"/>
                <a:ea typeface="Arial"/>
                <a:cs typeface="Arial"/>
                <a:sym typeface="Arial"/>
              </a:rPr>
              <a:t>cliente_Nombre</a:t>
            </a:r>
            <a:r>
              <a:rPr lang="es-CR" sz="1850" b="0" i="0" u="none" strike="noStrike" cap="none" baseline="0" dirty="0">
                <a:solidFill>
                  <a:schemeClr val="dk1"/>
                </a:solidFill>
                <a:latin typeface="Arial"/>
                <a:ea typeface="Arial"/>
                <a:cs typeface="Arial"/>
                <a:sym typeface="Arial"/>
              </a:rPr>
              <a:t> depende de </a:t>
            </a:r>
            <a:r>
              <a:rPr lang="es-CR" sz="1850" b="0" i="0" u="none" strike="noStrike" cap="none" baseline="0" dirty="0" err="1">
                <a:solidFill>
                  <a:schemeClr val="dk1"/>
                </a:solidFill>
                <a:latin typeface="Arial"/>
                <a:ea typeface="Arial"/>
                <a:cs typeface="Arial"/>
                <a:sym typeface="Arial"/>
              </a:rPr>
              <a:t>cliente_id</a:t>
            </a:r>
            <a:r>
              <a:rPr lang="es-CR" sz="1850" b="0" i="0" u="none" strike="noStrike" cap="none" baseline="0" dirty="0">
                <a:solidFill>
                  <a:schemeClr val="dk1"/>
                </a:solidFill>
                <a:latin typeface="Arial"/>
                <a:ea typeface="Arial"/>
                <a:cs typeface="Arial"/>
                <a:sym typeface="Arial"/>
              </a:rPr>
              <a:t> crea: cliente_2 (</a:t>
            </a:r>
            <a:r>
              <a:rPr lang="es-CR" sz="1850" b="0" i="0" u="none" strike="noStrike" cap="none" baseline="0" dirty="0" err="1">
                <a:solidFill>
                  <a:schemeClr val="dk1"/>
                </a:solidFill>
                <a:latin typeface="Arial"/>
                <a:ea typeface="Arial"/>
                <a:cs typeface="Arial"/>
                <a:sym typeface="Arial"/>
              </a:rPr>
              <a:t>cliente_id</a:t>
            </a:r>
            <a:r>
              <a:rPr lang="es-CR" sz="1850" b="0" i="0" u="none" strike="noStrike" cap="none" baseline="0" dirty="0">
                <a:solidFill>
                  <a:schemeClr val="dk1"/>
                </a:solidFill>
                <a:latin typeface="Arial"/>
                <a:ea typeface="Arial"/>
                <a:cs typeface="Arial"/>
                <a:sym typeface="Arial"/>
              </a:rPr>
              <a:t>, </a:t>
            </a:r>
            <a:r>
              <a:rPr lang="es-CR" sz="1850" b="0" i="0" u="none" strike="noStrike" cap="none" baseline="0" dirty="0" err="1">
                <a:solidFill>
                  <a:schemeClr val="dk1"/>
                </a:solidFill>
                <a:latin typeface="Arial"/>
                <a:ea typeface="Arial"/>
                <a:cs typeface="Arial"/>
                <a:sym typeface="Arial"/>
              </a:rPr>
              <a:t>cliente_Nombre</a:t>
            </a:r>
            <a:r>
              <a:rPr lang="es-CR" sz="1850" b="0" i="0" u="none" strike="noStrike" cap="none" baseline="0" dirty="0">
                <a:solidFill>
                  <a:schemeClr val="dk1"/>
                </a:solidFill>
                <a:latin typeface="Arial"/>
                <a:ea typeface="Arial"/>
                <a:cs typeface="Arial"/>
                <a:sym typeface="Arial"/>
              </a:rPr>
              <a:t>)</a:t>
            </a:r>
          </a:p>
          <a:p>
            <a:pPr marL="457200" marR="0" lvl="1" indent="-190500" algn="just" rtl="0">
              <a:lnSpc>
                <a:spcPct val="90000"/>
              </a:lnSpc>
              <a:spcBef>
                <a:spcPts val="370"/>
              </a:spcBef>
              <a:buClr>
                <a:schemeClr val="accent1"/>
              </a:buClr>
              <a:buSzPct val="82763"/>
              <a:buFont typeface="Arial"/>
              <a:buChar char="•"/>
            </a:pPr>
            <a:r>
              <a:rPr lang="es-CR" sz="1850" b="0" i="0" u="none" strike="noStrike" cap="none" baseline="0" dirty="0">
                <a:solidFill>
                  <a:schemeClr val="dk1"/>
                </a:solidFill>
                <a:latin typeface="Arial"/>
                <a:ea typeface="Arial"/>
                <a:cs typeface="Arial"/>
                <a:sym typeface="Arial"/>
              </a:rPr>
              <a:t>y nos queda: vacacion_2 (</a:t>
            </a:r>
            <a:r>
              <a:rPr lang="es-CR" sz="1850" b="0" i="0" u="none" strike="noStrike" cap="none" baseline="0" dirty="0" err="1">
                <a:solidFill>
                  <a:schemeClr val="dk1"/>
                </a:solidFill>
                <a:latin typeface="Arial"/>
                <a:ea typeface="Arial"/>
                <a:cs typeface="Arial"/>
                <a:sym typeface="Arial"/>
              </a:rPr>
              <a:t>Lugar_id</a:t>
            </a:r>
            <a:r>
              <a:rPr lang="es-CR" sz="1850" b="0" i="0" u="none" strike="noStrike" cap="none" baseline="0" dirty="0">
                <a:solidFill>
                  <a:schemeClr val="dk1"/>
                </a:solidFill>
                <a:latin typeface="Arial"/>
                <a:ea typeface="Arial"/>
                <a:cs typeface="Arial"/>
                <a:sym typeface="Arial"/>
              </a:rPr>
              <a:t>, </a:t>
            </a:r>
            <a:r>
              <a:rPr lang="es-CR" sz="1850" b="0" i="0" u="none" strike="noStrike" cap="none" baseline="0" dirty="0" err="1">
                <a:solidFill>
                  <a:schemeClr val="dk1"/>
                </a:solidFill>
                <a:latin typeface="Arial"/>
                <a:ea typeface="Arial"/>
                <a:cs typeface="Arial"/>
                <a:sym typeface="Arial"/>
              </a:rPr>
              <a:t>cliente_id</a:t>
            </a:r>
            <a:r>
              <a:rPr lang="es-CR" sz="1850" b="0" i="0" u="none" strike="noStrike" cap="none" baseline="0" dirty="0">
                <a:solidFill>
                  <a:schemeClr val="dk1"/>
                </a:solidFill>
                <a:latin typeface="Arial"/>
                <a:ea typeface="Arial"/>
                <a:cs typeface="Arial"/>
                <a:sym typeface="Arial"/>
              </a:rPr>
              <a:t>, fecha</a:t>
            </a:r>
            <a:r>
              <a:rPr lang="es-CR" sz="1850" b="0" i="0" u="none" strike="noStrike" cap="none" baseline="0" dirty="0" smtClean="0">
                <a:solidFill>
                  <a:schemeClr val="dk1"/>
                </a:solidFill>
                <a:latin typeface="Arial"/>
                <a:ea typeface="Arial"/>
                <a:cs typeface="Arial"/>
                <a:sym typeface="Arial"/>
              </a:rPr>
              <a:t>)</a:t>
            </a:r>
            <a:endParaRPr sz="1850" b="0" i="0" u="none" strike="noStrike" cap="none" baseline="0" dirty="0">
              <a:solidFill>
                <a:schemeClr val="dk1"/>
              </a:solidFill>
              <a:latin typeface="Arial"/>
              <a:ea typeface="Arial"/>
              <a:cs typeface="Arial"/>
              <a:sym typeface="Arial"/>
            </a:endParaRPr>
          </a:p>
          <a:p>
            <a:pPr marL="457200" marR="0" lvl="1" indent="-190500" algn="just" rtl="0">
              <a:lnSpc>
                <a:spcPct val="90000"/>
              </a:lnSpc>
              <a:spcBef>
                <a:spcPts val="370"/>
              </a:spcBef>
              <a:buClr>
                <a:schemeClr val="accent1"/>
              </a:buClr>
              <a:buSzPct val="82763"/>
              <a:buFont typeface="Arial"/>
              <a:buChar char="•"/>
            </a:pPr>
            <a:r>
              <a:rPr lang="es-CR" sz="1850" b="0" i="0" u="none" strike="noStrike" cap="none" baseline="0" dirty="0">
                <a:solidFill>
                  <a:schemeClr val="dk1"/>
                </a:solidFill>
                <a:latin typeface="Arial"/>
                <a:ea typeface="Arial"/>
                <a:cs typeface="Arial"/>
                <a:sym typeface="Arial"/>
              </a:rPr>
              <a:t>Ahora ya satisfacemos los requerimientos de la 2FN</a:t>
            </a: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Ejemplos</a:t>
            </a:r>
          </a:p>
        </p:txBody>
      </p:sp>
      <p:sp>
        <p:nvSpPr>
          <p:cNvPr id="649" name="Shape 649"/>
          <p:cNvSpPr txBox="1">
            <a:spLocks noGrp="1"/>
          </p:cNvSpPr>
          <p:nvPr>
            <p:ph type="body" idx="1"/>
          </p:nvPr>
        </p:nvSpPr>
        <p:spPr>
          <a:xfrm>
            <a:off x="420225" y="1359900"/>
            <a:ext cx="8229600" cy="4876799"/>
          </a:xfrm>
          <a:prstGeom prst="rect">
            <a:avLst/>
          </a:prstGeom>
          <a:noFill/>
          <a:ln>
            <a:noFill/>
          </a:ln>
        </p:spPr>
        <p:txBody>
          <a:bodyPr lIns="91425" tIns="45700" rIns="91425" bIns="45700" anchor="t" anchorCtr="0">
            <a:noAutofit/>
          </a:bodyPr>
          <a:lstStyle/>
          <a:p>
            <a:pPr marL="182880" marR="0" lvl="0" indent="-187071" algn="just" rtl="0">
              <a:lnSpc>
                <a:spcPct val="80000"/>
              </a:lnSpc>
              <a:spcBef>
                <a:spcPts val="0"/>
              </a:spcBef>
              <a:buClr>
                <a:schemeClr val="accent1"/>
              </a:buClr>
              <a:buSzPct val="100000"/>
              <a:buFont typeface="Arial"/>
              <a:buChar char="•"/>
            </a:pPr>
            <a:r>
              <a:rPr lang="es-CR" sz="1800" b="0" i="0" u="none" strike="noStrike" cap="none" baseline="0" dirty="0" err="1">
                <a:solidFill>
                  <a:schemeClr val="dk1"/>
                </a:solidFill>
                <a:latin typeface="Arial"/>
                <a:ea typeface="Arial"/>
                <a:cs typeface="Arial"/>
                <a:sym typeface="Arial"/>
              </a:rPr>
              <a:t>vacacion</a:t>
            </a:r>
            <a:r>
              <a:rPr lang="es-CR" sz="1800" b="0" i="0" u="none" strike="noStrike" cap="none" baseline="0" dirty="0">
                <a:solidFill>
                  <a:schemeClr val="dk1"/>
                </a:solidFill>
                <a:latin typeface="Arial"/>
                <a:ea typeface="Arial"/>
                <a:cs typeface="Arial"/>
                <a:sym typeface="Arial"/>
              </a:rPr>
              <a:t>(</a:t>
            </a:r>
            <a:r>
              <a:rPr lang="es-CR" sz="1800" b="0" i="0" u="none" strike="noStrike" cap="none" baseline="0" dirty="0" err="1">
                <a:solidFill>
                  <a:schemeClr val="dk1"/>
                </a:solidFill>
                <a:latin typeface="Arial"/>
                <a:ea typeface="Arial"/>
                <a:cs typeface="Arial"/>
                <a:sym typeface="Arial"/>
              </a:rPr>
              <a:t>Lugar_id</a:t>
            </a:r>
            <a:r>
              <a:rPr lang="es-CR" sz="1800" b="0" i="0" u="none" strike="noStrike" cap="none" baseline="0" dirty="0">
                <a:solidFill>
                  <a:schemeClr val="dk1"/>
                </a:solidFill>
                <a:latin typeface="Arial"/>
                <a:ea typeface="Arial"/>
                <a:cs typeface="Arial"/>
                <a:sym typeface="Arial"/>
              </a:rPr>
              <a:t>, </a:t>
            </a:r>
            <a:r>
              <a:rPr lang="es-CR" sz="1800" b="0" i="0" u="none" strike="noStrike" cap="none" baseline="0" dirty="0" err="1">
                <a:solidFill>
                  <a:schemeClr val="dk1"/>
                </a:solidFill>
                <a:latin typeface="Arial"/>
                <a:ea typeface="Arial"/>
                <a:cs typeface="Arial"/>
                <a:sym typeface="Arial"/>
              </a:rPr>
              <a:t>Lugar_Nombre</a:t>
            </a:r>
            <a:r>
              <a:rPr lang="es-CR" sz="1800" b="0" i="0" u="none" strike="noStrike" cap="none" baseline="0" dirty="0">
                <a:solidFill>
                  <a:schemeClr val="dk1"/>
                </a:solidFill>
                <a:latin typeface="Arial"/>
                <a:ea typeface="Arial"/>
                <a:cs typeface="Arial"/>
                <a:sym typeface="Arial"/>
              </a:rPr>
              <a:t>, </a:t>
            </a:r>
            <a:r>
              <a:rPr lang="es-CR" sz="1800" b="0" i="0" u="none" strike="noStrike" cap="none" baseline="0" dirty="0" err="1">
                <a:solidFill>
                  <a:schemeClr val="dk1"/>
                </a:solidFill>
                <a:latin typeface="Arial"/>
                <a:ea typeface="Arial"/>
                <a:cs typeface="Arial"/>
                <a:sym typeface="Arial"/>
              </a:rPr>
              <a:t>cliente_id</a:t>
            </a:r>
            <a:r>
              <a:rPr lang="es-CR" sz="1800" b="0" i="0" u="none" strike="noStrike" cap="none" baseline="0" dirty="0">
                <a:solidFill>
                  <a:schemeClr val="dk1"/>
                </a:solidFill>
                <a:latin typeface="Arial"/>
                <a:ea typeface="Arial"/>
                <a:cs typeface="Arial"/>
                <a:sym typeface="Arial"/>
              </a:rPr>
              <a:t>, </a:t>
            </a:r>
            <a:r>
              <a:rPr lang="es-CR" sz="1800" b="0" i="0" u="none" strike="noStrike" cap="none" baseline="0" dirty="0" err="1">
                <a:solidFill>
                  <a:schemeClr val="dk1"/>
                </a:solidFill>
                <a:latin typeface="Arial"/>
                <a:ea typeface="Arial"/>
                <a:cs typeface="Arial"/>
                <a:sym typeface="Arial"/>
              </a:rPr>
              <a:t>cliente_Nombre</a:t>
            </a:r>
            <a:r>
              <a:rPr lang="es-CR" sz="1800" b="0" i="0" u="none" strike="noStrike" cap="none" baseline="0" dirty="0">
                <a:solidFill>
                  <a:schemeClr val="dk1"/>
                </a:solidFill>
                <a:latin typeface="Arial"/>
                <a:ea typeface="Arial"/>
                <a:cs typeface="Arial"/>
                <a:sym typeface="Arial"/>
              </a:rPr>
              <a:t>, fecha</a:t>
            </a:r>
            <a:r>
              <a:rPr lang="es-CR" sz="1800" b="0" i="0" u="none" strike="noStrike" cap="none" baseline="0" dirty="0" smtClean="0">
                <a:solidFill>
                  <a:schemeClr val="dk1"/>
                </a:solidFill>
                <a:latin typeface="Arial"/>
                <a:ea typeface="Arial"/>
                <a:cs typeface="Arial"/>
                <a:sym typeface="Arial"/>
              </a:rPr>
              <a:t>)</a:t>
            </a:r>
          </a:p>
          <a:p>
            <a:pPr marL="182880" marR="0" lvl="0" indent="-187071" algn="just" rtl="0">
              <a:lnSpc>
                <a:spcPct val="80000"/>
              </a:lnSpc>
              <a:spcBef>
                <a:spcPts val="0"/>
              </a:spcBef>
              <a:buClr>
                <a:schemeClr val="accent1"/>
              </a:buClr>
              <a:buSzPct val="100000"/>
              <a:buFont typeface="Arial"/>
              <a:buChar char="•"/>
            </a:pPr>
            <a:endParaRPr lang="es-CR" sz="1800" b="0" i="0" u="none" strike="noStrike" cap="none" baseline="0" dirty="0">
              <a:solidFill>
                <a:schemeClr val="dk1"/>
              </a:solidFill>
              <a:latin typeface="Arial"/>
              <a:ea typeface="Arial"/>
              <a:cs typeface="Arial"/>
              <a:sym typeface="Arial"/>
            </a:endParaRPr>
          </a:p>
          <a:p>
            <a:pPr marL="182880" marR="0" lvl="0" indent="-187071" algn="just" rtl="0">
              <a:lnSpc>
                <a:spcPct val="80000"/>
              </a:lnSpc>
              <a:spcBef>
                <a:spcPts val="408"/>
              </a:spcBef>
              <a:buClr>
                <a:schemeClr val="accent1"/>
              </a:buClr>
              <a:buSzPct val="100000"/>
              <a:buFont typeface="Arial"/>
              <a:buChar char="•"/>
            </a:pPr>
            <a:r>
              <a:rPr lang="es-CR" sz="1800" b="0" i="0" u="none" strike="noStrike" cap="none" baseline="0" dirty="0">
                <a:solidFill>
                  <a:schemeClr val="dk1"/>
                </a:solidFill>
                <a:latin typeface="Arial"/>
                <a:ea typeface="Arial"/>
                <a:cs typeface="Arial"/>
                <a:sym typeface="Arial"/>
              </a:rPr>
              <a:t>¿Atributos atómicos?</a:t>
            </a:r>
          </a:p>
          <a:p>
            <a:pPr marL="457200" marR="0" lvl="1" indent="-213042" algn="just" rtl="0">
              <a:lnSpc>
                <a:spcPct val="80000"/>
              </a:lnSpc>
              <a:spcBef>
                <a:spcPts val="340"/>
              </a:spcBef>
              <a:buClr>
                <a:schemeClr val="accent1"/>
              </a:buClr>
              <a:buSzPct val="100000"/>
              <a:buFont typeface="Arial"/>
              <a:buChar char="•"/>
            </a:pPr>
            <a:r>
              <a:rPr lang="es-CR" sz="1800" b="0" i="0" u="none" strike="noStrike" cap="none" baseline="0" dirty="0">
                <a:solidFill>
                  <a:schemeClr val="dk1"/>
                </a:solidFill>
                <a:latin typeface="Arial"/>
                <a:ea typeface="Arial"/>
                <a:cs typeface="Arial"/>
                <a:sym typeface="Arial"/>
              </a:rPr>
              <a:t>Sí, es </a:t>
            </a:r>
            <a:r>
              <a:rPr lang="es-CR" sz="1800" b="0" i="0" u="none" strike="noStrike" cap="none" baseline="0" dirty="0" smtClean="0">
                <a:solidFill>
                  <a:schemeClr val="dk1"/>
                </a:solidFill>
                <a:latin typeface="Arial"/>
                <a:ea typeface="Arial"/>
                <a:cs typeface="Arial"/>
                <a:sym typeface="Arial"/>
              </a:rPr>
              <a:t>1FN</a:t>
            </a:r>
          </a:p>
          <a:p>
            <a:pPr marL="457200" marR="0" lvl="1" indent="-213042" algn="just" rtl="0">
              <a:lnSpc>
                <a:spcPct val="80000"/>
              </a:lnSpc>
              <a:spcBef>
                <a:spcPts val="340"/>
              </a:spcBef>
              <a:buClr>
                <a:schemeClr val="accent1"/>
              </a:buClr>
              <a:buSzPct val="100000"/>
              <a:buFont typeface="Arial"/>
              <a:buChar char="•"/>
            </a:pPr>
            <a:endParaRPr lang="es-CR" sz="1800" b="0" i="0" u="none" strike="noStrike" cap="none" baseline="0" dirty="0">
              <a:solidFill>
                <a:schemeClr val="dk1"/>
              </a:solidFill>
              <a:latin typeface="Arial"/>
              <a:ea typeface="Arial"/>
              <a:cs typeface="Arial"/>
              <a:sym typeface="Arial"/>
            </a:endParaRPr>
          </a:p>
          <a:p>
            <a:pPr marL="182880" marR="0" lvl="0" indent="-187071" algn="just" rtl="0">
              <a:lnSpc>
                <a:spcPct val="80000"/>
              </a:lnSpc>
              <a:spcBef>
                <a:spcPts val="408"/>
              </a:spcBef>
              <a:buClr>
                <a:schemeClr val="accent1"/>
              </a:buClr>
              <a:buSzPct val="100000"/>
              <a:buFont typeface="Arial"/>
              <a:buChar char="•"/>
            </a:pPr>
            <a:r>
              <a:rPr lang="es-CR" sz="1800" b="0" i="0" u="none" strike="noStrike" cap="none" baseline="0" dirty="0">
                <a:solidFill>
                  <a:schemeClr val="dk1"/>
                </a:solidFill>
                <a:latin typeface="Arial"/>
                <a:ea typeface="Arial"/>
                <a:cs typeface="Arial"/>
                <a:sym typeface="Arial"/>
              </a:rPr>
              <a:t>¿</a:t>
            </a:r>
            <a:r>
              <a:rPr lang="es-CR" sz="1800" b="0" i="0" u="none" strike="noStrike" cap="none" baseline="0" dirty="0" err="1">
                <a:solidFill>
                  <a:schemeClr val="dk1"/>
                </a:solidFill>
                <a:latin typeface="Arial"/>
                <a:ea typeface="Arial"/>
                <a:cs typeface="Arial"/>
                <a:sym typeface="Arial"/>
              </a:rPr>
              <a:t>Cúal</a:t>
            </a:r>
            <a:r>
              <a:rPr lang="es-CR" sz="1800" b="0" i="0" u="none" strike="noStrike" cap="none" baseline="0" dirty="0">
                <a:solidFill>
                  <a:schemeClr val="dk1"/>
                </a:solidFill>
                <a:latin typeface="Arial"/>
                <a:ea typeface="Arial"/>
                <a:cs typeface="Arial"/>
                <a:sym typeface="Arial"/>
              </a:rPr>
              <a:t> es la clave?</a:t>
            </a:r>
          </a:p>
          <a:p>
            <a:pPr marL="457200" marR="0" lvl="1" indent="-213042" algn="just" rtl="0">
              <a:lnSpc>
                <a:spcPct val="80000"/>
              </a:lnSpc>
              <a:spcBef>
                <a:spcPts val="340"/>
              </a:spcBef>
              <a:buClr>
                <a:schemeClr val="accent1"/>
              </a:buClr>
              <a:buSzPct val="100000"/>
              <a:buFont typeface="Arial"/>
              <a:buChar char="•"/>
            </a:pPr>
            <a:r>
              <a:rPr lang="es-CR" sz="1800" b="0" i="0" u="none" strike="noStrike" cap="none" baseline="0" dirty="0" err="1">
                <a:solidFill>
                  <a:schemeClr val="dk1"/>
                </a:solidFill>
                <a:latin typeface="Arial"/>
                <a:ea typeface="Arial"/>
                <a:cs typeface="Arial"/>
                <a:sym typeface="Arial"/>
              </a:rPr>
              <a:t>vacacion</a:t>
            </a:r>
            <a:r>
              <a:rPr lang="es-CR" sz="1800" b="0" i="0" u="none" strike="noStrike" cap="none" baseline="0" dirty="0">
                <a:solidFill>
                  <a:schemeClr val="dk1"/>
                </a:solidFill>
                <a:latin typeface="Arial"/>
                <a:ea typeface="Arial"/>
                <a:cs typeface="Arial"/>
                <a:sym typeface="Arial"/>
              </a:rPr>
              <a:t>(</a:t>
            </a:r>
            <a:r>
              <a:rPr lang="es-CR" sz="1800" b="0" i="0" u="none" strike="noStrike" cap="none" baseline="0" dirty="0" err="1">
                <a:solidFill>
                  <a:schemeClr val="dk1"/>
                </a:solidFill>
                <a:latin typeface="Arial"/>
                <a:ea typeface="Arial"/>
                <a:cs typeface="Arial"/>
                <a:sym typeface="Arial"/>
              </a:rPr>
              <a:t>Lugar_id</a:t>
            </a:r>
            <a:r>
              <a:rPr lang="es-CR" sz="1800" b="0" i="0" u="none" strike="noStrike" cap="none" baseline="0" dirty="0">
                <a:solidFill>
                  <a:schemeClr val="dk1"/>
                </a:solidFill>
                <a:latin typeface="Arial"/>
                <a:ea typeface="Arial"/>
                <a:cs typeface="Arial"/>
                <a:sym typeface="Arial"/>
              </a:rPr>
              <a:t>, </a:t>
            </a:r>
            <a:r>
              <a:rPr lang="es-CR" sz="1800" b="0" i="0" u="none" strike="noStrike" cap="none" baseline="0" dirty="0" err="1">
                <a:solidFill>
                  <a:schemeClr val="dk1"/>
                </a:solidFill>
                <a:latin typeface="Arial"/>
                <a:ea typeface="Arial"/>
                <a:cs typeface="Arial"/>
                <a:sym typeface="Arial"/>
              </a:rPr>
              <a:t>Lugar_Nombre</a:t>
            </a:r>
            <a:r>
              <a:rPr lang="es-CR" sz="1800" b="0" i="0" u="none" strike="noStrike" cap="none" baseline="0" dirty="0">
                <a:solidFill>
                  <a:schemeClr val="dk1"/>
                </a:solidFill>
                <a:latin typeface="Arial"/>
                <a:ea typeface="Arial"/>
                <a:cs typeface="Arial"/>
                <a:sym typeface="Arial"/>
              </a:rPr>
              <a:t>, </a:t>
            </a:r>
            <a:r>
              <a:rPr lang="es-CR" sz="1800" b="0" i="0" u="none" strike="noStrike" cap="none" baseline="0" dirty="0" err="1">
                <a:solidFill>
                  <a:schemeClr val="dk1"/>
                </a:solidFill>
                <a:latin typeface="Arial"/>
                <a:ea typeface="Arial"/>
                <a:cs typeface="Arial"/>
                <a:sym typeface="Arial"/>
              </a:rPr>
              <a:t>cliente_id</a:t>
            </a:r>
            <a:r>
              <a:rPr lang="es-CR" sz="1800" b="0" i="0" u="none" strike="noStrike" cap="none" baseline="0" dirty="0">
                <a:solidFill>
                  <a:schemeClr val="dk1"/>
                </a:solidFill>
                <a:latin typeface="Arial"/>
                <a:ea typeface="Arial"/>
                <a:cs typeface="Arial"/>
                <a:sym typeface="Arial"/>
              </a:rPr>
              <a:t>, </a:t>
            </a:r>
            <a:r>
              <a:rPr lang="es-CR" sz="1800" b="0" i="0" u="none" strike="noStrike" cap="none" baseline="0" dirty="0" err="1">
                <a:solidFill>
                  <a:schemeClr val="dk1"/>
                </a:solidFill>
                <a:latin typeface="Arial"/>
                <a:ea typeface="Arial"/>
                <a:cs typeface="Arial"/>
                <a:sym typeface="Arial"/>
              </a:rPr>
              <a:t>cliente_Nombre</a:t>
            </a:r>
            <a:r>
              <a:rPr lang="es-CR" sz="1800" b="0" i="0" u="none" strike="noStrike" cap="none" baseline="0" dirty="0">
                <a:solidFill>
                  <a:schemeClr val="dk1"/>
                </a:solidFill>
                <a:latin typeface="Arial"/>
                <a:ea typeface="Arial"/>
                <a:cs typeface="Arial"/>
                <a:sym typeface="Arial"/>
              </a:rPr>
              <a:t>, fecha</a:t>
            </a:r>
            <a:r>
              <a:rPr lang="es-CR" sz="1800" b="0" i="0" u="none" strike="noStrike" cap="none" baseline="0" dirty="0" smtClean="0">
                <a:solidFill>
                  <a:schemeClr val="dk1"/>
                </a:solidFill>
                <a:latin typeface="Arial"/>
                <a:ea typeface="Arial"/>
                <a:cs typeface="Arial"/>
                <a:sym typeface="Arial"/>
              </a:rPr>
              <a:t>)</a:t>
            </a:r>
          </a:p>
          <a:p>
            <a:pPr marL="457200" marR="0" lvl="1" indent="-213042" algn="just" rtl="0">
              <a:lnSpc>
                <a:spcPct val="80000"/>
              </a:lnSpc>
              <a:spcBef>
                <a:spcPts val="340"/>
              </a:spcBef>
              <a:buClr>
                <a:schemeClr val="accent1"/>
              </a:buClr>
              <a:buSzPct val="100000"/>
              <a:buFont typeface="Arial"/>
              <a:buChar char="•"/>
            </a:pPr>
            <a:endParaRPr lang="es-CR" sz="1800" b="0" i="0" u="none" strike="noStrike" cap="none" baseline="0" dirty="0">
              <a:solidFill>
                <a:schemeClr val="dk1"/>
              </a:solidFill>
              <a:latin typeface="Arial"/>
              <a:ea typeface="Arial"/>
              <a:cs typeface="Arial"/>
              <a:sym typeface="Arial"/>
            </a:endParaRPr>
          </a:p>
          <a:p>
            <a:pPr marL="182880" marR="0" lvl="0" indent="-187071" algn="just" rtl="0">
              <a:lnSpc>
                <a:spcPct val="80000"/>
              </a:lnSpc>
              <a:spcBef>
                <a:spcPts val="408"/>
              </a:spcBef>
              <a:buClr>
                <a:schemeClr val="accent1"/>
              </a:buClr>
              <a:buSzPct val="100000"/>
              <a:buFont typeface="Arial"/>
              <a:buChar char="•"/>
            </a:pPr>
            <a:r>
              <a:rPr lang="es-CR" sz="1800" b="0" i="0" u="none" strike="noStrike" cap="none" baseline="0" dirty="0">
                <a:solidFill>
                  <a:schemeClr val="dk1"/>
                </a:solidFill>
                <a:latin typeface="Arial"/>
                <a:ea typeface="Arial"/>
                <a:cs typeface="Arial"/>
                <a:sym typeface="Arial"/>
              </a:rPr>
              <a:t>2FN – ¿Todos los atributos (que no sean clave primaria) dependen de toda la clave</a:t>
            </a:r>
            <a:r>
              <a:rPr lang="es-CR" sz="1800" b="0" i="0" u="none" strike="noStrike" cap="none" baseline="0" dirty="0" smtClean="0">
                <a:solidFill>
                  <a:schemeClr val="dk1"/>
                </a:solidFill>
                <a:latin typeface="Arial"/>
                <a:ea typeface="Arial"/>
                <a:cs typeface="Arial"/>
                <a:sym typeface="Arial"/>
              </a:rPr>
              <a:t>?</a:t>
            </a:r>
          </a:p>
          <a:p>
            <a:pPr marL="182880" marR="0" lvl="0" indent="-187071" algn="just" rtl="0">
              <a:lnSpc>
                <a:spcPct val="80000"/>
              </a:lnSpc>
              <a:spcBef>
                <a:spcPts val="408"/>
              </a:spcBef>
              <a:buClr>
                <a:schemeClr val="accent1"/>
              </a:buClr>
              <a:buSzPct val="100000"/>
              <a:buFont typeface="Arial"/>
              <a:buChar char="•"/>
            </a:pPr>
            <a:endParaRPr lang="es-CR" sz="1800" b="0" i="0" u="none" strike="noStrike" cap="none" baseline="0" dirty="0">
              <a:solidFill>
                <a:schemeClr val="dk1"/>
              </a:solidFill>
              <a:latin typeface="Arial"/>
              <a:ea typeface="Arial"/>
              <a:cs typeface="Arial"/>
              <a:sym typeface="Arial"/>
            </a:endParaRPr>
          </a:p>
          <a:p>
            <a:pPr marL="457200" marR="0" lvl="1" indent="-213042" algn="just" rtl="0">
              <a:lnSpc>
                <a:spcPct val="80000"/>
              </a:lnSpc>
              <a:spcBef>
                <a:spcPts val="340"/>
              </a:spcBef>
              <a:buClr>
                <a:schemeClr val="accent1"/>
              </a:buClr>
              <a:buSzPct val="100000"/>
              <a:buFont typeface="Arial"/>
              <a:buChar char="•"/>
            </a:pPr>
            <a:r>
              <a:rPr lang="es-CR" sz="1800" b="0" i="0" u="none" strike="noStrike" cap="none" baseline="0" dirty="0" err="1">
                <a:solidFill>
                  <a:schemeClr val="dk1"/>
                </a:solidFill>
                <a:latin typeface="Arial"/>
                <a:ea typeface="Arial"/>
                <a:cs typeface="Arial"/>
                <a:sym typeface="Arial"/>
              </a:rPr>
              <a:t>Lugar_Nombre</a:t>
            </a:r>
            <a:r>
              <a:rPr lang="es-CR" sz="1800" b="0" i="0" u="none" strike="noStrike" cap="none" baseline="0" dirty="0">
                <a:solidFill>
                  <a:schemeClr val="dk1"/>
                </a:solidFill>
                <a:latin typeface="Arial"/>
                <a:ea typeface="Arial"/>
                <a:cs typeface="Arial"/>
                <a:sym typeface="Arial"/>
              </a:rPr>
              <a:t> depende de </a:t>
            </a:r>
            <a:r>
              <a:rPr lang="es-CR" sz="1800" b="0" i="0" u="none" strike="noStrike" cap="none" baseline="0" dirty="0" err="1">
                <a:solidFill>
                  <a:schemeClr val="dk1"/>
                </a:solidFill>
                <a:latin typeface="Arial"/>
                <a:ea typeface="Arial"/>
                <a:cs typeface="Arial"/>
                <a:sym typeface="Arial"/>
              </a:rPr>
              <a:t>Lugar_id</a:t>
            </a:r>
            <a:r>
              <a:rPr lang="es-CR" sz="1800" b="0" i="0" u="none" strike="noStrike" cap="none" baseline="0" dirty="0">
                <a:solidFill>
                  <a:schemeClr val="dk1"/>
                </a:solidFill>
                <a:latin typeface="Arial"/>
                <a:ea typeface="Arial"/>
                <a:cs typeface="Arial"/>
                <a:sym typeface="Arial"/>
              </a:rPr>
              <a:t>    crea: Lugar_2(</a:t>
            </a:r>
            <a:r>
              <a:rPr lang="es-CR" sz="1800" b="0" i="0" u="none" strike="noStrike" cap="none" baseline="0" dirty="0" err="1">
                <a:solidFill>
                  <a:schemeClr val="dk1"/>
                </a:solidFill>
                <a:latin typeface="Arial"/>
                <a:ea typeface="Arial"/>
                <a:cs typeface="Arial"/>
                <a:sym typeface="Arial"/>
              </a:rPr>
              <a:t>Lugar_id</a:t>
            </a:r>
            <a:r>
              <a:rPr lang="es-CR" sz="1800" b="0" i="0" u="none" strike="noStrike" cap="none" baseline="0" dirty="0">
                <a:solidFill>
                  <a:schemeClr val="dk1"/>
                </a:solidFill>
                <a:latin typeface="Arial"/>
                <a:ea typeface="Arial"/>
                <a:cs typeface="Arial"/>
                <a:sym typeface="Arial"/>
              </a:rPr>
              <a:t>, </a:t>
            </a:r>
            <a:r>
              <a:rPr lang="es-CR" sz="1800" b="0" i="0" u="none" strike="noStrike" cap="none" baseline="0" dirty="0" err="1">
                <a:solidFill>
                  <a:schemeClr val="dk1"/>
                </a:solidFill>
                <a:latin typeface="Arial"/>
                <a:ea typeface="Arial"/>
                <a:cs typeface="Arial"/>
                <a:sym typeface="Arial"/>
              </a:rPr>
              <a:t>Lugar_Nombre</a:t>
            </a:r>
            <a:r>
              <a:rPr lang="es-CR" sz="1800" b="0" i="0" u="none" strike="noStrike" cap="none" baseline="0" dirty="0">
                <a:solidFill>
                  <a:schemeClr val="dk1"/>
                </a:solidFill>
                <a:latin typeface="Arial"/>
                <a:ea typeface="Arial"/>
                <a:cs typeface="Arial"/>
                <a:sym typeface="Arial"/>
              </a:rPr>
              <a:t>)</a:t>
            </a:r>
          </a:p>
          <a:p>
            <a:pPr marL="457200" marR="0" lvl="1" indent="-213042" algn="just" rtl="0">
              <a:lnSpc>
                <a:spcPct val="80000"/>
              </a:lnSpc>
              <a:spcBef>
                <a:spcPts val="340"/>
              </a:spcBef>
              <a:buClr>
                <a:schemeClr val="accent1"/>
              </a:buClr>
              <a:buSzPct val="100000"/>
              <a:buFont typeface="Arial"/>
              <a:buChar char="•"/>
            </a:pPr>
            <a:r>
              <a:rPr lang="es-CR" sz="1800" b="0" i="0" u="none" strike="noStrike" cap="none" baseline="0" dirty="0" err="1">
                <a:solidFill>
                  <a:schemeClr val="dk1"/>
                </a:solidFill>
                <a:latin typeface="Arial"/>
                <a:ea typeface="Arial"/>
                <a:cs typeface="Arial"/>
                <a:sym typeface="Arial"/>
              </a:rPr>
              <a:t>cliente_Nombre</a:t>
            </a:r>
            <a:r>
              <a:rPr lang="es-CR" sz="1800" b="0" i="0" u="none" strike="noStrike" cap="none" baseline="0" dirty="0">
                <a:solidFill>
                  <a:schemeClr val="dk1"/>
                </a:solidFill>
                <a:latin typeface="Arial"/>
                <a:ea typeface="Arial"/>
                <a:cs typeface="Arial"/>
                <a:sym typeface="Arial"/>
              </a:rPr>
              <a:t> depende de </a:t>
            </a:r>
            <a:r>
              <a:rPr lang="es-CR" sz="1800" b="0" i="0" u="none" strike="noStrike" cap="none" baseline="0" dirty="0" err="1">
                <a:solidFill>
                  <a:schemeClr val="dk1"/>
                </a:solidFill>
                <a:latin typeface="Arial"/>
                <a:ea typeface="Arial"/>
                <a:cs typeface="Arial"/>
                <a:sym typeface="Arial"/>
              </a:rPr>
              <a:t>cliente_id</a:t>
            </a:r>
            <a:r>
              <a:rPr lang="es-CR" sz="1800" b="0" i="0" u="none" strike="noStrike" cap="none" baseline="0" dirty="0">
                <a:solidFill>
                  <a:schemeClr val="dk1"/>
                </a:solidFill>
                <a:latin typeface="Arial"/>
                <a:ea typeface="Arial"/>
                <a:cs typeface="Arial"/>
                <a:sym typeface="Arial"/>
              </a:rPr>
              <a:t> crea: cliente_2 (</a:t>
            </a:r>
            <a:r>
              <a:rPr lang="es-CR" sz="1800" b="0" i="0" u="none" strike="noStrike" cap="none" baseline="0" dirty="0" err="1">
                <a:solidFill>
                  <a:schemeClr val="dk1"/>
                </a:solidFill>
                <a:latin typeface="Arial"/>
                <a:ea typeface="Arial"/>
                <a:cs typeface="Arial"/>
                <a:sym typeface="Arial"/>
              </a:rPr>
              <a:t>cliente_id</a:t>
            </a:r>
            <a:r>
              <a:rPr lang="es-CR" sz="1800" b="0" i="0" u="none" strike="noStrike" cap="none" baseline="0" dirty="0">
                <a:solidFill>
                  <a:schemeClr val="dk1"/>
                </a:solidFill>
                <a:latin typeface="Arial"/>
                <a:ea typeface="Arial"/>
                <a:cs typeface="Arial"/>
                <a:sym typeface="Arial"/>
              </a:rPr>
              <a:t>, </a:t>
            </a:r>
            <a:r>
              <a:rPr lang="es-CR" sz="1800" b="0" i="0" u="none" strike="noStrike" cap="none" baseline="0" dirty="0" err="1">
                <a:solidFill>
                  <a:schemeClr val="dk1"/>
                </a:solidFill>
                <a:latin typeface="Arial"/>
                <a:ea typeface="Arial"/>
                <a:cs typeface="Arial"/>
                <a:sym typeface="Arial"/>
              </a:rPr>
              <a:t>cliente_Nombre</a:t>
            </a:r>
            <a:r>
              <a:rPr lang="es-CR" sz="1800" b="0" i="0" u="none" strike="noStrike" cap="none" baseline="0" dirty="0">
                <a:solidFill>
                  <a:schemeClr val="dk1"/>
                </a:solidFill>
                <a:latin typeface="Arial"/>
                <a:ea typeface="Arial"/>
                <a:cs typeface="Arial"/>
                <a:sym typeface="Arial"/>
              </a:rPr>
              <a:t>)</a:t>
            </a:r>
          </a:p>
          <a:p>
            <a:pPr marL="457200" marR="0" lvl="1" indent="-213042" algn="just" rtl="0">
              <a:lnSpc>
                <a:spcPct val="80000"/>
              </a:lnSpc>
              <a:spcBef>
                <a:spcPts val="340"/>
              </a:spcBef>
              <a:buClr>
                <a:schemeClr val="accent1"/>
              </a:buClr>
              <a:buSzPct val="100000"/>
              <a:buFont typeface="Arial"/>
              <a:buChar char="•"/>
            </a:pPr>
            <a:r>
              <a:rPr lang="es-CR" sz="1800" b="0" i="0" u="none" strike="noStrike" cap="none" baseline="0" dirty="0">
                <a:solidFill>
                  <a:schemeClr val="dk1"/>
                </a:solidFill>
                <a:latin typeface="Arial"/>
                <a:ea typeface="Arial"/>
                <a:cs typeface="Arial"/>
                <a:sym typeface="Arial"/>
              </a:rPr>
              <a:t>y nos queda: vacacion_2 (</a:t>
            </a:r>
            <a:r>
              <a:rPr lang="es-CR" sz="1800" b="0" i="0" u="none" strike="noStrike" cap="none" baseline="0" dirty="0" err="1">
                <a:solidFill>
                  <a:schemeClr val="dk1"/>
                </a:solidFill>
                <a:latin typeface="Arial"/>
                <a:ea typeface="Arial"/>
                <a:cs typeface="Arial"/>
                <a:sym typeface="Arial"/>
              </a:rPr>
              <a:t>Lugar_id</a:t>
            </a:r>
            <a:r>
              <a:rPr lang="es-CR" sz="1800" b="0" i="0" u="none" strike="noStrike" cap="none" baseline="0" dirty="0">
                <a:solidFill>
                  <a:schemeClr val="dk1"/>
                </a:solidFill>
                <a:latin typeface="Arial"/>
                <a:ea typeface="Arial"/>
                <a:cs typeface="Arial"/>
                <a:sym typeface="Arial"/>
              </a:rPr>
              <a:t>, </a:t>
            </a:r>
            <a:r>
              <a:rPr lang="es-CR" sz="1800" b="0" i="0" u="none" strike="noStrike" cap="none" baseline="0" dirty="0" err="1">
                <a:solidFill>
                  <a:schemeClr val="dk1"/>
                </a:solidFill>
                <a:latin typeface="Arial"/>
                <a:ea typeface="Arial"/>
                <a:cs typeface="Arial"/>
                <a:sym typeface="Arial"/>
              </a:rPr>
              <a:t>cliente_id</a:t>
            </a:r>
            <a:r>
              <a:rPr lang="es-CR" sz="1800" b="0" i="0" u="none" strike="noStrike" cap="none" baseline="0" dirty="0">
                <a:solidFill>
                  <a:schemeClr val="dk1"/>
                </a:solidFill>
                <a:latin typeface="Arial"/>
                <a:ea typeface="Arial"/>
                <a:cs typeface="Arial"/>
                <a:sym typeface="Arial"/>
              </a:rPr>
              <a:t>, fecha</a:t>
            </a:r>
            <a:r>
              <a:rPr lang="es-CR" sz="1800" b="0" i="0" u="none" strike="noStrike" cap="none" baseline="0" dirty="0" smtClean="0">
                <a:solidFill>
                  <a:schemeClr val="dk1"/>
                </a:solidFill>
                <a:latin typeface="Arial"/>
                <a:ea typeface="Arial"/>
                <a:cs typeface="Arial"/>
                <a:sym typeface="Arial"/>
              </a:rPr>
              <a:t>)</a:t>
            </a:r>
            <a:endParaRPr sz="1800" b="0" i="0" u="none" strike="noStrike" cap="none" baseline="0" dirty="0">
              <a:solidFill>
                <a:schemeClr val="dk1"/>
              </a:solidFill>
              <a:latin typeface="Arial"/>
              <a:ea typeface="Arial"/>
              <a:cs typeface="Arial"/>
              <a:sym typeface="Arial"/>
            </a:endParaRPr>
          </a:p>
          <a:p>
            <a:pPr marL="457200" marR="0" lvl="1" indent="-213042" algn="just" rtl="0">
              <a:lnSpc>
                <a:spcPct val="80000"/>
              </a:lnSpc>
              <a:spcBef>
                <a:spcPts val="340"/>
              </a:spcBef>
              <a:buClr>
                <a:schemeClr val="accent1"/>
              </a:buClr>
              <a:buSzPct val="100000"/>
              <a:buFont typeface="Arial"/>
              <a:buChar char="•"/>
            </a:pPr>
            <a:r>
              <a:rPr lang="es-CR" sz="1800" b="0" i="0" u="none" strike="noStrike" cap="none" baseline="0" dirty="0">
                <a:solidFill>
                  <a:schemeClr val="dk1"/>
                </a:solidFill>
                <a:latin typeface="Arial"/>
                <a:ea typeface="Arial"/>
                <a:cs typeface="Arial"/>
                <a:sym typeface="Arial"/>
              </a:rPr>
              <a:t>Ahora ya satisfacemos los requerimientos de la 2FN</a:t>
            </a:r>
          </a:p>
          <a:p>
            <a:pPr marL="457200" marR="0" lvl="1" indent="-98742" algn="just" rtl="0">
              <a:lnSpc>
                <a:spcPct val="80000"/>
              </a:lnSpc>
              <a:spcBef>
                <a:spcPts val="340"/>
              </a:spcBef>
              <a:buClr>
                <a:schemeClr val="accent1"/>
              </a:buClr>
              <a:buFont typeface="Arial"/>
              <a:buNone/>
            </a:pPr>
            <a:endParaRPr sz="1800" b="0" i="0" u="none" strike="noStrike" cap="none" baseline="0" dirty="0">
              <a:solidFill>
                <a:schemeClr val="dk1"/>
              </a:solidFill>
              <a:latin typeface="Arial"/>
              <a:ea typeface="Arial"/>
              <a:cs typeface="Arial"/>
              <a:sym typeface="Arial"/>
            </a:endParaRPr>
          </a:p>
          <a:p>
            <a:pPr marL="182880" marR="0" lvl="0" indent="-187071" algn="just" rtl="0">
              <a:lnSpc>
                <a:spcPct val="80000"/>
              </a:lnSpc>
              <a:spcBef>
                <a:spcPts val="408"/>
              </a:spcBef>
              <a:buClr>
                <a:schemeClr val="accent1"/>
              </a:buClr>
              <a:buSzPct val="100000"/>
              <a:buFont typeface="Arial"/>
              <a:buChar char="•"/>
            </a:pPr>
            <a:r>
              <a:rPr lang="es-CR" sz="1800" b="0" i="0" u="none" strike="noStrike" cap="none" baseline="0" dirty="0">
                <a:solidFill>
                  <a:schemeClr val="dk1"/>
                </a:solidFill>
                <a:latin typeface="Arial"/>
                <a:ea typeface="Arial"/>
                <a:cs typeface="Arial"/>
                <a:sym typeface="Arial"/>
              </a:rPr>
              <a:t>¿Hay dependencia Transitivas?</a:t>
            </a:r>
          </a:p>
          <a:p>
            <a:pPr marL="457200" marR="0" lvl="1" indent="-213042" algn="just" rtl="0">
              <a:lnSpc>
                <a:spcPct val="80000"/>
              </a:lnSpc>
              <a:spcBef>
                <a:spcPts val="340"/>
              </a:spcBef>
              <a:buClr>
                <a:schemeClr val="accent1"/>
              </a:buClr>
              <a:buSzPct val="100000"/>
              <a:buFont typeface="Arial"/>
              <a:buChar char="•"/>
            </a:pPr>
            <a:r>
              <a:rPr lang="es-CR" sz="1800" b="0" i="0" u="none" strike="noStrike" cap="none" baseline="0" dirty="0">
                <a:solidFill>
                  <a:schemeClr val="dk1"/>
                </a:solidFill>
                <a:latin typeface="Arial"/>
                <a:ea typeface="Arial"/>
                <a:cs typeface="Arial"/>
                <a:sym typeface="Arial"/>
              </a:rPr>
              <a:t>No hay dependencia transitivas así que satisface 3FN</a:t>
            </a: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a:t>
            </a:r>
          </a:p>
        </p:txBody>
      </p:sp>
      <p:sp>
        <p:nvSpPr>
          <p:cNvPr id="655" name="Shape 65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25000"/>
              <a:buFont typeface="Arial"/>
              <a:buNone/>
            </a:pPr>
            <a:r>
              <a:rPr lang="es-CR" sz="2400" b="0" i="0" u="none" strike="noStrike" cap="none" baseline="0">
                <a:solidFill>
                  <a:schemeClr val="dk1"/>
                </a:solidFill>
                <a:latin typeface="Arial"/>
                <a:ea typeface="Arial"/>
                <a:cs typeface="Arial"/>
                <a:sym typeface="Arial"/>
              </a:rPr>
              <a:t>Práctica </a:t>
            </a:r>
          </a:p>
          <a:p>
            <a:pPr marL="182880" marR="0" lvl="0" indent="-182880" algn="just" rtl="0">
              <a:spcBef>
                <a:spcPts val="480"/>
              </a:spcBef>
              <a:buClr>
                <a:schemeClr val="accent1"/>
              </a:buClr>
              <a:buFont typeface="Arial"/>
              <a:buNone/>
            </a:pPr>
            <a:endParaRPr sz="2400" b="0" i="0" u="none" strike="noStrike" cap="none" baseline="0">
              <a:solidFill>
                <a:schemeClr val="dk1"/>
              </a:solidFill>
              <a:latin typeface="Arial"/>
              <a:ea typeface="Arial"/>
              <a:cs typeface="Arial"/>
              <a:sym typeface="Arial"/>
            </a:endParaRP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reserva(</a:t>
            </a:r>
            <a:r>
              <a:rPr lang="es-CR" sz="2000" b="0" i="0" u="sng" strike="noStrike" cap="none" baseline="0">
                <a:solidFill>
                  <a:schemeClr val="dk1"/>
                </a:solidFill>
                <a:latin typeface="Arial"/>
                <a:ea typeface="Arial"/>
                <a:cs typeface="Arial"/>
                <a:sym typeface="Arial"/>
              </a:rPr>
              <a:t>habitacion_id</a:t>
            </a:r>
            <a:r>
              <a:rPr lang="es-CR" sz="2000" b="0" i="0" u="none" strike="noStrike" cap="none" baseline="0">
                <a:solidFill>
                  <a:schemeClr val="dk1"/>
                </a:solidFill>
                <a:latin typeface="Arial"/>
                <a:ea typeface="Arial"/>
                <a:cs typeface="Arial"/>
                <a:sym typeface="Arial"/>
              </a:rPr>
              <a:t>,</a:t>
            </a:r>
            <a:r>
              <a:rPr lang="es-CR" sz="2000" b="0" i="0" u="sng" strike="noStrike" cap="none" baseline="0">
                <a:solidFill>
                  <a:schemeClr val="dk1"/>
                </a:solidFill>
                <a:latin typeface="Arial"/>
                <a:ea typeface="Arial"/>
                <a:cs typeface="Arial"/>
                <a:sym typeface="Arial"/>
              </a:rPr>
              <a:t>fecha</a:t>
            </a:r>
            <a:r>
              <a:rPr lang="es-CR" sz="2000" b="0" i="0" u="none" strike="noStrike" cap="none" baseline="0">
                <a:solidFill>
                  <a:schemeClr val="dk1"/>
                </a:solidFill>
                <a:latin typeface="Arial"/>
                <a:ea typeface="Arial"/>
                <a:cs typeface="Arial"/>
                <a:sym typeface="Arial"/>
              </a:rPr>
              <a:t>,</a:t>
            </a:r>
            <a:r>
              <a:rPr lang="es-CR" sz="2000" b="0" i="0" u="sng" strike="noStrike" cap="none" baseline="0">
                <a:solidFill>
                  <a:schemeClr val="dk1"/>
                </a:solidFill>
                <a:latin typeface="Arial"/>
                <a:ea typeface="Arial"/>
                <a:cs typeface="Arial"/>
                <a:sym typeface="Arial"/>
              </a:rPr>
              <a:t>cliente_id</a:t>
            </a:r>
            <a:r>
              <a:rPr lang="es-CR" sz="2000" b="0" i="0" u="none" strike="noStrike" cap="none" baseline="0">
                <a:solidFill>
                  <a:schemeClr val="dk1"/>
                </a:solidFill>
                <a:latin typeface="Arial"/>
                <a:ea typeface="Arial"/>
                <a:cs typeface="Arial"/>
                <a:sym typeface="Arial"/>
              </a:rPr>
              <a:t>,cliente_Nombre)</a:t>
            </a:r>
          </a:p>
          <a:p>
            <a:pPr marL="457200" marR="0" lvl="1" indent="-19050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receta(</a:t>
            </a:r>
            <a:r>
              <a:rPr lang="es-CR" sz="2000" b="0" i="0" u="sng" strike="noStrike" cap="none" baseline="0">
                <a:solidFill>
                  <a:schemeClr val="dk1"/>
                </a:solidFill>
                <a:latin typeface="Arial"/>
                <a:ea typeface="Arial"/>
                <a:cs typeface="Arial"/>
                <a:sym typeface="Arial"/>
              </a:rPr>
              <a:t>receta_ID</a:t>
            </a:r>
            <a:r>
              <a:rPr lang="es-CR" sz="2000" b="0" i="0" u="none" strike="noStrike" cap="none" baseline="0">
                <a:solidFill>
                  <a:schemeClr val="dk1"/>
                </a:solidFill>
                <a:latin typeface="Arial"/>
                <a:ea typeface="Arial"/>
                <a:cs typeface="Arial"/>
                <a:sym typeface="Arial"/>
              </a:rPr>
              <a:t>,medicina,cantidad,cliente_id,cliente_Nombre)</a:t>
            </a:r>
          </a:p>
          <a:p>
            <a:pPr marL="457200" marR="0" lvl="1" indent="-19050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detallepedido (</a:t>
            </a:r>
            <a:r>
              <a:rPr lang="es-CR" sz="2000" b="0" i="0" u="sng" strike="noStrike" cap="none" baseline="0">
                <a:solidFill>
                  <a:schemeClr val="dk1"/>
                </a:solidFill>
                <a:latin typeface="Arial"/>
                <a:ea typeface="Arial"/>
                <a:cs typeface="Arial"/>
                <a:sym typeface="Arial"/>
              </a:rPr>
              <a:t>pedido_ID</a:t>
            </a:r>
            <a:r>
              <a:rPr lang="es-CR" sz="2000" b="0" i="0" u="none" strike="noStrike" cap="none" baseline="0">
                <a:solidFill>
                  <a:schemeClr val="dk1"/>
                </a:solidFill>
                <a:latin typeface="Arial"/>
                <a:ea typeface="Arial"/>
                <a:cs typeface="Arial"/>
                <a:sym typeface="Arial"/>
              </a:rPr>
              <a:t>, </a:t>
            </a:r>
            <a:r>
              <a:rPr lang="es-CR" sz="2000" b="0" i="0" u="sng" strike="noStrike" cap="none" baseline="0">
                <a:solidFill>
                  <a:schemeClr val="dk1"/>
                </a:solidFill>
                <a:latin typeface="Arial"/>
                <a:ea typeface="Arial"/>
                <a:cs typeface="Arial"/>
                <a:sym typeface="Arial"/>
              </a:rPr>
              <a:t>linea_ID</a:t>
            </a:r>
            <a:r>
              <a:rPr lang="es-CR" sz="2000" b="0" i="0" u="none" strike="noStrike" cap="none" baseline="0">
                <a:solidFill>
                  <a:schemeClr val="dk1"/>
                </a:solidFill>
                <a:latin typeface="Arial"/>
                <a:ea typeface="Arial"/>
                <a:cs typeface="Arial"/>
                <a:sym typeface="Arial"/>
              </a:rPr>
              <a:t>,producto_ID, productoNombre, cantidad,cliente_id,cliente_Nombre)</a:t>
            </a:r>
          </a:p>
          <a:p>
            <a:pPr marL="457200" marR="0" lvl="1" indent="-8255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a:p>
            <a:pPr marL="182880" marR="0" lvl="0" indent="-53339" algn="just" rtl="0">
              <a:spcBef>
                <a:spcPts val="480"/>
              </a:spcBef>
              <a:buClr>
                <a:schemeClr val="accent1"/>
              </a:buClr>
              <a:buFont typeface="Arial"/>
              <a:buNone/>
            </a:pPr>
            <a:endParaRPr sz="24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Dependencia Funcional</a:t>
            </a:r>
          </a:p>
        </p:txBody>
      </p:sp>
      <p:graphicFrame>
        <p:nvGraphicFramePr>
          <p:cNvPr id="130" name="Shape 130"/>
          <p:cNvGraphicFramePr/>
          <p:nvPr/>
        </p:nvGraphicFramePr>
        <p:xfrm>
          <a:off x="1105995" y="2060848"/>
          <a:ext cx="6850400" cy="3657720"/>
        </p:xfrm>
        <a:graphic>
          <a:graphicData uri="http://schemas.openxmlformats.org/drawingml/2006/table">
            <a:tbl>
              <a:tblPr firstRow="1" bandRow="1">
                <a:noFill/>
                <a:tableStyleId>{2F257CE7-24B7-4E11-9E30-FCB084BA7CA7}</a:tableStyleId>
              </a:tblPr>
              <a:tblGrid>
                <a:gridCol w="1645925"/>
                <a:gridCol w="1978350"/>
                <a:gridCol w="690875"/>
                <a:gridCol w="889325"/>
                <a:gridCol w="1645925"/>
              </a:tblGrid>
              <a:tr h="264025">
                <a:tc>
                  <a:txBody>
                    <a:bodyPr/>
                    <a:lstStyle/>
                    <a:p>
                      <a:pPr marL="0" marR="0" lvl="0" indent="0" algn="l" rtl="0">
                        <a:spcBef>
                          <a:spcPts val="0"/>
                        </a:spcBef>
                        <a:buSzPct val="25000"/>
                        <a:buNone/>
                      </a:pPr>
                      <a:r>
                        <a:rPr lang="es-CR" sz="1400" u="none" strike="noStrike" cap="none" baseline="0"/>
                        <a:t>Cédula</a:t>
                      </a:r>
                    </a:p>
                  </a:txBody>
                  <a:tcPr marL="91450" marR="91450" marT="45725" marB="45725"/>
                </a:tc>
                <a:tc>
                  <a:txBody>
                    <a:bodyPr/>
                    <a:lstStyle/>
                    <a:p>
                      <a:pPr marL="0" marR="0" lvl="0" indent="0" algn="l" rtl="0">
                        <a:spcBef>
                          <a:spcPts val="0"/>
                        </a:spcBef>
                        <a:buSzPct val="25000"/>
                        <a:buNone/>
                      </a:pPr>
                      <a:r>
                        <a:rPr lang="es-CR" sz="140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400" u="none" strike="noStrike" cap="none" baseline="0"/>
                        <a:t>Sexo</a:t>
                      </a:r>
                    </a:p>
                  </a:txBody>
                  <a:tcPr marL="91450" marR="91450" marT="45725" marB="45725"/>
                </a:tc>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Departamento</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t>9.980.623</a:t>
                      </a:r>
                    </a:p>
                  </a:txBody>
                  <a:tcPr marL="91450" marR="91450" marT="45725" marB="45725"/>
                </a:tc>
                <a:tc>
                  <a:txBody>
                    <a:bodyPr/>
                    <a:lstStyle/>
                    <a:p>
                      <a:pPr marL="0" marR="0" lvl="0" indent="0" algn="l" rtl="0">
                        <a:spcBef>
                          <a:spcPts val="0"/>
                        </a:spcBef>
                        <a:buSzPct val="25000"/>
                        <a:buNone/>
                      </a:pPr>
                      <a:r>
                        <a:rPr lang="es-CR" sz="1400" u="none" strike="noStrike" cap="none" baseline="0"/>
                        <a:t>06/01/73</a:t>
                      </a:r>
                    </a:p>
                  </a:txBody>
                  <a:tcPr marL="91450" marR="91450" marT="45725" marB="45725"/>
                </a:tc>
                <a:tc>
                  <a:txBody>
                    <a:bodyPr/>
                    <a:lstStyle/>
                    <a:p>
                      <a:pPr marL="0" marR="0" lvl="0" indent="0" algn="l" rtl="0">
                        <a:spcBef>
                          <a:spcPts val="0"/>
                        </a:spcBef>
                        <a:buSzPct val="25000"/>
                        <a:buNone/>
                      </a:pPr>
                      <a:r>
                        <a:rPr lang="es-CR" sz="1400" u="none" strike="noStrike" cap="none" baseline="0"/>
                        <a:t>M</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01</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Computación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FF0000"/>
                          </a:solidFill>
                        </a:rPr>
                        <a:t>10.334.890</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0000"/>
                          </a:solidFill>
                        </a:rPr>
                        <a:t>06/01/76</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0000"/>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01</a:t>
                      </a:r>
                    </a:p>
                  </a:txBody>
                  <a:tcPr marL="91450" marR="91450" marT="45725" marB="45725"/>
                </a:tc>
                <a:tc>
                  <a:txBody>
                    <a:bodyPr/>
                    <a:lstStyle/>
                    <a:p>
                      <a:pPr marL="0" marR="0" lvl="0" indent="0" algn="l" rtl="0">
                        <a:lnSpc>
                          <a:spcPct val="100000"/>
                        </a:lnSpc>
                        <a:spcBef>
                          <a:spcPts val="0"/>
                        </a:spcBef>
                        <a:spcAft>
                          <a:spcPts val="0"/>
                        </a:spcAft>
                        <a:buClr>
                          <a:srgbClr val="00B050"/>
                        </a:buClr>
                        <a:buSzPct val="25000"/>
                        <a:buFont typeface="Arial"/>
                        <a:buNone/>
                      </a:pPr>
                      <a:r>
                        <a:rPr lang="es-CR" sz="1400" u="none" strike="noStrike" cap="none" baseline="0">
                          <a:solidFill>
                            <a:srgbClr val="00B050"/>
                          </a:solidFill>
                        </a:rPr>
                        <a:t>Computación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0070C0"/>
                          </a:solidFill>
                        </a:rPr>
                        <a:t>17.544.672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06/01/84</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03</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Investigación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FFC000"/>
                          </a:solidFill>
                        </a:rPr>
                        <a:t>12.334.222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C000"/>
                          </a:solidFill>
                        </a:rPr>
                        <a:t>06/01/77</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C000"/>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Control</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00B050"/>
                          </a:solidFill>
                        </a:rPr>
                        <a:t>13.566.002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12/01/78</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Control</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FF0000"/>
                          </a:solidFill>
                        </a:rPr>
                        <a:t>10.334.890</a:t>
                      </a:r>
                    </a:p>
                  </a:txBody>
                  <a:tcPr marL="91450" marR="91450" marT="45725" marB="45725"/>
                </a:tc>
                <a:tc>
                  <a:txBody>
                    <a:bodyPr/>
                    <a:lstStyle/>
                    <a:p>
                      <a:pPr marL="0" marR="0" lvl="0" indent="0" algn="l" rtl="0">
                        <a:lnSpc>
                          <a:spcPct val="100000"/>
                        </a:lnSpc>
                        <a:spcBef>
                          <a:spcPts val="0"/>
                        </a:spcBef>
                        <a:spcAft>
                          <a:spcPts val="0"/>
                        </a:spcAft>
                        <a:buClr>
                          <a:srgbClr val="FF0000"/>
                        </a:buClr>
                        <a:buSzPct val="25000"/>
                        <a:buFont typeface="Arial"/>
                        <a:buNone/>
                      </a:pPr>
                      <a:r>
                        <a:rPr lang="es-CR" sz="1400" u="none" strike="noStrike" cap="none" baseline="0">
                          <a:solidFill>
                            <a:srgbClr val="FF0000"/>
                          </a:solidFill>
                        </a:rPr>
                        <a:t>06/01/76</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0000"/>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Control</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FFC000"/>
                          </a:solidFill>
                        </a:rPr>
                        <a:t>12.334.222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C000"/>
                          </a:solidFill>
                        </a:rPr>
                        <a:t>06/01/77</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C000"/>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01</a:t>
                      </a:r>
                    </a:p>
                  </a:txBody>
                  <a:tcPr marL="91450" marR="91450" marT="45725" marB="45725"/>
                </a:tc>
                <a:tc>
                  <a:txBody>
                    <a:bodyPr/>
                    <a:lstStyle/>
                    <a:p>
                      <a:pPr marL="0" marR="0" lvl="0" indent="0" algn="l" rtl="0">
                        <a:lnSpc>
                          <a:spcPct val="100000"/>
                        </a:lnSpc>
                        <a:spcBef>
                          <a:spcPts val="0"/>
                        </a:spcBef>
                        <a:spcAft>
                          <a:spcPts val="0"/>
                        </a:spcAft>
                        <a:buClr>
                          <a:srgbClr val="00B050"/>
                        </a:buClr>
                        <a:buSzPct val="25000"/>
                        <a:buFont typeface="Arial"/>
                        <a:buNone/>
                      </a:pPr>
                      <a:r>
                        <a:rPr lang="es-CR" sz="1400" u="none" strike="noStrike" cap="none" baseline="0">
                          <a:solidFill>
                            <a:srgbClr val="00B050"/>
                          </a:solidFill>
                        </a:rPr>
                        <a:t>Computación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t>13.434.122</a:t>
                      </a:r>
                    </a:p>
                  </a:txBody>
                  <a:tcPr marL="91450" marR="91450" marT="45725" marB="45725"/>
                </a:tc>
                <a:tc>
                  <a:txBody>
                    <a:bodyPr/>
                    <a:lstStyle/>
                    <a:p>
                      <a:pPr marL="0" marR="0" lvl="0" indent="0" algn="l" rtl="0">
                        <a:spcBef>
                          <a:spcPts val="0"/>
                        </a:spcBef>
                        <a:buSzPct val="25000"/>
                        <a:buNone/>
                      </a:pPr>
                      <a:r>
                        <a:rPr lang="es-CR" sz="1400" u="none" strike="noStrike" cap="none" baseline="0"/>
                        <a:t>06/01/78</a:t>
                      </a:r>
                    </a:p>
                  </a:txBody>
                  <a:tcPr marL="91450" marR="91450" marT="45725" marB="45725"/>
                </a:tc>
                <a:tc>
                  <a:txBody>
                    <a:bodyPr/>
                    <a:lstStyle/>
                    <a:p>
                      <a:pPr marL="0" marR="0" lvl="0" indent="0" algn="l" rtl="0">
                        <a:spcBef>
                          <a:spcPts val="0"/>
                        </a:spcBef>
                        <a:buSzPct val="25000"/>
                        <a:buNone/>
                      </a:pPr>
                      <a:r>
                        <a:rPr lang="es-CR" sz="1400" u="none" strike="noStrike" cap="none" baseline="0"/>
                        <a:t>F</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03</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Investigación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00B050"/>
                          </a:solidFill>
                        </a:rPr>
                        <a:t>13.566.002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12/01/78</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03</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Investigación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0070C0"/>
                          </a:solidFill>
                        </a:rPr>
                        <a:t>17.544.672</a:t>
                      </a:r>
                    </a:p>
                  </a:txBody>
                  <a:tcPr marL="91450" marR="91450" marT="45725" marB="45725"/>
                </a:tc>
                <a:tc>
                  <a:txBody>
                    <a:bodyPr/>
                    <a:lstStyle/>
                    <a:p>
                      <a:pPr marL="0" marR="0" lvl="0" indent="0" algn="l" rtl="0">
                        <a:lnSpc>
                          <a:spcPct val="100000"/>
                        </a:lnSpc>
                        <a:spcBef>
                          <a:spcPts val="0"/>
                        </a:spcBef>
                        <a:spcAft>
                          <a:spcPts val="0"/>
                        </a:spcAft>
                        <a:buClr>
                          <a:srgbClr val="0070C0"/>
                        </a:buClr>
                        <a:buSzPct val="25000"/>
                        <a:buFont typeface="Arial"/>
                        <a:buNone/>
                      </a:pPr>
                      <a:r>
                        <a:rPr lang="es-CR" sz="1400" u="none" strike="noStrike" cap="none" baseline="0">
                          <a:solidFill>
                            <a:srgbClr val="0070C0"/>
                          </a:solidFill>
                        </a:rPr>
                        <a:t>06/01/84</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Control</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t>18.244.670</a:t>
                      </a:r>
                    </a:p>
                  </a:txBody>
                  <a:tcPr marL="91450" marR="91450" marT="45725" marB="45725"/>
                </a:tc>
                <a:tc>
                  <a:txBody>
                    <a:bodyPr/>
                    <a:lstStyle/>
                    <a:p>
                      <a:pPr marL="0" marR="0" lvl="0" indent="0" algn="l" rtl="0">
                        <a:spcBef>
                          <a:spcPts val="0"/>
                        </a:spcBef>
                        <a:buSzPct val="25000"/>
                        <a:buNone/>
                      </a:pPr>
                      <a:r>
                        <a:rPr lang="es-CR" sz="1400" u="none" strike="noStrike" cap="none" baseline="0"/>
                        <a:t>06/01/85</a:t>
                      </a:r>
                    </a:p>
                  </a:txBody>
                  <a:tcPr marL="91450" marR="91450" marT="45725" marB="45725"/>
                </a:tc>
                <a:tc>
                  <a:txBody>
                    <a:bodyPr/>
                    <a:lstStyle/>
                    <a:p>
                      <a:pPr marL="0" marR="0" lvl="0" indent="0" algn="l" rtl="0">
                        <a:spcBef>
                          <a:spcPts val="0"/>
                        </a:spcBef>
                        <a:buSzPct val="25000"/>
                        <a:buNone/>
                      </a:pPr>
                      <a:r>
                        <a:rPr lang="es-CR" sz="1400" u="none" strike="noStrike" cap="none" baseline="0"/>
                        <a:t>M</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01</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Computación</a:t>
                      </a:r>
                    </a:p>
                  </a:txBody>
                  <a:tcPr marL="91450" marR="91450" marT="45725" marB="45725"/>
                </a:tc>
              </a:tr>
            </a:tbl>
          </a:graphicData>
        </a:graphic>
      </p:graphicFrame>
      <p:sp>
        <p:nvSpPr>
          <p:cNvPr id="131" name="Shape 131"/>
          <p:cNvSpPr/>
          <p:nvPr/>
        </p:nvSpPr>
        <p:spPr>
          <a:xfrm>
            <a:off x="467543" y="1412775"/>
            <a:ext cx="8208912"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baseline="0">
                <a:solidFill>
                  <a:schemeClr val="dk1"/>
                </a:solidFill>
                <a:latin typeface="Arial"/>
                <a:ea typeface="Arial"/>
                <a:cs typeface="Arial"/>
                <a:sym typeface="Arial"/>
              </a:rPr>
              <a:t>El resultado de una consulta cualquiera (por ejemplo, de un producto entre la tabla profesor y departamento):</a:t>
            </a:r>
          </a:p>
        </p:txBody>
      </p:sp>
      <p:sp>
        <p:nvSpPr>
          <p:cNvPr id="132" name="Shape 132"/>
          <p:cNvSpPr/>
          <p:nvPr/>
        </p:nvSpPr>
        <p:spPr>
          <a:xfrm>
            <a:off x="1907703" y="5818037"/>
            <a:ext cx="5238328" cy="923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1" i="1" u="none" strike="noStrike" cap="none" baseline="0">
                <a:solidFill>
                  <a:schemeClr val="dk1"/>
                </a:solidFill>
                <a:latin typeface="Arial"/>
                <a:ea typeface="Arial"/>
                <a:cs typeface="Arial"/>
                <a:sym typeface="Arial"/>
              </a:rPr>
              <a:t>Cédula → Fecha Nacimiento</a:t>
            </a:r>
          </a:p>
          <a:p>
            <a:pPr marL="0" marR="0" lvl="0" indent="0" algn="l" rtl="0">
              <a:spcBef>
                <a:spcPts val="0"/>
              </a:spcBef>
              <a:buSzPct val="25000"/>
              <a:buNone/>
            </a:pPr>
            <a:r>
              <a:rPr lang="es-CR" sz="1800" b="1" i="1" u="none" strike="noStrike" cap="none" baseline="0">
                <a:solidFill>
                  <a:schemeClr val="dk1"/>
                </a:solidFill>
                <a:latin typeface="Arial"/>
                <a:ea typeface="Arial"/>
                <a:cs typeface="Arial"/>
                <a:sym typeface="Arial"/>
              </a:rPr>
              <a:t>Cédula → Sexo</a:t>
            </a:r>
          </a:p>
          <a:p>
            <a:pPr marL="0" marR="0" lvl="0" indent="0" algn="l" rtl="0">
              <a:spcBef>
                <a:spcPts val="0"/>
              </a:spcBef>
              <a:buSzPct val="25000"/>
              <a:buNone/>
            </a:pPr>
            <a:r>
              <a:rPr lang="es-CR" sz="1800" b="1" i="1" u="none" strike="noStrike" cap="none" baseline="0">
                <a:solidFill>
                  <a:schemeClr val="dk1"/>
                </a:solidFill>
                <a:latin typeface="Arial"/>
                <a:ea typeface="Arial"/>
                <a:cs typeface="Arial"/>
                <a:sym typeface="Arial"/>
              </a:rPr>
              <a:t>Código → Departamento</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Importancia</a:t>
            </a:r>
          </a:p>
        </p:txBody>
      </p:sp>
      <p:sp>
        <p:nvSpPr>
          <p:cNvPr id="138" name="Shape 138"/>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Las bases de datos mal diseñadas tienen problemas de:</a:t>
            </a:r>
          </a:p>
          <a:p>
            <a:pPr marL="182880" marR="0" lvl="0" indent="-53339" algn="just" rtl="0">
              <a:spcBef>
                <a:spcPts val="480"/>
              </a:spcBef>
              <a:buClr>
                <a:schemeClr val="accent1"/>
              </a:buClr>
              <a:buFont typeface="Arial"/>
              <a:buNone/>
            </a:pPr>
            <a:endParaRPr sz="2400" b="0" i="0" u="none" strike="noStrike" cap="none" baseline="0">
              <a:solidFill>
                <a:schemeClr val="dk1"/>
              </a:solidFill>
              <a:latin typeface="Arial"/>
              <a:ea typeface="Arial"/>
              <a:cs typeface="Arial"/>
              <a:sym typeface="Arial"/>
            </a:endParaRPr>
          </a:p>
          <a:p>
            <a:pPr marL="457200" marR="0" lvl="1" indent="-190499" algn="just" rtl="0">
              <a:spcBef>
                <a:spcPts val="560"/>
              </a:spcBef>
              <a:buClr>
                <a:schemeClr val="accent1"/>
              </a:buClr>
              <a:buSzPct val="85000"/>
              <a:buFont typeface="Arial"/>
              <a:buChar char="•"/>
            </a:pPr>
            <a:r>
              <a:rPr lang="es-CR" sz="2800" b="0" i="0" u="none" strike="noStrike" cap="none" baseline="0">
                <a:solidFill>
                  <a:schemeClr val="dk1"/>
                </a:solidFill>
                <a:latin typeface="Arial"/>
                <a:ea typeface="Arial"/>
                <a:cs typeface="Arial"/>
                <a:sym typeface="Arial"/>
              </a:rPr>
              <a:t>Almacenamiento redundante (varias copias de la misma información)</a:t>
            </a:r>
          </a:p>
          <a:p>
            <a:pPr marL="457200" marR="0" lvl="1" indent="-190499" algn="just" rtl="0">
              <a:spcBef>
                <a:spcPts val="560"/>
              </a:spcBef>
              <a:buClr>
                <a:schemeClr val="accent1"/>
              </a:buClr>
              <a:buSzPct val="85000"/>
              <a:buFont typeface="Arial"/>
              <a:buChar char="•"/>
            </a:pPr>
            <a:r>
              <a:rPr lang="es-CR" sz="2800" b="0" i="0" u="none" strike="noStrike" cap="none" baseline="0">
                <a:solidFill>
                  <a:schemeClr val="dk1"/>
                </a:solidFill>
                <a:latin typeface="Arial"/>
                <a:ea typeface="Arial"/>
                <a:cs typeface="Arial"/>
                <a:sym typeface="Arial"/>
              </a:rPr>
              <a:t>Pérdidas no deseadas de información al modificar Registros.</a:t>
            </a:r>
          </a:p>
          <a:p>
            <a:pPr marL="457200" marR="0" lvl="1" indent="-190499" algn="just" rtl="0">
              <a:spcBef>
                <a:spcPts val="560"/>
              </a:spcBef>
              <a:buClr>
                <a:schemeClr val="accent1"/>
              </a:buClr>
              <a:buSzPct val="85000"/>
              <a:buFont typeface="Arial"/>
              <a:buChar char="•"/>
            </a:pPr>
            <a:r>
              <a:rPr lang="es-CR" sz="2800" b="0" i="0" u="none" strike="noStrike" cap="none" baseline="0">
                <a:solidFill>
                  <a:schemeClr val="dk1"/>
                </a:solidFill>
                <a:latin typeface="Arial"/>
                <a:ea typeface="Arial"/>
                <a:cs typeface="Arial"/>
                <a:sym typeface="Arial"/>
              </a:rPr>
              <a:t>La base entra en un estado no consistente al borrar un Registro.</a:t>
            </a:r>
          </a:p>
          <a:p>
            <a:pPr marL="457200" marR="0" lvl="1" indent="-190499" algn="just" rtl="0">
              <a:spcBef>
                <a:spcPts val="560"/>
              </a:spcBef>
              <a:buClr>
                <a:schemeClr val="accent1"/>
              </a:buClr>
              <a:buSzPct val="85000"/>
              <a:buFont typeface="Arial"/>
              <a:buChar char="•"/>
            </a:pPr>
            <a:r>
              <a:rPr lang="es-CR" sz="2800" b="0" i="0" u="none" strike="noStrike" cap="none" baseline="0">
                <a:solidFill>
                  <a:schemeClr val="dk1"/>
                </a:solidFill>
                <a:latin typeface="Arial"/>
                <a:ea typeface="Arial"/>
                <a:cs typeface="Arial"/>
                <a:sym typeface="Arial"/>
              </a:rPr>
              <a:t>Imposibilidad de almacenar cierta información.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Pasos</a:t>
            </a:r>
          </a:p>
        </p:txBody>
      </p:sp>
      <p:sp>
        <p:nvSpPr>
          <p:cNvPr id="144" name="Shape 144"/>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El proceso de normalización consiste en:</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Comprobar que cada tabla tiene un número fijo de columnas y las variables son sencillas o simples (atómicas)</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Identificar la clave primaria</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Comprobar que todos los atributos (menos la clave primaria) depende de TODA la clave no de PARTE de ella.</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Si existe dependencia parcial rompe la relación en varias subrelaciones.</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Comprobar que todos los atributos dependen de la clave y no de otros atributos (dependencias transitivas)</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Si existe dependencias no relacionadas con la clave primaria subdivide las tablas</a:t>
            </a:r>
          </a:p>
        </p:txBody>
      </p:sp>
    </p:spTree>
  </p:cSld>
  <p:clrMapOvr>
    <a:masterClrMapping/>
  </p:clrMapOvr>
  <p:transition spd="slow">
    <p:cut/>
  </p:transition>
</p:sld>
</file>

<file path=ppt/theme/theme1.xml><?xml version="1.0" encoding="utf-8"?>
<a:theme xmlns:a="http://schemas.openxmlformats.org/drawingml/2006/main" name="Claridad">
  <a:themeElements>
    <a:clrScheme name="Claridad">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5236</Words>
  <Application>Microsoft Office PowerPoint</Application>
  <PresentationFormat>Presentación en pantalla (4:3)</PresentationFormat>
  <Paragraphs>1388</Paragraphs>
  <Slides>68</Slides>
  <Notes>68</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68</vt:i4>
      </vt:variant>
    </vt:vector>
  </HeadingPairs>
  <TitlesOfParts>
    <vt:vector size="70" baseType="lpstr">
      <vt:lpstr>Arial</vt:lpstr>
      <vt:lpstr>Claridad</vt:lpstr>
      <vt:lpstr>FUNDAMENTOS DE BASES DE DATOS</vt:lpstr>
      <vt:lpstr>Agenda</vt:lpstr>
      <vt:lpstr>Dependencia Funcional</vt:lpstr>
      <vt:lpstr>Dependencia Funcional</vt:lpstr>
      <vt:lpstr>Dependencia Funcional</vt:lpstr>
      <vt:lpstr>Dependencia Funcional</vt:lpstr>
      <vt:lpstr>Dependencia Funcional</vt:lpstr>
      <vt:lpstr>Normalización: Importancia</vt:lpstr>
      <vt:lpstr>Normalización: Pasos</vt:lpstr>
      <vt:lpstr>Normalización: Definición</vt:lpstr>
      <vt:lpstr>Normalización: Formas Normales </vt:lpstr>
      <vt:lpstr>Normalización: Cumplimiento</vt:lpstr>
      <vt:lpstr>Normalización: Formas Normales </vt:lpstr>
      <vt:lpstr>Normalización: Primera Forma Normal</vt:lpstr>
      <vt:lpstr>Normalización: Primera Forma Normal</vt:lpstr>
      <vt:lpstr>Normalización: Primera Forma Normal</vt:lpstr>
      <vt:lpstr>Normalización: Primera Forma Normal</vt:lpstr>
      <vt:lpstr>Normalización: Primera Forma Normal</vt:lpstr>
      <vt:lpstr>Normalización: Primera Forma Normal</vt:lpstr>
      <vt:lpstr>Normalización: Primera Forma Normal</vt:lpstr>
      <vt:lpstr>Normalización: Primera Forma Normal</vt:lpstr>
      <vt:lpstr>Normalización: Formas Normales </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Formas Normales </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Formas Normales </vt:lpstr>
      <vt:lpstr>Normalización: Cuarta Forma Normal</vt:lpstr>
      <vt:lpstr>Normalización: Cuarta Forma Normal</vt:lpstr>
      <vt:lpstr>Normalización: Cuarta Forma Normal</vt:lpstr>
      <vt:lpstr>Normalización: Cuarta Forma Normal</vt:lpstr>
      <vt:lpstr>Normalización: Cuarta Forma Normal</vt:lpstr>
      <vt:lpstr>Normalización: Cuarta Forma Normal</vt:lpstr>
      <vt:lpstr>Normalización: Cuarta Forma Normal</vt:lpstr>
      <vt:lpstr>Normalización: Cuarta Forma Normal</vt:lpstr>
      <vt:lpstr>Normalización: Formas Normales </vt:lpstr>
      <vt:lpstr>Normalización: Quinta Forma Normal</vt:lpstr>
      <vt:lpstr>Normalización: Quinta Forma Normal</vt:lpstr>
      <vt:lpstr>Normalización: Quinta Forma Normal</vt:lpstr>
      <vt:lpstr>Normalización: Quinta Forma Normal</vt:lpstr>
      <vt:lpstr>Normalización: Quinta Forma Normal</vt:lpstr>
      <vt:lpstr>Normalización: Ejemplos</vt:lpstr>
      <vt:lpstr>Normalización: Ejemplos</vt:lpstr>
      <vt:lpstr>Normalización: Ejemplos</vt:lpstr>
      <vt:lpstr>Normalización: Ejemplos</vt:lpstr>
      <vt:lpstr>Normalización: Ejemplos</vt:lpstr>
      <vt:lpstr>Normalización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BASES DE DATOS</dc:title>
  <cp:lastModifiedBy>Efrén</cp:lastModifiedBy>
  <cp:revision>2</cp:revision>
  <dcterms:modified xsi:type="dcterms:W3CDTF">2015-11-05T02:25:45Z</dcterms:modified>
</cp:coreProperties>
</file>