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Calibri"/>
      <p:regular r:id="rId32"/>
      <p:bold r:id="rId33"/>
      <p:italic r:id="rId34"/>
      <p:boldItalic r:id="rId3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libri-bold.fntdata"/><Relationship Id="rId10" Type="http://schemas.openxmlformats.org/officeDocument/2006/relationships/slide" Target="slides/slide5.xml"/><Relationship Id="rId32" Type="http://schemas.openxmlformats.org/officeDocument/2006/relationships/font" Target="fonts/Calibri-regular.fntdata"/><Relationship Id="rId13" Type="http://schemas.openxmlformats.org/officeDocument/2006/relationships/slide" Target="slides/slide8.xml"/><Relationship Id="rId35" Type="http://schemas.openxmlformats.org/officeDocument/2006/relationships/font" Target="fonts/Calibri-boldItalic.fntdata"/><Relationship Id="rId12" Type="http://schemas.openxmlformats.org/officeDocument/2006/relationships/slide" Target="slides/slide7.xml"/><Relationship Id="rId34" Type="http://schemas.openxmlformats.org/officeDocument/2006/relationships/font" Target="fonts/Calibri-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C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7" name="Shape 16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4" name="Shape 17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2" name="Shape 18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9" name="Shape 18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7" name="Shape 19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04" name="Shape 20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2" name="Shape 21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9" name="Shape 21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7" name="Shape 22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4" name="Shape 23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1" name="Shape 24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9" name="Shape 24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7" name="Shape 25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4" name="Shape 26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2" name="Shape 27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0" name="Shape 28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8" name="Shape 28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3" name="Shape 12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30" name="Shape 13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39" name="Shape 13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6" name="Shape 14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4" name="Shape 15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0" name="Shape 16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bg>
      <p:bgPr>
        <a:solidFill>
          <a:schemeClr val="dk2"/>
        </a:solidFill>
      </p:bgPr>
    </p:bg>
    <p:spTree>
      <p:nvGrpSpPr>
        <p:cNvPr id="17"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1" name="Shape 21"/>
          <p:cNvSpPr txBox="1"/>
          <p:nvPr>
            <p:ph type="ctrTitle"/>
          </p:nvPr>
        </p:nvSpPr>
        <p:spPr>
          <a:xfrm>
            <a:off x="2362200" y="4038600"/>
            <a:ext cx="6476999" cy="1828800"/>
          </a:xfrm>
          <a:prstGeom prst="rect">
            <a:avLst/>
          </a:prstGeom>
          <a:noFill/>
          <a:ln>
            <a:noFill/>
          </a:ln>
        </p:spPr>
        <p:txBody>
          <a:bodyPr anchorCtr="0" anchor="b" bIns="91425" lIns="91425" rIns="91425" tIns="91425"/>
          <a:lstStyle>
            <a:lvl1pPr indent="0" marL="0" marR="0" rtl="0" algn="l">
              <a:spcBef>
                <a:spcPts val="0"/>
              </a:spcBef>
              <a:buClr>
                <a:schemeClr val="lt2"/>
              </a:buClr>
              <a:buFont typeface="Arial"/>
              <a:buNone/>
              <a:defRPr b="0" baseline="0" i="0" sz="4400" u="none" cap="none" strike="noStrike">
                <a:solidFill>
                  <a:schemeClr val="lt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2" name="Shape 22"/>
          <p:cNvSpPr txBox="1"/>
          <p:nvPr>
            <p:ph idx="1" type="subTitle"/>
          </p:nvPr>
        </p:nvSpPr>
        <p:spPr>
          <a:xfrm>
            <a:off x="2362200" y="6050037"/>
            <a:ext cx="6705599" cy="685799"/>
          </a:xfrm>
          <a:prstGeom prst="rect">
            <a:avLst/>
          </a:prstGeom>
          <a:noFill/>
          <a:ln>
            <a:noFill/>
          </a:ln>
        </p:spPr>
        <p:txBody>
          <a:bodyPr anchorCtr="0" anchor="ctr" bIns="91425" lIns="91425" rIns="91425" tIns="91425"/>
          <a:lstStyle>
            <a:lvl1pPr indent="0" marL="0" marR="0" rtl="0" algn="l">
              <a:spcBef>
                <a:spcPts val="700"/>
              </a:spcBef>
              <a:buClr>
                <a:schemeClr val="accent2"/>
              </a:buClr>
              <a:buFont typeface="Noto Symbol"/>
              <a:buNone/>
              <a:defRPr b="0" baseline="0" i="0" sz="2600" u="none" cap="none" strike="noStrike">
                <a:solidFill>
                  <a:srgbClr val="FFFFFF"/>
                </a:solidFill>
                <a:latin typeface="Arial"/>
                <a:ea typeface="Arial"/>
                <a:cs typeface="Arial"/>
                <a:sym typeface="Arial"/>
              </a:defRPr>
            </a:lvl1pPr>
            <a:lvl2pPr indent="0" marL="457200" marR="0" rtl="0" algn="ctr">
              <a:spcBef>
                <a:spcPts val="550"/>
              </a:spcBef>
              <a:buClr>
                <a:schemeClr val="accent1"/>
              </a:buClr>
              <a:buFont typeface="Noto Symbol"/>
              <a:buNone/>
              <a:defRPr b="0" baseline="0" i="0" sz="2600" u="none" cap="none" strike="noStrike">
                <a:solidFill>
                  <a:schemeClr val="lt1"/>
                </a:solidFill>
                <a:latin typeface="Arial"/>
                <a:ea typeface="Arial"/>
                <a:cs typeface="Arial"/>
                <a:sym typeface="Arial"/>
              </a:defRPr>
            </a:lvl2pPr>
            <a:lvl3pPr indent="0" marL="914400" marR="0" rtl="0" algn="ctr">
              <a:spcBef>
                <a:spcPts val="500"/>
              </a:spcBef>
              <a:buClr>
                <a:schemeClr val="accent2"/>
              </a:buClr>
              <a:buFont typeface="Noto Symbol"/>
              <a:buNone/>
              <a:defRPr b="0" baseline="0" i="0" sz="2300" u="none" cap="none" strike="noStrike">
                <a:solidFill>
                  <a:schemeClr val="lt1"/>
                </a:solidFill>
                <a:latin typeface="Arial"/>
                <a:ea typeface="Arial"/>
                <a:cs typeface="Arial"/>
                <a:sym typeface="Arial"/>
              </a:defRPr>
            </a:lvl3pPr>
            <a:lvl4pPr indent="0" marL="1371600" marR="0" rtl="0" algn="ctr">
              <a:spcBef>
                <a:spcPts val="400"/>
              </a:spcBef>
              <a:buClr>
                <a:schemeClr val="accent3"/>
              </a:buClr>
              <a:buFont typeface="Noto Symbol"/>
              <a:buNone/>
              <a:defRPr b="0" baseline="0" i="0" sz="2000" u="none" cap="none" strike="noStrike">
                <a:solidFill>
                  <a:schemeClr val="lt1"/>
                </a:solidFill>
                <a:latin typeface="Arial"/>
                <a:ea typeface="Arial"/>
                <a:cs typeface="Arial"/>
                <a:sym typeface="Arial"/>
              </a:defRPr>
            </a:lvl4pPr>
            <a:lvl5pPr indent="0" marL="1828800" marR="0" rtl="0" algn="ctr">
              <a:spcBef>
                <a:spcPts val="400"/>
              </a:spcBef>
              <a:buClr>
                <a:schemeClr val="accent4"/>
              </a:buClr>
              <a:buFont typeface="Noto Symbol"/>
              <a:buNone/>
              <a:defRPr b="0" baseline="0" i="0" sz="2000" u="none" cap="none" strike="noStrike">
                <a:solidFill>
                  <a:schemeClr val="lt1"/>
                </a:solidFill>
                <a:latin typeface="Arial"/>
                <a:ea typeface="Arial"/>
                <a:cs typeface="Arial"/>
                <a:sym typeface="Arial"/>
              </a:defRPr>
            </a:lvl5pPr>
            <a:lvl6pPr indent="0" marL="2286000" marR="0" rtl="0" algn="ctr">
              <a:spcBef>
                <a:spcPts val="360"/>
              </a:spcBef>
              <a:buClr>
                <a:schemeClr val="accent1"/>
              </a:buClr>
              <a:buFont typeface="Noto Symbol"/>
              <a:buNone/>
              <a:defRPr b="0" baseline="0" i="0" sz="1800" u="none" cap="none" strike="noStrike">
                <a:solidFill>
                  <a:schemeClr val="lt1"/>
                </a:solidFill>
                <a:latin typeface="Arial"/>
                <a:ea typeface="Arial"/>
                <a:cs typeface="Arial"/>
                <a:sym typeface="Arial"/>
              </a:defRPr>
            </a:lvl6pPr>
            <a:lvl7pPr indent="0" marL="2743200" marR="0" rtl="0" algn="ctr">
              <a:spcBef>
                <a:spcPts val="360"/>
              </a:spcBef>
              <a:buClr>
                <a:schemeClr val="accent2"/>
              </a:buClr>
              <a:buFont typeface="Noto Symbol"/>
              <a:buNone/>
              <a:defRPr b="0" baseline="0" i="0" sz="1800" u="none" cap="none" strike="noStrike">
                <a:solidFill>
                  <a:schemeClr val="lt1"/>
                </a:solidFill>
                <a:latin typeface="Arial"/>
                <a:ea typeface="Arial"/>
                <a:cs typeface="Arial"/>
                <a:sym typeface="Arial"/>
              </a:defRPr>
            </a:lvl7pPr>
            <a:lvl8pPr indent="0" marL="3200400" marR="0" rtl="0" algn="ctr">
              <a:spcBef>
                <a:spcPts val="360"/>
              </a:spcBef>
              <a:buClr>
                <a:schemeClr val="accent3"/>
              </a:buClr>
              <a:buFont typeface="Noto Symbol"/>
              <a:buNone/>
              <a:defRPr b="0" baseline="0" i="0" sz="1800" u="none" cap="none" strike="noStrike">
                <a:solidFill>
                  <a:schemeClr val="lt1"/>
                </a:solidFill>
                <a:latin typeface="Arial"/>
                <a:ea typeface="Arial"/>
                <a:cs typeface="Arial"/>
                <a:sym typeface="Arial"/>
              </a:defRPr>
            </a:lvl8pPr>
            <a:lvl9pPr indent="0" marL="3657600" marR="0" rtl="0" algn="ctr">
              <a:spcBef>
                <a:spcPts val="360"/>
              </a:spcBef>
              <a:buClr>
                <a:schemeClr val="accent4"/>
              </a:buClr>
              <a:buFont typeface="Noto Symbol"/>
              <a:buNone/>
              <a:defRPr b="0" baseline="0" i="0" sz="1800" u="none" cap="none" strike="noStrike">
                <a:solidFill>
                  <a:schemeClr val="lt1"/>
                </a:solidFill>
                <a:latin typeface="Arial"/>
                <a:ea typeface="Arial"/>
                <a:cs typeface="Arial"/>
                <a:sym typeface="Arial"/>
              </a:defRPr>
            </a:lvl9pPr>
          </a:lstStyle>
          <a:p/>
        </p:txBody>
      </p:sp>
      <p:sp>
        <p:nvSpPr>
          <p:cNvPr id="23" name="Shape 23"/>
          <p:cNvSpPr txBox="1"/>
          <p:nvPr>
            <p:ph idx="10" type="dt"/>
          </p:nvPr>
        </p:nvSpPr>
        <p:spPr>
          <a:xfrm>
            <a:off x="76200" y="6068698"/>
            <a:ext cx="2057400" cy="685799"/>
          </a:xfrm>
          <a:prstGeom prst="rect">
            <a:avLst/>
          </a:prstGeom>
          <a:noFill/>
          <a:ln>
            <a:noFill/>
          </a:ln>
        </p:spPr>
        <p:txBody>
          <a:bodyPr anchorCtr="0" anchor="ctr" bIns="91425" lIns="91425" rIns="91425" tIns="91425"/>
          <a:lstStyle>
            <a:lvl1pPr indent="0" marL="0" marR="0" rtl="0" algn="ctr">
              <a:spcBef>
                <a:spcPts val="0"/>
              </a:spcBef>
              <a:defRPr b="0" baseline="0" i="0" sz="2000" u="none" cap="none" strike="noStrike">
                <a:solidFill>
                  <a:srgbClr val="FFFFFF"/>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4" name="Shape 24"/>
          <p:cNvSpPr txBox="1"/>
          <p:nvPr>
            <p:ph idx="11" type="ftr"/>
          </p:nvPr>
        </p:nvSpPr>
        <p:spPr>
          <a:xfrm>
            <a:off x="2085392" y="236537"/>
            <a:ext cx="58674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lt2"/>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5" name="Shape 25"/>
          <p:cNvSpPr txBox="1"/>
          <p:nvPr>
            <p:ph idx="12" type="sldNum"/>
          </p:nvPr>
        </p:nvSpPr>
        <p:spPr>
          <a:xfrm>
            <a:off x="8001000" y="228600"/>
            <a:ext cx="8381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lt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84" name="Shape 84"/>
        <p:cNvGrpSpPr/>
        <p:nvPr/>
      </p:nvGrpSpPr>
      <p:grpSpPr>
        <a:xfrm>
          <a:off x="0" y="0"/>
          <a:ext cx="0" cy="0"/>
          <a:chOff x="0" y="0"/>
          <a:chExt cx="0" cy="0"/>
        </a:xfrm>
      </p:grpSpPr>
      <p:sp>
        <p:nvSpPr>
          <p:cNvPr id="85" name="Shape 85"/>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1" type="body"/>
          </p:nvPr>
        </p:nvSpPr>
        <p:spPr>
          <a:xfrm rot="5400000">
            <a:off x="2426207" y="-213359"/>
            <a:ext cx="4526279" cy="8153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87" name="Shape 87"/>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bg>
      <p:bgPr>
        <a:solidFill>
          <a:schemeClr val="lt1"/>
        </a:solidFill>
      </p:bgPr>
    </p:bg>
    <p:spTree>
      <p:nvGrpSpPr>
        <p:cNvPr id="90" name="Shape 90"/>
        <p:cNvGrpSpPr/>
        <p:nvPr/>
      </p:nvGrpSpPr>
      <p:grpSpPr>
        <a:xfrm>
          <a:off x="0" y="0"/>
          <a:ext cx="0" cy="0"/>
          <a:chOff x="0" y="0"/>
          <a:chExt cx="0" cy="0"/>
        </a:xfrm>
      </p:grpSpPr>
      <p:sp>
        <p:nvSpPr>
          <p:cNvPr id="91" name="Shape 91"/>
          <p:cNvSpPr txBox="1"/>
          <p:nvPr>
            <p:ph type="title"/>
          </p:nvPr>
        </p:nvSpPr>
        <p:spPr>
          <a:xfrm rot="5400000">
            <a:off x="4823618" y="2339181"/>
            <a:ext cx="5516562" cy="2057400"/>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txBox="1"/>
          <p:nvPr>
            <p:ph idx="1" type="body"/>
          </p:nvPr>
        </p:nvSpPr>
        <p:spPr>
          <a:xfrm rot="5400000">
            <a:off x="480217" y="586581"/>
            <a:ext cx="5516564" cy="55626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93" name="Shape 93"/>
          <p:cNvSpPr txBox="1"/>
          <p:nvPr>
            <p:ph idx="10" type="dt"/>
          </p:nvPr>
        </p:nvSpPr>
        <p:spPr>
          <a:xfrm>
            <a:off x="6553200" y="6248401"/>
            <a:ext cx="22097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4" name="Shape 94"/>
          <p:cNvSpPr txBox="1"/>
          <p:nvPr>
            <p:ph idx="11" type="ftr"/>
          </p:nvPr>
        </p:nvSpPr>
        <p:spPr>
          <a:xfrm>
            <a:off x="457200" y="6248207"/>
            <a:ext cx="5573482"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5" name="Shape 95"/>
          <p:cNvSpPr/>
          <p:nvPr/>
        </p:nvSpPr>
        <p:spPr>
          <a:xfrm>
            <a:off x="6096317" y="0"/>
            <a:ext cx="320039"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6" name="Shape 96"/>
          <p:cNvSpPr/>
          <p:nvPr/>
        </p:nvSpPr>
        <p:spPr>
          <a:xfrm>
            <a:off x="6142037" y="609600"/>
            <a:ext cx="228600" cy="62483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7" name="Shape 97"/>
          <p:cNvSpPr/>
          <p:nvPr/>
        </p:nvSpPr>
        <p:spPr>
          <a:xfrm>
            <a:off x="6142037" y="0"/>
            <a:ext cx="228600" cy="5333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8" name="Shape 98"/>
          <p:cNvSpPr txBox="1"/>
          <p:nvPr>
            <p:ph idx="12" type="sldNum"/>
          </p:nvPr>
        </p:nvSpPr>
        <p:spPr>
          <a:xfrm rot="5400000">
            <a:off x="5989638" y="144462"/>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6" name="Shape 26"/>
        <p:cNvGrpSpPr/>
        <p:nvPr/>
      </p:nvGrpSpPr>
      <p:grpSpPr>
        <a:xfrm>
          <a:off x="0" y="0"/>
          <a:ext cx="0" cy="0"/>
          <a:chOff x="0" y="0"/>
          <a:chExt cx="0" cy="0"/>
        </a:xfrm>
      </p:grpSpPr>
      <p:sp>
        <p:nvSpPr>
          <p:cNvPr id="27" name="Shape 27"/>
          <p:cNvSpPr txBox="1"/>
          <p:nvPr>
            <p:ph type="title"/>
          </p:nvPr>
        </p:nvSpPr>
        <p:spPr>
          <a:xfrm>
            <a:off x="612647"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31" name="Shape 31"/>
          <p:cNvSpPr txBox="1"/>
          <p:nvPr>
            <p:ph idx="1" type="body"/>
          </p:nvPr>
        </p:nvSpPr>
        <p:spPr>
          <a:xfrm>
            <a:off x="612647" y="1600200"/>
            <a:ext cx="8153399" cy="4495800"/>
          </a:xfrm>
          <a:prstGeom prst="rect">
            <a:avLst/>
          </a:prstGeom>
          <a:noFill/>
          <a:ln>
            <a:noFill/>
          </a:ln>
        </p:spPr>
        <p:txBody>
          <a:bodyPr anchorCtr="0" anchor="t" bIns="91425" lIns="91425" rIns="91425" tIns="91425"/>
          <a:lstStyle>
            <a:lvl1pPr rtl="0" algn="just">
              <a:spcBef>
                <a:spcPts val="0"/>
              </a:spcBef>
              <a:defRPr/>
            </a:lvl1pPr>
            <a:lvl2pPr rtl="0" algn="just">
              <a:spcBef>
                <a:spcPts val="0"/>
              </a:spcBef>
              <a:defRPr/>
            </a:lvl2pPr>
            <a:lvl3pPr rtl="0" algn="just">
              <a:spcBef>
                <a:spcPts val="0"/>
              </a:spcBef>
              <a:defRPr/>
            </a:lvl3pPr>
            <a:lvl4pPr rtl="0" algn="just">
              <a:spcBef>
                <a:spcPts val="0"/>
              </a:spcBef>
              <a:defRPr/>
            </a:lvl4pPr>
            <a:lvl5pPr rtl="0" algn="just">
              <a:spcBef>
                <a:spcPts val="0"/>
              </a:spcBef>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2" name="Shape 32"/>
        <p:cNvGrpSpPr/>
        <p:nvPr/>
      </p:nvGrpSpPr>
      <p:grpSpPr>
        <a:xfrm>
          <a:off x="0" y="0"/>
          <a:ext cx="0" cy="0"/>
          <a:chOff x="0" y="0"/>
          <a:chExt cx="0" cy="0"/>
        </a:xfrm>
      </p:grpSpPr>
      <p:sp>
        <p:nvSpPr>
          <p:cNvPr id="33" name="Shape 33"/>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609600"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35" name="Shape 35"/>
          <p:cNvSpPr txBox="1"/>
          <p:nvPr>
            <p:ph idx="2" type="body"/>
          </p:nvPr>
        </p:nvSpPr>
        <p:spPr>
          <a:xfrm>
            <a:off x="4844901"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36" name="Shape 36"/>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38" name="Shape 38"/>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bg>
      <p:bgPr>
        <a:blipFill rotWithShape="1">
          <a:blip r:embed="rId2">
            <a:alphaModFix/>
          </a:blip>
          <a:tile algn="tl" flip="none" tx="0" sx="100000" ty="0" sy="100000"/>
        </a:blipFill>
      </p:bgPr>
    </p:bg>
    <p:spTree>
      <p:nvGrpSpPr>
        <p:cNvPr id="39" name="Shape 39"/>
        <p:cNvGrpSpPr/>
        <p:nvPr/>
      </p:nvGrpSpPr>
      <p:grpSpPr>
        <a:xfrm>
          <a:off x="0" y="0"/>
          <a:ext cx="0" cy="0"/>
          <a:chOff x="0" y="0"/>
          <a:chExt cx="0" cy="0"/>
        </a:xfrm>
      </p:grpSpPr>
      <p:sp>
        <p:nvSpPr>
          <p:cNvPr id="40" name="Shape 40"/>
          <p:cNvSpPr txBox="1"/>
          <p:nvPr>
            <p:ph idx="1" type="body"/>
          </p:nvPr>
        </p:nvSpPr>
        <p:spPr>
          <a:xfrm>
            <a:off x="1371600" y="2743200"/>
            <a:ext cx="7123113" cy="1673224"/>
          </a:xfrm>
          <a:prstGeom prst="rect">
            <a:avLst/>
          </a:prstGeom>
          <a:noFill/>
          <a:ln>
            <a:noFill/>
          </a:ln>
        </p:spPr>
        <p:txBody>
          <a:bodyPr anchorCtr="0" anchor="t" bIns="91425" lIns="91425" rIns="91425" tIns="91425"/>
          <a:lstStyle>
            <a:lvl1pPr indent="0" marL="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41" name="Shape 41"/>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2" name="Shape 42"/>
          <p:cNvSpPr/>
          <p:nvPr/>
        </p:nvSpPr>
        <p:spPr>
          <a:xfrm>
            <a:off x="0" y="1600200"/>
            <a:ext cx="1295400" cy="9905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3" name="Shape 43"/>
          <p:cNvSpPr/>
          <p:nvPr/>
        </p:nvSpPr>
        <p:spPr>
          <a:xfrm>
            <a:off x="1371600" y="1600200"/>
            <a:ext cx="7772400" cy="9905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4" name="Shape 44"/>
          <p:cNvSpPr txBox="1"/>
          <p:nvPr>
            <p:ph type="title"/>
          </p:nvPr>
        </p:nvSpPr>
        <p:spPr>
          <a:xfrm>
            <a:off x="1371600" y="1600200"/>
            <a:ext cx="7619999" cy="990599"/>
          </a:xfrm>
          <a:prstGeom prst="rect">
            <a:avLst/>
          </a:prstGeom>
          <a:noFill/>
          <a:ln>
            <a:noFill/>
          </a:ln>
        </p:spPr>
        <p:txBody>
          <a:bodyPr anchorCtr="0" anchor="ctr" bIns="91425" lIns="91425" rIns="91425" tIns="91425"/>
          <a:lstStyle>
            <a:lvl1pPr rtl="0" algn="l">
              <a:spcBef>
                <a:spcPts val="0"/>
              </a:spcBef>
              <a:buClr>
                <a:srgbClr val="FFFFFF"/>
              </a:buClr>
              <a:buNone/>
              <a:defRPr b="0" sz="440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0" y="1752600"/>
            <a:ext cx="1295400" cy="7016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400" u="none" cap="none" strike="noStrike">
                <a:solidFill>
                  <a:srgbClr val="FFFFFF"/>
                </a:solidFill>
                <a:latin typeface="Arial"/>
                <a:ea typeface="Arial"/>
                <a:cs typeface="Arial"/>
                <a:sym typeface="Arial"/>
              </a:rPr>
              <a:t>‹#›</a:t>
            </a:fld>
          </a:p>
        </p:txBody>
      </p:sp>
      <p:sp>
        <p:nvSpPr>
          <p:cNvPr id="47" name="Shape 47"/>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8" name="Shape 48"/>
        <p:cNvGrpSpPr/>
        <p:nvPr/>
      </p:nvGrpSpPr>
      <p:grpSpPr>
        <a:xfrm>
          <a:off x="0" y="0"/>
          <a:ext cx="0" cy="0"/>
          <a:chOff x="0" y="0"/>
          <a:chExt cx="0" cy="0"/>
        </a:xfrm>
      </p:grpSpPr>
      <p:sp>
        <p:nvSpPr>
          <p:cNvPr id="49" name="Shape 49"/>
          <p:cNvSpPr txBox="1"/>
          <p:nvPr>
            <p:ph type="title"/>
          </p:nvPr>
        </p:nvSpPr>
        <p:spPr>
          <a:xfrm>
            <a:off x="533400" y="273050"/>
            <a:ext cx="8153399" cy="86994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x="609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1" name="Shape 51"/>
          <p:cNvSpPr txBox="1"/>
          <p:nvPr>
            <p:ph idx="2" type="body"/>
          </p:nvPr>
        </p:nvSpPr>
        <p:spPr>
          <a:xfrm>
            <a:off x="4800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2" name="Shape 52"/>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54" name="Shape 5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5" name="Shape 55"/>
          <p:cNvSpPr txBox="1"/>
          <p:nvPr>
            <p:ph idx="3" type="body"/>
          </p:nvPr>
        </p:nvSpPr>
        <p:spPr>
          <a:xfrm>
            <a:off x="609600" y="1752600"/>
            <a:ext cx="3886200" cy="640079"/>
          </a:xfrm>
          <a:prstGeom prst="rect">
            <a:avLst/>
          </a:prstGeom>
          <a:solidFill>
            <a:schemeClr val="accent2"/>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56" name="Shape 56"/>
          <p:cNvSpPr txBox="1"/>
          <p:nvPr>
            <p:ph idx="4" type="body"/>
          </p:nvPr>
        </p:nvSpPr>
        <p:spPr>
          <a:xfrm>
            <a:off x="4800600" y="1752600"/>
            <a:ext cx="3886200" cy="640079"/>
          </a:xfrm>
          <a:prstGeom prst="rect">
            <a:avLst/>
          </a:prstGeom>
          <a:solidFill>
            <a:schemeClr val="accent4"/>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57" name="Shape 57"/>
        <p:cNvGrpSpPr/>
        <p:nvPr/>
      </p:nvGrpSpPr>
      <p:grpSpPr>
        <a:xfrm>
          <a:off x="0" y="0"/>
          <a:ext cx="0" cy="0"/>
          <a:chOff x="0" y="0"/>
          <a:chExt cx="0" cy="0"/>
        </a:xfrm>
      </p:grpSpPr>
      <p:sp>
        <p:nvSpPr>
          <p:cNvPr id="58" name="Shape 58"/>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2" name="Shape 62"/>
        <p:cNvGrpSpPr/>
        <p:nvPr/>
      </p:nvGrpSpPr>
      <p:grpSpPr>
        <a:xfrm>
          <a:off x="0" y="0"/>
          <a:ext cx="0" cy="0"/>
          <a:chOff x="0" y="0"/>
          <a:chExt cx="0" cy="0"/>
        </a:xfrm>
      </p:grpSpPr>
      <p:sp>
        <p:nvSpPr>
          <p:cNvPr id="63" name="Shape 63"/>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0" y="6248400"/>
            <a:ext cx="5333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6" name="Shape 66"/>
        <p:cNvGrpSpPr/>
        <p:nvPr/>
      </p:nvGrpSpPr>
      <p:grpSpPr>
        <a:xfrm>
          <a:off x="0" y="0"/>
          <a:ext cx="0" cy="0"/>
          <a:chOff x="0" y="0"/>
          <a:chExt cx="0" cy="0"/>
        </a:xfrm>
      </p:grpSpPr>
      <p:sp>
        <p:nvSpPr>
          <p:cNvPr id="67" name="Shape 67"/>
          <p:cNvSpPr txBox="1"/>
          <p:nvPr>
            <p:ph type="title"/>
          </p:nvPr>
        </p:nvSpPr>
        <p:spPr>
          <a:xfrm>
            <a:off x="609600" y="273050"/>
            <a:ext cx="8077199" cy="869949"/>
          </a:xfrm>
          <a:prstGeom prst="rect">
            <a:avLst/>
          </a:prstGeom>
          <a:noFill/>
          <a:ln>
            <a:noFill/>
          </a:ln>
        </p:spPr>
        <p:txBody>
          <a:bodyPr anchorCtr="0" anchor="ctr" bIns="91425" lIns="91425" rIns="91425" tIns="91425"/>
          <a:lstStyle>
            <a:lvl1pPr rtl="0" algn="l">
              <a:spcBef>
                <a:spcPts val="0"/>
              </a:spcBef>
              <a:buNone/>
              <a:defRPr b="0" sz="4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71" name="Shape 71"/>
          <p:cNvSpPr txBox="1"/>
          <p:nvPr>
            <p:ph idx="1" type="body"/>
          </p:nvPr>
        </p:nvSpPr>
        <p:spPr>
          <a:xfrm>
            <a:off x="609600" y="1752600"/>
            <a:ext cx="1600199" cy="4343400"/>
          </a:xfrm>
          <a:prstGeom prst="rect">
            <a:avLst/>
          </a:prstGeom>
          <a:solidFill>
            <a:schemeClr val="accent2"/>
          </a:solidFill>
          <a:ln cap="sq" cmpd="dbl" w="50800">
            <a:solidFill>
              <a:schemeClr val="accent2"/>
            </a:solidFill>
            <a:prstDash val="solid"/>
            <a:miter/>
            <a:headEnd len="med" w="med" type="none"/>
            <a:tailEnd len="med" w="med" type="none"/>
          </a:ln>
        </p:spPr>
        <p:txBody>
          <a:bodyPr anchorCtr="0" anchor="t" bIns="91425" lIns="91425" rIns="91425" tIns="91425"/>
          <a:lstStyle>
            <a:lvl1pPr indent="0" marL="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72" name="Shape 72"/>
          <p:cNvSpPr txBox="1"/>
          <p:nvPr>
            <p:ph idx="2" type="body"/>
          </p:nvPr>
        </p:nvSpPr>
        <p:spPr>
          <a:xfrm>
            <a:off x="2362200" y="1752600"/>
            <a:ext cx="6400799" cy="44195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bg>
      <p:bgPr>
        <a:blipFill rotWithShape="1">
          <a:blip r:embed="rId2">
            <a:alphaModFix/>
          </a:blip>
          <a:tile algn="tl" flip="none" tx="0" sx="100000" ty="0" sy="100000"/>
        </a:blipFill>
      </p:bgPr>
    </p:bg>
    <p:spTree>
      <p:nvGrpSpPr>
        <p:cNvPr id="73" name="Shape 73"/>
        <p:cNvGrpSpPr/>
        <p:nvPr/>
      </p:nvGrpSpPr>
      <p:grpSpPr>
        <a:xfrm>
          <a:off x="0" y="0"/>
          <a:ext cx="0" cy="0"/>
          <a:chOff x="0" y="0"/>
          <a:chExt cx="0" cy="0"/>
        </a:xfrm>
      </p:grpSpPr>
      <p:sp>
        <p:nvSpPr>
          <p:cNvPr id="74" name="Shape 74"/>
          <p:cNvSpPr txBox="1"/>
          <p:nvPr>
            <p:ph idx="1" type="body"/>
          </p:nvPr>
        </p:nvSpPr>
        <p:spPr>
          <a:xfrm>
            <a:off x="1600200" y="5486400"/>
            <a:ext cx="7315200" cy="685799"/>
          </a:xfrm>
          <a:prstGeom prst="rect">
            <a:avLst/>
          </a:prstGeom>
          <a:noFill/>
          <a:ln>
            <a:noFill/>
          </a:ln>
        </p:spPr>
        <p:txBody>
          <a:bodyPr anchorCtr="0" anchor="t" bIns="91425" lIns="91425" rIns="91425" tIns="91425"/>
          <a:lstStyle>
            <a:lvl1pPr indent="0" marL="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75" name="Shape 75"/>
          <p:cNvSpPr/>
          <p:nvPr/>
        </p:nvSpPr>
        <p:spPr>
          <a:xfrm>
            <a:off x="-9144" y="4572000"/>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6" name="Shape 76"/>
          <p:cNvSpPr/>
          <p:nvPr/>
        </p:nvSpPr>
        <p:spPr>
          <a:xfrm>
            <a:off x="-9144" y="4663439"/>
            <a:ext cx="1463039"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7" name="Shape 77"/>
          <p:cNvSpPr/>
          <p:nvPr/>
        </p:nvSpPr>
        <p:spPr>
          <a:xfrm>
            <a:off x="1545336" y="4654296"/>
            <a:ext cx="7598663"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8" name="Shape 78"/>
          <p:cNvSpPr txBox="1"/>
          <p:nvPr>
            <p:ph type="title"/>
          </p:nvPr>
        </p:nvSpPr>
        <p:spPr>
          <a:xfrm>
            <a:off x="1600200" y="4648200"/>
            <a:ext cx="7315200" cy="685799"/>
          </a:xfrm>
          <a:prstGeom prst="rect">
            <a:avLst/>
          </a:prstGeom>
          <a:noFill/>
          <a:ln>
            <a:noFill/>
          </a:ln>
        </p:spPr>
        <p:txBody>
          <a:bodyPr anchorCtr="0" anchor="ctr" bIns="91425" lIns="91425" rIns="91425" tIns="91425"/>
          <a:lstStyle>
            <a:lvl1pPr rtl="0" algn="l">
              <a:spcBef>
                <a:spcPts val="0"/>
              </a:spcBef>
              <a:buClr>
                <a:srgbClr val="FFFFFF"/>
              </a:buClr>
              <a:buNone/>
              <a:defRPr b="0" sz="280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p:nvPr/>
        </p:nvSpPr>
        <p:spPr>
          <a:xfrm>
            <a:off x="1447800" y="0"/>
            <a:ext cx="100584" cy="6867143"/>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80" name="Shape 80"/>
          <p:cNvSpPr txBox="1"/>
          <p:nvPr>
            <p:ph idx="10" type="dt"/>
          </p:nvPr>
        </p:nvSpPr>
        <p:spPr>
          <a:xfrm>
            <a:off x="62484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0" y="4667248"/>
            <a:ext cx="1447800" cy="66357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800" u="none" cap="none" strike="noStrike">
                <a:solidFill>
                  <a:srgbClr val="FFFFFF"/>
                </a:solidFill>
                <a:latin typeface="Arial"/>
                <a:ea typeface="Arial"/>
                <a:cs typeface="Arial"/>
                <a:sym typeface="Arial"/>
              </a:rPr>
              <a:t>‹#›</a:t>
            </a:fld>
          </a:p>
        </p:txBody>
      </p:sp>
      <p:sp>
        <p:nvSpPr>
          <p:cNvPr id="82" name="Shape 82"/>
          <p:cNvSpPr txBox="1"/>
          <p:nvPr>
            <p:ph idx="11" type="ftr"/>
          </p:nvPr>
        </p:nvSpPr>
        <p:spPr>
          <a:xfrm>
            <a:off x="1600200" y="6248205"/>
            <a:ext cx="45720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3" name="Shape 83"/>
          <p:cNvSpPr/>
          <p:nvPr>
            <p:ph idx="2" type="pic"/>
          </p:nvPr>
        </p:nvSpPr>
        <p:spPr>
          <a:xfrm>
            <a:off x="1560575" y="0"/>
            <a:ext cx="7583423"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609600" y="228600"/>
            <a:ext cx="8153399" cy="990599"/>
          </a:xfrm>
          <a:prstGeom prst="rect">
            <a:avLst/>
          </a:prstGeom>
          <a:noFill/>
          <a:ln>
            <a:noFill/>
          </a:ln>
        </p:spPr>
        <p:txBody>
          <a:bodyPr anchorCtr="0" anchor="ctr" bIns="91425" lIns="91425" rIns="91425" tIns="91425"/>
          <a:lstStyle>
            <a:lvl1pPr indent="0" marL="0" marR="0" rtl="0" algn="l">
              <a:spcBef>
                <a:spcPts val="0"/>
              </a:spcBef>
              <a:buClr>
                <a:schemeClr val="dk2"/>
              </a:buClr>
              <a:buFont typeface="Arial"/>
              <a:buNone/>
              <a:defRPr b="0" baseline="0" i="0" sz="4400" u="none" cap="none" strike="noStrike">
                <a:solidFill>
                  <a:schemeClr val="dk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612647" y="1600200"/>
            <a:ext cx="8153399" cy="4526279"/>
          </a:xfrm>
          <a:prstGeom prst="rect">
            <a:avLst/>
          </a:prstGeom>
          <a:noFill/>
          <a:ln>
            <a:noFill/>
          </a:ln>
        </p:spPr>
        <p:txBody>
          <a:bodyPr anchorCtr="0" anchor="t" bIns="91425" lIns="91425" rIns="91425" tIns="91425"/>
          <a:lstStyle>
            <a:lvl1pPr indent="-209550" marL="320040" marR="0" rtl="0" algn="l">
              <a:spcBef>
                <a:spcPts val="700"/>
              </a:spcBef>
              <a:buClr>
                <a:schemeClr val="accent2"/>
              </a:buClr>
              <a:buFont typeface="Noto Symbol"/>
              <a:buChar char="◻"/>
              <a:defRPr b="0" baseline="0" i="0" sz="2900" u="none" cap="none" strike="noStrike">
                <a:solidFill>
                  <a:schemeClr val="dk1"/>
                </a:solidFill>
                <a:latin typeface="Arial"/>
                <a:ea typeface="Arial"/>
                <a:cs typeface="Arial"/>
                <a:sym typeface="Arial"/>
              </a:defRPr>
            </a:lvl1pPr>
            <a:lvl2pPr indent="-168910" marL="640080" marR="0" rtl="0" algn="l">
              <a:spcBef>
                <a:spcPts val="550"/>
              </a:spcBef>
              <a:buClr>
                <a:schemeClr val="accent1"/>
              </a:buClr>
              <a:buFont typeface="Noto Symbol"/>
              <a:buChar char="⬜"/>
              <a:defRPr b="0" baseline="0" i="0" sz="2600" u="none" cap="none" strike="noStrike">
                <a:solidFill>
                  <a:schemeClr val="dk1"/>
                </a:solidFill>
                <a:latin typeface="Arial"/>
                <a:ea typeface="Arial"/>
                <a:cs typeface="Arial"/>
                <a:sym typeface="Arial"/>
              </a:defRPr>
            </a:lvl2pPr>
            <a:lvl3pPr indent="-119062" marL="914400" marR="0" rtl="0" algn="l">
              <a:spcBef>
                <a:spcPts val="500"/>
              </a:spcBef>
              <a:buClr>
                <a:schemeClr val="accent2"/>
              </a:buClr>
              <a:buFont typeface="Noto Symbol"/>
              <a:buChar char="■"/>
              <a:defRPr b="0" baseline="0" i="0" sz="2300" u="none" cap="none" strike="noStrike">
                <a:solidFill>
                  <a:schemeClr val="dk1"/>
                </a:solidFill>
                <a:latin typeface="Arial"/>
                <a:ea typeface="Arial"/>
                <a:cs typeface="Arial"/>
                <a:sym typeface="Arial"/>
              </a:defRPr>
            </a:lvl3pPr>
            <a:lvl4pPr indent="-133350" marL="1371600" marR="0" rtl="0" algn="l">
              <a:spcBef>
                <a:spcPts val="400"/>
              </a:spcBef>
              <a:buClr>
                <a:schemeClr val="accent3"/>
              </a:buClr>
              <a:buFont typeface="Noto Symbol"/>
              <a:buChar char="■"/>
              <a:defRPr b="0" baseline="0" i="0" sz="2000" u="none" cap="none" strike="noStrike">
                <a:solidFill>
                  <a:schemeClr val="dk1"/>
                </a:solidFill>
                <a:latin typeface="Arial"/>
                <a:ea typeface="Arial"/>
                <a:cs typeface="Arial"/>
                <a:sym typeface="Arial"/>
              </a:defRPr>
            </a:lvl4pPr>
            <a:lvl5pPr indent="-146050" marL="1828800" marR="0" rtl="0" algn="l">
              <a:spcBef>
                <a:spcPts val="400"/>
              </a:spcBef>
              <a:buClr>
                <a:schemeClr val="accent4"/>
              </a:buClr>
              <a:buFont typeface="Noto Symbol"/>
              <a:buChar char="■"/>
              <a:defRPr b="0" baseline="0" i="0" sz="2000" u="none" cap="none" strike="noStrike">
                <a:solidFill>
                  <a:schemeClr val="dk1"/>
                </a:solidFill>
                <a:latin typeface="Arial"/>
                <a:ea typeface="Arial"/>
                <a:cs typeface="Arial"/>
                <a:sym typeface="Arial"/>
              </a:defRPr>
            </a:lvl5pPr>
            <a:lvl6pPr indent="-121920" marL="2103120" marR="0" rtl="0" algn="l">
              <a:spcBef>
                <a:spcPts val="360"/>
              </a:spcBef>
              <a:buClr>
                <a:schemeClr val="accent1"/>
              </a:buClr>
              <a:buFont typeface="Noto Symbol"/>
              <a:buChar char="▪"/>
              <a:defRPr b="0" baseline="0" i="0" sz="1800" u="none" cap="none" strike="noStrike">
                <a:solidFill>
                  <a:schemeClr val="dk1"/>
                </a:solidFill>
                <a:latin typeface="Arial"/>
                <a:ea typeface="Arial"/>
                <a:cs typeface="Arial"/>
                <a:sym typeface="Arial"/>
              </a:defRPr>
            </a:lvl6pPr>
            <a:lvl7pPr indent="-116839" marL="2377440" marR="0" rtl="0" algn="l">
              <a:spcBef>
                <a:spcPts val="360"/>
              </a:spcBef>
              <a:buClr>
                <a:schemeClr val="accent2"/>
              </a:buClr>
              <a:buFont typeface="Noto Symbol"/>
              <a:buChar char="▪"/>
              <a:defRPr b="0" baseline="0" i="0" sz="1800" u="none" cap="none" strike="noStrike">
                <a:solidFill>
                  <a:schemeClr val="dk1"/>
                </a:solidFill>
                <a:latin typeface="Arial"/>
                <a:ea typeface="Arial"/>
                <a:cs typeface="Arial"/>
                <a:sym typeface="Arial"/>
              </a:defRPr>
            </a:lvl7pPr>
            <a:lvl8pPr indent="-124460" marL="2651760" marR="0" rtl="0" algn="l">
              <a:spcBef>
                <a:spcPts val="360"/>
              </a:spcBef>
              <a:buClr>
                <a:schemeClr val="accent3"/>
              </a:buClr>
              <a:buFont typeface="Noto Symbol"/>
              <a:buChar char="▪"/>
              <a:defRPr b="0" baseline="0" i="0" sz="1800" u="none" cap="none" strike="noStrike">
                <a:solidFill>
                  <a:schemeClr val="dk1"/>
                </a:solidFill>
                <a:latin typeface="Arial"/>
                <a:ea typeface="Arial"/>
                <a:cs typeface="Arial"/>
                <a:sym typeface="Arial"/>
              </a:defRPr>
            </a:lvl8pPr>
            <a:lvl9pPr indent="-119379" marL="2926080" marR="0" rtl="0" algn="l">
              <a:spcBef>
                <a:spcPts val="360"/>
              </a:spcBef>
              <a:buClr>
                <a:schemeClr val="accent4"/>
              </a:buClr>
              <a:buFont typeface="Noto Symbol"/>
              <a:buChar char="▪"/>
              <a:defRPr b="0" baseline="0" i="0" sz="18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 name="Shape 13"/>
          <p:cNvSpPr/>
          <p:nvPr/>
        </p:nvSpPr>
        <p:spPr>
          <a:xfrm>
            <a:off x="0" y="1234440"/>
            <a:ext cx="9144000" cy="32003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6" name="Shape 16"/>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1331640" y="1168151"/>
            <a:ext cx="6476999" cy="1828800"/>
          </a:xfrm>
          <a:prstGeom prst="rect">
            <a:avLst/>
          </a:prstGeom>
          <a:noFill/>
          <a:ln>
            <a:noFill/>
          </a:ln>
        </p:spPr>
        <p:txBody>
          <a:bodyPr anchorCtr="0" anchor="b" bIns="45700" lIns="91425" rIns="91425" tIns="45700">
            <a:noAutofit/>
          </a:bodyPr>
          <a:lstStyle/>
          <a:p>
            <a:pPr indent="0" lvl="0" marL="0" marR="0" rtl="0" algn="ctr">
              <a:spcBef>
                <a:spcPts val="0"/>
              </a:spcBef>
              <a:buClr>
                <a:schemeClr val="lt2"/>
              </a:buClr>
              <a:buSzPct val="25000"/>
              <a:buFont typeface="Arial"/>
              <a:buNone/>
            </a:pPr>
            <a:r>
              <a:rPr b="0" baseline="0" i="0" lang="es-CR" sz="5400" u="none" cap="none" strike="noStrike">
                <a:solidFill>
                  <a:schemeClr val="lt2"/>
                </a:solidFill>
                <a:latin typeface="Arial"/>
                <a:ea typeface="Arial"/>
                <a:cs typeface="Arial"/>
                <a:sym typeface="Arial"/>
              </a:rPr>
              <a:t>FUNDAMENTOS DE BASES DE DATOS</a:t>
            </a:r>
          </a:p>
        </p:txBody>
      </p:sp>
      <p:sp>
        <p:nvSpPr>
          <p:cNvPr id="101" name="Shape 101"/>
          <p:cNvSpPr txBox="1"/>
          <p:nvPr>
            <p:ph idx="1" type="subTitle"/>
          </p:nvPr>
        </p:nvSpPr>
        <p:spPr>
          <a:xfrm>
            <a:off x="611560" y="3717032"/>
            <a:ext cx="7854696"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2"/>
              </a:buClr>
              <a:buSzPct val="25000"/>
              <a:buFont typeface="Noto Symbol"/>
              <a:buNone/>
            </a:pPr>
            <a:r>
              <a:rPr b="1" baseline="0" i="1" lang="es-CR" sz="4000" u="none" cap="none" strike="noStrike">
                <a:solidFill>
                  <a:srgbClr val="FFFFFF"/>
                </a:solidFill>
                <a:latin typeface="Arial"/>
                <a:ea typeface="Arial"/>
                <a:cs typeface="Arial"/>
                <a:sym typeface="Arial"/>
              </a:rPr>
              <a:t>Diseño de Modelos de Bases de Datos</a:t>
            </a:r>
          </a:p>
          <a:p>
            <a:pPr indent="0" lvl="0" marL="0" marR="0" rtl="0" algn="ctr">
              <a:spcBef>
                <a:spcPts val="700"/>
              </a:spcBef>
              <a:buClr>
                <a:schemeClr val="accent2"/>
              </a:buClr>
              <a:buFont typeface="Noto Symbol"/>
              <a:buNone/>
            </a:pPr>
            <a:r>
              <a:t/>
            </a:r>
            <a:endParaRPr b="0" baseline="0" i="0" sz="2600" u="none" cap="none" strike="noStrike">
              <a:solidFill>
                <a:srgbClr val="FFFFFF"/>
              </a:solidFill>
              <a:latin typeface="Arial"/>
              <a:ea typeface="Arial"/>
              <a:cs typeface="Arial"/>
              <a:sym typeface="Arial"/>
            </a:endParaRPr>
          </a:p>
          <a:p>
            <a:pPr indent="0" lvl="0" marL="0" marR="0" rtl="0" algn="ctr">
              <a:spcBef>
                <a:spcPts val="700"/>
              </a:spcBef>
              <a:buClr>
                <a:schemeClr val="accent2"/>
              </a:buClr>
              <a:buSzPct val="25000"/>
              <a:buFont typeface="Noto Symbol"/>
              <a:buNone/>
            </a:pPr>
            <a:r>
              <a:rPr b="0" baseline="0" i="0" lang="es-CR" sz="2600" u="none" cap="none" strike="noStrike">
                <a:solidFill>
                  <a:srgbClr val="FFFFFF"/>
                </a:solidFill>
                <a:latin typeface="Arial"/>
                <a:ea typeface="Arial"/>
                <a:cs typeface="Arial"/>
                <a:sym typeface="Arial"/>
              </a:rPr>
              <a:t>Yesenia Calvo Araya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Diferencia</a:t>
            </a:r>
          </a:p>
        </p:txBody>
      </p:sp>
      <p:sp>
        <p:nvSpPr>
          <p:cNvPr id="163" name="Shape 163"/>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La diferencia es una operación que, a partir de dos relaciones, obtiene una nueva relación formada por todas las tuplas que están en la primera relación y, en cambio, no están en la segunda. La diferencia es una operación binaria, y la diferencia entre las relaciones T y S se indica como T – S.</a:t>
            </a:r>
          </a:p>
          <a:p>
            <a:pPr indent="0" marL="0" marR="0" rtl="0" algn="just">
              <a:lnSpc>
                <a:spcPct val="115000"/>
              </a:lnSpc>
              <a:spcBef>
                <a:spcPts val="0"/>
              </a:spcBef>
              <a:spcAft>
                <a:spcPts val="0"/>
              </a:spcAft>
              <a:buNone/>
            </a:pPr>
            <a:r>
              <a:t/>
            </a:r>
            <a:endParaRPr sz="1800"/>
          </a:p>
          <a:p>
            <a:pPr indent="0" lvl="0" marL="0" marR="0" rtl="0" algn="just">
              <a:lnSpc>
                <a:spcPct val="115000"/>
              </a:lnSpc>
              <a:spcBef>
                <a:spcPts val="0"/>
              </a:spcBef>
              <a:spcAft>
                <a:spcPts val="0"/>
              </a:spcAft>
              <a:buNone/>
            </a:pPr>
            <a:r>
              <a:rPr lang="es-CR" sz="1800"/>
              <a:t>La diferencia EMPLEADOS_ADM menos EMPLEADOS_PROD da como resultado una nueva relación que contiene a los empleados de administración que no son empleados de producción, y se indicaría de este modo: </a:t>
            </a:r>
            <a:r>
              <a:rPr b="1" lang="es-CR" sz="1800"/>
              <a:t>EMPLEADOS_ADM – EMPLEADOS_PROD.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marL="0" marR="0" rtl="0" algn="ctr">
              <a:lnSpc>
                <a:spcPct val="115000"/>
              </a:lnSpc>
              <a:spcBef>
                <a:spcPts val="0"/>
              </a:spcBef>
              <a:spcAft>
                <a:spcPts val="0"/>
              </a:spcAft>
              <a:buNone/>
            </a:pPr>
            <a:r>
              <a:rPr lang="es-CR" sz="3600"/>
              <a:t>La diferencia, como ocurría en la unión y la intersección, sólo tiene sentido si se aplica a relaciones que tengan tuplas similares. Para poder realizar la diferencia de dos relaciones es necesario que las relaciones sean compatibles.</a:t>
            </a:r>
          </a:p>
        </p:txBody>
      </p:sp>
      <p:sp>
        <p:nvSpPr>
          <p:cNvPr id="170" name="Shape 170"/>
          <p:cNvSpPr txBox="1"/>
          <p:nvPr>
            <p:ph type="title"/>
          </p:nvPr>
        </p:nvSpPr>
        <p:spPr>
          <a:xfrm>
            <a:off x="612647" y="228600"/>
            <a:ext cx="8153399" cy="990599"/>
          </a:xfrm>
          <a:prstGeom prst="rect">
            <a:avLst/>
          </a:prstGeom>
        </p:spPr>
        <p:txBody>
          <a:bodyPr anchorCtr="0" anchor="ctr" bIns="91425" lIns="91425" rIns="91425" tIns="91425">
            <a:noAutofit/>
          </a:bodyPr>
          <a:lstStyle/>
          <a:p>
            <a:pPr lvl="0" rtl="0">
              <a:spcBef>
                <a:spcPts val="0"/>
              </a:spcBef>
              <a:buNone/>
            </a:pPr>
            <a:r>
              <a:rPr lang="es-CR"/>
              <a:t>Diferencia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Diferencia</a:t>
            </a:r>
          </a:p>
        </p:txBody>
      </p:sp>
      <p:sp>
        <p:nvSpPr>
          <p:cNvPr id="177" name="Shape 177"/>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Si queremos obtener una relación R con todos los empleados de la empresa del ejemplo que trabajan en administración, pero no en producción, haremos la diferencia de las relaciones EMPLEADOS_ADM y EMPLEADOS_PROD de la forma siguiente:</a:t>
            </a:r>
          </a:p>
          <a:p>
            <a:pPr indent="0" lvl="0" marL="0" marR="0" rtl="0" algn="just">
              <a:lnSpc>
                <a:spcPct val="115000"/>
              </a:lnSpc>
              <a:spcBef>
                <a:spcPts val="0"/>
              </a:spcBef>
              <a:spcAft>
                <a:spcPts val="0"/>
              </a:spcAft>
              <a:buNone/>
            </a:pPr>
            <a:r>
              <a:t/>
            </a:r>
            <a:endParaRPr sz="1800"/>
          </a:p>
          <a:p>
            <a:pPr indent="0" lvl="0" marL="0" marR="0" rtl="0" algn="ctr">
              <a:lnSpc>
                <a:spcPct val="115000"/>
              </a:lnSpc>
              <a:spcBef>
                <a:spcPts val="0"/>
              </a:spcBef>
              <a:spcAft>
                <a:spcPts val="0"/>
              </a:spcAft>
              <a:buNone/>
            </a:pPr>
            <a:r>
              <a:rPr lang="es-CR" sz="1800"/>
              <a:t>R := EMPLEADOS_ADM – EMPLEADOS_PROD</a:t>
            </a:r>
          </a:p>
        </p:txBody>
      </p:sp>
      <p:pic>
        <p:nvPicPr>
          <p:cNvPr id="178" name="Shape 178"/>
          <p:cNvPicPr preferRelativeResize="0"/>
          <p:nvPr/>
        </p:nvPicPr>
        <p:blipFill>
          <a:blip r:embed="rId3">
            <a:alphaModFix/>
          </a:blip>
          <a:stretch>
            <a:fillRect/>
          </a:stretch>
        </p:blipFill>
        <p:spPr>
          <a:xfrm>
            <a:off x="1671625" y="4282725"/>
            <a:ext cx="5800725" cy="11239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Producto Cartesiano</a:t>
            </a:r>
          </a:p>
        </p:txBody>
      </p:sp>
      <p:sp>
        <p:nvSpPr>
          <p:cNvPr id="185" name="Shape 185"/>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El producto cartesiano es una operación que, a partir de dos relaciones, obtiene una nueva relación formada por todas las tuplas que resultan de concatenar tuplas de la primera relación con tuplas de la segunda.</a:t>
            </a:r>
          </a:p>
          <a:p>
            <a:pPr indent="0" lvl="0" marL="0" marR="0" rtl="0" algn="just">
              <a:lnSpc>
                <a:spcPct val="115000"/>
              </a:lnSpc>
              <a:spcBef>
                <a:spcPts val="0"/>
              </a:spcBef>
              <a:spcAft>
                <a:spcPts val="0"/>
              </a:spcAft>
              <a:buNone/>
            </a:pPr>
            <a:r>
              <a:t/>
            </a:r>
            <a:endParaRPr sz="1800"/>
          </a:p>
          <a:p>
            <a:pPr indent="0" marL="0" marR="0" rtl="0" algn="ctr">
              <a:lnSpc>
                <a:spcPct val="115000"/>
              </a:lnSpc>
              <a:spcBef>
                <a:spcPts val="0"/>
              </a:spcBef>
              <a:spcAft>
                <a:spcPts val="0"/>
              </a:spcAft>
              <a:buNone/>
            </a:pPr>
            <a:r>
              <a:rPr i="1" lang="es-CR" sz="1800"/>
              <a:t>El producto cartesiano es una operación binaria. Siendo T y S dos relaciones que cumplen que sus esquemas no tienen ningún nombre de atributo común, el producto cartesiano de T y S se indica como T × S.</a:t>
            </a:r>
          </a:p>
          <a:p>
            <a:pPr indent="0" marL="0" marR="0" rtl="0" algn="ctr">
              <a:lnSpc>
                <a:spcPct val="115000"/>
              </a:lnSpc>
              <a:spcBef>
                <a:spcPts val="0"/>
              </a:spcBef>
              <a:spcAft>
                <a:spcPts val="0"/>
              </a:spcAft>
              <a:buNone/>
            </a:pPr>
            <a:r>
              <a:t/>
            </a:r>
            <a:endParaRPr i="1" sz="1800"/>
          </a:p>
          <a:p>
            <a:pPr indent="0" lvl="0" marL="0" rtl="0" algn="l">
              <a:lnSpc>
                <a:spcPct val="115000"/>
              </a:lnSpc>
              <a:spcBef>
                <a:spcPts val="0"/>
              </a:spcBef>
              <a:buNone/>
            </a:pPr>
            <a:r>
              <a:rPr lang="es-CR" sz="1800"/>
              <a:t>Si calculamos el producto cartesiano de EDIFICIOS_EMP y DESPACHOS, obtendremos una nueva relación que contiene todas las concatenaciones posibles de tuplas de EDIFICIOS_EMP con tuplas de DESPACHOS.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Producto Cartesiano</a:t>
            </a:r>
          </a:p>
        </p:txBody>
      </p:sp>
      <p:sp>
        <p:nvSpPr>
          <p:cNvPr id="192" name="Shape 192"/>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lvl="0" marL="0" marR="0" rtl="0" algn="just">
              <a:lnSpc>
                <a:spcPct val="115000"/>
              </a:lnSpc>
              <a:spcBef>
                <a:spcPts val="0"/>
              </a:spcBef>
              <a:spcAft>
                <a:spcPts val="0"/>
              </a:spcAft>
              <a:buNone/>
            </a:pPr>
            <a:r>
              <a:rPr lang="es-CR" sz="1800"/>
              <a:t>El producto cartesiano de las relaciones DESPACHOS y EDIFICIOS_EMP del ejemplo se puede hacer como se indica (es necesario redenominar atributos previamente):</a:t>
            </a:r>
          </a:p>
          <a:p>
            <a:pPr indent="0" marL="0" marR="0" rtl="0" algn="just">
              <a:lnSpc>
                <a:spcPct val="115000"/>
              </a:lnSpc>
              <a:spcBef>
                <a:spcPts val="0"/>
              </a:spcBef>
              <a:spcAft>
                <a:spcPts val="0"/>
              </a:spcAft>
              <a:buNone/>
            </a:pPr>
            <a:r>
              <a:t/>
            </a:r>
            <a:endParaRPr sz="1800"/>
          </a:p>
          <a:p>
            <a:pPr indent="0" marL="0" marR="0" rtl="0" algn="just">
              <a:lnSpc>
                <a:spcPct val="115000"/>
              </a:lnSpc>
              <a:spcBef>
                <a:spcPts val="0"/>
              </a:spcBef>
              <a:spcAft>
                <a:spcPts val="0"/>
              </a:spcAft>
              <a:buNone/>
            </a:pPr>
            <a:r>
              <a:rPr lang="es-CR" sz="1800"/>
              <a:t>EDIFICIOS(nombreedificio, supmediadesp) := EDICIOS_EMP(edificio, supmediadesp).</a:t>
            </a:r>
          </a:p>
          <a:p>
            <a:pPr indent="0" marL="0" marR="0" rtl="0" algn="just">
              <a:lnSpc>
                <a:spcPct val="115000"/>
              </a:lnSpc>
              <a:spcBef>
                <a:spcPts val="0"/>
              </a:spcBef>
              <a:spcAft>
                <a:spcPts val="0"/>
              </a:spcAft>
              <a:buNone/>
            </a:pPr>
            <a:r>
              <a:t/>
            </a:r>
            <a:endParaRPr sz="1800"/>
          </a:p>
          <a:p>
            <a:pPr indent="0" lvl="0" marL="0" marR="0" rtl="0" algn="ctr">
              <a:lnSpc>
                <a:spcPct val="115000"/>
              </a:lnSpc>
              <a:spcBef>
                <a:spcPts val="0"/>
              </a:spcBef>
              <a:spcAft>
                <a:spcPts val="0"/>
              </a:spcAft>
              <a:buNone/>
            </a:pPr>
            <a:r>
              <a:rPr lang="es-CR" sz="1800"/>
              <a:t>R := EDIFICIOS × DESPACHOS.</a:t>
            </a:r>
          </a:p>
        </p:txBody>
      </p:sp>
      <p:pic>
        <p:nvPicPr>
          <p:cNvPr id="193" name="Shape 193"/>
          <p:cNvPicPr preferRelativeResize="0"/>
          <p:nvPr/>
        </p:nvPicPr>
        <p:blipFill>
          <a:blip r:embed="rId3">
            <a:alphaModFix/>
          </a:blip>
          <a:stretch>
            <a:fillRect/>
          </a:stretch>
        </p:blipFill>
        <p:spPr>
          <a:xfrm>
            <a:off x="1938500" y="4259762"/>
            <a:ext cx="5791200" cy="23717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Selección</a:t>
            </a:r>
          </a:p>
        </p:txBody>
      </p:sp>
      <p:sp>
        <p:nvSpPr>
          <p:cNvPr id="200" name="Shape 200"/>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Podemos ver la selección como una operación que sirve para elegir algunas tuplas de una relación y eliminar el resto. Más concretamente, la selección es una operación que, a partir de una relación, obtiene una nueva relación formada por todas las tuplas de la relación de partida que cumplen una condición de selección especificada.</a:t>
            </a:r>
          </a:p>
          <a:p>
            <a:pPr indent="0" lvl="0" marL="0" marR="0" rtl="0" algn="just">
              <a:lnSpc>
                <a:spcPct val="115000"/>
              </a:lnSpc>
              <a:spcBef>
                <a:spcPts val="0"/>
              </a:spcBef>
              <a:spcAft>
                <a:spcPts val="0"/>
              </a:spcAft>
              <a:buNone/>
            </a:pPr>
            <a:r>
              <a:t/>
            </a:r>
            <a:endParaRPr sz="1800"/>
          </a:p>
          <a:p>
            <a:pPr indent="0" lvl="0" marL="0" marR="0" rtl="0" algn="ctr">
              <a:lnSpc>
                <a:spcPct val="115000"/>
              </a:lnSpc>
              <a:spcBef>
                <a:spcPts val="0"/>
              </a:spcBef>
              <a:spcAft>
                <a:spcPts val="0"/>
              </a:spcAft>
              <a:buNone/>
            </a:pPr>
            <a:r>
              <a:rPr i="1" lang="es-CR" sz="1800"/>
              <a:t>La selección es una operación unaria. Siendo C una condición de selección, la selección de T con la condición C se indica como T(C).</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Selección</a:t>
            </a:r>
          </a:p>
        </p:txBody>
      </p:sp>
      <p:sp>
        <p:nvSpPr>
          <p:cNvPr id="207" name="Shape 207"/>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marL="0" marR="0" rtl="0" algn="just">
              <a:lnSpc>
                <a:spcPct val="115000"/>
              </a:lnSpc>
              <a:spcBef>
                <a:spcPts val="0"/>
              </a:spcBef>
              <a:spcAft>
                <a:spcPts val="0"/>
              </a:spcAft>
              <a:buNone/>
            </a:pPr>
            <a:r>
              <a:rPr lang="es-CR" sz="1800"/>
              <a:t>Si queremos obtener una relación R con los despachos de la base de datos del ejemplo que están en el edificio Marina y que tienen una superficie de más de 12 metros cuadrados, haremos la siguiente selección:</a:t>
            </a:r>
          </a:p>
          <a:p>
            <a:pPr indent="0" lvl="0" marL="0" marR="0" rtl="0" algn="just">
              <a:lnSpc>
                <a:spcPct val="115000"/>
              </a:lnSpc>
              <a:spcBef>
                <a:spcPts val="0"/>
              </a:spcBef>
              <a:spcAft>
                <a:spcPts val="0"/>
              </a:spcAft>
              <a:buClr>
                <a:srgbClr val="000000"/>
              </a:buClr>
              <a:buFont typeface="Arial"/>
              <a:buNone/>
            </a:pPr>
            <a:r>
              <a:t/>
            </a:r>
            <a:endParaRPr sz="1800"/>
          </a:p>
          <a:p>
            <a:pPr indent="0" marL="0" marR="0" rtl="0" algn="ctr">
              <a:lnSpc>
                <a:spcPct val="115000"/>
              </a:lnSpc>
              <a:spcBef>
                <a:spcPts val="0"/>
              </a:spcBef>
              <a:spcAft>
                <a:spcPts val="0"/>
              </a:spcAft>
              <a:buNone/>
            </a:pPr>
            <a:r>
              <a:rPr lang="es-CR" sz="1800"/>
              <a:t>R := DESPACHOS(edificio = Marina y superficie &gt; 12).</a:t>
            </a:r>
          </a:p>
        </p:txBody>
      </p:sp>
      <p:pic>
        <p:nvPicPr>
          <p:cNvPr id="208" name="Shape 208"/>
          <p:cNvPicPr preferRelativeResize="0"/>
          <p:nvPr/>
        </p:nvPicPr>
        <p:blipFill>
          <a:blip r:embed="rId3">
            <a:alphaModFix/>
          </a:blip>
          <a:stretch>
            <a:fillRect/>
          </a:stretch>
        </p:blipFill>
        <p:spPr>
          <a:xfrm>
            <a:off x="2015637" y="4068275"/>
            <a:ext cx="5229225" cy="11239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Proyección</a:t>
            </a:r>
          </a:p>
        </p:txBody>
      </p:sp>
      <p:sp>
        <p:nvSpPr>
          <p:cNvPr id="215" name="Shape 215"/>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Podemos considerar la proyección como una operación que sirve para elegir algunos atributos de una relación y eliminar el resto. Más concretamente, la proyección es una operación que, a partir de una relación, obtiene una nueva relación formada por todas las (sub)tuplas de la relación de partida que resultan de eliminar unos atributos especificados.</a:t>
            </a:r>
          </a:p>
          <a:p>
            <a:pPr indent="0" lvl="0" marL="0" marR="0" rtl="0" algn="just">
              <a:lnSpc>
                <a:spcPct val="115000"/>
              </a:lnSpc>
              <a:spcBef>
                <a:spcPts val="0"/>
              </a:spcBef>
              <a:spcAft>
                <a:spcPts val="0"/>
              </a:spcAft>
              <a:buNone/>
            </a:pPr>
            <a:r>
              <a:t/>
            </a:r>
            <a:endParaRPr sz="1800"/>
          </a:p>
          <a:p>
            <a:pPr indent="0" lvl="0" marL="0" marR="0" rtl="0" algn="just">
              <a:lnSpc>
                <a:spcPct val="115000"/>
              </a:lnSpc>
              <a:spcBef>
                <a:spcPts val="0"/>
              </a:spcBef>
              <a:spcAft>
                <a:spcPts val="0"/>
              </a:spcAft>
              <a:buNone/>
            </a:pPr>
            <a:r>
              <a:rPr lang="es-CR" sz="1800"/>
              <a:t>Para obtener una relación que tenga sólo los atributos nombre y apellido de los empleados de administración, podemos hacer una proyección en la relación EMPLEADOS_ADM sobre estos dos atributos. Se indicaría de la forma siguiente: EMPLEADOS_ADM [nombre, apellido].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Proyección</a:t>
            </a:r>
          </a:p>
        </p:txBody>
      </p:sp>
      <p:sp>
        <p:nvSpPr>
          <p:cNvPr id="222" name="Shape 222"/>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marL="0" marR="0" rtl="0" algn="just">
              <a:lnSpc>
                <a:spcPct val="115000"/>
              </a:lnSpc>
              <a:spcBef>
                <a:spcPts val="0"/>
              </a:spcBef>
              <a:spcAft>
                <a:spcPts val="0"/>
              </a:spcAft>
              <a:buNone/>
            </a:pPr>
            <a:r>
              <a:rPr lang="es-CR" sz="1800"/>
              <a:t>Si queremos obtener una relación R con el nombre y el apellido de todos los empleados de administración de la base de datos del ejemplo, haremos la siguiente proyección:</a:t>
            </a:r>
          </a:p>
          <a:p>
            <a:pPr indent="0" lvl="0" marL="0" marR="0" rtl="0" algn="just">
              <a:lnSpc>
                <a:spcPct val="115000"/>
              </a:lnSpc>
              <a:spcBef>
                <a:spcPts val="0"/>
              </a:spcBef>
              <a:spcAft>
                <a:spcPts val="0"/>
              </a:spcAft>
              <a:buClr>
                <a:srgbClr val="000000"/>
              </a:buClr>
              <a:buFont typeface="Arial"/>
              <a:buNone/>
            </a:pPr>
            <a:r>
              <a:t/>
            </a:r>
            <a:endParaRPr sz="1800"/>
          </a:p>
          <a:p>
            <a:pPr indent="0" marL="0" marR="0" rtl="0" algn="ctr">
              <a:lnSpc>
                <a:spcPct val="115000"/>
              </a:lnSpc>
              <a:spcBef>
                <a:spcPts val="0"/>
              </a:spcBef>
              <a:spcAft>
                <a:spcPts val="0"/>
              </a:spcAft>
              <a:buNone/>
            </a:pPr>
            <a:r>
              <a:rPr lang="es-CR" sz="1800"/>
              <a:t>R := EMPLEADOS_ADM[nombre, apellido].</a:t>
            </a:r>
          </a:p>
        </p:txBody>
      </p:sp>
      <p:pic>
        <p:nvPicPr>
          <p:cNvPr id="223" name="Shape 223"/>
          <p:cNvPicPr preferRelativeResize="0"/>
          <p:nvPr/>
        </p:nvPicPr>
        <p:blipFill>
          <a:blip r:embed="rId3">
            <a:alphaModFix/>
          </a:blip>
          <a:stretch>
            <a:fillRect/>
          </a:stretch>
        </p:blipFill>
        <p:spPr>
          <a:xfrm>
            <a:off x="3108200" y="3872462"/>
            <a:ext cx="3162300" cy="14573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Combinación o Join</a:t>
            </a:r>
          </a:p>
        </p:txBody>
      </p:sp>
      <p:sp>
        <p:nvSpPr>
          <p:cNvPr id="230" name="Shape 230"/>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La combinación es una operación que, a partir de dos relaciones, obtiene una nueva relación formada por todas las tuplas que resultan de con cadenar tuplas de la primera relación con tuplas de la segunda, y que cumplen una condición de combinación especificada.</a:t>
            </a:r>
          </a:p>
          <a:p>
            <a:pPr indent="0" lvl="0" marL="0" rtl="0">
              <a:lnSpc>
                <a:spcPct val="115000"/>
              </a:lnSpc>
              <a:spcBef>
                <a:spcPts val="0"/>
              </a:spcBef>
              <a:buClr>
                <a:schemeClr val="dk1"/>
              </a:buClr>
              <a:buFont typeface="Arial"/>
              <a:buNone/>
            </a:pPr>
            <a:r>
              <a:t/>
            </a:r>
            <a:endParaRPr sz="1800"/>
          </a:p>
          <a:p>
            <a:pPr indent="0" lvl="0" marL="0" marR="0" rtl="0">
              <a:lnSpc>
                <a:spcPct val="115000"/>
              </a:lnSpc>
              <a:spcBef>
                <a:spcPts val="0"/>
              </a:spcBef>
              <a:spcAft>
                <a:spcPts val="0"/>
              </a:spcAft>
              <a:buClr>
                <a:schemeClr val="dk1"/>
              </a:buClr>
              <a:buSzPct val="61111"/>
              <a:buFont typeface="Arial"/>
              <a:buNone/>
            </a:pPr>
            <a:r>
              <a:rPr lang="es-CR" sz="1800"/>
              <a:t>La combinación es una operación binaria. Siendo T y S dos relaciones cuyos esquemas no tienen ningún nombre de atributo común, y siendo B una condición de combinación, la combinación de T y S según la condición B se indica T[B]S.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Agenda</a:t>
            </a:r>
          </a:p>
        </p:txBody>
      </p:sp>
      <p:sp>
        <p:nvSpPr>
          <p:cNvPr id="107" name="Shape 107"/>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lang="es-CR"/>
              <a:t>Algebra relacional</a:t>
            </a:r>
          </a:p>
          <a:p>
            <a:pPr indent="-320040" lvl="0" marL="320040" marR="0" rtl="0" algn="just">
              <a:spcBef>
                <a:spcPts val="0"/>
              </a:spcBef>
              <a:buClr>
                <a:schemeClr val="accent2"/>
              </a:buClr>
              <a:buSzPct val="59999"/>
              <a:buFont typeface="Noto Symbol"/>
              <a:buChar char="◻"/>
            </a:pPr>
            <a:r>
              <a:rPr lang="es-CR"/>
              <a:t>Unión</a:t>
            </a:r>
          </a:p>
          <a:p>
            <a:pPr indent="-320040" lvl="0" marL="320040" marR="0" rtl="0" algn="just">
              <a:spcBef>
                <a:spcPts val="700"/>
              </a:spcBef>
              <a:buClr>
                <a:schemeClr val="accent2"/>
              </a:buClr>
              <a:buSzPct val="59999"/>
              <a:buFont typeface="Noto Symbol"/>
              <a:buChar char="◻"/>
            </a:pPr>
            <a:r>
              <a:rPr lang="es-CR"/>
              <a:t>Intersección</a:t>
            </a:r>
          </a:p>
          <a:p>
            <a:pPr indent="-320040" lvl="0" marL="320040" marR="0" rtl="0" algn="just">
              <a:spcBef>
                <a:spcPts val="700"/>
              </a:spcBef>
              <a:buClr>
                <a:schemeClr val="accent2"/>
              </a:buClr>
              <a:buSzPct val="59999"/>
              <a:buFont typeface="Noto Symbol"/>
              <a:buChar char="◻"/>
            </a:pPr>
            <a:r>
              <a:rPr lang="es-CR"/>
              <a:t>Diferencia</a:t>
            </a:r>
          </a:p>
          <a:p>
            <a:pPr indent="-320040" lvl="0" marL="320040" marR="0" rtl="0" algn="just">
              <a:spcBef>
                <a:spcPts val="700"/>
              </a:spcBef>
              <a:buClr>
                <a:schemeClr val="accent2"/>
              </a:buClr>
              <a:buSzPct val="59999"/>
              <a:buFont typeface="Noto Symbol"/>
              <a:buChar char="◻"/>
            </a:pPr>
            <a:r>
              <a:rPr lang="es-CR"/>
              <a:t>Producto cartesiano</a:t>
            </a:r>
          </a:p>
          <a:p>
            <a:pPr indent="-320040" lvl="0" marL="320040" marR="0" rtl="0" algn="just">
              <a:spcBef>
                <a:spcPts val="700"/>
              </a:spcBef>
              <a:buClr>
                <a:schemeClr val="accent2"/>
              </a:buClr>
              <a:buSzPct val="59999"/>
              <a:buFont typeface="Noto Symbol"/>
              <a:buChar char="◻"/>
            </a:pPr>
            <a:r>
              <a:rPr lang="es-CR"/>
              <a:t>Selección, proyección, join</a:t>
            </a:r>
            <a:r>
              <a:rPr lang="es-CR" sz="2600"/>
              <a:t>.</a:t>
            </a:r>
          </a:p>
          <a:p>
            <a:pPr indent="-374650" lvl="0" marL="320040" marR="0" rtl="0" algn="just">
              <a:spcBef>
                <a:spcPts val="700"/>
              </a:spcBef>
              <a:buClr>
                <a:schemeClr val="accent2"/>
              </a:buClr>
              <a:buSzPct val="100000"/>
              <a:buFont typeface="Noto Symbol"/>
              <a:buChar char="◻"/>
            </a:pPr>
            <a:r>
              <a:rPr lang="es-CR" sz="2600"/>
              <a:t>Práctica para examen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Join</a:t>
            </a:r>
          </a:p>
        </p:txBody>
      </p:sp>
      <p:sp>
        <p:nvSpPr>
          <p:cNvPr id="237" name="Shape 237"/>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marL="0" marR="0" rtl="0" algn="just">
              <a:lnSpc>
                <a:spcPct val="115000"/>
              </a:lnSpc>
              <a:spcBef>
                <a:spcPts val="0"/>
              </a:spcBef>
              <a:spcAft>
                <a:spcPts val="0"/>
              </a:spcAft>
              <a:buNone/>
            </a:pPr>
            <a:r>
              <a:rPr lang="es-CR" sz="1800"/>
              <a:t>Supongamos que se desea encontrar los datos de los despachos que tienen una superficie mayor o igual que la superficie media de los despachos del edificio donde están situados. La siguiente combinación nos proporcionará los datos de estos despachos junto con los datos de su edificio (observad que es preciso redenominar previamente los atributos):</a:t>
            </a:r>
          </a:p>
          <a:p>
            <a:pPr indent="0" lvl="0" marL="0" marR="0" rtl="0" algn="just">
              <a:lnSpc>
                <a:spcPct val="115000"/>
              </a:lnSpc>
              <a:spcBef>
                <a:spcPts val="0"/>
              </a:spcBef>
              <a:spcAft>
                <a:spcPts val="0"/>
              </a:spcAft>
              <a:buClr>
                <a:srgbClr val="000000"/>
              </a:buClr>
              <a:buFont typeface="Arial"/>
              <a:buNone/>
            </a:pPr>
            <a:r>
              <a:t/>
            </a:r>
            <a:endParaRPr sz="1800"/>
          </a:p>
          <a:p>
            <a:pPr indent="0" marL="0" marR="0" rtl="0" algn="ctr">
              <a:lnSpc>
                <a:spcPct val="115000"/>
              </a:lnSpc>
              <a:spcBef>
                <a:spcPts val="0"/>
              </a:spcBef>
              <a:spcAft>
                <a:spcPts val="0"/>
              </a:spcAft>
              <a:buNone/>
            </a:pPr>
            <a:r>
              <a:rPr lang="es-CR" sz="1800"/>
              <a:t>EDIFICIOS(nombreeedficio,supmediadesp) := EDIFICIOS_EMP(edificio, supmediadesp),</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Join</a:t>
            </a:r>
          </a:p>
        </p:txBody>
      </p:sp>
      <p:sp>
        <p:nvSpPr>
          <p:cNvPr id="244" name="Shape 244"/>
          <p:cNvSpPr txBox="1"/>
          <p:nvPr>
            <p:ph idx="1" type="body"/>
          </p:nvPr>
        </p:nvSpPr>
        <p:spPr>
          <a:xfrm>
            <a:off x="612647" y="1600200"/>
            <a:ext cx="8153399" cy="4495800"/>
          </a:xfrm>
          <a:prstGeom prst="rect">
            <a:avLst/>
          </a:prstGeom>
        </p:spPr>
        <p:txBody>
          <a:bodyPr anchorCtr="0" anchor="t" bIns="91425" lIns="91425" rIns="91425" tIns="91425">
            <a:noAutofit/>
          </a:bodyPr>
          <a:lstStyle/>
          <a:p>
            <a:pPr rtl="0" algn="ctr">
              <a:spcBef>
                <a:spcPts val="0"/>
              </a:spcBef>
              <a:buNone/>
            </a:pPr>
            <a:r>
              <a:rPr lang="es-CR" sz="1800"/>
              <a:t>R := EDIFICIOS[nombreedificio = edificio, supmediadesp ≤ superficie] DESPACHOS.</a:t>
            </a:r>
          </a:p>
          <a:p>
            <a:pPr rtl="0" algn="ctr">
              <a:spcBef>
                <a:spcPts val="0"/>
              </a:spcBef>
              <a:buNone/>
            </a:pPr>
            <a:r>
              <a:t/>
            </a:r>
            <a:endParaRPr sz="1800"/>
          </a:p>
          <a:p>
            <a:pPr rtl="0" algn="ctr">
              <a:spcBef>
                <a:spcPts val="0"/>
              </a:spcBef>
              <a:buNone/>
            </a:pPr>
            <a:r>
              <a:t/>
            </a:r>
            <a:endParaRPr sz="1800"/>
          </a:p>
          <a:p>
            <a:pPr rtl="0" algn="ctr">
              <a:spcBef>
                <a:spcPts val="0"/>
              </a:spcBef>
              <a:buNone/>
            </a:pPr>
            <a:r>
              <a:t/>
            </a:r>
            <a:endParaRPr sz="1800"/>
          </a:p>
          <a:p>
            <a:pPr rtl="0" algn="ctr">
              <a:spcBef>
                <a:spcPts val="0"/>
              </a:spcBef>
              <a:buNone/>
            </a:pPr>
            <a:r>
              <a:t/>
            </a:r>
            <a:endParaRPr sz="1800"/>
          </a:p>
          <a:p>
            <a:pPr rtl="0" algn="ctr">
              <a:spcBef>
                <a:spcPts val="0"/>
              </a:spcBef>
              <a:buNone/>
            </a:pPr>
            <a:r>
              <a:t/>
            </a:r>
            <a:endParaRPr sz="1800"/>
          </a:p>
          <a:p>
            <a:pPr indent="-209550" marL="320040" marR="0" rtl="0" algn="ctr">
              <a:lnSpc>
                <a:spcPct val="100000"/>
              </a:lnSpc>
              <a:spcBef>
                <a:spcPts val="700"/>
              </a:spcBef>
              <a:spcAft>
                <a:spcPts val="0"/>
              </a:spcAft>
              <a:buNone/>
            </a:pPr>
            <a:r>
              <a:t/>
            </a:r>
            <a:endParaRPr sz="1800"/>
          </a:p>
        </p:txBody>
      </p:sp>
      <p:pic>
        <p:nvPicPr>
          <p:cNvPr id="245" name="Shape 245"/>
          <p:cNvPicPr preferRelativeResize="0"/>
          <p:nvPr/>
        </p:nvPicPr>
        <p:blipFill>
          <a:blip r:embed="rId3">
            <a:alphaModFix/>
          </a:blip>
          <a:stretch>
            <a:fillRect/>
          </a:stretch>
        </p:blipFill>
        <p:spPr>
          <a:xfrm>
            <a:off x="2058250" y="3131225"/>
            <a:ext cx="5791200" cy="15621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Join</a:t>
            </a:r>
          </a:p>
        </p:txBody>
      </p:sp>
      <p:sp>
        <p:nvSpPr>
          <p:cNvPr id="252" name="Shape 252"/>
          <p:cNvSpPr txBox="1"/>
          <p:nvPr>
            <p:ph idx="1" type="body"/>
          </p:nvPr>
        </p:nvSpPr>
        <p:spPr>
          <a:xfrm>
            <a:off x="612647" y="1600200"/>
            <a:ext cx="8153399" cy="4495800"/>
          </a:xfrm>
          <a:prstGeom prst="rect">
            <a:avLst/>
          </a:prstGeom>
        </p:spPr>
        <p:txBody>
          <a:bodyPr anchorCtr="0" anchor="t" bIns="91425" lIns="91425" rIns="91425" tIns="91425">
            <a:noAutofit/>
          </a:bodyPr>
          <a:lstStyle/>
          <a:p>
            <a:pPr lvl="0" marL="110490" rtl="0">
              <a:spcBef>
                <a:spcPts val="0"/>
              </a:spcBef>
              <a:buClr>
                <a:schemeClr val="dk1"/>
              </a:buClr>
              <a:buSzPct val="61111"/>
              <a:buFont typeface="Arial"/>
              <a:buNone/>
            </a:pPr>
            <a:r>
              <a:rPr lang="es-CR" sz="1800"/>
              <a:t>Supongamos ahora que para obtener los datos de cada uno de los empleados de administración, junto con los datos del despacho donde trabajan, utilizamos la siguiente combinación:</a:t>
            </a:r>
          </a:p>
          <a:p>
            <a:pPr lvl="0" marL="110490" rtl="0">
              <a:spcBef>
                <a:spcPts val="0"/>
              </a:spcBef>
              <a:buClr>
                <a:schemeClr val="dk1"/>
              </a:buClr>
              <a:buFont typeface="Arial"/>
              <a:buNone/>
            </a:pPr>
            <a:r>
              <a:t/>
            </a:r>
            <a:endParaRPr sz="1800"/>
          </a:p>
          <a:p>
            <a:pPr lvl="0" rtl="0" algn="ctr">
              <a:spcBef>
                <a:spcPts val="0"/>
              </a:spcBef>
              <a:buClr>
                <a:schemeClr val="dk1"/>
              </a:buClr>
              <a:buSzPct val="61111"/>
              <a:buFont typeface="Arial"/>
              <a:buNone/>
            </a:pPr>
            <a:r>
              <a:rPr lang="es-CR" sz="1800"/>
              <a:t>R := EMPLEADOS_ADM[edificiodesp = edificio, númerodesp = número]DESPACHOS.</a:t>
            </a:r>
          </a:p>
          <a:p>
            <a:pPr>
              <a:spcBef>
                <a:spcPts val="0"/>
              </a:spcBef>
              <a:buNone/>
            </a:pPr>
            <a:r>
              <a:t/>
            </a:r>
            <a:endParaRPr/>
          </a:p>
        </p:txBody>
      </p:sp>
      <p:pic>
        <p:nvPicPr>
          <p:cNvPr id="253" name="Shape 253"/>
          <p:cNvPicPr preferRelativeResize="0"/>
          <p:nvPr/>
        </p:nvPicPr>
        <p:blipFill>
          <a:blip r:embed="rId3">
            <a:alphaModFix/>
          </a:blip>
          <a:stretch>
            <a:fillRect/>
          </a:stretch>
        </p:blipFill>
        <p:spPr>
          <a:xfrm>
            <a:off x="366700" y="4202550"/>
            <a:ext cx="8410575" cy="12382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612647" y="228600"/>
            <a:ext cx="8153399" cy="9905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s-CR"/>
              <a:t>Práctica de Examen</a:t>
            </a:r>
          </a:p>
        </p:txBody>
      </p:sp>
      <p:sp>
        <p:nvSpPr>
          <p:cNvPr id="260" name="Shape 260"/>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s-CR" sz="1800"/>
              <a:t>Los estudiantes trabajarán en parejas, uno desarrollará en Modelo E-R del caso 1 y el otro del caso 2, se intercambiarán los casos para que uno se le realice las correcciones al otro, ambos estudiantes deberán corregir los casos según las observaciones.</a:t>
            </a:r>
          </a:p>
          <a:p>
            <a:pPr indent="0" lvl="0" marL="0" rtl="0">
              <a:spcBef>
                <a:spcPts val="0"/>
              </a:spcBef>
              <a:buNone/>
            </a:pPr>
            <a:r>
              <a:t/>
            </a:r>
            <a:endParaRPr sz="1800"/>
          </a:p>
          <a:p>
            <a:pPr indent="-342900" lvl="0" marL="457200" rtl="0">
              <a:spcBef>
                <a:spcPts val="0"/>
              </a:spcBef>
              <a:buSzPct val="100000"/>
              <a:buAutoNum type="arabicPeriod"/>
            </a:pPr>
            <a:r>
              <a:rPr lang="es-CR" sz="1800"/>
              <a:t>Si la pareja termina el punto 1, juntos deberán realizar el Modelo E-R del caso 3 y luego intercambiarlo con otra pareja que también haya terminado, para que una pareja se lo revise al otro, luego deberá corregir las observaciones que se le hicieron.</a:t>
            </a:r>
          </a:p>
          <a:p>
            <a:pPr indent="0" lvl="0" marL="0" rtl="0">
              <a:spcBef>
                <a:spcPts val="0"/>
              </a:spcBef>
              <a:buNone/>
            </a:pPr>
            <a:r>
              <a:t/>
            </a:r>
            <a:endParaRPr sz="1800"/>
          </a:p>
          <a:p>
            <a:pPr indent="-342900" lvl="0" marL="457200" rtl="0">
              <a:spcBef>
                <a:spcPts val="0"/>
              </a:spcBef>
              <a:buSzPct val="100000"/>
              <a:buAutoNum type="arabicPeriod"/>
            </a:pPr>
            <a:r>
              <a:rPr lang="es-CR" sz="1800"/>
              <a:t>La pareja que primero termine la actividad, debe de enviar los ejercicios al docente, si los tres casos están buenos, habrá ganado 5 puntos adicionales que le funcionarán como comodín para el 1er parcial.</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95297" y="187375"/>
            <a:ext cx="8153399" cy="990599"/>
          </a:xfrm>
          <a:prstGeom prst="rect">
            <a:avLst/>
          </a:prstGeom>
        </p:spPr>
        <p:txBody>
          <a:bodyPr anchorCtr="0" anchor="ctr" bIns="91425" lIns="91425" rIns="91425" tIns="91425">
            <a:noAutofit/>
          </a:bodyPr>
          <a:lstStyle/>
          <a:p>
            <a:pPr>
              <a:spcBef>
                <a:spcPts val="0"/>
              </a:spcBef>
              <a:buNone/>
            </a:pPr>
            <a:r>
              <a:rPr lang="es-CR"/>
              <a:t>Práctica de Examen</a:t>
            </a:r>
          </a:p>
        </p:txBody>
      </p:sp>
      <p:sp>
        <p:nvSpPr>
          <p:cNvPr id="267" name="Shape 267"/>
          <p:cNvSpPr txBox="1"/>
          <p:nvPr>
            <p:ph idx="1" type="body"/>
          </p:nvPr>
        </p:nvSpPr>
        <p:spPr>
          <a:xfrm>
            <a:off x="612647" y="1600200"/>
            <a:ext cx="8153399" cy="4495800"/>
          </a:xfrm>
          <a:prstGeom prst="rect">
            <a:avLst/>
          </a:prstGeom>
        </p:spPr>
        <p:txBody>
          <a:bodyPr anchorCtr="0" anchor="t" bIns="91425" lIns="91425" rIns="91425" tIns="91425">
            <a:noAutofit/>
          </a:bodyPr>
          <a:lstStyle/>
          <a:p>
            <a:pPr>
              <a:spcBef>
                <a:spcPts val="0"/>
              </a:spcBef>
              <a:buNone/>
            </a:pPr>
            <a:r>
              <a:rPr lang="es-CR"/>
              <a:t>Caso 1: Artículos y Encargados </a:t>
            </a:r>
          </a:p>
        </p:txBody>
      </p:sp>
      <p:pic>
        <p:nvPicPr>
          <p:cNvPr id="268" name="Shape 268"/>
          <p:cNvPicPr preferRelativeResize="0"/>
          <p:nvPr/>
        </p:nvPicPr>
        <p:blipFill>
          <a:blip r:embed="rId3">
            <a:alphaModFix/>
          </a:blip>
          <a:stretch>
            <a:fillRect/>
          </a:stretch>
        </p:blipFill>
        <p:spPr>
          <a:xfrm>
            <a:off x="406500" y="2511326"/>
            <a:ext cx="8447349" cy="3027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612647" y="228600"/>
            <a:ext cx="8153399" cy="9905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s-CR"/>
              <a:t>Práctica de Examen</a:t>
            </a:r>
          </a:p>
        </p:txBody>
      </p:sp>
      <p:sp>
        <p:nvSpPr>
          <p:cNvPr id="275" name="Shape 275"/>
          <p:cNvSpPr txBox="1"/>
          <p:nvPr>
            <p:ph idx="1" type="body"/>
          </p:nvPr>
        </p:nvSpPr>
        <p:spPr>
          <a:xfrm>
            <a:off x="722597" y="1806350"/>
            <a:ext cx="8153399" cy="4495800"/>
          </a:xfrm>
          <a:prstGeom prst="rect">
            <a:avLst/>
          </a:prstGeom>
        </p:spPr>
        <p:txBody>
          <a:bodyPr anchorCtr="0" anchor="t" bIns="91425" lIns="91425" rIns="91425" tIns="91425">
            <a:noAutofit/>
          </a:bodyPr>
          <a:lstStyle/>
          <a:p>
            <a:pPr lvl="0" rtl="0">
              <a:spcBef>
                <a:spcPts val="0"/>
              </a:spcBef>
              <a:buClr>
                <a:schemeClr val="dk1"/>
              </a:buClr>
              <a:buSzPct val="37931"/>
              <a:buFont typeface="Arial"/>
              <a:buNone/>
            </a:pPr>
            <a:r>
              <a:rPr lang="es-CR"/>
              <a:t>Caso 2: Sistema de Ventas</a:t>
            </a:r>
          </a:p>
          <a:p>
            <a:pPr>
              <a:spcBef>
                <a:spcPts val="0"/>
              </a:spcBef>
              <a:buNone/>
            </a:pPr>
            <a:r>
              <a:t/>
            </a:r>
            <a:endParaRPr/>
          </a:p>
        </p:txBody>
      </p:sp>
      <p:pic>
        <p:nvPicPr>
          <p:cNvPr id="276" name="Shape 276"/>
          <p:cNvPicPr preferRelativeResize="0"/>
          <p:nvPr/>
        </p:nvPicPr>
        <p:blipFill>
          <a:blip r:embed="rId3">
            <a:alphaModFix/>
          </a:blip>
          <a:stretch>
            <a:fillRect/>
          </a:stretch>
        </p:blipFill>
        <p:spPr>
          <a:xfrm>
            <a:off x="308787" y="2795575"/>
            <a:ext cx="8526425" cy="22757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612647" y="228600"/>
            <a:ext cx="8153399" cy="9905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s-CR"/>
              <a:t>Práctica de Examen</a:t>
            </a:r>
          </a:p>
        </p:txBody>
      </p:sp>
      <p:sp>
        <p:nvSpPr>
          <p:cNvPr id="283" name="Shape 283"/>
          <p:cNvSpPr txBox="1"/>
          <p:nvPr>
            <p:ph idx="1" type="body"/>
          </p:nvPr>
        </p:nvSpPr>
        <p:spPr>
          <a:xfrm>
            <a:off x="612647" y="1600200"/>
            <a:ext cx="8153399" cy="4495800"/>
          </a:xfrm>
          <a:prstGeom prst="rect">
            <a:avLst/>
          </a:prstGeom>
        </p:spPr>
        <p:txBody>
          <a:bodyPr anchorCtr="0" anchor="t" bIns="91425" lIns="91425" rIns="91425" tIns="91425">
            <a:noAutofit/>
          </a:bodyPr>
          <a:lstStyle/>
          <a:p>
            <a:pPr lvl="0">
              <a:spcBef>
                <a:spcPts val="0"/>
              </a:spcBef>
              <a:buClr>
                <a:schemeClr val="dk1"/>
              </a:buClr>
              <a:buSzPct val="37931"/>
              <a:buFont typeface="Arial"/>
              <a:buNone/>
            </a:pPr>
            <a:r>
              <a:rPr lang="es-CR"/>
              <a:t>Caso 3: Sistema de Ventas</a:t>
            </a:r>
          </a:p>
        </p:txBody>
      </p:sp>
      <p:pic>
        <p:nvPicPr>
          <p:cNvPr id="284" name="Shape 284"/>
          <p:cNvPicPr preferRelativeResize="0"/>
          <p:nvPr/>
        </p:nvPicPr>
        <p:blipFill>
          <a:blip r:embed="rId3">
            <a:alphaModFix/>
          </a:blip>
          <a:stretch>
            <a:fillRect/>
          </a:stretch>
        </p:blipFill>
        <p:spPr>
          <a:xfrm>
            <a:off x="117050" y="2434950"/>
            <a:ext cx="9026950" cy="266552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lang="es-CR"/>
              <a:t>Algebra Relacional</a:t>
            </a:r>
          </a:p>
        </p:txBody>
      </p:sp>
      <p:sp>
        <p:nvSpPr>
          <p:cNvPr id="113" name="Shape 11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lvl="0" rtl="0" algn="l">
              <a:lnSpc>
                <a:spcPct val="115000"/>
              </a:lnSpc>
              <a:spcBef>
                <a:spcPts val="0"/>
              </a:spcBef>
              <a:buClr>
                <a:schemeClr val="accent2"/>
              </a:buClr>
              <a:buSzPct val="66923"/>
              <a:buFont typeface="Noto Symbol"/>
              <a:buChar char="◻"/>
            </a:pPr>
            <a:r>
              <a:rPr lang="es-CR" sz="2600"/>
              <a:t>El álgebra relacional se inspira en la teoría de conjuntos para especificar consultas en una base de datos relacional.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Clasificación</a:t>
            </a:r>
          </a:p>
        </p:txBody>
      </p:sp>
      <p:sp>
        <p:nvSpPr>
          <p:cNvPr id="119" name="Shape 119"/>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nSpc>
                <a:spcPct val="115000"/>
              </a:lnSpc>
              <a:spcBef>
                <a:spcPts val="0"/>
              </a:spcBef>
              <a:spcAft>
                <a:spcPts val="0"/>
              </a:spcAft>
              <a:buSzPct val="100000"/>
            </a:pPr>
            <a:r>
              <a:rPr lang="es-CR" sz="2400"/>
              <a:t>Operaciones primitivas: son aquellas operaciones a partir de las cuales podemos definir el resto. Estas operaciones son la unión, la diferencia, el producto cartesiano, la selección y la proyección.</a:t>
            </a:r>
          </a:p>
          <a:p>
            <a:pPr indent="-209550" lvl="0" marL="320040" marR="0" rtl="0">
              <a:lnSpc>
                <a:spcPct val="115000"/>
              </a:lnSpc>
              <a:spcBef>
                <a:spcPts val="0"/>
              </a:spcBef>
              <a:spcAft>
                <a:spcPts val="0"/>
              </a:spcAft>
              <a:buSzPct val="100000"/>
            </a:pPr>
            <a:r>
              <a:rPr lang="es-CR" sz="2400"/>
              <a:t>Operaciones no primitivas: el resto de las  operaciones del álgebra relacional que no son estrictamente necesarias, porque se pueden expresar en términos de las primitivas; sin embargo, las operaciones no primitivas permiten formular algunas consultas de forma más cómoda.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Unión</a:t>
            </a:r>
          </a:p>
        </p:txBody>
      </p:sp>
      <p:sp>
        <p:nvSpPr>
          <p:cNvPr id="126" name="Shape 126"/>
          <p:cNvSpPr txBox="1"/>
          <p:nvPr>
            <p:ph idx="1" type="body"/>
          </p:nvPr>
        </p:nvSpPr>
        <p:spPr>
          <a:xfrm>
            <a:off x="364597" y="1572375"/>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La unión es una operación que, a partir de dos relaciones, obtiene una nueva relación formada por todas las tuplas que están en alguna de las relaciones de partida.</a:t>
            </a:r>
          </a:p>
          <a:p>
            <a:pPr indent="0" lvl="0" marL="0" marR="0" rtl="0" algn="just">
              <a:lnSpc>
                <a:spcPct val="115000"/>
              </a:lnSpc>
              <a:spcBef>
                <a:spcPts val="0"/>
              </a:spcBef>
              <a:spcAft>
                <a:spcPts val="0"/>
              </a:spcAft>
              <a:buNone/>
            </a:pPr>
            <a:r>
              <a:t/>
            </a:r>
            <a:endParaRPr sz="1800"/>
          </a:p>
          <a:p>
            <a:pPr indent="0" marL="0" marR="0" rtl="0" algn="ctr">
              <a:lnSpc>
                <a:spcPct val="115000"/>
              </a:lnSpc>
              <a:spcBef>
                <a:spcPts val="0"/>
              </a:spcBef>
              <a:spcAft>
                <a:spcPts val="0"/>
              </a:spcAft>
              <a:buNone/>
            </a:pPr>
            <a:r>
              <a:rPr i="1" lang="es-CR" sz="1800"/>
              <a:t>La unión es una operación binaria, y la unión de dos relaciones T y S se indica T ∪ </a:t>
            </a:r>
            <a:r>
              <a:rPr i="1" lang="es-CR" sz="1200"/>
              <a:t>S.</a:t>
            </a:r>
          </a:p>
          <a:p>
            <a:pPr indent="0" marL="0" marR="0" rtl="0" algn="ctr">
              <a:lnSpc>
                <a:spcPct val="115000"/>
              </a:lnSpc>
              <a:spcBef>
                <a:spcPts val="0"/>
              </a:spcBef>
              <a:spcAft>
                <a:spcPts val="0"/>
              </a:spcAft>
              <a:buNone/>
            </a:pPr>
            <a:r>
              <a:t/>
            </a:r>
            <a:endParaRPr i="1" sz="2400"/>
          </a:p>
          <a:p>
            <a:pPr indent="0" lvl="0" marL="0" marR="0" rtl="0" algn="just">
              <a:lnSpc>
                <a:spcPct val="115000"/>
              </a:lnSpc>
              <a:spcBef>
                <a:spcPts val="0"/>
              </a:spcBef>
              <a:spcAft>
                <a:spcPts val="0"/>
              </a:spcAft>
              <a:buNone/>
            </a:pPr>
            <a:r>
              <a:rPr lang="es-CR" sz="1800"/>
              <a:t>La unión de las relaciones EMPLEADOS_ADM y EMPLEADOS_PROD proporciona una nueva relación que contiene tanto a los empleados de administración como los empleados de producción; se indicaría así: </a:t>
            </a:r>
            <a:r>
              <a:rPr b="1" lang="es-CR" sz="1800"/>
              <a:t>EMPLEADOS_ADM ∪ EMPLEADOS_PROD.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unión</a:t>
            </a:r>
          </a:p>
        </p:txBody>
      </p:sp>
      <p:sp>
        <p:nvSpPr>
          <p:cNvPr id="133" name="Shape 133"/>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lvl="0" marL="0" rtl="0" algn="l">
              <a:lnSpc>
                <a:spcPct val="115000"/>
              </a:lnSpc>
              <a:spcBef>
                <a:spcPts val="0"/>
              </a:spcBef>
              <a:buClr>
                <a:schemeClr val="dk1"/>
              </a:buClr>
              <a:buSzPct val="78571"/>
              <a:buFont typeface="Arial"/>
              <a:buNone/>
            </a:pPr>
            <a:r>
              <a:rPr lang="es-CR" sz="1400">
                <a:solidFill>
                  <a:srgbClr val="000000"/>
                </a:solidFill>
              </a:rPr>
              <a:t>Si queremos obtener una relación R que tenga a todos los empleados de la empresa del ejemplo anterior, llevaremos a cabo la unión de las relaciones EMPLEADOS_ADM y EMPLEADOS_PROD de la forma siguiente:</a:t>
            </a:r>
          </a:p>
          <a:p>
            <a:pPr indent="0" lvl="0" marL="0" rtl="0" algn="l">
              <a:lnSpc>
                <a:spcPct val="115000"/>
              </a:lnSpc>
              <a:spcBef>
                <a:spcPts val="0"/>
              </a:spcBef>
              <a:buClr>
                <a:schemeClr val="dk1"/>
              </a:buClr>
              <a:buFont typeface="Arial"/>
              <a:buNone/>
            </a:pPr>
            <a:r>
              <a:t/>
            </a:r>
            <a:endParaRPr sz="1400">
              <a:solidFill>
                <a:srgbClr val="000000"/>
              </a:solidFill>
            </a:endParaRPr>
          </a:p>
          <a:p>
            <a:pPr indent="838200" lvl="0" marL="0" rtl="0" algn="ctr">
              <a:lnSpc>
                <a:spcPct val="115000"/>
              </a:lnSpc>
              <a:spcBef>
                <a:spcPts val="0"/>
              </a:spcBef>
              <a:buClr>
                <a:schemeClr val="dk1"/>
              </a:buClr>
              <a:buSzPct val="78571"/>
              <a:buFont typeface="Arial"/>
              <a:buNone/>
            </a:pPr>
            <a:r>
              <a:rPr lang="es-CR" sz="1400">
                <a:solidFill>
                  <a:srgbClr val="000000"/>
                </a:solidFill>
              </a:rPr>
              <a:t>R := EMPLEADOS_ADM ∪ EMPLEADOS_PROD.</a:t>
            </a:r>
          </a:p>
          <a:p>
            <a:pPr rtl="0">
              <a:spcBef>
                <a:spcPts val="0"/>
              </a:spcBef>
              <a:buNone/>
            </a:pPr>
            <a:r>
              <a:rPr lang="es-CR" sz="1400">
                <a:solidFill>
                  <a:srgbClr val="000000"/>
                </a:solidFill>
              </a:rPr>
              <a:t>Entonces la relación R resultante será la reflejada en la tabla siguiente:</a:t>
            </a:r>
          </a:p>
          <a:p>
            <a:pPr>
              <a:spcBef>
                <a:spcPts val="0"/>
              </a:spcBef>
              <a:buNone/>
            </a:pPr>
            <a:r>
              <a:t/>
            </a:r>
            <a:endParaRPr sz="1400">
              <a:solidFill>
                <a:srgbClr val="775F55"/>
              </a:solidFill>
            </a:endParaRPr>
          </a:p>
        </p:txBody>
      </p:sp>
      <p:pic>
        <p:nvPicPr>
          <p:cNvPr id="134" name="Shape 134"/>
          <p:cNvPicPr preferRelativeResize="0"/>
          <p:nvPr/>
        </p:nvPicPr>
        <p:blipFill>
          <a:blip r:embed="rId3">
            <a:alphaModFix/>
          </a:blip>
          <a:stretch>
            <a:fillRect/>
          </a:stretch>
        </p:blipFill>
        <p:spPr>
          <a:xfrm>
            <a:off x="55725" y="3614023"/>
            <a:ext cx="6144599" cy="1700442"/>
          </a:xfrm>
          <a:prstGeom prst="rect">
            <a:avLst/>
          </a:prstGeom>
          <a:noFill/>
          <a:ln>
            <a:noFill/>
          </a:ln>
        </p:spPr>
      </p:pic>
      <p:pic>
        <p:nvPicPr>
          <p:cNvPr id="135" name="Shape 135"/>
          <p:cNvPicPr preferRelativeResize="0"/>
          <p:nvPr/>
        </p:nvPicPr>
        <p:blipFill>
          <a:blip r:embed="rId4">
            <a:alphaModFix/>
          </a:blip>
          <a:stretch>
            <a:fillRect/>
          </a:stretch>
        </p:blipFill>
        <p:spPr>
          <a:xfrm>
            <a:off x="2888126" y="5314476"/>
            <a:ext cx="6144599" cy="15435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Intersección</a:t>
            </a:r>
          </a:p>
        </p:txBody>
      </p:sp>
      <p:sp>
        <p:nvSpPr>
          <p:cNvPr id="142" name="Shape 142"/>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209550" lvl="0" marL="320040" marR="0" rtl="0" algn="just">
              <a:lnSpc>
                <a:spcPct val="115000"/>
              </a:lnSpc>
              <a:spcBef>
                <a:spcPts val="0"/>
              </a:spcBef>
              <a:spcAft>
                <a:spcPts val="0"/>
              </a:spcAft>
              <a:buSzPct val="100000"/>
            </a:pPr>
            <a:r>
              <a:rPr lang="es-CR" sz="1800"/>
              <a:t>La intersección es una operación que, a partir de dos relaciones, obtiene una nueva relación formada por las tuplas que pertenecen a las dos relaciones de partida.</a:t>
            </a:r>
          </a:p>
          <a:p>
            <a:pPr indent="0" lvl="0" marL="0" marR="0" rtl="0" algn="just">
              <a:lnSpc>
                <a:spcPct val="115000"/>
              </a:lnSpc>
              <a:spcBef>
                <a:spcPts val="0"/>
              </a:spcBef>
              <a:spcAft>
                <a:spcPts val="0"/>
              </a:spcAft>
              <a:buNone/>
            </a:pPr>
            <a:r>
              <a:t/>
            </a:r>
            <a:endParaRPr sz="1800"/>
          </a:p>
          <a:p>
            <a:pPr indent="0" marL="0" marR="0" rtl="0" algn="ctr">
              <a:lnSpc>
                <a:spcPct val="115000"/>
              </a:lnSpc>
              <a:spcBef>
                <a:spcPts val="0"/>
              </a:spcBef>
              <a:spcAft>
                <a:spcPts val="0"/>
              </a:spcAft>
              <a:buNone/>
            </a:pPr>
            <a:r>
              <a:rPr i="1" lang="es-CR" sz="1800"/>
              <a:t>La intersección es una operación binaria; la intersección de dos relacio	nes T y S se indica T ∩ S.</a:t>
            </a:r>
          </a:p>
          <a:p>
            <a:pPr indent="0" marL="0" marR="0" rtl="0" algn="just">
              <a:lnSpc>
                <a:spcPct val="115000"/>
              </a:lnSpc>
              <a:spcBef>
                <a:spcPts val="0"/>
              </a:spcBef>
              <a:spcAft>
                <a:spcPts val="0"/>
              </a:spcAft>
              <a:buNone/>
            </a:pPr>
            <a:r>
              <a:t/>
            </a:r>
            <a:endParaRPr sz="1800"/>
          </a:p>
          <a:p>
            <a:pPr indent="0" lvl="0" marL="0" marR="0" rtl="0" algn="just">
              <a:lnSpc>
                <a:spcPct val="115000"/>
              </a:lnSpc>
              <a:spcBef>
                <a:spcPts val="0"/>
              </a:spcBef>
              <a:spcAft>
                <a:spcPts val="0"/>
              </a:spcAft>
              <a:buNone/>
            </a:pPr>
            <a:r>
              <a:rPr lang="es-CR" sz="1800"/>
              <a:t>La intersección de las relaciones EMPLEADOS_ADM y EMPLEADOS_PROD obtiene una nueva relación que incluye a los empleados que son al mismo tiempo de administración y de producción: se indicaría como </a:t>
            </a:r>
            <a:r>
              <a:rPr b="1" lang="es-CR" sz="1800"/>
              <a:t>EMPLEADOS_ADM ∩ EMPLEADOS_PROD.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Ejemplo de Intersección</a:t>
            </a:r>
          </a:p>
        </p:txBody>
      </p:sp>
      <p:sp>
        <p:nvSpPr>
          <p:cNvPr id="149" name="Shape 149"/>
          <p:cNvSpPr txBox="1"/>
          <p:nvPr>
            <p:ph idx="1" type="body"/>
          </p:nvPr>
        </p:nvSpPr>
        <p:spPr>
          <a:xfrm>
            <a:off x="612647" y="1600200"/>
            <a:ext cx="8153399" cy="4495800"/>
          </a:xfrm>
          <a:prstGeom prst="rect">
            <a:avLst/>
          </a:prstGeom>
        </p:spPr>
        <p:txBody>
          <a:bodyPr anchorCtr="0" anchor="t" bIns="91425" lIns="91425" rIns="91425" tIns="91425">
            <a:noAutofit/>
          </a:bodyPr>
          <a:lstStyle/>
          <a:p>
            <a:pPr lvl="0">
              <a:spcBef>
                <a:spcPts val="0"/>
              </a:spcBef>
              <a:buNone/>
            </a:pPr>
            <a:r>
              <a:rPr lang="es-CR" sz="1400">
                <a:solidFill>
                  <a:srgbClr val="000000"/>
                </a:solidFill>
              </a:rPr>
              <a:t>Si queremos obtener una relación R que incluya a todos los empleados de la empresa del ejemplo que trabajan tanto en administración como en producción, realizaremos la intersección de las relaciones EMPLEADOS_ADM y EMPLEADOS_PROD de la forma siguiente:</a:t>
            </a:r>
          </a:p>
          <a:p>
            <a:pPr indent="0" lvl="0" marL="0" marR="0" rtl="0" algn="l">
              <a:lnSpc>
                <a:spcPct val="115000"/>
              </a:lnSpc>
              <a:spcBef>
                <a:spcPts val="0"/>
              </a:spcBef>
              <a:spcAft>
                <a:spcPts val="0"/>
              </a:spcAft>
              <a:buClr>
                <a:schemeClr val="dk1"/>
              </a:buClr>
              <a:buFont typeface="Arial"/>
              <a:buNone/>
            </a:pPr>
            <a:r>
              <a:t/>
            </a:r>
            <a:endParaRPr sz="1400">
              <a:solidFill>
                <a:srgbClr val="000000"/>
              </a:solidFill>
            </a:endParaRPr>
          </a:p>
          <a:p>
            <a:pPr indent="0" lvl="0" marL="0" marR="0" rtl="0" algn="ctr">
              <a:lnSpc>
                <a:spcPct val="115000"/>
              </a:lnSpc>
              <a:spcBef>
                <a:spcPts val="0"/>
              </a:spcBef>
              <a:spcAft>
                <a:spcPts val="0"/>
              </a:spcAft>
              <a:buNone/>
            </a:pPr>
            <a:r>
              <a:rPr lang="es-CR" sz="1400">
                <a:solidFill>
                  <a:srgbClr val="000000"/>
                </a:solidFill>
              </a:rPr>
              <a:t>R : = EMPLEADOS_ADM ∩ EMPLEADOS_PROD</a:t>
            </a:r>
          </a:p>
          <a:p>
            <a:pPr indent="0" lvl="0" marL="0" marR="0" rtl="0" algn="ctr">
              <a:lnSpc>
                <a:spcPct val="115000"/>
              </a:lnSpc>
              <a:spcBef>
                <a:spcPts val="0"/>
              </a:spcBef>
              <a:spcAft>
                <a:spcPts val="0"/>
              </a:spcAft>
              <a:buNone/>
            </a:pPr>
            <a:r>
              <a:t/>
            </a:r>
            <a:endParaRPr sz="1400">
              <a:solidFill>
                <a:srgbClr val="000000"/>
              </a:solidFill>
            </a:endParaRPr>
          </a:p>
          <a:p>
            <a:pPr lvl="0">
              <a:spcBef>
                <a:spcPts val="0"/>
              </a:spcBef>
              <a:buNone/>
            </a:pPr>
            <a:r>
              <a:rPr lang="es-CR" sz="1400">
                <a:solidFill>
                  <a:srgbClr val="000000"/>
                </a:solidFill>
              </a:rPr>
              <a:t>Entonces, la relación R resultante será:</a:t>
            </a:r>
          </a:p>
          <a:p>
            <a:pPr lvl="0">
              <a:spcBef>
                <a:spcPts val="0"/>
              </a:spcBef>
              <a:buNone/>
            </a:pPr>
            <a:r>
              <a:t/>
            </a:r>
            <a:endParaRPr sz="1400">
              <a:solidFill>
                <a:srgbClr val="000000"/>
              </a:solidFill>
            </a:endParaRPr>
          </a:p>
          <a:p>
            <a:pPr indent="0" lvl="0" marL="0" marR="0" rtl="0" algn="l">
              <a:lnSpc>
                <a:spcPct val="115000"/>
              </a:lnSpc>
              <a:spcBef>
                <a:spcPts val="0"/>
              </a:spcBef>
              <a:spcAft>
                <a:spcPts val="0"/>
              </a:spcAft>
              <a:buClr>
                <a:schemeClr val="dk1"/>
              </a:buClr>
              <a:buFont typeface="Arial"/>
              <a:buNone/>
            </a:pPr>
            <a:r>
              <a:t/>
            </a:r>
            <a:endParaRPr sz="1400">
              <a:solidFill>
                <a:srgbClr val="000000"/>
              </a:solidFill>
            </a:endParaRPr>
          </a:p>
        </p:txBody>
      </p:sp>
      <p:pic>
        <p:nvPicPr>
          <p:cNvPr id="150" name="Shape 150"/>
          <p:cNvPicPr preferRelativeResize="0"/>
          <p:nvPr/>
        </p:nvPicPr>
        <p:blipFill>
          <a:blip r:embed="rId3">
            <a:alphaModFix/>
          </a:blip>
          <a:stretch>
            <a:fillRect/>
          </a:stretch>
        </p:blipFill>
        <p:spPr>
          <a:xfrm>
            <a:off x="1635987" y="3944875"/>
            <a:ext cx="5724525" cy="10477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body"/>
          </p:nvPr>
        </p:nvSpPr>
        <p:spPr>
          <a:xfrm>
            <a:off x="612647" y="1600200"/>
            <a:ext cx="8153399" cy="4495800"/>
          </a:xfrm>
          <a:prstGeom prst="rect">
            <a:avLst/>
          </a:prstGeom>
        </p:spPr>
        <p:txBody>
          <a:bodyPr anchorCtr="0" anchor="t" bIns="91425" lIns="91425" rIns="91425" tIns="91425">
            <a:noAutofit/>
          </a:bodyPr>
          <a:lstStyle/>
          <a:p>
            <a:pPr indent="0" lvl="0" marL="0" marR="0" rtl="0" algn="ctr">
              <a:lnSpc>
                <a:spcPct val="115000"/>
              </a:lnSpc>
              <a:spcBef>
                <a:spcPts val="0"/>
              </a:spcBef>
              <a:spcAft>
                <a:spcPts val="0"/>
              </a:spcAft>
              <a:buClr>
                <a:srgbClr val="000000"/>
              </a:buClr>
              <a:buSzPct val="30555"/>
              <a:buFont typeface="Arial"/>
              <a:buNone/>
            </a:pPr>
            <a:r>
              <a:rPr lang="es-CR" sz="3600"/>
              <a:t>La intersección, como la unión, sólo se puede aplicar a relaciones que tengan</a:t>
            </a:r>
          </a:p>
          <a:p>
            <a:pPr indent="0" marL="0" marR="0" rtl="0" algn="ctr">
              <a:lnSpc>
                <a:spcPct val="115000"/>
              </a:lnSpc>
              <a:spcBef>
                <a:spcPts val="0"/>
              </a:spcBef>
              <a:spcAft>
                <a:spcPts val="0"/>
              </a:spcAft>
              <a:buNone/>
            </a:pPr>
            <a:r>
              <a:rPr lang="es-CR" sz="3600"/>
              <a:t>tuplas similares. Para poder hacer la intersección de dos relaciones, es preciso, pues, que las relaciones sean compatibles.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