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iktex.org/download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hyperlink" Target="http://rmarkdown.rstudio.com/lesson-1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-project.org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Freeform 3"/>
          <p:cNvSpPr/>
          <p:nvPr/>
        </p:nvSpPr>
        <p:spPr>
          <a:xfrm>
            <a:off x="8151876" y="1685544"/>
            <a:ext cx="3275076" cy="4408932"/>
          </a:xfrm>
          <a:custGeom>
            <a:avLst/>
            <a:gdLst>
              <a:gd name="connsiteX0" fmla="*/ 2869310 w 3275076"/>
              <a:gd name="connsiteY0" fmla="*/ 0 h 4408932"/>
              <a:gd name="connsiteX1" fmla="*/ 3275076 w 3275076"/>
              <a:gd name="connsiteY1" fmla="*/ 0 h 4408932"/>
              <a:gd name="connsiteX2" fmla="*/ 3275076 w 3275076"/>
              <a:gd name="connsiteY2" fmla="*/ 4408932 h 4408932"/>
              <a:gd name="connsiteX3" fmla="*/ 0 w 3275076"/>
              <a:gd name="connsiteY3" fmla="*/ 4408932 h 4408932"/>
              <a:gd name="connsiteX4" fmla="*/ 0 w 3275076"/>
              <a:gd name="connsiteY4" fmla="*/ 4023588 h 4408932"/>
              <a:gd name="connsiteX5" fmla="*/ 2869310 w 3275076"/>
              <a:gd name="connsiteY5" fmla="*/ 4024033 h 4408932"/>
              <a:gd name="connsiteX6" fmla="*/ 2869310 w 3275076"/>
              <a:gd name="connsiteY6" fmla="*/ 0 h 440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75076" h="4408932">
                <a:moveTo>
                  <a:pt x="2869310" y="0"/>
                </a:moveTo>
                <a:lnTo>
                  <a:pt x="3275076" y="0"/>
                </a:lnTo>
                <a:lnTo>
                  <a:pt x="3275076" y="4408932"/>
                </a:lnTo>
                <a:lnTo>
                  <a:pt x="0" y="4408932"/>
                </a:lnTo>
                <a:lnTo>
                  <a:pt x="0" y="4023588"/>
                </a:lnTo>
                <a:lnTo>
                  <a:pt x="2869310" y="4024033"/>
                </a:lnTo>
                <a:lnTo>
                  <a:pt x="2869310" y="0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52855" y="743712"/>
            <a:ext cx="3275076" cy="4408932"/>
          </a:xfrm>
          <a:custGeom>
            <a:avLst/>
            <a:gdLst>
              <a:gd name="connsiteX0" fmla="*/ 405701 w 3275076"/>
              <a:gd name="connsiteY0" fmla="*/ 4408931 h 4408932"/>
              <a:gd name="connsiteX1" fmla="*/ 0 w 3275076"/>
              <a:gd name="connsiteY1" fmla="*/ 4408931 h 4408932"/>
              <a:gd name="connsiteX2" fmla="*/ 0 w 3275076"/>
              <a:gd name="connsiteY2" fmla="*/ 0 h 4408932"/>
              <a:gd name="connsiteX3" fmla="*/ 3274440 w 3275076"/>
              <a:gd name="connsiteY3" fmla="*/ 0 h 4408932"/>
              <a:gd name="connsiteX4" fmla="*/ 3275076 w 3275076"/>
              <a:gd name="connsiteY4" fmla="*/ 385826 h 4408932"/>
              <a:gd name="connsiteX5" fmla="*/ 405701 w 3275076"/>
              <a:gd name="connsiteY5" fmla="*/ 384429 h 4408932"/>
              <a:gd name="connsiteX6" fmla="*/ 405701 w 3275076"/>
              <a:gd name="connsiteY6" fmla="*/ 4408931 h 440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75076" h="4408932">
                <a:moveTo>
                  <a:pt x="405701" y="4408931"/>
                </a:moveTo>
                <a:lnTo>
                  <a:pt x="0" y="4408931"/>
                </a:lnTo>
                <a:lnTo>
                  <a:pt x="0" y="0"/>
                </a:lnTo>
                <a:lnTo>
                  <a:pt x="3274440" y="0"/>
                </a:lnTo>
                <a:cubicBezTo>
                  <a:pt x="3275710" y="133095"/>
                  <a:pt x="3273805" y="252602"/>
                  <a:pt x="3275076" y="385826"/>
                </a:cubicBezTo>
                <a:lnTo>
                  <a:pt x="405701" y="384429"/>
                </a:lnTo>
                <a:lnTo>
                  <a:pt x="405701" y="4408931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71700" y="2946400"/>
            <a:ext cx="7979813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/>
            </a:pPr>
            <a:r>
              <a:rPr lang="en-US" altLang="zh-CN" sz="7202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INTRODUCCIÓN A</a:t>
            </a:r>
            <a:r>
              <a:rPr lang="en-US" altLang="zh-CN" sz="7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202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780786" y="4114800"/>
            <a:ext cx="30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Por: Efrén Jiménez Delgado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51876" y="1685544"/>
            <a:ext cx="3275076" cy="4408932"/>
          </a:xfrm>
          <a:custGeom>
            <a:avLst/>
            <a:gdLst>
              <a:gd name="connsiteX0" fmla="*/ 2869310 w 3275076"/>
              <a:gd name="connsiteY0" fmla="*/ 0 h 4408932"/>
              <a:gd name="connsiteX1" fmla="*/ 3275076 w 3275076"/>
              <a:gd name="connsiteY1" fmla="*/ 0 h 4408932"/>
              <a:gd name="connsiteX2" fmla="*/ 3275076 w 3275076"/>
              <a:gd name="connsiteY2" fmla="*/ 4408932 h 4408932"/>
              <a:gd name="connsiteX3" fmla="*/ 0 w 3275076"/>
              <a:gd name="connsiteY3" fmla="*/ 4408932 h 4408932"/>
              <a:gd name="connsiteX4" fmla="*/ 0 w 3275076"/>
              <a:gd name="connsiteY4" fmla="*/ 4027894 h 4408932"/>
              <a:gd name="connsiteX5" fmla="*/ 2869310 w 3275076"/>
              <a:gd name="connsiteY5" fmla="*/ 4027894 h 4408932"/>
              <a:gd name="connsiteX6" fmla="*/ 2869310 w 3275076"/>
              <a:gd name="connsiteY6" fmla="*/ 0 h 440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75076" h="4408932">
                <a:moveTo>
                  <a:pt x="2869310" y="0"/>
                </a:moveTo>
                <a:lnTo>
                  <a:pt x="3275076" y="0"/>
                </a:lnTo>
                <a:lnTo>
                  <a:pt x="3275076" y="4408932"/>
                </a:lnTo>
                <a:lnTo>
                  <a:pt x="0" y="4408932"/>
                </a:lnTo>
                <a:lnTo>
                  <a:pt x="0" y="4027894"/>
                </a:lnTo>
                <a:lnTo>
                  <a:pt x="2869310" y="4027894"/>
                </a:lnTo>
                <a:lnTo>
                  <a:pt x="2869310" y="0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65200" y="3213100"/>
            <a:ext cx="9334287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/>
            </a:pPr>
            <a:r>
              <a:rPr lang="en-US" altLang="zh-CN" sz="7200" dirty="0">
                <a:solidFill>
                  <a:srgbClr val="EFEDE3"/>
                </a:solidFill>
                <a:latin typeface="Corbel" pitchFamily="18" charset="0"/>
                <a:cs typeface="Corbel" pitchFamily="18" charset="0"/>
              </a:rPr>
              <a:t>PRIMEROS PASOS EN</a:t>
            </a:r>
            <a:r>
              <a:rPr lang="en-US" altLang="zh-CN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200" dirty="0">
                <a:solidFill>
                  <a:srgbClr val="EFEDE3"/>
                </a:solidFill>
                <a:latin typeface="Corbel" pitchFamily="18" charset="0"/>
                <a:cs typeface="Corbel" pitchFamily="18" charset="0"/>
              </a:rPr>
              <a:t>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1701800"/>
            <a:ext cx="6477000" cy="476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5303375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La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Interfaz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 Studio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833100" y="65913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400" y="2578100"/>
            <a:ext cx="2641600" cy="177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8200" y="4660900"/>
            <a:ext cx="5588000" cy="157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7077900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RStudio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Creación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un Script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60500" y="22479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41500" y="2286000"/>
            <a:ext cx="337271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Puede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hacersede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dos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maneras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: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820400" y="65913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200" y="2692400"/>
            <a:ext cx="3657600" cy="3644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1066800"/>
            <a:ext cx="2971800" cy="2387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7700" y="3568700"/>
            <a:ext cx="2743200" cy="309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4660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PrimerosPasosenR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60500" y="22479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41500" y="2286000"/>
            <a:ext cx="2584041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como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una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calculadora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60500" y="6642100"/>
            <a:ext cx="400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96" dirty="0">
                <a:solidFill>
                  <a:srgbClr val="8C8D86"/>
                </a:solidFill>
                <a:latin typeface="Corbel" pitchFamily="18" charset="0"/>
                <a:cs typeface="Corbel" pitchFamily="18" charset="0"/>
              </a:rPr>
              <a:t>Operators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8C8D86"/>
                </a:solidFill>
                <a:latin typeface="Corbel" pitchFamily="18" charset="0"/>
                <a:cs typeface="Corbel" pitchFamily="18" charset="0"/>
              </a:rPr>
              <a:t>charts: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>
                <a:solidFill>
                  <a:srgbClr val="8C8D86"/>
                </a:solidFill>
                <a:latin typeface="Corbel" pitchFamily="18" charset="0"/>
                <a:cs typeface="Corbel" pitchFamily="18" charset="0"/>
              </a:rPr>
              <a:t>http://www.statmethods.net/management/operators.html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833100" y="65913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0" y="2882900"/>
            <a:ext cx="3759200" cy="2349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4720844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Primeros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Pasos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60500" y="22479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41500" y="2286000"/>
            <a:ext cx="1028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Variables: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81200" y="2717800"/>
            <a:ext cx="114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74900" y="2717800"/>
            <a:ext cx="4453720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Guardar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valores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espacios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la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memoria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Hay dos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formas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asignar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valores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: &lt;- and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=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60500" y="35814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41500" y="3619500"/>
            <a:ext cx="298940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Requsitos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para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los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nombres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81200" y="4076700"/>
            <a:ext cx="1143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74900" y="4076700"/>
            <a:ext cx="5559214" cy="11490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No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pueden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iniciar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con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números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caracteres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especiales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Sin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espacios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el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nombre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(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su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lugar,usen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“.”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o“_”).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sensible a las mayúsculas:J3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&lt;&gt;j3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820400" y="65913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4100" y="1511300"/>
            <a:ext cx="3009900" cy="635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9500" y="2298700"/>
            <a:ext cx="2959100" cy="1041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5700" y="3492500"/>
            <a:ext cx="4673600" cy="1231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21700" y="4864100"/>
            <a:ext cx="3505200" cy="177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4720844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Primeros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Pasos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2479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2286000"/>
            <a:ext cx="977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Vectores: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81200" y="2730500"/>
            <a:ext cx="1143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74900" y="2743200"/>
            <a:ext cx="4336252" cy="1392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Colecciones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unidimensionales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donde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todos</a:t>
            </a:r>
            <a:endParaRPr lang="en-US" altLang="zh-CN" sz="2004" i="1" dirty="0">
              <a:solidFill>
                <a:srgbClr val="191B0E"/>
              </a:solidFill>
              <a:latin typeface="Corbel" pitchFamily="18" charset="0"/>
              <a:cs typeface="Corbel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elementos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tienen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el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mismo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tipo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dedato.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crean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con la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funciónc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()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ylos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paréntesis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cuadrados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[] para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accesarlos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ítems.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60500" y="42545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41500" y="4292600"/>
            <a:ext cx="965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Matrices: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981200" y="4737100"/>
            <a:ext cx="1143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374900" y="4762500"/>
            <a:ext cx="4873129" cy="17261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Colecciones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ítems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bi-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dimensionales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(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hilerasy</a:t>
            </a:r>
            <a:endParaRPr lang="en-US" altLang="zh-CN" sz="2004" i="1" dirty="0">
              <a:solidFill>
                <a:srgbClr val="191B0E"/>
              </a:solidFill>
              <a:latin typeface="Corbel" pitchFamily="18" charset="0"/>
              <a:cs typeface="Corbel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columnas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) del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mismo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tipo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datos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pueden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usarlas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funciones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matrix(),cbind()o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rbind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() para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crearlas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, y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los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paréntesis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cuadrados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Para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accesarlas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833100" y="65913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800" y="5219700"/>
            <a:ext cx="6946900" cy="154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7100" y="21336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812800"/>
            <a:ext cx="4874732" cy="17132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Primeros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Pasos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DataFrames: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60500" y="2654300"/>
            <a:ext cx="1143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41500" y="2654300"/>
            <a:ext cx="4509248" cy="21493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Estructuras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bi-dimensionales(filasy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columnas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)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donde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cada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columna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puede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tener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un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tipo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diferente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dato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crean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con la </a:t>
            </a:r>
            <a:r>
              <a:rPr lang="en-US" altLang="zh-CN" sz="2006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funciónas.data.frame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() o al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leer un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archivo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accesan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por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medio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paréntesis</a:t>
            </a:r>
            <a:endParaRPr lang="en-US" altLang="zh-CN" sz="2004" i="1" dirty="0">
              <a:solidFill>
                <a:srgbClr val="191B0E"/>
              </a:solidFill>
              <a:latin typeface="Corbel" pitchFamily="18" charset="0"/>
              <a:cs typeface="Corbel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841500" y="4787900"/>
            <a:ext cx="4026743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cuadradoso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por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funciones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como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head().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820400" y="65913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16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934200" y="2578100"/>
            <a:ext cx="114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315200" y="2628900"/>
            <a:ext cx="4331314" cy="22390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  <a:tab pos="457200" algn="l"/>
              </a:tabLst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Equivalentes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tablas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datos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76200" algn="l"/>
                <a:tab pos="457200" algn="l"/>
              </a:tabLst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Formas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accesarlos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76200" algn="l"/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Data.frame[#filas,#cols]-&gt;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filas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y</a:t>
            </a:r>
          </a:p>
          <a:p>
            <a:pPr>
              <a:lnSpc>
                <a:spcPts val="2600"/>
              </a:lnSpc>
              <a:tabLst>
                <a:tab pos="762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columnas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específicas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76200" algn="l"/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Data.frame$columna-&gt;regresa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una</a:t>
            </a:r>
          </a:p>
          <a:p>
            <a:pPr>
              <a:lnSpc>
                <a:spcPts val="2600"/>
              </a:lnSpc>
              <a:tabLst>
                <a:tab pos="762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columna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entera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5300" y="1689100"/>
            <a:ext cx="3911600" cy="1346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3700" y="3175000"/>
            <a:ext cx="1968500" cy="723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37700" y="4660900"/>
            <a:ext cx="1282700" cy="292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32800" y="5092700"/>
            <a:ext cx="3594100" cy="137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4720844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Primeros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Pasos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16637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1714500"/>
            <a:ext cx="673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Listas.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81200" y="2159000"/>
            <a:ext cx="1143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74900" y="2159000"/>
            <a:ext cx="4928337" cy="11490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Pueden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almacenar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cualquier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objeto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crean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con la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función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list().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accesanutilizandolos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paréntesis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cuadrados[].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438400" y="33655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832100" y="3416300"/>
            <a:ext cx="4838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Doble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paréntesis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cuadrados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sisedesean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accesar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los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ítemscomo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objetos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independents.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60500" y="41275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41500" y="4165600"/>
            <a:ext cx="1054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Funciones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981200" y="4635500"/>
            <a:ext cx="1143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374900" y="4635500"/>
            <a:ext cx="52324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Códigopre-programado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queaceptauna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más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variablesdeentradayejecutaaccionesquegeneran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una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variableesalida.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Ya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lashemos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usado:list(),head(),length(),etc.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Paraconsultar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laayudadeuna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función,seusa: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374900" y="6438900"/>
            <a:ext cx="1117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?&lt;función&gt;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845800" y="65913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616200"/>
            <a:ext cx="3733800" cy="609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4013200"/>
            <a:ext cx="5003800" cy="2451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4660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PrimerosPasosenR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60500" y="22479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41500" y="2286000"/>
            <a:ext cx="140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Comentarios: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81200" y="2717800"/>
            <a:ext cx="114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374900" y="2717800"/>
            <a:ext cx="2819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HacequeRignore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esa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línea.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#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60500" y="35814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41500" y="3619500"/>
            <a:ext cx="1041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Paquetes: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981200" y="4102100"/>
            <a:ext cx="1143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74900" y="4114800"/>
            <a:ext cx="38862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ExtiendenlafuncionalidaddeR.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Encapsulanfunciones.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instalanconlafunción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install.packages().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carganconlafunciónlibrary()o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require().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820400" y="65913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51876" y="1685544"/>
            <a:ext cx="3275076" cy="4408932"/>
          </a:xfrm>
          <a:custGeom>
            <a:avLst/>
            <a:gdLst>
              <a:gd name="connsiteX0" fmla="*/ 2869310 w 3275076"/>
              <a:gd name="connsiteY0" fmla="*/ 0 h 4408932"/>
              <a:gd name="connsiteX1" fmla="*/ 3275076 w 3275076"/>
              <a:gd name="connsiteY1" fmla="*/ 0 h 4408932"/>
              <a:gd name="connsiteX2" fmla="*/ 3275076 w 3275076"/>
              <a:gd name="connsiteY2" fmla="*/ 4408932 h 4408932"/>
              <a:gd name="connsiteX3" fmla="*/ 0 w 3275076"/>
              <a:gd name="connsiteY3" fmla="*/ 4408932 h 4408932"/>
              <a:gd name="connsiteX4" fmla="*/ 0 w 3275076"/>
              <a:gd name="connsiteY4" fmla="*/ 4027894 h 4408932"/>
              <a:gd name="connsiteX5" fmla="*/ 2869310 w 3275076"/>
              <a:gd name="connsiteY5" fmla="*/ 4027894 h 4408932"/>
              <a:gd name="connsiteX6" fmla="*/ 2869310 w 3275076"/>
              <a:gd name="connsiteY6" fmla="*/ 0 h 440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75076" h="4408932">
                <a:moveTo>
                  <a:pt x="2869310" y="0"/>
                </a:moveTo>
                <a:lnTo>
                  <a:pt x="3275076" y="0"/>
                </a:lnTo>
                <a:lnTo>
                  <a:pt x="3275076" y="4408932"/>
                </a:lnTo>
                <a:lnTo>
                  <a:pt x="0" y="4408932"/>
                </a:lnTo>
                <a:lnTo>
                  <a:pt x="0" y="4027894"/>
                </a:lnTo>
                <a:lnTo>
                  <a:pt x="2869310" y="4027894"/>
                </a:lnTo>
                <a:lnTo>
                  <a:pt x="2869310" y="0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8900" y="3213100"/>
            <a:ext cx="58674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/>
            </a:pPr>
            <a:r>
              <a:rPr lang="en-US" altLang="zh-CN" sz="7200" dirty="0">
                <a:solidFill>
                  <a:srgbClr val="EFEDE3"/>
                </a:solidFill>
                <a:latin typeface="Corbel" pitchFamily="18" charset="0"/>
                <a:cs typeface="Corbel" pitchFamily="18" charset="0"/>
              </a:rPr>
              <a:t>RMARKDOWN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774700"/>
            <a:ext cx="1790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Agenda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60500" y="2336800"/>
            <a:ext cx="3141886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Instalación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y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Motivación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Primeros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pasos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77439" y="5812535"/>
            <a:ext cx="2813304" cy="15240"/>
          </a:xfrm>
          <a:custGeom>
            <a:avLst/>
            <a:gdLst>
              <a:gd name="connsiteX0" fmla="*/ 0 w 2813304"/>
              <a:gd name="connsiteY0" fmla="*/ 0 h 15240"/>
              <a:gd name="connsiteX1" fmla="*/ 1406651 w 2813304"/>
              <a:gd name="connsiteY1" fmla="*/ 0 h 15240"/>
              <a:gd name="connsiteX2" fmla="*/ 2813304 w 2813304"/>
              <a:gd name="connsiteY2" fmla="*/ 0 h 15240"/>
              <a:gd name="connsiteX3" fmla="*/ 2813304 w 2813304"/>
              <a:gd name="connsiteY3" fmla="*/ 15240 h 15240"/>
              <a:gd name="connsiteX4" fmla="*/ 1406651 w 2813304"/>
              <a:gd name="connsiteY4" fmla="*/ 15240 h 15240"/>
              <a:gd name="connsiteX5" fmla="*/ 0 w 2813304"/>
              <a:gd name="connsiteY5" fmla="*/ 15240 h 15240"/>
              <a:gd name="connsiteX6" fmla="*/ 0 w 2813304"/>
              <a:gd name="connsiteY6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813304" h="15240">
                <a:moveTo>
                  <a:pt x="0" y="0"/>
                </a:moveTo>
                <a:lnTo>
                  <a:pt x="1406651" y="0"/>
                </a:lnTo>
                <a:lnTo>
                  <a:pt x="2813304" y="0"/>
                </a:lnTo>
                <a:lnTo>
                  <a:pt x="2813304" y="15240"/>
                </a:lnTo>
                <a:lnTo>
                  <a:pt x="1406651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77A2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876300"/>
            <a:ext cx="88519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81000" algn="l"/>
              </a:tabLst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RMarkdown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81000" algn="l"/>
              </a:tabLst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Productode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RStudio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quepermite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crearscriptsdeR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que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integrentextoconel</a:t>
            </a:r>
          </a:p>
          <a:p>
            <a:pPr>
              <a:lnSpc>
                <a:spcPts val="2200"/>
              </a:lnSpc>
              <a:tabLst>
                <a:tab pos="3810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resultadode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códigode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US" altLang="zh-CN" sz="2006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Sepuede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combinarconelpaquete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KnitRparagenerardocumentos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HTML,PDF,y</a:t>
            </a:r>
          </a:p>
          <a:p>
            <a:pPr>
              <a:lnSpc>
                <a:spcPts val="2200"/>
              </a:lnSpc>
              <a:tabLst>
                <a:tab pos="3810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otros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tipos.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Pre-requisitos: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81200" y="4229100"/>
            <a:ext cx="1143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74900" y="4241800"/>
            <a:ext cx="73406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InstalarRyRStudio.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Instalarelpaquete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rmarkdown:install.packages(“rmarkdown”)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Instalarelpaquete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knitr:install.packages(“knitr”)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InstalarMiKTeX(Windows),MacTeX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(MacOS)oTeXLive(Linux)básico-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04" i="1" dirty="0">
                <a:solidFill>
                  <a:srgbClr val="77A2BB"/>
                </a:solidFill>
                <a:latin typeface="Corbel" pitchFamily="18" charset="0"/>
                <a:cs typeface="Corbel" pitchFamily="18" charset="0"/>
                <a:hlinkClick r:id="rId2"/>
              </a:rPr>
              <a:t>http://miktex.org/download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146300"/>
            <a:ext cx="5499100" cy="1587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9700" y="3797300"/>
            <a:ext cx="4445000" cy="2895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2800" y="1905000"/>
            <a:ext cx="2603500" cy="2070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7429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CreacióndeScriptsR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Markdown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09489" y="3086100"/>
            <a:ext cx="88519" cy="795528"/>
          </a:xfrm>
          <a:custGeom>
            <a:avLst/>
            <a:gdLst>
              <a:gd name="connsiteX0" fmla="*/ 126 w 88519"/>
              <a:gd name="connsiteY0" fmla="*/ 0 h 795528"/>
              <a:gd name="connsiteX1" fmla="*/ 9016 w 88519"/>
              <a:gd name="connsiteY1" fmla="*/ 126 h 795528"/>
              <a:gd name="connsiteX2" fmla="*/ 17398 w 88519"/>
              <a:gd name="connsiteY2" fmla="*/ 507 h 795528"/>
              <a:gd name="connsiteX3" fmla="*/ 24891 w 88519"/>
              <a:gd name="connsiteY3" fmla="*/ 1270 h 795528"/>
              <a:gd name="connsiteX4" fmla="*/ 31369 w 88519"/>
              <a:gd name="connsiteY4" fmla="*/ 2158 h 795528"/>
              <a:gd name="connsiteX5" fmla="*/ 36829 w 88519"/>
              <a:gd name="connsiteY5" fmla="*/ 3175 h 795528"/>
              <a:gd name="connsiteX6" fmla="*/ 40894 w 88519"/>
              <a:gd name="connsiteY6" fmla="*/ 4572 h 795528"/>
              <a:gd name="connsiteX7" fmla="*/ 43433 w 88519"/>
              <a:gd name="connsiteY7" fmla="*/ 5842 h 795528"/>
              <a:gd name="connsiteX8" fmla="*/ 44322 w 88519"/>
              <a:gd name="connsiteY8" fmla="*/ 7366 h 795528"/>
              <a:gd name="connsiteX9" fmla="*/ 44322 w 88519"/>
              <a:gd name="connsiteY9" fmla="*/ 390397 h 795528"/>
              <a:gd name="connsiteX10" fmla="*/ 45211 w 88519"/>
              <a:gd name="connsiteY10" fmla="*/ 391921 h 795528"/>
              <a:gd name="connsiteX11" fmla="*/ 47878 w 88519"/>
              <a:gd name="connsiteY11" fmla="*/ 393319 h 795528"/>
              <a:gd name="connsiteX12" fmla="*/ 51815 w 88519"/>
              <a:gd name="connsiteY12" fmla="*/ 394461 h 795528"/>
              <a:gd name="connsiteX13" fmla="*/ 57276 w 88519"/>
              <a:gd name="connsiteY13" fmla="*/ 395604 h 795528"/>
              <a:gd name="connsiteX14" fmla="*/ 63880 w 88519"/>
              <a:gd name="connsiteY14" fmla="*/ 396494 h 795528"/>
              <a:gd name="connsiteX15" fmla="*/ 71373 w 88519"/>
              <a:gd name="connsiteY15" fmla="*/ 397128 h 795528"/>
              <a:gd name="connsiteX16" fmla="*/ 79628 w 88519"/>
              <a:gd name="connsiteY16" fmla="*/ 397509 h 795528"/>
              <a:gd name="connsiteX17" fmla="*/ 88519 w 88519"/>
              <a:gd name="connsiteY17" fmla="*/ 397764 h 795528"/>
              <a:gd name="connsiteX18" fmla="*/ 79628 w 88519"/>
              <a:gd name="connsiteY18" fmla="*/ 397890 h 795528"/>
              <a:gd name="connsiteX19" fmla="*/ 71373 w 88519"/>
              <a:gd name="connsiteY19" fmla="*/ 398271 h 795528"/>
              <a:gd name="connsiteX20" fmla="*/ 63880 w 88519"/>
              <a:gd name="connsiteY20" fmla="*/ 399034 h 795528"/>
              <a:gd name="connsiteX21" fmla="*/ 57276 w 88519"/>
              <a:gd name="connsiteY21" fmla="*/ 399922 h 795528"/>
              <a:gd name="connsiteX22" fmla="*/ 51815 w 88519"/>
              <a:gd name="connsiteY22" fmla="*/ 400939 h 795528"/>
              <a:gd name="connsiteX23" fmla="*/ 47878 w 88519"/>
              <a:gd name="connsiteY23" fmla="*/ 402335 h 795528"/>
              <a:gd name="connsiteX24" fmla="*/ 45211 w 88519"/>
              <a:gd name="connsiteY24" fmla="*/ 403605 h 795528"/>
              <a:gd name="connsiteX25" fmla="*/ 44322 w 88519"/>
              <a:gd name="connsiteY25" fmla="*/ 405129 h 795528"/>
              <a:gd name="connsiteX26" fmla="*/ 44322 w 88519"/>
              <a:gd name="connsiteY26" fmla="*/ 788161 h 795528"/>
              <a:gd name="connsiteX27" fmla="*/ 43433 w 88519"/>
              <a:gd name="connsiteY27" fmla="*/ 789685 h 795528"/>
              <a:gd name="connsiteX28" fmla="*/ 40894 w 88519"/>
              <a:gd name="connsiteY28" fmla="*/ 791083 h 795528"/>
              <a:gd name="connsiteX29" fmla="*/ 36829 w 88519"/>
              <a:gd name="connsiteY29" fmla="*/ 792226 h 795528"/>
              <a:gd name="connsiteX30" fmla="*/ 31369 w 88519"/>
              <a:gd name="connsiteY30" fmla="*/ 793369 h 795528"/>
              <a:gd name="connsiteX31" fmla="*/ 24891 w 88519"/>
              <a:gd name="connsiteY31" fmla="*/ 794258 h 795528"/>
              <a:gd name="connsiteX32" fmla="*/ 17398 w 88519"/>
              <a:gd name="connsiteY32" fmla="*/ 794892 h 795528"/>
              <a:gd name="connsiteX33" fmla="*/ 9016 w 88519"/>
              <a:gd name="connsiteY33" fmla="*/ 795273 h 795528"/>
              <a:gd name="connsiteX34" fmla="*/ 126 w 88519"/>
              <a:gd name="connsiteY34" fmla="*/ 795528 h 795528"/>
              <a:gd name="connsiteX35" fmla="*/ 0 w 88519"/>
              <a:gd name="connsiteY35" fmla="*/ 789432 h 795528"/>
              <a:gd name="connsiteX36" fmla="*/ 8763 w 88519"/>
              <a:gd name="connsiteY36" fmla="*/ 789304 h 795528"/>
              <a:gd name="connsiteX37" fmla="*/ 16890 w 88519"/>
              <a:gd name="connsiteY37" fmla="*/ 788923 h 795528"/>
              <a:gd name="connsiteX38" fmla="*/ 24129 w 88519"/>
              <a:gd name="connsiteY38" fmla="*/ 788289 h 795528"/>
              <a:gd name="connsiteX39" fmla="*/ 30098 w 88519"/>
              <a:gd name="connsiteY39" fmla="*/ 787527 h 795528"/>
              <a:gd name="connsiteX40" fmla="*/ 35051 w 88519"/>
              <a:gd name="connsiteY40" fmla="*/ 786510 h 795528"/>
              <a:gd name="connsiteX41" fmla="*/ 39115 w 88519"/>
              <a:gd name="connsiteY41" fmla="*/ 785240 h 795528"/>
              <a:gd name="connsiteX42" fmla="*/ 38100 w 88519"/>
              <a:gd name="connsiteY42" fmla="*/ 785621 h 795528"/>
              <a:gd name="connsiteX43" fmla="*/ 40639 w 88519"/>
              <a:gd name="connsiteY43" fmla="*/ 784352 h 795528"/>
              <a:gd name="connsiteX44" fmla="*/ 38100 w 88519"/>
              <a:gd name="connsiteY44" fmla="*/ 786765 h 795528"/>
              <a:gd name="connsiteX45" fmla="*/ 38989 w 88519"/>
              <a:gd name="connsiteY45" fmla="*/ 785240 h 795528"/>
              <a:gd name="connsiteX46" fmla="*/ 38226 w 88519"/>
              <a:gd name="connsiteY46" fmla="*/ 788161 h 795528"/>
              <a:gd name="connsiteX47" fmla="*/ 38226 w 88519"/>
              <a:gd name="connsiteY47" fmla="*/ 405129 h 795528"/>
              <a:gd name="connsiteX48" fmla="*/ 38989 w 88519"/>
              <a:gd name="connsiteY48" fmla="*/ 402209 h 795528"/>
              <a:gd name="connsiteX49" fmla="*/ 39877 w 88519"/>
              <a:gd name="connsiteY49" fmla="*/ 400684 h 795528"/>
              <a:gd name="connsiteX50" fmla="*/ 42417 w 88519"/>
              <a:gd name="connsiteY50" fmla="*/ 398271 h 795528"/>
              <a:gd name="connsiteX51" fmla="*/ 45084 w 88519"/>
              <a:gd name="connsiteY51" fmla="*/ 396875 h 795528"/>
              <a:gd name="connsiteX52" fmla="*/ 45973 w 88519"/>
              <a:gd name="connsiteY52" fmla="*/ 396494 h 795528"/>
              <a:gd name="connsiteX53" fmla="*/ 50672 w 88519"/>
              <a:gd name="connsiteY53" fmla="*/ 394970 h 795528"/>
              <a:gd name="connsiteX54" fmla="*/ 56388 w 88519"/>
              <a:gd name="connsiteY54" fmla="*/ 393953 h 795528"/>
              <a:gd name="connsiteX55" fmla="*/ 63372 w 88519"/>
              <a:gd name="connsiteY55" fmla="*/ 392938 h 795528"/>
              <a:gd name="connsiteX56" fmla="*/ 71120 w 88519"/>
              <a:gd name="connsiteY56" fmla="*/ 392303 h 795528"/>
              <a:gd name="connsiteX57" fmla="*/ 79501 w 88519"/>
              <a:gd name="connsiteY57" fmla="*/ 391921 h 795528"/>
              <a:gd name="connsiteX58" fmla="*/ 88391 w 88519"/>
              <a:gd name="connsiteY58" fmla="*/ 391667 h 795528"/>
              <a:gd name="connsiteX59" fmla="*/ 88391 w 88519"/>
              <a:gd name="connsiteY59" fmla="*/ 403859 h 795528"/>
              <a:gd name="connsiteX60" fmla="*/ 79375 w 88519"/>
              <a:gd name="connsiteY60" fmla="*/ 403605 h 795528"/>
              <a:gd name="connsiteX61" fmla="*/ 70865 w 88519"/>
              <a:gd name="connsiteY61" fmla="*/ 403225 h 795528"/>
              <a:gd name="connsiteX62" fmla="*/ 63119 w 88519"/>
              <a:gd name="connsiteY62" fmla="*/ 402590 h 795528"/>
              <a:gd name="connsiteX63" fmla="*/ 56007 w 88519"/>
              <a:gd name="connsiteY63" fmla="*/ 401573 h 795528"/>
              <a:gd name="connsiteX64" fmla="*/ 50038 w 88519"/>
              <a:gd name="connsiteY64" fmla="*/ 400303 h 795528"/>
              <a:gd name="connsiteX65" fmla="*/ 46101 w 88519"/>
              <a:gd name="connsiteY65" fmla="*/ 399160 h 795528"/>
              <a:gd name="connsiteX66" fmla="*/ 45084 w 88519"/>
              <a:gd name="connsiteY66" fmla="*/ 398779 h 795528"/>
              <a:gd name="connsiteX67" fmla="*/ 42417 w 88519"/>
              <a:gd name="connsiteY67" fmla="*/ 397383 h 795528"/>
              <a:gd name="connsiteX68" fmla="*/ 39877 w 88519"/>
              <a:gd name="connsiteY68" fmla="*/ 394970 h 795528"/>
              <a:gd name="connsiteX69" fmla="*/ 38989 w 88519"/>
              <a:gd name="connsiteY69" fmla="*/ 393446 h 795528"/>
              <a:gd name="connsiteX70" fmla="*/ 38226 w 88519"/>
              <a:gd name="connsiteY70" fmla="*/ 390397 h 795528"/>
              <a:gd name="connsiteX71" fmla="*/ 38226 w 88519"/>
              <a:gd name="connsiteY71" fmla="*/ 7366 h 795528"/>
              <a:gd name="connsiteX72" fmla="*/ 38989 w 88519"/>
              <a:gd name="connsiteY72" fmla="*/ 10414 h 795528"/>
              <a:gd name="connsiteX73" fmla="*/ 38100 w 88519"/>
              <a:gd name="connsiteY73" fmla="*/ 8889 h 795528"/>
              <a:gd name="connsiteX74" fmla="*/ 40639 w 88519"/>
              <a:gd name="connsiteY74" fmla="*/ 11302 h 795528"/>
              <a:gd name="connsiteX75" fmla="*/ 38100 w 88519"/>
              <a:gd name="connsiteY75" fmla="*/ 10032 h 795528"/>
              <a:gd name="connsiteX76" fmla="*/ 38989 w 88519"/>
              <a:gd name="connsiteY76" fmla="*/ 10414 h 795528"/>
              <a:gd name="connsiteX77" fmla="*/ 35686 w 88519"/>
              <a:gd name="connsiteY77" fmla="*/ 9270 h 795528"/>
              <a:gd name="connsiteX78" fmla="*/ 30479 w 88519"/>
              <a:gd name="connsiteY78" fmla="*/ 8254 h 795528"/>
              <a:gd name="connsiteX79" fmla="*/ 24383 w 88519"/>
              <a:gd name="connsiteY79" fmla="*/ 7366 h 795528"/>
              <a:gd name="connsiteX80" fmla="*/ 17145 w 88519"/>
              <a:gd name="connsiteY80" fmla="*/ 6604 h 795528"/>
              <a:gd name="connsiteX81" fmla="*/ 8889 w 88519"/>
              <a:gd name="connsiteY81" fmla="*/ 6223 h 795528"/>
              <a:gd name="connsiteX82" fmla="*/ 0 w 88519"/>
              <a:gd name="connsiteY82" fmla="*/ 6095 h 795528"/>
              <a:gd name="connsiteX83" fmla="*/ 126 w 88519"/>
              <a:gd name="connsiteY83" fmla="*/ 0 h 795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</a:cxnLst>
            <a:rect l="l" t="t" r="r" b="b"/>
            <a:pathLst>
              <a:path w="88519" h="795528">
                <a:moveTo>
                  <a:pt x="126" y="0"/>
                </a:moveTo>
                <a:lnTo>
                  <a:pt x="9016" y="126"/>
                </a:lnTo>
                <a:lnTo>
                  <a:pt x="17398" y="507"/>
                </a:lnTo>
                <a:lnTo>
                  <a:pt x="24891" y="1270"/>
                </a:lnTo>
                <a:lnTo>
                  <a:pt x="31369" y="2158"/>
                </a:lnTo>
                <a:lnTo>
                  <a:pt x="36829" y="3175"/>
                </a:lnTo>
                <a:lnTo>
                  <a:pt x="40894" y="4572"/>
                </a:lnTo>
                <a:lnTo>
                  <a:pt x="43433" y="5842"/>
                </a:lnTo>
                <a:lnTo>
                  <a:pt x="44322" y="7366"/>
                </a:lnTo>
                <a:lnTo>
                  <a:pt x="44322" y="390397"/>
                </a:lnTo>
                <a:lnTo>
                  <a:pt x="45211" y="391921"/>
                </a:lnTo>
                <a:lnTo>
                  <a:pt x="47878" y="393319"/>
                </a:lnTo>
                <a:lnTo>
                  <a:pt x="51815" y="394461"/>
                </a:lnTo>
                <a:lnTo>
                  <a:pt x="57276" y="395604"/>
                </a:lnTo>
                <a:lnTo>
                  <a:pt x="63880" y="396494"/>
                </a:lnTo>
                <a:lnTo>
                  <a:pt x="71373" y="397128"/>
                </a:lnTo>
                <a:lnTo>
                  <a:pt x="79628" y="397509"/>
                </a:lnTo>
                <a:lnTo>
                  <a:pt x="88519" y="397764"/>
                </a:lnTo>
                <a:lnTo>
                  <a:pt x="79628" y="397890"/>
                </a:lnTo>
                <a:lnTo>
                  <a:pt x="71373" y="398271"/>
                </a:lnTo>
                <a:lnTo>
                  <a:pt x="63880" y="399034"/>
                </a:lnTo>
                <a:lnTo>
                  <a:pt x="57276" y="399922"/>
                </a:lnTo>
                <a:lnTo>
                  <a:pt x="51815" y="400939"/>
                </a:lnTo>
                <a:lnTo>
                  <a:pt x="47878" y="402335"/>
                </a:lnTo>
                <a:lnTo>
                  <a:pt x="45211" y="403605"/>
                </a:lnTo>
                <a:lnTo>
                  <a:pt x="44322" y="405129"/>
                </a:lnTo>
                <a:lnTo>
                  <a:pt x="44322" y="788161"/>
                </a:lnTo>
                <a:lnTo>
                  <a:pt x="43433" y="789685"/>
                </a:lnTo>
                <a:lnTo>
                  <a:pt x="40894" y="791083"/>
                </a:lnTo>
                <a:lnTo>
                  <a:pt x="36829" y="792226"/>
                </a:lnTo>
                <a:lnTo>
                  <a:pt x="31369" y="793369"/>
                </a:lnTo>
                <a:lnTo>
                  <a:pt x="24891" y="794258"/>
                </a:lnTo>
                <a:lnTo>
                  <a:pt x="17398" y="794892"/>
                </a:lnTo>
                <a:lnTo>
                  <a:pt x="9016" y="795273"/>
                </a:lnTo>
                <a:lnTo>
                  <a:pt x="126" y="795528"/>
                </a:lnTo>
                <a:lnTo>
                  <a:pt x="0" y="789432"/>
                </a:lnTo>
                <a:lnTo>
                  <a:pt x="8763" y="789304"/>
                </a:lnTo>
                <a:lnTo>
                  <a:pt x="16890" y="788923"/>
                </a:lnTo>
                <a:lnTo>
                  <a:pt x="24129" y="788289"/>
                </a:lnTo>
                <a:lnTo>
                  <a:pt x="30098" y="787527"/>
                </a:lnTo>
                <a:lnTo>
                  <a:pt x="35051" y="786510"/>
                </a:lnTo>
                <a:lnTo>
                  <a:pt x="39115" y="785240"/>
                </a:lnTo>
                <a:lnTo>
                  <a:pt x="38100" y="785621"/>
                </a:lnTo>
                <a:lnTo>
                  <a:pt x="40639" y="784352"/>
                </a:lnTo>
                <a:lnTo>
                  <a:pt x="38100" y="786765"/>
                </a:lnTo>
                <a:lnTo>
                  <a:pt x="38989" y="785240"/>
                </a:lnTo>
                <a:lnTo>
                  <a:pt x="38226" y="788161"/>
                </a:lnTo>
                <a:lnTo>
                  <a:pt x="38226" y="405129"/>
                </a:lnTo>
                <a:cubicBezTo>
                  <a:pt x="38226" y="404114"/>
                  <a:pt x="38480" y="403097"/>
                  <a:pt x="38989" y="402209"/>
                </a:cubicBezTo>
                <a:lnTo>
                  <a:pt x="39877" y="400684"/>
                </a:lnTo>
                <a:cubicBezTo>
                  <a:pt x="40513" y="399669"/>
                  <a:pt x="41401" y="398779"/>
                  <a:pt x="42417" y="398271"/>
                </a:cubicBezTo>
                <a:lnTo>
                  <a:pt x="45084" y="396875"/>
                </a:lnTo>
                <a:cubicBezTo>
                  <a:pt x="45339" y="396747"/>
                  <a:pt x="45592" y="396621"/>
                  <a:pt x="45973" y="396494"/>
                </a:cubicBezTo>
                <a:lnTo>
                  <a:pt x="50672" y="394970"/>
                </a:lnTo>
                <a:lnTo>
                  <a:pt x="56388" y="393953"/>
                </a:lnTo>
                <a:lnTo>
                  <a:pt x="63372" y="392938"/>
                </a:lnTo>
                <a:lnTo>
                  <a:pt x="71120" y="392303"/>
                </a:lnTo>
                <a:lnTo>
                  <a:pt x="79501" y="391921"/>
                </a:lnTo>
                <a:lnTo>
                  <a:pt x="88391" y="391667"/>
                </a:lnTo>
                <a:lnTo>
                  <a:pt x="88391" y="403859"/>
                </a:lnTo>
                <a:lnTo>
                  <a:pt x="79375" y="403605"/>
                </a:lnTo>
                <a:lnTo>
                  <a:pt x="70865" y="403225"/>
                </a:lnTo>
                <a:lnTo>
                  <a:pt x="63119" y="402590"/>
                </a:lnTo>
                <a:lnTo>
                  <a:pt x="56007" y="401573"/>
                </a:lnTo>
                <a:lnTo>
                  <a:pt x="50038" y="400303"/>
                </a:lnTo>
                <a:lnTo>
                  <a:pt x="46101" y="399160"/>
                </a:lnTo>
                <a:cubicBezTo>
                  <a:pt x="45720" y="399034"/>
                  <a:pt x="45465" y="398907"/>
                  <a:pt x="45084" y="398779"/>
                </a:cubicBezTo>
                <a:lnTo>
                  <a:pt x="42417" y="397383"/>
                </a:lnTo>
                <a:cubicBezTo>
                  <a:pt x="41401" y="396875"/>
                  <a:pt x="40513" y="395985"/>
                  <a:pt x="39877" y="394970"/>
                </a:cubicBezTo>
                <a:lnTo>
                  <a:pt x="38989" y="393446"/>
                </a:lnTo>
                <a:cubicBezTo>
                  <a:pt x="38480" y="392557"/>
                  <a:pt x="38226" y="391414"/>
                  <a:pt x="38226" y="390397"/>
                </a:cubicBezTo>
                <a:lnTo>
                  <a:pt x="38226" y="7366"/>
                </a:lnTo>
                <a:lnTo>
                  <a:pt x="38989" y="10414"/>
                </a:lnTo>
                <a:lnTo>
                  <a:pt x="38100" y="8889"/>
                </a:lnTo>
                <a:lnTo>
                  <a:pt x="40639" y="11302"/>
                </a:lnTo>
                <a:lnTo>
                  <a:pt x="38100" y="10032"/>
                </a:lnTo>
                <a:lnTo>
                  <a:pt x="38989" y="10414"/>
                </a:lnTo>
                <a:lnTo>
                  <a:pt x="35686" y="9270"/>
                </a:lnTo>
                <a:lnTo>
                  <a:pt x="30479" y="8254"/>
                </a:lnTo>
                <a:lnTo>
                  <a:pt x="24383" y="7366"/>
                </a:lnTo>
                <a:lnTo>
                  <a:pt x="17145" y="6604"/>
                </a:lnTo>
                <a:lnTo>
                  <a:pt x="8889" y="6223"/>
                </a:lnTo>
                <a:lnTo>
                  <a:pt x="0" y="6095"/>
                </a:lnTo>
                <a:lnTo>
                  <a:pt x="126" y="0"/>
                </a:lnTo>
              </a:path>
            </a:pathLst>
          </a:custGeom>
          <a:solidFill>
            <a:srgbClr val="8C8D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604509" y="3211829"/>
            <a:ext cx="1386840" cy="545591"/>
          </a:xfrm>
          <a:custGeom>
            <a:avLst/>
            <a:gdLst>
              <a:gd name="connsiteX0" fmla="*/ 0 w 1386840"/>
              <a:gd name="connsiteY0" fmla="*/ 545591 h 545591"/>
              <a:gd name="connsiteX1" fmla="*/ 1386840 w 1386840"/>
              <a:gd name="connsiteY1" fmla="*/ 545591 h 545591"/>
              <a:gd name="connsiteX2" fmla="*/ 1386840 w 1386840"/>
              <a:gd name="connsiteY2" fmla="*/ 0 h 545591"/>
              <a:gd name="connsiteX3" fmla="*/ 0 w 1386840"/>
              <a:gd name="connsiteY3" fmla="*/ 0 h 545591"/>
              <a:gd name="connsiteX4" fmla="*/ 0 w 1386840"/>
              <a:gd name="connsiteY4" fmla="*/ 545591 h 545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6840" h="545591">
                <a:moveTo>
                  <a:pt x="0" y="545591"/>
                </a:moveTo>
                <a:lnTo>
                  <a:pt x="1386840" y="545591"/>
                </a:lnTo>
                <a:lnTo>
                  <a:pt x="1386840" y="0"/>
                </a:lnTo>
                <a:lnTo>
                  <a:pt x="0" y="0"/>
                </a:lnTo>
                <a:lnTo>
                  <a:pt x="0" y="545591"/>
                </a:lnTo>
              </a:path>
            </a:pathLst>
          </a:custGeom>
          <a:solidFill>
            <a:srgbClr val="8C8D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670285" y="4028694"/>
            <a:ext cx="1386840" cy="545591"/>
          </a:xfrm>
          <a:custGeom>
            <a:avLst/>
            <a:gdLst>
              <a:gd name="connsiteX0" fmla="*/ 0 w 1386840"/>
              <a:gd name="connsiteY0" fmla="*/ 545591 h 545591"/>
              <a:gd name="connsiteX1" fmla="*/ 1386840 w 1386840"/>
              <a:gd name="connsiteY1" fmla="*/ 545591 h 545591"/>
              <a:gd name="connsiteX2" fmla="*/ 1386840 w 1386840"/>
              <a:gd name="connsiteY2" fmla="*/ 0 h 545591"/>
              <a:gd name="connsiteX3" fmla="*/ 0 w 1386840"/>
              <a:gd name="connsiteY3" fmla="*/ 0 h 545591"/>
              <a:gd name="connsiteX4" fmla="*/ 0 w 1386840"/>
              <a:gd name="connsiteY4" fmla="*/ 545591 h 545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6840" h="545591">
                <a:moveTo>
                  <a:pt x="0" y="545591"/>
                </a:moveTo>
                <a:lnTo>
                  <a:pt x="1386840" y="545591"/>
                </a:lnTo>
                <a:lnTo>
                  <a:pt x="1386840" y="0"/>
                </a:lnTo>
                <a:lnTo>
                  <a:pt x="0" y="0"/>
                </a:lnTo>
                <a:lnTo>
                  <a:pt x="0" y="545591"/>
                </a:lnTo>
              </a:path>
            </a:pathLst>
          </a:custGeom>
          <a:solidFill>
            <a:srgbClr val="8C8D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103114" y="2123694"/>
            <a:ext cx="1386840" cy="545591"/>
          </a:xfrm>
          <a:custGeom>
            <a:avLst/>
            <a:gdLst>
              <a:gd name="connsiteX0" fmla="*/ 0 w 1386840"/>
              <a:gd name="connsiteY0" fmla="*/ 545591 h 545591"/>
              <a:gd name="connsiteX1" fmla="*/ 1386839 w 1386840"/>
              <a:gd name="connsiteY1" fmla="*/ 545591 h 545591"/>
              <a:gd name="connsiteX2" fmla="*/ 1386839 w 1386840"/>
              <a:gd name="connsiteY2" fmla="*/ 0 h 545591"/>
              <a:gd name="connsiteX3" fmla="*/ 0 w 1386840"/>
              <a:gd name="connsiteY3" fmla="*/ 0 h 545591"/>
              <a:gd name="connsiteX4" fmla="*/ 0 w 1386840"/>
              <a:gd name="connsiteY4" fmla="*/ 545591 h 545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6840" h="545591">
                <a:moveTo>
                  <a:pt x="0" y="545591"/>
                </a:moveTo>
                <a:lnTo>
                  <a:pt x="1386839" y="545591"/>
                </a:lnTo>
                <a:lnTo>
                  <a:pt x="1386839" y="0"/>
                </a:lnTo>
                <a:lnTo>
                  <a:pt x="0" y="0"/>
                </a:lnTo>
                <a:lnTo>
                  <a:pt x="0" y="545591"/>
                </a:lnTo>
              </a:path>
            </a:pathLst>
          </a:custGeom>
          <a:solidFill>
            <a:srgbClr val="8C8D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78941" y="5939790"/>
            <a:ext cx="1386840" cy="545591"/>
          </a:xfrm>
          <a:custGeom>
            <a:avLst/>
            <a:gdLst>
              <a:gd name="connsiteX0" fmla="*/ 0 w 1386840"/>
              <a:gd name="connsiteY0" fmla="*/ 545591 h 545591"/>
              <a:gd name="connsiteX1" fmla="*/ 1386840 w 1386840"/>
              <a:gd name="connsiteY1" fmla="*/ 545591 h 545591"/>
              <a:gd name="connsiteX2" fmla="*/ 1386840 w 1386840"/>
              <a:gd name="connsiteY2" fmla="*/ 0 h 545591"/>
              <a:gd name="connsiteX3" fmla="*/ 0 w 1386840"/>
              <a:gd name="connsiteY3" fmla="*/ 0 h 545591"/>
              <a:gd name="connsiteX4" fmla="*/ 0 w 1386840"/>
              <a:gd name="connsiteY4" fmla="*/ 545591 h 545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6840" h="545591">
                <a:moveTo>
                  <a:pt x="0" y="545591"/>
                </a:moveTo>
                <a:lnTo>
                  <a:pt x="1386840" y="545591"/>
                </a:lnTo>
                <a:lnTo>
                  <a:pt x="1386840" y="0"/>
                </a:lnTo>
                <a:lnTo>
                  <a:pt x="0" y="0"/>
                </a:lnTo>
                <a:lnTo>
                  <a:pt x="0" y="545591"/>
                </a:lnTo>
              </a:path>
            </a:pathLst>
          </a:custGeom>
          <a:solidFill>
            <a:srgbClr val="8C8D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011929" y="6212585"/>
            <a:ext cx="1386840" cy="545592"/>
          </a:xfrm>
          <a:custGeom>
            <a:avLst/>
            <a:gdLst>
              <a:gd name="connsiteX0" fmla="*/ 0 w 1386840"/>
              <a:gd name="connsiteY0" fmla="*/ 545592 h 545592"/>
              <a:gd name="connsiteX1" fmla="*/ 1386840 w 1386840"/>
              <a:gd name="connsiteY1" fmla="*/ 545592 h 545592"/>
              <a:gd name="connsiteX2" fmla="*/ 1386840 w 1386840"/>
              <a:gd name="connsiteY2" fmla="*/ 0 h 545592"/>
              <a:gd name="connsiteX3" fmla="*/ 0 w 1386840"/>
              <a:gd name="connsiteY3" fmla="*/ 0 h 545592"/>
              <a:gd name="connsiteX4" fmla="*/ 0 w 1386840"/>
              <a:gd name="connsiteY4" fmla="*/ 545592 h 545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6840" h="545592">
                <a:moveTo>
                  <a:pt x="0" y="545592"/>
                </a:moveTo>
                <a:lnTo>
                  <a:pt x="1386840" y="545592"/>
                </a:lnTo>
                <a:lnTo>
                  <a:pt x="1386840" y="0"/>
                </a:lnTo>
                <a:lnTo>
                  <a:pt x="0" y="0"/>
                </a:lnTo>
                <a:lnTo>
                  <a:pt x="0" y="545592"/>
                </a:lnTo>
              </a:path>
            </a:pathLst>
          </a:custGeom>
          <a:solidFill>
            <a:srgbClr val="8C8D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297929" y="4182617"/>
            <a:ext cx="1386839" cy="547116"/>
          </a:xfrm>
          <a:custGeom>
            <a:avLst/>
            <a:gdLst>
              <a:gd name="connsiteX0" fmla="*/ 0 w 1386839"/>
              <a:gd name="connsiteY0" fmla="*/ 547116 h 547116"/>
              <a:gd name="connsiteX1" fmla="*/ 1386839 w 1386839"/>
              <a:gd name="connsiteY1" fmla="*/ 547116 h 547116"/>
              <a:gd name="connsiteX2" fmla="*/ 1386839 w 1386839"/>
              <a:gd name="connsiteY2" fmla="*/ 0 h 547116"/>
              <a:gd name="connsiteX3" fmla="*/ 0 w 1386839"/>
              <a:gd name="connsiteY3" fmla="*/ 0 h 547116"/>
              <a:gd name="connsiteX4" fmla="*/ 0 w 1386839"/>
              <a:gd name="connsiteY4" fmla="*/ 547116 h 547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6839" h="547116">
                <a:moveTo>
                  <a:pt x="0" y="547116"/>
                </a:moveTo>
                <a:lnTo>
                  <a:pt x="1386839" y="547116"/>
                </a:lnTo>
                <a:lnTo>
                  <a:pt x="1386839" y="0"/>
                </a:lnTo>
                <a:lnTo>
                  <a:pt x="0" y="0"/>
                </a:lnTo>
                <a:lnTo>
                  <a:pt x="0" y="547116"/>
                </a:lnTo>
              </a:path>
            </a:pathLst>
          </a:custGeom>
          <a:solidFill>
            <a:srgbClr val="8C8D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2108200"/>
            <a:ext cx="11404600" cy="4660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820400" y="4203700"/>
            <a:ext cx="1054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Corbel" pitchFamily="18" charset="0"/>
                <a:cs typeface="Corbel" pitchFamily="18" charset="0"/>
              </a:rPr>
              <a:t>Texto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Corbel" pitchFamily="18" charset="0"/>
                <a:cs typeface="Corbel" pitchFamily="18" charset="0"/>
              </a:rPr>
              <a:t>Libre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92200" y="6121400"/>
            <a:ext cx="54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FFFFFF"/>
                </a:solidFill>
                <a:latin typeface="Corbel" pitchFamily="18" charset="0"/>
                <a:cs typeface="Corbel" pitchFamily="18" charset="0"/>
              </a:rPr>
              <a:t>Título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267200" y="6400800"/>
            <a:ext cx="850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Corbel" pitchFamily="18" charset="0"/>
                <a:cs typeface="Corbel" pitchFamily="18" charset="0"/>
              </a:rPr>
              <a:t>CódigoR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60500" y="889000"/>
            <a:ext cx="63627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771900" algn="l"/>
                <a:tab pos="4076700" algn="l"/>
                <a:tab pos="4254500" algn="l"/>
                <a:tab pos="5168900" algn="l"/>
              </a:tabLst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EjemploBásicodeunScript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3771900" algn="l"/>
                <a:tab pos="4076700" algn="l"/>
                <a:tab pos="4254500" algn="l"/>
                <a:tab pos="51689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FFFFFF"/>
                </a:solidFill>
                <a:latin typeface="Corbel" pitchFamily="18" charset="0"/>
                <a:cs typeface="Corbel" pitchFamily="18" charset="0"/>
              </a:rPr>
              <a:t>Crear</a:t>
            </a:r>
          </a:p>
          <a:p>
            <a:pPr>
              <a:lnSpc>
                <a:spcPts val="2100"/>
              </a:lnSpc>
              <a:tabLst>
                <a:tab pos="3771900" algn="l"/>
                <a:tab pos="4076700" algn="l"/>
                <a:tab pos="4254500" algn="l"/>
                <a:tab pos="51689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FFFFFF"/>
                </a:solidFill>
                <a:latin typeface="Corbel" pitchFamily="18" charset="0"/>
                <a:cs typeface="Corbel" pitchFamily="18" charset="0"/>
              </a:rPr>
              <a:t>Documento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3771900" algn="l"/>
                <a:tab pos="4076700" algn="l"/>
                <a:tab pos="4254500" algn="l"/>
                <a:tab pos="51689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FFFFFF"/>
                </a:solidFill>
                <a:latin typeface="Corbel" pitchFamily="18" charset="0"/>
                <a:cs typeface="Corbel" pitchFamily="18" charset="0"/>
              </a:rPr>
              <a:t>Encabezado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771900" algn="l"/>
                <a:tab pos="4076700" algn="l"/>
                <a:tab pos="4254500" algn="l"/>
                <a:tab pos="5168900" algn="l"/>
              </a:tabLst>
            </a:pPr>
            <a:r>
              <a:rPr lang="en-US" altLang="zh-CN" dirty="0"/>
              <a:t>				</a:t>
            </a:r>
            <a:r>
              <a:rPr lang="en-US" altLang="zh-CN" sz="1800" dirty="0">
                <a:solidFill>
                  <a:srgbClr val="FFFFFF"/>
                </a:solidFill>
                <a:latin typeface="Corbel" pitchFamily="18" charset="0"/>
                <a:cs typeface="Corbel" pitchFamily="18" charset="0"/>
              </a:rPr>
              <a:t>Negrita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1612900"/>
            <a:ext cx="7975600" cy="497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2298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Resultado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46803" y="2574035"/>
            <a:ext cx="4689348" cy="15240"/>
          </a:xfrm>
          <a:custGeom>
            <a:avLst/>
            <a:gdLst>
              <a:gd name="connsiteX0" fmla="*/ 0 w 4689348"/>
              <a:gd name="connsiteY0" fmla="*/ 0 h 15240"/>
              <a:gd name="connsiteX1" fmla="*/ 2344674 w 4689348"/>
              <a:gd name="connsiteY1" fmla="*/ 0 h 15240"/>
              <a:gd name="connsiteX2" fmla="*/ 4689348 w 4689348"/>
              <a:gd name="connsiteY2" fmla="*/ 0 h 15240"/>
              <a:gd name="connsiteX3" fmla="*/ 4689348 w 4689348"/>
              <a:gd name="connsiteY3" fmla="*/ 15240 h 15240"/>
              <a:gd name="connsiteX4" fmla="*/ 2344674 w 4689348"/>
              <a:gd name="connsiteY4" fmla="*/ 15240 h 15240"/>
              <a:gd name="connsiteX5" fmla="*/ 0 w 4689348"/>
              <a:gd name="connsiteY5" fmla="*/ 15240 h 15240"/>
              <a:gd name="connsiteX6" fmla="*/ 0 w 4689348"/>
              <a:gd name="connsiteY6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689348" h="15240">
                <a:moveTo>
                  <a:pt x="0" y="0"/>
                </a:moveTo>
                <a:lnTo>
                  <a:pt x="2344674" y="0"/>
                </a:lnTo>
                <a:lnTo>
                  <a:pt x="4689348" y="0"/>
                </a:lnTo>
                <a:lnTo>
                  <a:pt x="4689348" y="15240"/>
                </a:lnTo>
                <a:lnTo>
                  <a:pt x="2344674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77A2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939284" y="3012948"/>
            <a:ext cx="3098291" cy="15239"/>
          </a:xfrm>
          <a:custGeom>
            <a:avLst/>
            <a:gdLst>
              <a:gd name="connsiteX0" fmla="*/ 0 w 3098291"/>
              <a:gd name="connsiteY0" fmla="*/ 0 h 15239"/>
              <a:gd name="connsiteX1" fmla="*/ 1549145 w 3098291"/>
              <a:gd name="connsiteY1" fmla="*/ 0 h 15239"/>
              <a:gd name="connsiteX2" fmla="*/ 3098291 w 3098291"/>
              <a:gd name="connsiteY2" fmla="*/ 0 h 15239"/>
              <a:gd name="connsiteX3" fmla="*/ 3098291 w 3098291"/>
              <a:gd name="connsiteY3" fmla="*/ 15239 h 15239"/>
              <a:gd name="connsiteX4" fmla="*/ 1549145 w 3098291"/>
              <a:gd name="connsiteY4" fmla="*/ 15239 h 15239"/>
              <a:gd name="connsiteX5" fmla="*/ 0 w 3098291"/>
              <a:gd name="connsiteY5" fmla="*/ 15239 h 15239"/>
              <a:gd name="connsiteX6" fmla="*/ 0 w 3098291"/>
              <a:gd name="connsiteY6" fmla="*/ 0 h 15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98291" h="15239">
                <a:moveTo>
                  <a:pt x="0" y="0"/>
                </a:moveTo>
                <a:lnTo>
                  <a:pt x="1549145" y="0"/>
                </a:lnTo>
                <a:lnTo>
                  <a:pt x="3098291" y="0"/>
                </a:lnTo>
                <a:lnTo>
                  <a:pt x="3098291" y="15239"/>
                </a:lnTo>
                <a:lnTo>
                  <a:pt x="1549145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77A2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847088" y="3299459"/>
            <a:ext cx="5960364" cy="15240"/>
          </a:xfrm>
          <a:custGeom>
            <a:avLst/>
            <a:gdLst>
              <a:gd name="connsiteX0" fmla="*/ 0 w 5960364"/>
              <a:gd name="connsiteY0" fmla="*/ 0 h 15240"/>
              <a:gd name="connsiteX1" fmla="*/ 1986788 w 5960364"/>
              <a:gd name="connsiteY1" fmla="*/ 0 h 15240"/>
              <a:gd name="connsiteX2" fmla="*/ 3973576 w 5960364"/>
              <a:gd name="connsiteY2" fmla="*/ 0 h 15240"/>
              <a:gd name="connsiteX3" fmla="*/ 5960364 w 5960364"/>
              <a:gd name="connsiteY3" fmla="*/ 0 h 15240"/>
              <a:gd name="connsiteX4" fmla="*/ 5960364 w 5960364"/>
              <a:gd name="connsiteY4" fmla="*/ 15240 h 15240"/>
              <a:gd name="connsiteX5" fmla="*/ 3973576 w 5960364"/>
              <a:gd name="connsiteY5" fmla="*/ 15240 h 15240"/>
              <a:gd name="connsiteX6" fmla="*/ 1986788 w 5960364"/>
              <a:gd name="connsiteY6" fmla="*/ 15240 h 15240"/>
              <a:gd name="connsiteX7" fmla="*/ 0 w 5960364"/>
              <a:gd name="connsiteY7" fmla="*/ 15240 h 15240"/>
              <a:gd name="connsiteX8" fmla="*/ 0 w 5960364"/>
              <a:gd name="connsiteY8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960364" h="15240">
                <a:moveTo>
                  <a:pt x="0" y="0"/>
                </a:moveTo>
                <a:lnTo>
                  <a:pt x="1986788" y="0"/>
                </a:lnTo>
                <a:lnTo>
                  <a:pt x="3973576" y="0"/>
                </a:lnTo>
                <a:lnTo>
                  <a:pt x="5960364" y="0"/>
                </a:lnTo>
                <a:lnTo>
                  <a:pt x="5960364" y="15240"/>
                </a:lnTo>
                <a:lnTo>
                  <a:pt x="3973576" y="15240"/>
                </a:lnTo>
                <a:lnTo>
                  <a:pt x="1986788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77A2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774700"/>
            <a:ext cx="3670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Documentación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336800"/>
            <a:ext cx="73660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TutorialR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Markdown:</a:t>
            </a:r>
            <a:r>
              <a:rPr lang="en-US" altLang="zh-CN" sz="2004" dirty="0">
                <a:solidFill>
                  <a:srgbClr val="77A2BB"/>
                </a:solidFill>
                <a:latin typeface="Corbel" pitchFamily="18" charset="0"/>
                <a:cs typeface="Corbel" pitchFamily="18" charset="0"/>
                <a:hlinkClick r:id="rId2"/>
              </a:rPr>
              <a:t>http://rmarkdown.rstudio.com/lesson-1.html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  <a:hlinkClick r:id="rId3"/>
              </a:rPr>
              <a:t>Cheat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  <a:hlinkClick r:id="rId3"/>
              </a:rPr>
              <a:t>Sheet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  <a:hlinkClick r:id="rId3"/>
              </a:rPr>
              <a:t>de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  <a:hlinkClick r:id="rId3"/>
              </a:rPr>
              <a:t>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  <a:hlinkClick r:id="rId3"/>
              </a:rPr>
              <a:t>Markdown:</a:t>
            </a:r>
            <a:r>
              <a:rPr lang="en-US" altLang="zh-CN" sz="2004" dirty="0">
                <a:solidFill>
                  <a:srgbClr val="77A2BB"/>
                </a:solidFill>
                <a:latin typeface="Corbel" pitchFamily="18" charset="0"/>
                <a:cs typeface="Corbel" pitchFamily="18" charset="0"/>
                <a:hlinkClick r:id="rId3"/>
              </a:rPr>
              <a:t>https://www.rstudio.com/wp-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3086100"/>
            <a:ext cx="5956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>
                <a:solidFill>
                  <a:srgbClr val="77A2BB"/>
                </a:solidFill>
                <a:latin typeface="Corbel" pitchFamily="18" charset="0"/>
                <a:cs typeface="Corbel" pitchFamily="18" charset="0"/>
                <a:hlinkClick r:id="rId3"/>
              </a:rPr>
              <a:t>content/uploads/2016/03/rmarkdown-cheatsheet-2.0.pdf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51876" y="1685544"/>
            <a:ext cx="3275076" cy="4408932"/>
          </a:xfrm>
          <a:custGeom>
            <a:avLst/>
            <a:gdLst>
              <a:gd name="connsiteX0" fmla="*/ 2869310 w 3275076"/>
              <a:gd name="connsiteY0" fmla="*/ 0 h 4408932"/>
              <a:gd name="connsiteX1" fmla="*/ 3275076 w 3275076"/>
              <a:gd name="connsiteY1" fmla="*/ 0 h 4408932"/>
              <a:gd name="connsiteX2" fmla="*/ 3275076 w 3275076"/>
              <a:gd name="connsiteY2" fmla="*/ 4408932 h 4408932"/>
              <a:gd name="connsiteX3" fmla="*/ 0 w 3275076"/>
              <a:gd name="connsiteY3" fmla="*/ 4408932 h 4408932"/>
              <a:gd name="connsiteX4" fmla="*/ 0 w 3275076"/>
              <a:gd name="connsiteY4" fmla="*/ 4027894 h 4408932"/>
              <a:gd name="connsiteX5" fmla="*/ 2869310 w 3275076"/>
              <a:gd name="connsiteY5" fmla="*/ 4027894 h 4408932"/>
              <a:gd name="connsiteX6" fmla="*/ 2869310 w 3275076"/>
              <a:gd name="connsiteY6" fmla="*/ 0 h 440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75076" h="4408932">
                <a:moveTo>
                  <a:pt x="2869310" y="0"/>
                </a:moveTo>
                <a:lnTo>
                  <a:pt x="3275076" y="0"/>
                </a:lnTo>
                <a:lnTo>
                  <a:pt x="3275076" y="4408932"/>
                </a:lnTo>
                <a:lnTo>
                  <a:pt x="0" y="4408932"/>
                </a:lnTo>
                <a:lnTo>
                  <a:pt x="0" y="4027894"/>
                </a:lnTo>
                <a:lnTo>
                  <a:pt x="2869310" y="4027894"/>
                </a:lnTo>
                <a:lnTo>
                  <a:pt x="2869310" y="0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29100" y="3213100"/>
            <a:ext cx="26543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/>
            </a:pPr>
            <a:r>
              <a:rPr lang="en-US" altLang="zh-CN" sz="7200" dirty="0">
                <a:solidFill>
                  <a:srgbClr val="EFEDE3"/>
                </a:solidFill>
                <a:latin typeface="Corbel" pitchFamily="18" charset="0"/>
                <a:cs typeface="Corbel" pitchFamily="18" charset="0"/>
              </a:rPr>
              <a:t>TAREA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774700"/>
            <a:ext cx="1282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Tarea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60500" y="2324100"/>
            <a:ext cx="142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InstalarR.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60500" y="2768600"/>
            <a:ext cx="2159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InstalarRStudio.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60500" y="3200400"/>
            <a:ext cx="5765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Instalarloscomponentesnecesariosparausar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knitr.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51876" y="1685544"/>
            <a:ext cx="3275076" cy="4408932"/>
          </a:xfrm>
          <a:custGeom>
            <a:avLst/>
            <a:gdLst>
              <a:gd name="connsiteX0" fmla="*/ 2869310 w 3275076"/>
              <a:gd name="connsiteY0" fmla="*/ 0 h 4408932"/>
              <a:gd name="connsiteX1" fmla="*/ 3275076 w 3275076"/>
              <a:gd name="connsiteY1" fmla="*/ 0 h 4408932"/>
              <a:gd name="connsiteX2" fmla="*/ 3275076 w 3275076"/>
              <a:gd name="connsiteY2" fmla="*/ 4408932 h 4408932"/>
              <a:gd name="connsiteX3" fmla="*/ 0 w 3275076"/>
              <a:gd name="connsiteY3" fmla="*/ 4408932 h 4408932"/>
              <a:gd name="connsiteX4" fmla="*/ 0 w 3275076"/>
              <a:gd name="connsiteY4" fmla="*/ 4023588 h 4408932"/>
              <a:gd name="connsiteX5" fmla="*/ 2869310 w 3275076"/>
              <a:gd name="connsiteY5" fmla="*/ 4024033 h 4408932"/>
              <a:gd name="connsiteX6" fmla="*/ 2869310 w 3275076"/>
              <a:gd name="connsiteY6" fmla="*/ 0 h 440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75076" h="4408932">
                <a:moveTo>
                  <a:pt x="2869310" y="0"/>
                </a:moveTo>
                <a:lnTo>
                  <a:pt x="3275076" y="0"/>
                </a:lnTo>
                <a:lnTo>
                  <a:pt x="3275076" y="4408932"/>
                </a:lnTo>
                <a:lnTo>
                  <a:pt x="0" y="4408932"/>
                </a:lnTo>
                <a:lnTo>
                  <a:pt x="0" y="4023588"/>
                </a:lnTo>
                <a:lnTo>
                  <a:pt x="2869310" y="4024033"/>
                </a:lnTo>
                <a:lnTo>
                  <a:pt x="2869310" y="0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52855" y="743712"/>
            <a:ext cx="3275076" cy="4408932"/>
          </a:xfrm>
          <a:custGeom>
            <a:avLst/>
            <a:gdLst>
              <a:gd name="connsiteX0" fmla="*/ 405701 w 3275076"/>
              <a:gd name="connsiteY0" fmla="*/ 4408931 h 4408932"/>
              <a:gd name="connsiteX1" fmla="*/ 0 w 3275076"/>
              <a:gd name="connsiteY1" fmla="*/ 4408931 h 4408932"/>
              <a:gd name="connsiteX2" fmla="*/ 0 w 3275076"/>
              <a:gd name="connsiteY2" fmla="*/ 0 h 4408932"/>
              <a:gd name="connsiteX3" fmla="*/ 3274440 w 3275076"/>
              <a:gd name="connsiteY3" fmla="*/ 0 h 4408932"/>
              <a:gd name="connsiteX4" fmla="*/ 3275076 w 3275076"/>
              <a:gd name="connsiteY4" fmla="*/ 385826 h 4408932"/>
              <a:gd name="connsiteX5" fmla="*/ 405701 w 3275076"/>
              <a:gd name="connsiteY5" fmla="*/ 384429 h 4408932"/>
              <a:gd name="connsiteX6" fmla="*/ 405701 w 3275076"/>
              <a:gd name="connsiteY6" fmla="*/ 4408931 h 440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75076" h="4408932">
                <a:moveTo>
                  <a:pt x="405701" y="4408931"/>
                </a:moveTo>
                <a:lnTo>
                  <a:pt x="0" y="4408931"/>
                </a:lnTo>
                <a:lnTo>
                  <a:pt x="0" y="0"/>
                </a:lnTo>
                <a:lnTo>
                  <a:pt x="3274440" y="0"/>
                </a:lnTo>
                <a:cubicBezTo>
                  <a:pt x="3275710" y="133095"/>
                  <a:pt x="3273805" y="252602"/>
                  <a:pt x="3275076" y="385826"/>
                </a:cubicBezTo>
                <a:lnTo>
                  <a:pt x="405701" y="384429"/>
                </a:lnTo>
                <a:lnTo>
                  <a:pt x="405701" y="4408931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41800" y="2946400"/>
            <a:ext cx="36957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/>
            </a:pPr>
            <a:r>
              <a:rPr lang="en-US" altLang="zh-CN" sz="7202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¿DUDAS?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619500" y="4089400"/>
            <a:ext cx="4927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3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Recuerden</a:t>
            </a:r>
            <a:r>
              <a:rPr lang="en-US" altLang="zh-CN" sz="23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participar</a:t>
            </a:r>
            <a:r>
              <a:rPr lang="en-US" altLang="zh-CN" sz="23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enel</a:t>
            </a:r>
            <a:r>
              <a:rPr lang="en-US" altLang="zh-CN" sz="23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forode</a:t>
            </a:r>
            <a:r>
              <a:rPr lang="en-US" altLang="zh-CN" sz="23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dudas.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51876" y="1685544"/>
            <a:ext cx="3275076" cy="4408932"/>
          </a:xfrm>
          <a:custGeom>
            <a:avLst/>
            <a:gdLst>
              <a:gd name="connsiteX0" fmla="*/ 2869310 w 3275076"/>
              <a:gd name="connsiteY0" fmla="*/ 0 h 4408932"/>
              <a:gd name="connsiteX1" fmla="*/ 3275076 w 3275076"/>
              <a:gd name="connsiteY1" fmla="*/ 0 h 4408932"/>
              <a:gd name="connsiteX2" fmla="*/ 3275076 w 3275076"/>
              <a:gd name="connsiteY2" fmla="*/ 4408932 h 4408932"/>
              <a:gd name="connsiteX3" fmla="*/ 0 w 3275076"/>
              <a:gd name="connsiteY3" fmla="*/ 4408932 h 4408932"/>
              <a:gd name="connsiteX4" fmla="*/ 0 w 3275076"/>
              <a:gd name="connsiteY4" fmla="*/ 4027894 h 4408932"/>
              <a:gd name="connsiteX5" fmla="*/ 2869310 w 3275076"/>
              <a:gd name="connsiteY5" fmla="*/ 4027894 h 4408932"/>
              <a:gd name="connsiteX6" fmla="*/ 2869310 w 3275076"/>
              <a:gd name="connsiteY6" fmla="*/ 0 h 440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75076" h="4408932">
                <a:moveTo>
                  <a:pt x="2869310" y="0"/>
                </a:moveTo>
                <a:lnTo>
                  <a:pt x="3275076" y="0"/>
                </a:lnTo>
                <a:lnTo>
                  <a:pt x="3275076" y="4408932"/>
                </a:lnTo>
                <a:lnTo>
                  <a:pt x="0" y="4408932"/>
                </a:lnTo>
                <a:lnTo>
                  <a:pt x="0" y="4027894"/>
                </a:lnTo>
                <a:lnTo>
                  <a:pt x="2869310" y="4027894"/>
                </a:lnTo>
                <a:lnTo>
                  <a:pt x="2869310" y="0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9200" y="2235200"/>
            <a:ext cx="6134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/>
            </a:pPr>
            <a:r>
              <a:rPr lang="en-US" altLang="zh-CN" sz="7202" dirty="0">
                <a:solidFill>
                  <a:srgbClr val="EFEDE3"/>
                </a:solidFill>
                <a:latin typeface="Corbel" pitchFamily="18" charset="0"/>
                <a:cs typeface="Corbel" pitchFamily="18" charset="0"/>
              </a:rPr>
              <a:t>INSTALACIÓNY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33700" y="3213100"/>
            <a:ext cx="52705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/>
            </a:pPr>
            <a:r>
              <a:rPr lang="en-US" altLang="zh-CN" sz="7200" dirty="0">
                <a:solidFill>
                  <a:srgbClr val="EFEDE3"/>
                </a:solidFill>
                <a:latin typeface="Corbel" pitchFamily="18" charset="0"/>
                <a:cs typeface="Corbel" pitchFamily="18" charset="0"/>
              </a:rPr>
              <a:t>MOTIVACIÓN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464808" y="2571623"/>
            <a:ext cx="1941575" cy="15239"/>
          </a:xfrm>
          <a:custGeom>
            <a:avLst/>
            <a:gdLst>
              <a:gd name="connsiteX0" fmla="*/ 0 w 1941575"/>
              <a:gd name="connsiteY0" fmla="*/ 0 h 15239"/>
              <a:gd name="connsiteX1" fmla="*/ 970787 w 1941575"/>
              <a:gd name="connsiteY1" fmla="*/ 0 h 15239"/>
              <a:gd name="connsiteX2" fmla="*/ 1941575 w 1941575"/>
              <a:gd name="connsiteY2" fmla="*/ 0 h 15239"/>
              <a:gd name="connsiteX3" fmla="*/ 1941575 w 1941575"/>
              <a:gd name="connsiteY3" fmla="*/ 15239 h 15239"/>
              <a:gd name="connsiteX4" fmla="*/ 970787 w 1941575"/>
              <a:gd name="connsiteY4" fmla="*/ 15239 h 15239"/>
              <a:gd name="connsiteX5" fmla="*/ 0 w 1941575"/>
              <a:gd name="connsiteY5" fmla="*/ 15239 h 15239"/>
              <a:gd name="connsiteX6" fmla="*/ 0 w 1941575"/>
              <a:gd name="connsiteY6" fmla="*/ 0 h 15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41575" h="15239">
                <a:moveTo>
                  <a:pt x="0" y="0"/>
                </a:moveTo>
                <a:lnTo>
                  <a:pt x="970787" y="0"/>
                </a:lnTo>
                <a:lnTo>
                  <a:pt x="1941575" y="0"/>
                </a:lnTo>
                <a:lnTo>
                  <a:pt x="1941575" y="15239"/>
                </a:lnTo>
                <a:lnTo>
                  <a:pt x="970787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77A2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1400" y="5994400"/>
            <a:ext cx="5295900" cy="584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76200"/>
            <a:ext cx="3479800" cy="3378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3632200"/>
            <a:ext cx="2438400" cy="1270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45500" y="5092700"/>
            <a:ext cx="3657600" cy="1282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3619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InstalacióndeR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60500" y="1955800"/>
            <a:ext cx="889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41500" y="1993900"/>
            <a:ext cx="6606489" cy="37394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Busquen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“R”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Google.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Busquen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opcion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para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descargarlo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del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sitio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>
                <a:solidFill>
                  <a:srgbClr val="77A2BB"/>
                </a:solidFill>
                <a:latin typeface="Corbel" pitchFamily="18" charset="0"/>
                <a:cs typeface="Corbel" pitchFamily="18" charset="0"/>
                <a:hlinkClick r:id="rId6"/>
              </a:rPr>
              <a:t>www.r-project.org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una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pestaña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o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ventana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aparte,pueden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cargar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página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para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RStudio.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Desde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el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sitior-project.org,descarguen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la version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más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reciente</a:t>
            </a:r>
            <a:endParaRPr lang="en-US" altLang="zh-CN" sz="2004" dirty="0">
              <a:solidFill>
                <a:srgbClr val="191B0E"/>
              </a:solidFill>
              <a:latin typeface="Corbel" pitchFamily="18" charset="0"/>
              <a:cs typeface="Corbel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 R.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Enel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sitio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Rstudio,sigan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este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camingo:Products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-&gt;RStudio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-&gt;DownloadRStudio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Desktop.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Descarguen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el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instalador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para 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plataforma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que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van 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utilizar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896600" y="6591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0500" y="774700"/>
            <a:ext cx="9485097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 – Una Breve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Reseña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(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Fuente:Wikipedia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60500" y="2286000"/>
            <a:ext cx="889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006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41500" y="2324100"/>
            <a:ext cx="8720464" cy="1610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Creado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por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RossI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hakay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Robert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Gentlemanen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la Universidad de Auckland(Nueva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Zelanda).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una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implementación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del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lenguaje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S,con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algunas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modificaciones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la </a:t>
            </a:r>
            <a:r>
              <a:rPr lang="en-US" altLang="zh-CN" sz="2006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semántica</a:t>
            </a:r>
            <a:r>
              <a:rPr lang="en-US" altLang="zh-CN" sz="2006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Distribuido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gratuitamente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bajo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licencia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GNU.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81200" y="4013200"/>
            <a:ext cx="11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74900" y="4025900"/>
            <a:ext cx="7560083" cy="6360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Garantiza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al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usuario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libertad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para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ejecutarlo,estudiar,compartir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(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copiar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)y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Modificar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el software.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896600" y="65913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1900" y="1778000"/>
            <a:ext cx="4800600" cy="4330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2485489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Por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qué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R?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896600" y="6591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4914900"/>
            <a:ext cx="1752600" cy="1752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700" y="5080000"/>
            <a:ext cx="1409700" cy="1422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7600" y="5041900"/>
            <a:ext cx="1917700" cy="1498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7800" y="5156200"/>
            <a:ext cx="2819400" cy="127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2485489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Por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qué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R?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082800"/>
            <a:ext cx="889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2133600"/>
            <a:ext cx="8095165" cy="11233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Software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expandible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por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medio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paquetes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Comunidad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active de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desarrolladores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constantemente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creando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paquetes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diferentes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funcionalidades.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81200" y="33020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74900" y="3352800"/>
            <a:ext cx="264880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“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Posibilidades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ilimitadas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”.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60500" y="37973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41500" y="3835400"/>
            <a:ext cx="665566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Útil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para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cualquier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negocio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y para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cualquier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tipo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profesional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981200" y="42164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374900" y="4267200"/>
            <a:ext cx="302813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Tiene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i="1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un“propósito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analítico”.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909300" y="65913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0" y="279400"/>
            <a:ext cx="1879600" cy="990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40800" y="1371600"/>
            <a:ext cx="2032000" cy="1231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42400" y="2705100"/>
            <a:ext cx="1866900" cy="1498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53500" y="4305300"/>
            <a:ext cx="2044700" cy="1168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78900" y="5626100"/>
            <a:ext cx="1955800" cy="104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3670877" cy="6184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Instalación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60500" y="1968500"/>
            <a:ext cx="889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41500" y="2006600"/>
            <a:ext cx="6325450" cy="43806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Seleccion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el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idioma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Click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‘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siguiente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’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pantalla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bienvenida.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Acepten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licencia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pública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(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siguiente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Ajusten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dirección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donde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quieren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el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software,si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desean.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Seleccionen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todos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los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componentes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No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cambien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ninguna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opción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inicio,utilicen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los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valores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por</a:t>
            </a:r>
            <a:endParaRPr lang="en-US" altLang="zh-CN" sz="2004" dirty="0">
              <a:solidFill>
                <a:srgbClr val="191B0E"/>
              </a:solidFill>
              <a:latin typeface="Corbel" pitchFamily="18" charset="0"/>
              <a:cs typeface="Corbel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defecto.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No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cambien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las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tareas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adicionales,clicken‘siguiente’.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Cuando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termine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instalación,clicken‘finalizar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’.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896600" y="6591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EFED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536" y="0"/>
            <a:ext cx="228600" cy="6858000"/>
          </a:xfrm>
          <a:custGeom>
            <a:avLst/>
            <a:gdLst>
              <a:gd name="connsiteX0" fmla="*/ 0 w 228600"/>
              <a:gd name="connsiteY0" fmla="*/ 6857999 h 6858000"/>
              <a:gd name="connsiteX1" fmla="*/ 228600 w 228600"/>
              <a:gd name="connsiteY1" fmla="*/ 6857999 h 6858000"/>
              <a:gd name="connsiteX2" fmla="*/ 228600 w 228600"/>
              <a:gd name="connsiteY2" fmla="*/ 0 h 6858000"/>
              <a:gd name="connsiteX3" fmla="*/ 0 w 228600"/>
              <a:gd name="connsiteY3" fmla="*/ 0 h 6858000"/>
              <a:gd name="connsiteX4" fmla="*/ 0 w 2286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0">
                <a:moveTo>
                  <a:pt x="0" y="6857999"/>
                </a:moveTo>
                <a:lnTo>
                  <a:pt x="228600" y="6857999"/>
                </a:lnTo>
                <a:lnTo>
                  <a:pt x="2286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191B0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5400" y="1892300"/>
            <a:ext cx="2717800" cy="1689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4635500"/>
            <a:ext cx="3479800" cy="160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774700"/>
            <a:ext cx="5304978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Instalación</a:t>
            </a:r>
            <a:r>
              <a:rPr lang="en-US" altLang="zh-CN" sz="44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 R Studio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60500" y="2311400"/>
            <a:ext cx="889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41500" y="2349500"/>
            <a:ext cx="6683946" cy="22518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pantalla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Bienvenida,click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‘siguiente’.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Pueden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usar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la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dirección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instalación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por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defecto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cambiarla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Pueden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cambiar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las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opciones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del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menú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inicio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Click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‘Instalar’.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Alterminar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de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instalar,click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</a:t>
            </a:r>
            <a:r>
              <a:rPr lang="en-US" altLang="zh-CN" sz="2004" dirty="0" err="1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en</a:t>
            </a:r>
            <a:r>
              <a:rPr lang="en-US" altLang="zh-CN" sz="2004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 ‘Finalizar’.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896600" y="6591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191B0E"/>
                </a:solidFill>
                <a:latin typeface="Corbel" pitchFamily="18" charset="0"/>
                <a:cs typeface="Corbel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724</Words>
  <Application>Microsoft Office PowerPoint</Application>
  <PresentationFormat>Panorámica</PresentationFormat>
  <Paragraphs>374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Corbel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Efren</cp:lastModifiedBy>
  <cp:revision>8</cp:revision>
  <dcterms:created xsi:type="dcterms:W3CDTF">2006-08-16T00:00:00Z</dcterms:created>
  <dcterms:modified xsi:type="dcterms:W3CDTF">2016-10-20T02:43:04Z</dcterms:modified>
</cp:coreProperties>
</file>