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71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7" r:id="rId16"/>
    <p:sldId id="358" r:id="rId17"/>
    <p:sldId id="359" r:id="rId18"/>
    <p:sldId id="362" r:id="rId19"/>
    <p:sldId id="363" r:id="rId20"/>
    <p:sldId id="364" r:id="rId21"/>
    <p:sldId id="365" r:id="rId22"/>
    <p:sldId id="369" r:id="rId23"/>
    <p:sldId id="370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262" autoAdjust="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Exploratorio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4" y="2091084"/>
            <a:ext cx="4104317" cy="6000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72" y="1654447"/>
            <a:ext cx="3751280" cy="20734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84" y="4699931"/>
            <a:ext cx="4430056" cy="729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696" y="3955407"/>
            <a:ext cx="3897907" cy="22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4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Exploratorio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9" y="2284461"/>
            <a:ext cx="4535767" cy="6432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57" y="1839844"/>
            <a:ext cx="3651862" cy="19519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09" y="4630723"/>
            <a:ext cx="4525322" cy="5370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857" y="4056913"/>
            <a:ext cx="3651862" cy="17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Exploratorio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3" y="2124790"/>
            <a:ext cx="4504587" cy="6656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98" y="1988726"/>
            <a:ext cx="3381673" cy="18481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63" y="4698393"/>
            <a:ext cx="4267187" cy="8839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639" y="4129253"/>
            <a:ext cx="3800590" cy="20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Creación del Modelo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2" y="1872489"/>
            <a:ext cx="4861469" cy="6522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5" y="2640749"/>
            <a:ext cx="4895545" cy="2947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450" y="1805377"/>
            <a:ext cx="2848653" cy="3006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5" y="5054816"/>
            <a:ext cx="8501799" cy="13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Creación del Modelo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4" y="1882150"/>
            <a:ext cx="8499896" cy="4583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94" y="2464541"/>
            <a:ext cx="4996011" cy="3474865"/>
          </a:xfrm>
          <a:prstGeom prst="rect">
            <a:avLst/>
          </a:prstGeom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5503178" y="2464540"/>
            <a:ext cx="3271112" cy="3661759"/>
          </a:xfrm>
        </p:spPr>
        <p:txBody>
          <a:bodyPr/>
          <a:lstStyle/>
          <a:p>
            <a:r>
              <a:rPr lang="es-CR" sz="1600" dirty="0"/>
              <a:t>No hay R2.</a:t>
            </a:r>
          </a:p>
          <a:p>
            <a:r>
              <a:rPr lang="es-ES" sz="1600" dirty="0"/>
              <a:t>Vamos a usar el AIC (</a:t>
            </a:r>
            <a:r>
              <a:rPr lang="es-ES" sz="1600" dirty="0" err="1"/>
              <a:t>AkaikeInformationCriterion</a:t>
            </a:r>
            <a:r>
              <a:rPr lang="es-ES" sz="1600" dirty="0"/>
              <a:t>).</a:t>
            </a:r>
          </a:p>
          <a:p>
            <a:pPr lvl="1"/>
            <a:r>
              <a:rPr lang="es-CR" sz="1600" dirty="0"/>
              <a:t>Medida de calidad relativa.</a:t>
            </a:r>
          </a:p>
          <a:p>
            <a:pPr lvl="1"/>
            <a:r>
              <a:rPr lang="es-ES" sz="1600" dirty="0"/>
              <a:t>Fundamentada en la teoría de la información (ofrece un estimado relativo de la cantidad de información ‘perdida’ si se usa el modelo para representar el proceso que genera los datos).</a:t>
            </a:r>
          </a:p>
          <a:p>
            <a:pPr lvl="1"/>
            <a:r>
              <a:rPr lang="es-ES" sz="1600" dirty="0"/>
              <a:t>Necesitamos el valor más bajo posible.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0807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Predicciones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47" y="2383871"/>
            <a:ext cx="7557155" cy="4460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9" y="4405996"/>
            <a:ext cx="8013190" cy="184893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191075" y="2206305"/>
            <a:ext cx="553674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727658" y="2829887"/>
            <a:ext cx="325773" cy="42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862195" y="1627465"/>
            <a:ext cx="1669409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Predecir logit(para calcular posibilidades)</a:t>
            </a:r>
            <a:endParaRPr lang="es-CR"/>
          </a:p>
        </p:txBody>
      </p:sp>
      <p:sp>
        <p:nvSpPr>
          <p:cNvPr id="12" name="Rectángulo 11"/>
          <p:cNvSpPr/>
          <p:nvPr/>
        </p:nvSpPr>
        <p:spPr>
          <a:xfrm>
            <a:off x="6838424" y="3373773"/>
            <a:ext cx="1669409" cy="65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Probabilidad de 2do infarto = Sí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3303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Validación del Modelo</a:t>
            </a:r>
            <a:endParaRPr lang="es-C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35" y="2170330"/>
            <a:ext cx="7918022" cy="11006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5" y="3248913"/>
            <a:ext cx="5104512" cy="10806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35" y="4329579"/>
            <a:ext cx="2170422" cy="5703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35" y="4899930"/>
            <a:ext cx="2491967" cy="5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0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Validación del Modelo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13" y="2041593"/>
            <a:ext cx="7384210" cy="1158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13" y="3186698"/>
            <a:ext cx="5676874" cy="5738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13" y="3760508"/>
            <a:ext cx="2432946" cy="5738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013" y="4334318"/>
            <a:ext cx="3158564" cy="595063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6930776" y="2407640"/>
            <a:ext cx="1140903" cy="192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5827624" y="4404405"/>
            <a:ext cx="2326476" cy="159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una tabla de contingencia con los datos reales y el resultado de determinar si la probabilidades mayor o iguala 0.5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4731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Validación del Modelo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3" y="1696951"/>
            <a:ext cx="7459433" cy="5919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3" y="2347658"/>
            <a:ext cx="7263990" cy="10217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41" y="3604332"/>
            <a:ext cx="4886092" cy="2959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444" y="4473163"/>
            <a:ext cx="3739944" cy="470886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2214694" y="4118994"/>
            <a:ext cx="332204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082" y="5178942"/>
            <a:ext cx="3798667" cy="500020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1251358" y="4684836"/>
            <a:ext cx="4218264" cy="49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3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442" y="290728"/>
            <a:ext cx="6794400" cy="617700"/>
          </a:xfrm>
        </p:spPr>
        <p:txBody>
          <a:bodyPr/>
          <a:lstStyle/>
          <a:p>
            <a:r>
              <a:rPr lang="es-CR" sz="4000" dirty="0"/>
              <a:t>Conclusiones del Modelo</a:t>
            </a:r>
            <a:endParaRPr lang="es-CR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38631" cy="4526100"/>
          </a:xfrm>
        </p:spPr>
        <p:txBody>
          <a:bodyPr/>
          <a:lstStyle/>
          <a:p>
            <a:r>
              <a:rPr lang="es-CR" sz="2000" dirty="0"/>
              <a:t>Las métricas indican que el modelo es mejor.</a:t>
            </a:r>
          </a:p>
          <a:p>
            <a:pPr lvl="1"/>
            <a:r>
              <a:rPr lang="es-CR" sz="2000" dirty="0"/>
              <a:t>Sensibilidad = 100%</a:t>
            </a:r>
          </a:p>
          <a:p>
            <a:pPr lvl="1"/>
            <a:r>
              <a:rPr lang="es-CR" sz="2000" i="1" dirty="0"/>
              <a:t>Especificidad = 95%</a:t>
            </a:r>
            <a:endParaRPr lang="es-CR" sz="2000" dirty="0"/>
          </a:p>
          <a:p>
            <a:pPr lvl="1"/>
            <a:r>
              <a:rPr lang="es-CR" sz="2000" dirty="0"/>
              <a:t>Exactitud = 97,6%</a:t>
            </a:r>
          </a:p>
          <a:p>
            <a:r>
              <a:rPr lang="es-CR" sz="2000" dirty="0"/>
              <a:t>AIC = 26,16</a:t>
            </a:r>
          </a:p>
          <a:p>
            <a:r>
              <a:rPr lang="es-CR" sz="2000" dirty="0"/>
              <a:t>Ninguna variable es significativa.</a:t>
            </a:r>
          </a:p>
          <a:p>
            <a:r>
              <a:rPr lang="es-ES" sz="2000" dirty="0"/>
              <a:t>Los coeficientes de las variables son muy, muy grandes.</a:t>
            </a:r>
          </a:p>
          <a:p>
            <a:pPr lvl="1"/>
            <a:r>
              <a:rPr lang="es-ES" sz="2000" i="1" dirty="0"/>
              <a:t>Reflejan lo encontrado en el análisis exploratorio.</a:t>
            </a:r>
            <a:endParaRPr lang="es-ES" sz="2000" dirty="0"/>
          </a:p>
          <a:p>
            <a:r>
              <a:rPr lang="es-ES" sz="2000" dirty="0"/>
              <a:t>El modelo </a:t>
            </a:r>
            <a:r>
              <a:rPr lang="es-ES" sz="2000" b="1" dirty="0"/>
              <a:t>no es confiable</a:t>
            </a:r>
            <a:r>
              <a:rPr lang="es-ES" sz="2000" i="1" dirty="0"/>
              <a:t>.</a:t>
            </a:r>
            <a:endParaRPr lang="es-ES" sz="2000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31" y="2334790"/>
            <a:ext cx="4548795" cy="30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CR" dirty="0"/>
              <a:t>Regresión logística</a:t>
            </a:r>
          </a:p>
          <a:p>
            <a:pPr lvl="1"/>
            <a:r>
              <a:rPr lang="es-CR" dirty="0"/>
              <a:t>Modelo de la Probabilidad</a:t>
            </a:r>
            <a:endParaRPr lang="es-CR" dirty="0"/>
          </a:p>
          <a:p>
            <a:pPr lvl="1"/>
            <a:r>
              <a:rPr lang="es-ES" dirty="0"/>
              <a:t>Condiciones y mejoras al modelo</a:t>
            </a:r>
            <a:endParaRPr lang="es-CR" dirty="0"/>
          </a:p>
          <a:p>
            <a:pPr lvl="1"/>
            <a:r>
              <a:rPr lang="es-CR" dirty="0"/>
              <a:t>Característica operativa del receptor</a:t>
            </a:r>
          </a:p>
          <a:p>
            <a:pPr lvl="1"/>
            <a:r>
              <a:rPr lang="es-CR" dirty="0"/>
              <a:t>Ejemplo </a:t>
            </a:r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 ideal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44" y="2280124"/>
            <a:ext cx="5081535" cy="31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90728"/>
            <a:ext cx="6794400" cy="617700"/>
          </a:xfrm>
        </p:spPr>
        <p:txBody>
          <a:bodyPr/>
          <a:lstStyle/>
          <a:p>
            <a:r>
              <a:rPr lang="es-CR" sz="3600" dirty="0"/>
              <a:t>Validación del modelo ideal</a:t>
            </a:r>
            <a:endParaRPr lang="es-CR" sz="3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9" y="1904136"/>
            <a:ext cx="7037758" cy="10173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9" y="2921467"/>
            <a:ext cx="5357777" cy="67822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9" y="3572830"/>
            <a:ext cx="2315649" cy="5312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59" y="4104103"/>
            <a:ext cx="2951318" cy="5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0559" y="441730"/>
            <a:ext cx="5836645" cy="473887"/>
          </a:xfrm>
        </p:spPr>
        <p:txBody>
          <a:bodyPr/>
          <a:lstStyle/>
          <a:p>
            <a:r>
              <a:rPr lang="es-CR" sz="3600" dirty="0"/>
              <a:t>Validación del modelo ideal</a:t>
            </a:r>
            <a:endParaRPr lang="es-C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42" y="1848094"/>
            <a:ext cx="8078338" cy="510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42" y="2345066"/>
            <a:ext cx="5928458" cy="7379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43" y="3083020"/>
            <a:ext cx="3936054" cy="2730552"/>
          </a:xfrm>
          <a:prstGeom prst="rect">
            <a:avLst/>
          </a:prstGeom>
        </p:spPr>
      </p:pic>
      <p:cxnSp>
        <p:nvCxnSpPr>
          <p:cNvPr id="7" name="Conector recto de flecha 6"/>
          <p:cNvCxnSpPr>
            <a:endCxn id="9" idx="1"/>
          </p:cNvCxnSpPr>
          <p:nvPr/>
        </p:nvCxnSpPr>
        <p:spPr>
          <a:xfrm>
            <a:off x="1715312" y="3414084"/>
            <a:ext cx="2916937" cy="27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endCxn id="10" idx="1"/>
          </p:cNvCxnSpPr>
          <p:nvPr/>
        </p:nvCxnSpPr>
        <p:spPr>
          <a:xfrm>
            <a:off x="1241571" y="3690171"/>
            <a:ext cx="3390678" cy="103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249" y="3424798"/>
            <a:ext cx="4377527" cy="5307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249" y="4461181"/>
            <a:ext cx="4377527" cy="5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6" y="1843896"/>
            <a:ext cx="5081535" cy="3186985"/>
          </a:xfrm>
          <a:prstGeom prst="rect">
            <a:avLst/>
          </a:prstGeom>
        </p:spPr>
      </p:pic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5502081" y="1711353"/>
            <a:ext cx="3184719" cy="4966283"/>
          </a:xfrm>
        </p:spPr>
        <p:txBody>
          <a:bodyPr/>
          <a:lstStyle/>
          <a:p>
            <a:r>
              <a:rPr lang="es-CR" sz="1400" dirty="0"/>
              <a:t>Buenas métricas:</a:t>
            </a:r>
          </a:p>
          <a:p>
            <a:pPr lvl="1"/>
            <a:r>
              <a:rPr lang="es-CR" sz="1400" i="1" dirty="0"/>
              <a:t>Sensibilidad= 90%</a:t>
            </a:r>
            <a:endParaRPr lang="es-CR" sz="1400" dirty="0"/>
          </a:p>
          <a:p>
            <a:pPr lvl="1"/>
            <a:r>
              <a:rPr lang="es-CR" sz="1400" i="1" dirty="0"/>
              <a:t>Especificidad= 90%</a:t>
            </a:r>
            <a:endParaRPr lang="es-CR" sz="1400" dirty="0"/>
          </a:p>
          <a:p>
            <a:pPr lvl="1"/>
            <a:r>
              <a:rPr lang="es-CR" sz="1400" i="1" dirty="0"/>
              <a:t>Exactitud= 90%</a:t>
            </a:r>
            <a:endParaRPr lang="es-CR" sz="1400" dirty="0"/>
          </a:p>
          <a:p>
            <a:pPr lvl="1"/>
            <a:r>
              <a:rPr lang="es-CR" sz="1400" i="1" dirty="0"/>
              <a:t>Área bajo la curva= 92%</a:t>
            </a:r>
            <a:endParaRPr lang="es-CR" sz="1400" dirty="0"/>
          </a:p>
          <a:p>
            <a:r>
              <a:rPr lang="es-ES" sz="1400" dirty="0"/>
              <a:t>La posibilidad de un 2do ataque cardiaco aumenta o disminuye en una proporción de 1,31 por cada aumento o disminución de una unidad en la edad.</a:t>
            </a:r>
          </a:p>
          <a:p>
            <a:r>
              <a:rPr lang="es-ES" sz="1400" dirty="0"/>
              <a:t>Las posibilidades de un 2do ataque para una persona con sobrepeso son 22.6 veces mayores que la de una persona con peso normal.</a:t>
            </a:r>
          </a:p>
          <a:p>
            <a:pPr lvl="1"/>
            <a:r>
              <a:rPr lang="es-CR" sz="1400" i="1" dirty="0"/>
              <a:t>Muchísimo mayores para una persona con obesidad.</a:t>
            </a:r>
            <a:endParaRPr lang="es-CR" sz="1400" dirty="0"/>
          </a:p>
          <a:p>
            <a:pPr lvl="1"/>
            <a:r>
              <a:rPr lang="es-CR" sz="1400" i="1" dirty="0"/>
              <a:t>(Según los datos analizados.)</a:t>
            </a:r>
            <a:endParaRPr lang="es-CR" sz="1400" dirty="0"/>
          </a:p>
          <a:p>
            <a:endParaRPr lang="es-CR" sz="1100" dirty="0"/>
          </a:p>
        </p:txBody>
      </p:sp>
    </p:spTree>
    <p:extLst>
      <p:ext uri="{BB962C8B-B14F-4D97-AF65-F5344CB8AC3E}">
        <p14:creationId xmlns:p14="http://schemas.microsoft.com/office/powerpoint/2010/main" val="13164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Regresión logística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Se puede usar para crear modelos donde la variable es categórica (generalmente de dos niveles).</a:t>
            </a:r>
          </a:p>
          <a:p>
            <a:r>
              <a:rPr lang="es-ES" sz="2000" dirty="0"/>
              <a:t>Es un tipo de modelo </a:t>
            </a:r>
            <a:r>
              <a:rPr lang="es-ES" sz="2000" b="1" dirty="0"/>
              <a:t>lineal </a:t>
            </a:r>
            <a:r>
              <a:rPr lang="es-ES" sz="2000" dirty="0"/>
              <a:t>generalizado.</a:t>
            </a:r>
          </a:p>
          <a:p>
            <a:pPr lvl="1"/>
            <a:r>
              <a:rPr lang="es-ES" sz="2000" dirty="0"/>
              <a:t>Se construyen en dos etapas:</a:t>
            </a:r>
          </a:p>
          <a:p>
            <a:r>
              <a:rPr lang="es-ES" sz="2000" dirty="0"/>
              <a:t>Se modela la variable respuesta utilizando una distribución de probabilidad (binomial o Poisson).</a:t>
            </a:r>
          </a:p>
          <a:p>
            <a:r>
              <a:rPr lang="es-ES" sz="2000" dirty="0"/>
              <a:t>Se modela el parámetro de la distribución usando una colección de predictores y una forma especial de regresión múltiple.</a:t>
            </a:r>
          </a:p>
          <a:p>
            <a:r>
              <a:rPr lang="es-ES" sz="2000" dirty="0"/>
              <a:t>Los residuos toman una forma totalmente diferente a la distribución normal.</a:t>
            </a:r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34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9499" y="232005"/>
            <a:ext cx="6794400" cy="617700"/>
          </a:xfrm>
        </p:spPr>
        <p:txBody>
          <a:bodyPr/>
          <a:lstStyle/>
          <a:p>
            <a:r>
              <a:rPr lang="es-CR" sz="3600" dirty="0"/>
              <a:t>Modelo de la Probabilidad</a:t>
            </a:r>
            <a:endParaRPr lang="es-C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dirty="0"/>
              <a:t>El resultado es la probabilidad de tener alguno de los valores posibles de la variable de respuesta:</a:t>
            </a:r>
          </a:p>
          <a:p>
            <a:pPr lvl="1"/>
            <a:r>
              <a:rPr lang="es-ES" sz="2400" dirty="0"/>
              <a:t>¿Cuál es la probabilidad de que la observación tenga el valor ‘A’?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74" y="3433470"/>
            <a:ext cx="4719451" cy="26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165" y="290728"/>
            <a:ext cx="6794400" cy="617700"/>
          </a:xfrm>
        </p:spPr>
        <p:txBody>
          <a:bodyPr/>
          <a:lstStyle/>
          <a:p>
            <a:r>
              <a:rPr lang="es-ES" sz="2800" dirty="0"/>
              <a:t>Condiciones y Mejoras al Modelo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Condiciones clave:</a:t>
            </a:r>
          </a:p>
          <a:p>
            <a:pPr lvl="1"/>
            <a:r>
              <a:rPr lang="es-ES" sz="2000" i="1" dirty="0"/>
              <a:t>Cada predictor está linealmente relacionado con la función </a:t>
            </a:r>
            <a:r>
              <a:rPr lang="es-ES" sz="2000" i="1" dirty="0" err="1"/>
              <a:t>logit</a:t>
            </a:r>
            <a:r>
              <a:rPr lang="es-ES" sz="2000" i="1" dirty="0"/>
              <a:t>() de la probabilidad si los otros se mantienen constantes.</a:t>
            </a:r>
            <a:endParaRPr lang="es-ES" sz="2000" dirty="0"/>
          </a:p>
          <a:p>
            <a:pPr lvl="1"/>
            <a:r>
              <a:rPr lang="es-ES" sz="2000" dirty="0"/>
              <a:t>Cada resultado estimado es independiente de otros estimados o predicciones.</a:t>
            </a:r>
          </a:p>
          <a:p>
            <a:r>
              <a:rPr lang="es-CR" sz="2000" dirty="0"/>
              <a:t>Umbral de discriminación:</a:t>
            </a:r>
          </a:p>
          <a:p>
            <a:pPr lvl="1"/>
            <a:r>
              <a:rPr lang="es-ES" sz="2000" dirty="0"/>
              <a:t>Normalmente, se usa como umbral el valor 0.5</a:t>
            </a:r>
          </a:p>
          <a:p>
            <a:pPr lvl="2"/>
            <a:r>
              <a:rPr lang="es-ES" sz="2000" dirty="0"/>
              <a:t>Si la probabilidad es mayor a 0.5, el modelo predice el valor A.</a:t>
            </a:r>
          </a:p>
          <a:p>
            <a:pPr lvl="2"/>
            <a:r>
              <a:rPr lang="es-ES" sz="2000" dirty="0"/>
              <a:t>Si la probabilidad es menor a 0.5, el modelo predice el valor B.</a:t>
            </a:r>
          </a:p>
          <a:p>
            <a:pPr lvl="1"/>
            <a:r>
              <a:rPr lang="es-ES" sz="2000" dirty="0"/>
              <a:t>Puede ajustarse para mejorar el desempeño del modelo.</a:t>
            </a:r>
          </a:p>
          <a:p>
            <a:pPr lvl="1"/>
            <a:r>
              <a:rPr lang="es-ES" sz="2000" dirty="0"/>
              <a:t>¿Cómo determinar cuál es el umbral ideal?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8145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0776" y="290728"/>
            <a:ext cx="6794400" cy="617700"/>
          </a:xfrm>
        </p:spPr>
        <p:txBody>
          <a:bodyPr/>
          <a:lstStyle/>
          <a:p>
            <a:r>
              <a:rPr lang="es-CR" sz="2800" dirty="0"/>
              <a:t>Característica Operativa del Receptor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Curva ROC (Receiver </a:t>
            </a:r>
            <a:r>
              <a:rPr lang="es-CR" sz="2000" dirty="0" err="1"/>
              <a:t>Operating</a:t>
            </a:r>
            <a:r>
              <a:rPr lang="es-CR" sz="2000" dirty="0"/>
              <a:t> </a:t>
            </a:r>
            <a:r>
              <a:rPr lang="es-CR" sz="2000" dirty="0" err="1"/>
              <a:t>Characteristic</a:t>
            </a:r>
            <a:r>
              <a:rPr lang="es-CR" sz="2000" dirty="0"/>
              <a:t>).</a:t>
            </a:r>
          </a:p>
          <a:p>
            <a:r>
              <a:rPr lang="es-ES" sz="2000" dirty="0"/>
              <a:t>“Representación gráfica de la sensibilidad frente a la especificidad para un sistema clasificador binario, según varía el umbral de discriminación.” (Wikipedia)</a:t>
            </a:r>
          </a:p>
          <a:p>
            <a:r>
              <a:rPr lang="es-ES" sz="2000" dirty="0"/>
              <a:t>Posibles resultados a la hora de usar un clasificador binario: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13" y="3740049"/>
            <a:ext cx="3951773" cy="23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443" y="248783"/>
            <a:ext cx="6794400" cy="617700"/>
          </a:xfrm>
        </p:spPr>
        <p:txBody>
          <a:bodyPr/>
          <a:lstStyle/>
          <a:p>
            <a:r>
              <a:rPr lang="es-CR" sz="2400" dirty="0"/>
              <a:t>Característica Operativa del Receptor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800" dirty="0"/>
              <a:t>Ejes:</a:t>
            </a:r>
          </a:p>
          <a:p>
            <a:pPr lvl="1"/>
            <a:r>
              <a:rPr lang="es-ES" sz="1800" dirty="0"/>
              <a:t>Sensibilidad (Razón de Verdaderos Positivos): eje y</a:t>
            </a:r>
          </a:p>
          <a:p>
            <a:pPr lvl="2"/>
            <a:r>
              <a:rPr lang="es-CR" sz="1800" b="1" dirty="0"/>
              <a:t>Verdaderos Positivos / (</a:t>
            </a:r>
            <a:r>
              <a:rPr lang="es-CR" sz="1800" b="1" dirty="0" err="1"/>
              <a:t>VerdaderosPositivos</a:t>
            </a:r>
            <a:r>
              <a:rPr lang="es-CR" sz="1800" b="1" dirty="0"/>
              <a:t>+ </a:t>
            </a:r>
            <a:r>
              <a:rPr lang="es-CR" sz="1800" b="1" dirty="0" err="1"/>
              <a:t>FalsosNegativos</a:t>
            </a:r>
            <a:r>
              <a:rPr lang="es-CR" sz="1800" b="1" dirty="0"/>
              <a:t>)</a:t>
            </a:r>
          </a:p>
          <a:p>
            <a:pPr lvl="1"/>
            <a:r>
              <a:rPr lang="es-ES" sz="1800" dirty="0"/>
              <a:t>Especificidad (Razón de Verdaderos Negativos): eje x</a:t>
            </a:r>
          </a:p>
          <a:p>
            <a:pPr lvl="2"/>
            <a:r>
              <a:rPr lang="es-CR" sz="1800" b="1" dirty="0"/>
              <a:t>Verdaderos Negativos / (Falsos Positivos + Verdaderos Negativos)</a:t>
            </a:r>
          </a:p>
          <a:p>
            <a:r>
              <a:rPr lang="es-ES" sz="1800" dirty="0"/>
              <a:t>Interpretación de la curva ROC:</a:t>
            </a:r>
          </a:p>
          <a:p>
            <a:pPr lvl="1"/>
            <a:r>
              <a:rPr lang="es-ES" sz="1800" i="1" dirty="0"/>
              <a:t>Área bajo la curva (AUC): probabilidad de clasificar apropiadamente una observación seleccionada al azar.</a:t>
            </a:r>
            <a:endParaRPr lang="es-ES" sz="1800" dirty="0"/>
          </a:p>
          <a:p>
            <a:r>
              <a:rPr lang="es-CR" sz="1800" dirty="0"/>
              <a:t>Utilización:</a:t>
            </a:r>
          </a:p>
          <a:p>
            <a:pPr lvl="1"/>
            <a:r>
              <a:rPr lang="es-ES" sz="1800" dirty="0"/>
              <a:t>Analizar las implicaciones de cada límite en términos de la sensibilidad y la especificidad:</a:t>
            </a:r>
          </a:p>
          <a:p>
            <a:pPr lvl="2"/>
            <a:r>
              <a:rPr lang="es-ES" sz="1800" dirty="0"/>
              <a:t>Umbral alto: alta especificidad y baja sensibilidad.</a:t>
            </a:r>
          </a:p>
          <a:p>
            <a:pPr lvl="2"/>
            <a:r>
              <a:rPr lang="es-ES" sz="1800" dirty="0"/>
              <a:t>Umbral bajo: baja especificidad y alta sensibilidad.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90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sz="1800" dirty="0"/>
          </a:p>
          <a:p>
            <a:r>
              <a:rPr lang="es-ES" sz="1800" dirty="0"/>
              <a:t>Conjunto de datos: datos del capítulo 9 del libro “Data </a:t>
            </a:r>
            <a:r>
              <a:rPr lang="es-ES" sz="1800" dirty="0" err="1"/>
              <a:t>MiningfortheMasses</a:t>
            </a:r>
            <a:r>
              <a:rPr lang="es-ES" sz="1800" dirty="0"/>
              <a:t>”.</a:t>
            </a:r>
          </a:p>
          <a:p>
            <a:pPr lvl="1"/>
            <a:r>
              <a:rPr lang="es-ES" sz="1400" i="1" dirty="0"/>
              <a:t>Pueden descargarlo aquí: https://sites.google.com/site/dataminingforthemasses/</a:t>
            </a:r>
            <a:endParaRPr lang="es-ES" sz="1400" dirty="0"/>
          </a:p>
          <a:p>
            <a:r>
              <a:rPr lang="es-ES" sz="1800" dirty="0"/>
              <a:t>Observaciones de personas que han sufrido ataques al corazón, con variables referentes al estilo de vida de la persona:</a:t>
            </a:r>
          </a:p>
          <a:p>
            <a:pPr lvl="1"/>
            <a:r>
              <a:rPr lang="es-ES" sz="1400" dirty="0"/>
              <a:t>Edad de la persona (numérica; rango: 42 a 81).</a:t>
            </a:r>
          </a:p>
          <a:p>
            <a:pPr lvl="1"/>
            <a:r>
              <a:rPr lang="es-CR" sz="1400" dirty="0"/>
              <a:t>Estado marital (numérica; 0 = soltera, 1 = casada, 2 = divorciada, 3 = enviudada).</a:t>
            </a:r>
          </a:p>
          <a:p>
            <a:pPr lvl="1"/>
            <a:r>
              <a:rPr lang="pt-BR" sz="1400" dirty="0"/>
              <a:t>Género (numérica; 0 = </a:t>
            </a:r>
            <a:r>
              <a:rPr lang="pt-BR" sz="1400" dirty="0" err="1"/>
              <a:t>femenina</a:t>
            </a:r>
            <a:r>
              <a:rPr lang="pt-BR" sz="1400" dirty="0"/>
              <a:t>, 1 = masculino).</a:t>
            </a:r>
          </a:p>
          <a:p>
            <a:pPr lvl="1"/>
            <a:r>
              <a:rPr lang="es-CR" sz="1400" dirty="0"/>
              <a:t>Categoría de peso (numérica; 0 = peso normal, 1 = sobrepeso, 2 = obesidad).</a:t>
            </a:r>
          </a:p>
          <a:p>
            <a:pPr lvl="1"/>
            <a:r>
              <a:rPr lang="es-ES" sz="1400" dirty="0"/>
              <a:t>Nivel de Colesterol (numérica; rango: 122 a 239).</a:t>
            </a:r>
          </a:p>
          <a:p>
            <a:pPr lvl="1"/>
            <a:r>
              <a:rPr lang="es-ES" sz="1400" dirty="0"/>
              <a:t>Asistencia a programas para manejar estrés (numérica; 0 = no, 1 = sí).</a:t>
            </a:r>
          </a:p>
          <a:p>
            <a:pPr lvl="1"/>
            <a:r>
              <a:rPr lang="es-ES" sz="1400" dirty="0"/>
              <a:t>Habilidad para manejar estrés (numérica; rango: 35 a 80).</a:t>
            </a:r>
          </a:p>
          <a:p>
            <a:pPr lvl="1"/>
            <a:r>
              <a:rPr lang="es-ES" sz="1400" dirty="0"/>
              <a:t>2do ataque al corazón (categórica; valores posibles: sí o no).</a:t>
            </a:r>
          </a:p>
          <a:p>
            <a:pPr lvl="1"/>
            <a:r>
              <a:rPr lang="es-ES" sz="1400" dirty="0"/>
              <a:t>Pregunta: ¿Quién está en riesgo de sufrir un 2do ataque al corazón?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0230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82339"/>
            <a:ext cx="6794400" cy="617700"/>
          </a:xfrm>
        </p:spPr>
        <p:txBody>
          <a:bodyPr/>
          <a:lstStyle/>
          <a:p>
            <a:r>
              <a:rPr lang="es-CR" dirty="0"/>
              <a:t>Análisis Exploratorio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0" y="1848512"/>
            <a:ext cx="5733014" cy="1751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60" y="3964735"/>
            <a:ext cx="3680856" cy="583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55" y="4548610"/>
            <a:ext cx="3385928" cy="19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6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845</Words>
  <Application>Microsoft Office PowerPoint</Application>
  <PresentationFormat>Presentación en pantalla (4:3)</PresentationFormat>
  <Paragraphs>103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MINERÍA DE DATOS ISW­-911 </vt:lpstr>
      <vt:lpstr>Agenda</vt:lpstr>
      <vt:lpstr>Regresión logística</vt:lpstr>
      <vt:lpstr>Modelo de la Probabilidad</vt:lpstr>
      <vt:lpstr>Condiciones y Mejoras al Modelo</vt:lpstr>
      <vt:lpstr>Característica Operativa del Receptor</vt:lpstr>
      <vt:lpstr>Característica Operativa del Receptor</vt:lpstr>
      <vt:lpstr>Ejemplo</vt:lpstr>
      <vt:lpstr>Análisis Exploratorio</vt:lpstr>
      <vt:lpstr>Análisis Exploratorio</vt:lpstr>
      <vt:lpstr>Análisis Exploratorio</vt:lpstr>
      <vt:lpstr>Análisis Exploratorio</vt:lpstr>
      <vt:lpstr>Creación del Modelo</vt:lpstr>
      <vt:lpstr>Creación del Modelo</vt:lpstr>
      <vt:lpstr>Predicciones</vt:lpstr>
      <vt:lpstr>Validación del Modelo</vt:lpstr>
      <vt:lpstr>Validación del Modelo</vt:lpstr>
      <vt:lpstr>Validación del Modelo</vt:lpstr>
      <vt:lpstr>Conclusiones del Modelo</vt:lpstr>
      <vt:lpstr>Modelo ideal</vt:lpstr>
      <vt:lpstr>Validación del modelo ideal</vt:lpstr>
      <vt:lpstr>Validación del modelo ideal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115</cp:revision>
  <dcterms:modified xsi:type="dcterms:W3CDTF">2016-11-16T19:55:39Z</dcterms:modified>
</cp:coreProperties>
</file>