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262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Conjunto de datos: datos del capítulo 10 del libro “Data </a:t>
            </a:r>
            <a:r>
              <a:rPr lang="es-ES" sz="2000" dirty="0" err="1"/>
              <a:t>Mining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Masses</a:t>
            </a:r>
            <a:r>
              <a:rPr lang="es-ES" sz="2000" dirty="0"/>
              <a:t>”.</a:t>
            </a:r>
          </a:p>
          <a:p>
            <a:pPr lvl="1"/>
            <a:r>
              <a:rPr lang="es-ES" sz="1200" dirty="0"/>
              <a:t>Pueden descargarlo aquí: </a:t>
            </a:r>
            <a:r>
              <a:rPr lang="es-ES" sz="1200" i="1" dirty="0"/>
              <a:t>https://sites.google.com/site/dataminingforthemasses/</a:t>
            </a:r>
            <a:endParaRPr lang="es-ES" sz="1200" dirty="0"/>
          </a:p>
          <a:p>
            <a:r>
              <a:rPr lang="es-ES" sz="2000" dirty="0"/>
              <a:t>Observaciones de clientes de una tienda, con información acerca de sus hábitos de compras y actividad en el sitio web de la tienda:</a:t>
            </a:r>
          </a:p>
          <a:p>
            <a:pPr lvl="1"/>
            <a:r>
              <a:rPr lang="es-ES" sz="1200" dirty="0"/>
              <a:t>ID Usuario: numérica; identificador único para cada usuario.</a:t>
            </a:r>
          </a:p>
          <a:p>
            <a:pPr lvl="1"/>
            <a:r>
              <a:rPr lang="pt-BR" sz="1200" dirty="0"/>
              <a:t>Género: categórica; ‘M’ para masculino o ‘F’ para feminino.</a:t>
            </a:r>
          </a:p>
          <a:p>
            <a:pPr lvl="1"/>
            <a:r>
              <a:rPr lang="es-ES" sz="1200" dirty="0"/>
              <a:t>Edad: numérica; edad del cliente a la edad del análisis; valores entre 16 y 66 años.</a:t>
            </a:r>
          </a:p>
          <a:p>
            <a:pPr lvl="1"/>
            <a:r>
              <a:rPr lang="es-ES" sz="1200" dirty="0"/>
              <a:t>Estado marital: categórica; ‘M’ casado o ‘S’ para cualquier otro estado.</a:t>
            </a:r>
          </a:p>
          <a:p>
            <a:pPr lvl="1"/>
            <a:r>
              <a:rPr lang="es-ES" sz="1200" dirty="0"/>
              <a:t>Actividad en el sitio: categórica; valores: escaso, regular o frecuente (en inglés).</a:t>
            </a:r>
          </a:p>
          <a:p>
            <a:pPr lvl="1"/>
            <a:r>
              <a:rPr lang="es-ES" sz="1200" i="1" dirty="0"/>
              <a:t>Variables binarias (sí o no) para saber si el cliente: ha buscado o comprado productos electrónicos en los últimos 12 meses; ha comprado música digital en los últimos 18 meses o si ha comprado libros digitales.</a:t>
            </a:r>
            <a:endParaRPr lang="es-ES" sz="1200" dirty="0"/>
          </a:p>
          <a:p>
            <a:pPr lvl="1"/>
            <a:r>
              <a:rPr lang="es-ES" sz="1200" dirty="0"/>
              <a:t>Método de pago: categórica; transferencia, cuenta en el sitio, tarjeta de crédito, pago mensual.</a:t>
            </a:r>
          </a:p>
          <a:p>
            <a:pPr lvl="1"/>
            <a:r>
              <a:rPr lang="es-ES" sz="1200" dirty="0"/>
              <a:t>Adopción del lector: categórica; Innovador, Adopción temprana, Mayoría temprana, Mayoría tardía.</a:t>
            </a:r>
          </a:p>
          <a:p>
            <a:r>
              <a:rPr lang="es-ES" sz="2000" dirty="0"/>
              <a:t>Pregunta: ¿Quién va a comprar un lector de libros electrónico nuevo apenas salga al mercado?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123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Preparación de los Datos</a:t>
            </a:r>
            <a:endParaRPr lang="es-C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40" y="2621558"/>
            <a:ext cx="7263990" cy="6082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40" y="3229761"/>
            <a:ext cx="7263990" cy="49467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78464" y="3399568"/>
            <a:ext cx="6484691" cy="9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900" dirty="0"/>
              <a:t>Dirección o PATH donde se almacena el archivo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40" y="3724433"/>
            <a:ext cx="4723222" cy="7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24284"/>
            <a:ext cx="6794400" cy="617700"/>
          </a:xfrm>
        </p:spPr>
        <p:txBody>
          <a:bodyPr/>
          <a:lstStyle/>
          <a:p>
            <a:r>
              <a:rPr lang="es-ES" sz="2800" dirty="0"/>
              <a:t>Análisis Exploratorio de los Datos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6189" y="2698736"/>
            <a:ext cx="2222890" cy="2854594"/>
          </a:xfrm>
        </p:spPr>
        <p:txBody>
          <a:bodyPr/>
          <a:lstStyle/>
          <a:p>
            <a:r>
              <a:rPr lang="es-ES" sz="1800" dirty="0"/>
              <a:t>La mayoría de las observaciones son adoptadores tempranos.</a:t>
            </a:r>
          </a:p>
          <a:p>
            <a:r>
              <a:rPr lang="es-CR" sz="1800" dirty="0"/>
              <a:t>La menor cantidad corresponde a innovadores.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6" y="2891262"/>
            <a:ext cx="5309553" cy="28707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6" y="1880809"/>
            <a:ext cx="5570144" cy="7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0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160" y="299117"/>
            <a:ext cx="6794400" cy="617700"/>
          </a:xfrm>
        </p:spPr>
        <p:txBody>
          <a:bodyPr/>
          <a:lstStyle/>
          <a:p>
            <a:r>
              <a:rPr lang="es-ES" sz="2800" dirty="0"/>
              <a:t>Análisis Exploratorio de los Datos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587068" y="2827090"/>
            <a:ext cx="3099732" cy="3299210"/>
          </a:xfrm>
        </p:spPr>
        <p:txBody>
          <a:bodyPr/>
          <a:lstStyle/>
          <a:p>
            <a:r>
              <a:rPr lang="es-ES" sz="2000" dirty="0"/>
              <a:t>Solo se nota una diferencia relativamente considerable en las edades de los adoptadores tardíos.</a:t>
            </a:r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38" y="2734810"/>
            <a:ext cx="3758023" cy="34585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60" y="1792466"/>
            <a:ext cx="4918666" cy="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5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219" y="341062"/>
            <a:ext cx="6794400" cy="617700"/>
          </a:xfrm>
        </p:spPr>
        <p:txBody>
          <a:bodyPr/>
          <a:lstStyle/>
          <a:p>
            <a:r>
              <a:rPr lang="es-ES" sz="2800" dirty="0"/>
              <a:t>Análisis Exploratorio de los Datos</a:t>
            </a:r>
            <a:endParaRPr lang="es-C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2" y="1742952"/>
            <a:ext cx="6384493" cy="737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2" y="2793534"/>
            <a:ext cx="4454582" cy="321242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96125" y="2793534"/>
            <a:ext cx="3036814" cy="3332766"/>
          </a:xfrm>
        </p:spPr>
        <p:txBody>
          <a:bodyPr/>
          <a:lstStyle/>
          <a:p>
            <a:r>
              <a:rPr lang="es-ES" sz="2400" dirty="0"/>
              <a:t>No hay un patrón diferenciador claro, las proporciones son muy similares entre sí.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04614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605" y="223616"/>
            <a:ext cx="6794400" cy="617700"/>
          </a:xfrm>
        </p:spPr>
        <p:txBody>
          <a:bodyPr/>
          <a:lstStyle/>
          <a:p>
            <a:r>
              <a:rPr lang="es-ES" sz="2800" dirty="0"/>
              <a:t>Análisis Exploratorio de los Datos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02510" y="2910980"/>
            <a:ext cx="3284290" cy="3215320"/>
          </a:xfrm>
        </p:spPr>
        <p:txBody>
          <a:bodyPr/>
          <a:lstStyle/>
          <a:p>
            <a:r>
              <a:rPr lang="es-ES" sz="2400" dirty="0"/>
              <a:t>La mayoría de las observaciones son adoptadores tempranos.</a:t>
            </a:r>
          </a:p>
          <a:p>
            <a:endParaRPr lang="es-ES" sz="2400" dirty="0"/>
          </a:p>
          <a:p>
            <a:r>
              <a:rPr lang="es-CR" sz="2400" dirty="0"/>
              <a:t>La menor cantidad corresponde a innovadores.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6" y="1856623"/>
            <a:ext cx="5211831" cy="762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75" y="2795958"/>
            <a:ext cx="4071279" cy="31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2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Creación del Modelo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40073" y="3365845"/>
            <a:ext cx="2843868" cy="2120555"/>
          </a:xfrm>
        </p:spPr>
        <p:txBody>
          <a:bodyPr/>
          <a:lstStyle/>
          <a:p>
            <a:r>
              <a:rPr lang="es-CR" sz="2000" dirty="0"/>
              <a:t>Descripción textual del modelo.</a:t>
            </a:r>
          </a:p>
          <a:p>
            <a:r>
              <a:rPr lang="es-CR" sz="2000" dirty="0"/>
              <a:t>Considerablemente difícil de interpretar.</a:t>
            </a:r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3" y="1960647"/>
            <a:ext cx="7785173" cy="470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3" y="2634144"/>
            <a:ext cx="4860970" cy="33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440" y="223616"/>
            <a:ext cx="6794400" cy="617700"/>
          </a:xfrm>
        </p:spPr>
        <p:txBody>
          <a:bodyPr/>
          <a:lstStyle/>
          <a:p>
            <a:r>
              <a:rPr lang="es-CR" dirty="0"/>
              <a:t>Visualización del Modelo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40" y="1949460"/>
            <a:ext cx="3244446" cy="5480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26" y="2868752"/>
            <a:ext cx="5302261" cy="31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1050" y="240394"/>
            <a:ext cx="6794400" cy="617700"/>
          </a:xfrm>
        </p:spPr>
        <p:txBody>
          <a:bodyPr/>
          <a:lstStyle/>
          <a:p>
            <a:r>
              <a:rPr lang="es-CR" dirty="0"/>
              <a:t>Generar Predicciones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96" y="2002592"/>
            <a:ext cx="3224820" cy="470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96" y="2472936"/>
            <a:ext cx="4202039" cy="13137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96" y="3786655"/>
            <a:ext cx="3257394" cy="6325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096" y="4419186"/>
            <a:ext cx="6645085" cy="7622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096" y="5181467"/>
            <a:ext cx="4462630" cy="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32005"/>
            <a:ext cx="6794400" cy="617700"/>
          </a:xfrm>
        </p:spPr>
        <p:txBody>
          <a:bodyPr/>
          <a:lstStyle/>
          <a:p>
            <a:r>
              <a:rPr lang="es-ES" sz="2800" dirty="0"/>
              <a:t>Creación de un Modelo Ingenuo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00" y="2187568"/>
            <a:ext cx="4625500" cy="737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0" y="2925521"/>
            <a:ext cx="3615708" cy="11758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00" y="4088004"/>
            <a:ext cx="2475620" cy="4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Árboles de decisión</a:t>
            </a:r>
          </a:p>
          <a:p>
            <a:pPr lvl="1"/>
            <a:r>
              <a:rPr lang="es-CR" dirty="0"/>
              <a:t>Bosques aleatorios</a:t>
            </a:r>
          </a:p>
          <a:p>
            <a:pPr lvl="1"/>
            <a:r>
              <a:rPr lang="es-CR" dirty="0"/>
              <a:t>Ejemplos</a:t>
            </a:r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23616"/>
            <a:ext cx="6794400" cy="617700"/>
          </a:xfrm>
        </p:spPr>
        <p:txBody>
          <a:bodyPr/>
          <a:lstStyle/>
          <a:p>
            <a:r>
              <a:rPr lang="es-CR" dirty="0"/>
              <a:t>Evaluación del Modelo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27" y="2366391"/>
            <a:ext cx="5211831" cy="1200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39" y="3946021"/>
            <a:ext cx="3778578" cy="4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1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0716" y="307506"/>
            <a:ext cx="6794400" cy="617700"/>
          </a:xfrm>
        </p:spPr>
        <p:txBody>
          <a:bodyPr/>
          <a:lstStyle/>
          <a:p>
            <a:r>
              <a:rPr lang="es-CR" dirty="0"/>
              <a:t>Bosques aleatorios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Combinación de una serie de árboles de decisión.</a:t>
            </a:r>
          </a:p>
          <a:p>
            <a:pPr lvl="1"/>
            <a:r>
              <a:rPr lang="es-ES" sz="2400" dirty="0"/>
              <a:t>Cada árbol se crea con parámetros y criterios diferentes.</a:t>
            </a:r>
          </a:p>
          <a:p>
            <a:endParaRPr lang="es-ES" sz="2400" dirty="0"/>
          </a:p>
          <a:p>
            <a:r>
              <a:rPr lang="es-ES" sz="2400" dirty="0"/>
              <a:t>Al final se puede sacar un promedio o una mayoría de votos para determinar cuál es el resultado de la clasificación.</a:t>
            </a:r>
          </a:p>
          <a:p>
            <a:endParaRPr lang="es-ES" sz="2400" dirty="0"/>
          </a:p>
          <a:p>
            <a:r>
              <a:rPr lang="es-ES" sz="2400" dirty="0"/>
              <a:t>Suele tener mejor desempeño que un solo árbol de decisión.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840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2" y="1972493"/>
            <a:ext cx="6742806" cy="4460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2" y="2418509"/>
            <a:ext cx="8241208" cy="6082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2" y="3115694"/>
            <a:ext cx="2931655" cy="3211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405" y="3199584"/>
            <a:ext cx="5439849" cy="2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7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6" y="1984275"/>
            <a:ext cx="3713430" cy="6244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96" y="2718555"/>
            <a:ext cx="4136891" cy="1329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6" y="4158352"/>
            <a:ext cx="3811151" cy="616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96" y="4922938"/>
            <a:ext cx="6221623" cy="7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95" y="1838725"/>
            <a:ext cx="5179257" cy="11839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95" y="3139160"/>
            <a:ext cx="2605916" cy="462234"/>
          </a:xfrm>
          <a:prstGeom prst="rect">
            <a:avLst/>
          </a:prstGeom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4622334" y="3363984"/>
            <a:ext cx="4064466" cy="2762315"/>
          </a:xfrm>
        </p:spPr>
        <p:txBody>
          <a:bodyPr/>
          <a:lstStyle/>
          <a:p>
            <a:r>
              <a:rPr lang="es-ES" sz="1800" dirty="0"/>
              <a:t>El bosque aleatorio es mejor que el modelo ingenuo, pero peor que nuestro árbol de decisión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19566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439" y="290728"/>
            <a:ext cx="6794400" cy="617700"/>
          </a:xfrm>
        </p:spPr>
        <p:txBody>
          <a:bodyPr/>
          <a:lstStyle/>
          <a:p>
            <a:r>
              <a:rPr lang="es-ES" sz="2400" dirty="0"/>
              <a:t>Inducción con Árboles de Decisión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507372" cy="4526100"/>
          </a:xfrm>
        </p:spPr>
        <p:txBody>
          <a:bodyPr/>
          <a:lstStyle/>
          <a:p>
            <a:r>
              <a:rPr lang="es-ES" sz="1800" dirty="0"/>
              <a:t>Proceso de aprendizaje con árboles de decisión con base en tuplas que tienen una etiqueta de clase. </a:t>
            </a:r>
          </a:p>
          <a:p>
            <a:endParaRPr lang="es-ES" sz="1800" dirty="0"/>
          </a:p>
          <a:p>
            <a:r>
              <a:rPr lang="es-ES" sz="1800" dirty="0"/>
              <a:t>Un árbol de decisión es una estructura en forma de árbol (invertido) semejante a un diagrama de flujo.</a:t>
            </a:r>
          </a:p>
          <a:p>
            <a:endParaRPr lang="es-ES" sz="1800" dirty="0"/>
          </a:p>
          <a:p>
            <a:r>
              <a:rPr lang="es-ES" sz="1800" dirty="0"/>
              <a:t>Componentes:</a:t>
            </a:r>
          </a:p>
          <a:p>
            <a:pPr lvl="1"/>
            <a:r>
              <a:rPr lang="es-ES" sz="1800" dirty="0"/>
              <a:t>Raíz: primer nodo. </a:t>
            </a:r>
          </a:p>
          <a:p>
            <a:pPr lvl="1"/>
            <a:r>
              <a:rPr lang="es-ES" sz="1800" dirty="0"/>
              <a:t>Nodos internos: nodos que no son hojas.</a:t>
            </a:r>
          </a:p>
          <a:p>
            <a:pPr lvl="1"/>
            <a:r>
              <a:rPr lang="es-ES" sz="1800" dirty="0"/>
              <a:t>Ramas: resultado de una prueba o evaluación.</a:t>
            </a:r>
          </a:p>
          <a:p>
            <a:pPr lvl="1"/>
            <a:r>
              <a:rPr lang="es-ES" sz="1800" dirty="0"/>
              <a:t>Hojas: Nodos “puros” o “casi puros” que contienen la etiqueta. </a:t>
            </a:r>
          </a:p>
          <a:p>
            <a:r>
              <a:rPr lang="es-ES" sz="1800" dirty="0"/>
              <a:t>Ejemplo: clientes que van a comprar una computadora.</a:t>
            </a:r>
            <a:endParaRPr lang="es-CR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72" y="3449411"/>
            <a:ext cx="3061951" cy="167053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3087149" y="3632433"/>
            <a:ext cx="4077049" cy="53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5186494" y="4284676"/>
            <a:ext cx="1129367" cy="19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613283" y="4602310"/>
            <a:ext cx="702578" cy="2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186494" y="4930311"/>
            <a:ext cx="853579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331" y="273950"/>
            <a:ext cx="6794400" cy="617700"/>
          </a:xfrm>
        </p:spPr>
        <p:txBody>
          <a:bodyPr/>
          <a:lstStyle/>
          <a:p>
            <a:r>
              <a:rPr lang="es-ES" sz="2400" dirty="0"/>
              <a:t>Algoritmo Básico de Árboles de Decisión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Algoritmos como ID3, C4.5 y CART (</a:t>
            </a:r>
            <a:r>
              <a:rPr lang="es-ES" sz="2000" dirty="0" err="1"/>
              <a:t>Classification</a:t>
            </a:r>
            <a:r>
              <a:rPr lang="es-ES" sz="2000" dirty="0"/>
              <a:t> And </a:t>
            </a:r>
            <a:r>
              <a:rPr lang="es-ES" sz="2000" dirty="0" err="1"/>
              <a:t>Regression</a:t>
            </a:r>
            <a:r>
              <a:rPr lang="es-ES" sz="2000" dirty="0"/>
              <a:t> </a:t>
            </a:r>
            <a:r>
              <a:rPr lang="es-ES" sz="2000" dirty="0" err="1"/>
              <a:t>Tees</a:t>
            </a:r>
            <a:r>
              <a:rPr lang="es-ES" sz="2000" dirty="0"/>
              <a:t>) se utilizan desde los 70 y 80. </a:t>
            </a:r>
          </a:p>
          <a:p>
            <a:r>
              <a:rPr lang="es-ES" sz="2000" dirty="0"/>
              <a:t>ID3 y CART funcionan de manera similar, e inspiraron mucho trabajo en la línea de inducción con árboles de decisión. </a:t>
            </a:r>
          </a:p>
          <a:p>
            <a:r>
              <a:rPr lang="es-ES" sz="2000" dirty="0"/>
              <a:t>Parámetros de entrada: datos de entrenamiento, lista de atributos y método de selección de atributos. </a:t>
            </a:r>
          </a:p>
          <a:p>
            <a:r>
              <a:rPr lang="es-ES" sz="2000" dirty="0"/>
              <a:t>Algoritmo: </a:t>
            </a:r>
          </a:p>
          <a:p>
            <a:pPr lvl="1"/>
            <a:r>
              <a:rPr lang="es-ES" sz="1800" dirty="0"/>
              <a:t> Si todas las tuplas del nodo raíz “D” tienen la misma clase, se convierte en un nodo hoja y se usa su clase como la clasificación. </a:t>
            </a:r>
          </a:p>
          <a:p>
            <a:pPr lvl="1"/>
            <a:r>
              <a:rPr lang="es-ES" sz="1800" dirty="0"/>
              <a:t> De lo contrario, se aplica el método de selección de atributos para determinar cuál es criterio de división (cuál atributo y cuál valor usar para dividir el nodo). </a:t>
            </a:r>
          </a:p>
          <a:p>
            <a:pPr lvl="2"/>
            <a:r>
              <a:rPr lang="es-ES" sz="1600" dirty="0"/>
              <a:t>En general se busca reducir la entropía, o crear nodos más “puros”.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9349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3938" y="282339"/>
            <a:ext cx="6794400" cy="617700"/>
          </a:xfrm>
        </p:spPr>
        <p:txBody>
          <a:bodyPr/>
          <a:lstStyle/>
          <a:p>
            <a:r>
              <a:rPr lang="es-ES" sz="2800" dirty="0"/>
              <a:t>Ejemplo de Árbol de Decisión</a:t>
            </a:r>
            <a:endParaRPr lang="es-CR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17" y="2793534"/>
            <a:ext cx="5033641" cy="3211169"/>
          </a:xfrm>
          <a:prstGeom prst="rect">
            <a:avLst/>
          </a:prstGeom>
        </p:spPr>
      </p:pic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13677" cy="1193334"/>
          </a:xfrm>
        </p:spPr>
        <p:txBody>
          <a:bodyPr/>
          <a:lstStyle/>
          <a:p>
            <a:r>
              <a:rPr lang="es-ES" sz="2400" dirty="0"/>
              <a:t>Problema: clasificar clientes en adopción temprana o tardía de un nuevo lector electrónico.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69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Poda de Árboles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75" y="1752178"/>
            <a:ext cx="6059192" cy="28043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95243" y="5310231"/>
            <a:ext cx="193785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Árbol original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764171" y="4655890"/>
            <a:ext cx="515925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128468" y="5301842"/>
            <a:ext cx="193785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Árbol original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040073" y="4573261"/>
            <a:ext cx="114649" cy="59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Poda de Árboles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Proceso de eliminar o “podar” ramas del árbol que, más que un patrón en los datos, pueden representar una anomalía.</a:t>
            </a:r>
          </a:p>
          <a:p>
            <a:pPr lvl="1"/>
            <a:r>
              <a:rPr lang="es-ES" sz="1800" i="1" dirty="0"/>
              <a:t>Puede ser un árbol </a:t>
            </a:r>
            <a:r>
              <a:rPr lang="es-ES" sz="1800" i="1" dirty="0" err="1"/>
              <a:t>sobreajustado</a:t>
            </a:r>
            <a:r>
              <a:rPr lang="es-ES" sz="1800" i="1" dirty="0"/>
              <a:t>(“</a:t>
            </a:r>
            <a:r>
              <a:rPr lang="es-ES" sz="1800" b="1" i="1" dirty="0" err="1"/>
              <a:t>overfitted</a:t>
            </a:r>
            <a:r>
              <a:rPr lang="es-ES" sz="1800" i="1" dirty="0"/>
              <a:t>”).</a:t>
            </a:r>
            <a:endParaRPr lang="es-ES" sz="1800" dirty="0"/>
          </a:p>
          <a:p>
            <a:r>
              <a:rPr lang="es-ES" sz="1800" dirty="0"/>
              <a:t>Los métodos de poda de árboles aplican medidas estadísticas para determinar cuáles son las “últimas ramas confiables del árbol”.</a:t>
            </a:r>
          </a:p>
          <a:p>
            <a:r>
              <a:rPr lang="es-CR" sz="1800" dirty="0"/>
              <a:t>Ventajas de árboles podados:</a:t>
            </a:r>
          </a:p>
          <a:p>
            <a:pPr lvl="1"/>
            <a:r>
              <a:rPr lang="es-ES" sz="1800" dirty="0"/>
              <a:t>Son más sencillos y fáciles de entender.</a:t>
            </a:r>
          </a:p>
          <a:p>
            <a:pPr lvl="1"/>
            <a:r>
              <a:rPr lang="es-CR" sz="1800" dirty="0"/>
              <a:t>Usualmente tienen mejor desempeño.</a:t>
            </a:r>
          </a:p>
          <a:p>
            <a:pPr lvl="1"/>
            <a:r>
              <a:rPr lang="es-ES" sz="1800" i="1" dirty="0"/>
              <a:t>Suelen generalizar los patrones mejor y por lo tanto tener mejor desempeño con datos nuevos.</a:t>
            </a:r>
            <a:endParaRPr lang="es-ES" sz="1800" dirty="0"/>
          </a:p>
          <a:p>
            <a:r>
              <a:rPr lang="es-ES" sz="1800" dirty="0"/>
              <a:t>NOTA: si se poda de más, se puede tener un árbol </a:t>
            </a:r>
            <a:r>
              <a:rPr lang="es-ES" sz="1800" dirty="0" err="1"/>
              <a:t>subajustado</a:t>
            </a:r>
            <a:r>
              <a:rPr lang="es-ES" sz="1800" dirty="0"/>
              <a:t>(“</a:t>
            </a:r>
            <a:r>
              <a:rPr lang="es-ES" sz="1800" b="1" dirty="0" err="1"/>
              <a:t>underfitted</a:t>
            </a:r>
            <a:r>
              <a:rPr lang="es-ES" sz="1800" dirty="0"/>
              <a:t>”).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031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07506"/>
            <a:ext cx="6794400" cy="617700"/>
          </a:xfrm>
        </p:spPr>
        <p:txBody>
          <a:bodyPr/>
          <a:lstStyle/>
          <a:p>
            <a:r>
              <a:rPr lang="pt-BR" sz="3200" dirty="0"/>
              <a:t>Métodos de Poda de </a:t>
            </a:r>
            <a:r>
              <a:rPr lang="pt-BR" sz="3200" dirty="0" err="1"/>
              <a:t>Árboles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Pre-Poda:</a:t>
            </a:r>
          </a:p>
          <a:p>
            <a:pPr lvl="1"/>
            <a:r>
              <a:rPr lang="es-ES" sz="2000" i="1" dirty="0"/>
              <a:t>El árbol se poda al detener su construcción de manera temprana (decidiendo no hacer más particiones).</a:t>
            </a:r>
            <a:endParaRPr lang="es-ES" sz="2000" dirty="0"/>
          </a:p>
          <a:p>
            <a:pPr lvl="1"/>
            <a:r>
              <a:rPr lang="es-ES" sz="2000" i="1" dirty="0"/>
              <a:t>Al detenerse el particionamiento, el nodo se convierte en una hoja y puede ser utilizado para clasificar.	</a:t>
            </a:r>
            <a:endParaRPr lang="es-ES" sz="2000" dirty="0"/>
          </a:p>
          <a:p>
            <a:pPr lvl="1"/>
            <a:r>
              <a:rPr lang="es-ES" sz="2000" i="1" dirty="0"/>
              <a:t>Se pueden utilizar medidas como significancia estadística, ganancia de la información e índice de </a:t>
            </a:r>
            <a:r>
              <a:rPr lang="es-ES" sz="2000" i="1" dirty="0" err="1"/>
              <a:t>Gini</a:t>
            </a:r>
            <a:r>
              <a:rPr lang="es-ES" sz="2000" i="1" dirty="0"/>
              <a:t> para determinar el aporte de una división nueva.</a:t>
            </a:r>
            <a:endParaRPr lang="es-ES" sz="2000" dirty="0"/>
          </a:p>
          <a:p>
            <a:pPr lvl="1"/>
            <a:r>
              <a:rPr lang="es-ES" sz="2000" dirty="0"/>
              <a:t>Si la nueva división no cumple con las expectativas de un umbral previamente definido, entonces no se hace la división.</a:t>
            </a:r>
          </a:p>
          <a:p>
            <a:pPr lvl="1"/>
            <a:r>
              <a:rPr lang="es-ES" sz="2000" dirty="0"/>
              <a:t>Es difícil definir cuál es el umbral apropiado.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5524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771" y="240394"/>
            <a:ext cx="6794400" cy="617700"/>
          </a:xfrm>
        </p:spPr>
        <p:txBody>
          <a:bodyPr/>
          <a:lstStyle/>
          <a:p>
            <a:r>
              <a:rPr lang="pt-BR" sz="2800" dirty="0"/>
              <a:t>Métodos de Poda de </a:t>
            </a:r>
            <a:r>
              <a:rPr lang="pt-BR" sz="2800" dirty="0" err="1"/>
              <a:t>Árboles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Post-Poda:</a:t>
            </a:r>
          </a:p>
          <a:p>
            <a:pPr lvl="1"/>
            <a:r>
              <a:rPr lang="es-ES" sz="2000" i="1" dirty="0"/>
              <a:t>Consiste en quitar sub-árboles de un árbol completo.</a:t>
            </a:r>
            <a:endParaRPr lang="es-ES" sz="2000" dirty="0"/>
          </a:p>
          <a:p>
            <a:pPr lvl="2"/>
            <a:r>
              <a:rPr lang="es-ES" sz="2000" dirty="0"/>
              <a:t>Reemplazar ramas por hojas, como el ejemplo en la diapositiva 19.</a:t>
            </a:r>
          </a:p>
          <a:p>
            <a:pPr lvl="2"/>
            <a:r>
              <a:rPr lang="es-ES" sz="2000" dirty="0"/>
              <a:t>La hoja se etiqueta con la clase más probable.</a:t>
            </a:r>
          </a:p>
          <a:p>
            <a:pPr lvl="1"/>
            <a:r>
              <a:rPr lang="es-ES" sz="2000" i="1" dirty="0"/>
              <a:t>Ejemplo: el algoritmo “</a:t>
            </a:r>
            <a:r>
              <a:rPr lang="es-ES" sz="2000" i="1" dirty="0" err="1"/>
              <a:t>costcomplexity</a:t>
            </a:r>
            <a:r>
              <a:rPr lang="es-ES" sz="2000" i="1" dirty="0"/>
              <a:t>” que se usa en CART.</a:t>
            </a:r>
            <a:endParaRPr lang="es-ES" sz="2000" dirty="0"/>
          </a:p>
          <a:p>
            <a:pPr lvl="1"/>
            <a:r>
              <a:rPr lang="es-ES" sz="2000" dirty="0"/>
              <a:t>Considera el costo de la complejidad de un árbol en función de la cantidad de hojas en el árbol y el porcentaje de error del mismo.</a:t>
            </a:r>
          </a:p>
          <a:p>
            <a:pPr lvl="1"/>
            <a:r>
              <a:rPr lang="es-ES" sz="2000" dirty="0"/>
              <a:t>De las hojas hacia la raíz, para cada nodo, calcula el costo de la complejidad con el nodo y sin el nodo.</a:t>
            </a:r>
          </a:p>
          <a:p>
            <a:pPr lvl="1"/>
            <a:r>
              <a:rPr lang="es-ES" sz="2000" dirty="0"/>
              <a:t>Si el costo “sin el nodo” es menor al costo “con el nodo”, entonces el nodo se poda.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707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993</Words>
  <Application>Microsoft Office PowerPoint</Application>
  <PresentationFormat>Presentación en pantalla (4:3)</PresentationFormat>
  <Paragraphs>104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MINERÍA DE DATOS ISW­-911 </vt:lpstr>
      <vt:lpstr>Agenda</vt:lpstr>
      <vt:lpstr>Inducción con Árboles de Decisión</vt:lpstr>
      <vt:lpstr>Algoritmo Básico de Árboles de Decisión</vt:lpstr>
      <vt:lpstr>Ejemplo de Árbol de Decisión</vt:lpstr>
      <vt:lpstr>Poda de Árboles</vt:lpstr>
      <vt:lpstr>Poda de Árboles</vt:lpstr>
      <vt:lpstr>Métodos de Poda de Árboles</vt:lpstr>
      <vt:lpstr>Métodos de Poda de Árboles</vt:lpstr>
      <vt:lpstr>Ejemplo</vt:lpstr>
      <vt:lpstr>Preparación de los Datos</vt:lpstr>
      <vt:lpstr>Análisis Exploratorio de los Datos</vt:lpstr>
      <vt:lpstr>Análisis Exploratorio de los Datos</vt:lpstr>
      <vt:lpstr>Análisis Exploratorio de los Datos</vt:lpstr>
      <vt:lpstr>Análisis Exploratorio de los Datos</vt:lpstr>
      <vt:lpstr>Creación del Modelo</vt:lpstr>
      <vt:lpstr>Visualización del Modelo</vt:lpstr>
      <vt:lpstr>Generar Predicciones</vt:lpstr>
      <vt:lpstr>Creación de un Modelo Ingenuo</vt:lpstr>
      <vt:lpstr>Evaluación del Modelo</vt:lpstr>
      <vt:lpstr>Bosques aleatorios</vt:lpstr>
      <vt:lpstr>Ejemplo</vt:lpstr>
      <vt:lpstr>Ejemplo </vt:lpstr>
      <vt:lpstr>Ejemplo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122</cp:revision>
  <dcterms:modified xsi:type="dcterms:W3CDTF">2016-11-16T20:58:53Z</dcterms:modified>
</cp:coreProperties>
</file>