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2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262" autoAdjust="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dataminingforthemass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dataminingforthemasse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dataminingforthemasse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5974"/>
            <a:ext cx="8229600" cy="4526100"/>
          </a:xfrm>
        </p:spPr>
        <p:txBody>
          <a:bodyPr/>
          <a:lstStyle/>
          <a:p>
            <a:r>
              <a:rPr lang="es-ES" sz="1800" dirty="0"/>
              <a:t>Las redes neuronales son un componente importante en el campo de Inteligencia Artificial, que buscan replicar el comportamiento del sistema nervioso biológico.</a:t>
            </a:r>
          </a:p>
          <a:p>
            <a:pPr lvl="1"/>
            <a:r>
              <a:rPr lang="es-ES" sz="1800" i="1" dirty="0"/>
              <a:t>En general consisten de una capa de entrada, una o más capas ocultas y una capa de salida.</a:t>
            </a:r>
            <a:endParaRPr lang="es-ES" sz="1800" dirty="0"/>
          </a:p>
          <a:p>
            <a:pPr lvl="1"/>
            <a:r>
              <a:rPr lang="es-ES" sz="1800" dirty="0"/>
              <a:t>La estructura de la red neuronal se conoce como la “topología de la red”.</a:t>
            </a:r>
          </a:p>
          <a:p>
            <a:r>
              <a:rPr lang="es-ES" sz="1800" dirty="0"/>
              <a:t>Pueden utilizarse para clasificar variables cualitativas o estimar variables cuantitativas.</a:t>
            </a:r>
          </a:p>
          <a:p>
            <a:r>
              <a:rPr lang="es-ES" sz="1800" dirty="0"/>
              <a:t>Hay muchas formas o algoritmos de implementar el concepto de redes neuronales, de las cuales solo vimos “</a:t>
            </a:r>
            <a:r>
              <a:rPr lang="es-ES" sz="1800" dirty="0" err="1"/>
              <a:t>retropropagación</a:t>
            </a:r>
            <a:r>
              <a:rPr lang="es-ES" sz="1800" dirty="0"/>
              <a:t>”.</a:t>
            </a:r>
          </a:p>
          <a:p>
            <a:pPr lvl="1"/>
            <a:r>
              <a:rPr lang="es-ES" sz="1800" i="1" dirty="0"/>
              <a:t>Recibe los datos de entrada, hace una clasificación y luego propaga el error hacia atrás para ajustar los pesos y sesgos, para mejorar el desempeño.</a:t>
            </a:r>
            <a:endParaRPr lang="es-ES" sz="1800" dirty="0"/>
          </a:p>
          <a:p>
            <a:r>
              <a:rPr lang="es-ES" sz="1800" dirty="0"/>
              <a:t>En la actualidad se está dedicando mucho esfuerzo a investigar cómo hacer que la salida de las redes sea más accesible para los humanos.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175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dirty="0"/>
              <a:t>Conjunto de datos: datos del capítulo 9 del libro “Data </a:t>
            </a:r>
            <a:r>
              <a:rPr lang="es-ES" sz="1600" dirty="0" err="1"/>
              <a:t>MiningfortheMasses</a:t>
            </a:r>
            <a:r>
              <a:rPr lang="es-ES" sz="1600" dirty="0"/>
              <a:t>”.</a:t>
            </a:r>
          </a:p>
          <a:p>
            <a:pPr lvl="1"/>
            <a:r>
              <a:rPr lang="es-ES" sz="1600" i="1" dirty="0"/>
              <a:t>Pueden descargarlo aquí: </a:t>
            </a:r>
            <a:r>
              <a:rPr lang="es-ES" sz="1600" i="1" dirty="0">
                <a:hlinkClick r:id="rId2"/>
              </a:rPr>
              <a:t>https://sites.google.com/site/dataminingforthemasses/</a:t>
            </a:r>
            <a:endParaRPr lang="es-ES" sz="1600" dirty="0"/>
          </a:p>
          <a:p>
            <a:r>
              <a:rPr lang="es-ES" sz="1600" dirty="0"/>
              <a:t>Observaciones de personas que han sufrido ataques al corazón, con variables referentes al estilo de vida de la persona:</a:t>
            </a:r>
          </a:p>
          <a:p>
            <a:pPr lvl="1"/>
            <a:r>
              <a:rPr lang="es-ES" sz="1600" dirty="0"/>
              <a:t>Edad de la persona (numérica; rango: 42 a 81).</a:t>
            </a:r>
          </a:p>
          <a:p>
            <a:pPr lvl="1"/>
            <a:r>
              <a:rPr lang="es-CR" sz="1600" dirty="0"/>
              <a:t>Estado marital (numérica; 0 = soltera, 1 = casada, 2 = divorciada, 3 = enviudada).</a:t>
            </a:r>
          </a:p>
          <a:p>
            <a:pPr lvl="1"/>
            <a:r>
              <a:rPr lang="pt-BR" sz="1600" dirty="0"/>
              <a:t>Género (numérica; 0 = </a:t>
            </a:r>
            <a:r>
              <a:rPr lang="pt-BR" sz="1600" dirty="0" err="1"/>
              <a:t>femenina</a:t>
            </a:r>
            <a:r>
              <a:rPr lang="pt-BR" sz="1600" dirty="0"/>
              <a:t>, 1 = masculino).</a:t>
            </a:r>
          </a:p>
          <a:p>
            <a:pPr lvl="1"/>
            <a:r>
              <a:rPr lang="es-CR" sz="1600" dirty="0"/>
              <a:t>Categoría de peso (numérica; 0 = peso normal, 1 = sobrepeso, 2 = obesidad).</a:t>
            </a:r>
          </a:p>
          <a:p>
            <a:pPr lvl="1"/>
            <a:r>
              <a:rPr lang="es-ES" sz="1600" dirty="0"/>
              <a:t>Nivel de Colesterol (numérica; rango: 122 a 239).</a:t>
            </a:r>
          </a:p>
          <a:p>
            <a:pPr lvl="1"/>
            <a:r>
              <a:rPr lang="es-ES" sz="1600" dirty="0"/>
              <a:t>Asistencia a programas para manejar estrés (numérica; 0 = no, 1 = sí).</a:t>
            </a:r>
          </a:p>
          <a:p>
            <a:pPr lvl="1"/>
            <a:r>
              <a:rPr lang="es-ES" sz="1600" dirty="0"/>
              <a:t>Habilidad para manejar estrés (numérica; rango: 35 a 80).</a:t>
            </a:r>
          </a:p>
          <a:p>
            <a:pPr lvl="1"/>
            <a:r>
              <a:rPr lang="es-ES" sz="1600" dirty="0"/>
              <a:t>2do ataque al corazón (categórica; valores posibles: sí o no).</a:t>
            </a:r>
          </a:p>
          <a:p>
            <a:pPr marL="203200" indent="0">
              <a:buNone/>
            </a:pPr>
            <a:r>
              <a:rPr lang="es-ES" sz="1600" dirty="0"/>
              <a:t>Pregunta: ¿Quién está en riesgo de sufrir un 2do ataque al corazón?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004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3" y="1640149"/>
            <a:ext cx="3757826" cy="15340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4" y="3174244"/>
            <a:ext cx="8930756" cy="51484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1359" y="3384876"/>
            <a:ext cx="8089711" cy="9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900" dirty="0"/>
              <a:t>Dirección o PATH donde se almacena el archivo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4" y="3689084"/>
            <a:ext cx="8787826" cy="6509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" y="4339988"/>
            <a:ext cx="8930756" cy="30648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44" y="4653104"/>
            <a:ext cx="8930756" cy="20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12097"/>
            <a:ext cx="6794400" cy="617700"/>
          </a:xfrm>
        </p:spPr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75" y="2555403"/>
            <a:ext cx="3261751" cy="30145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79900"/>
            <a:ext cx="5592524" cy="928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8288"/>
            <a:ext cx="5592523" cy="82638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" y="4422970"/>
            <a:ext cx="4572000" cy="109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La mayoría de las observaciones adoptaron de manera tardía el lector electrónico.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909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0" y="1759924"/>
            <a:ext cx="7434215" cy="7977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0" y="2805710"/>
            <a:ext cx="4149237" cy="364088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115339" y="3617843"/>
            <a:ext cx="3657600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Tiende a haber edades mayores en el grupo de adopción tardía.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148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323" y="251457"/>
            <a:ext cx="6794400" cy="617700"/>
          </a:xfrm>
        </p:spPr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7" y="1860798"/>
            <a:ext cx="7303396" cy="7498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2" y="2942768"/>
            <a:ext cx="3935467" cy="347128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115339" y="3617843"/>
            <a:ext cx="3657600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Hay mayor adopción temprana entre las observaciones que tiene mayor actividad en el sitio.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4244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Ingenuo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5" y="1628543"/>
            <a:ext cx="5408368" cy="14342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5" y="3120079"/>
            <a:ext cx="2412365" cy="18848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15" y="3333277"/>
            <a:ext cx="2964229" cy="7217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10" y="4062505"/>
            <a:ext cx="3224820" cy="454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110" y="4496216"/>
            <a:ext cx="3387690" cy="454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450" y="4950341"/>
            <a:ext cx="5338350" cy="47689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93485" y="5622412"/>
            <a:ext cx="4704522" cy="7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El modelo tiene una exactitud del 54%, con una probabilidad del 50% de clasificar apropiadamente una observación seleccionada al azar.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548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7962"/>
            <a:ext cx="6794400" cy="617700"/>
          </a:xfrm>
        </p:spPr>
        <p:txBody>
          <a:bodyPr/>
          <a:lstStyle/>
          <a:p>
            <a:r>
              <a:rPr lang="es-CR" sz="2800" dirty="0"/>
              <a:t>Pre-Procesamiento de los Datos</a:t>
            </a:r>
            <a:endParaRPr lang="es-C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983"/>
            <a:ext cx="9144000" cy="5930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7076"/>
            <a:ext cx="6275655" cy="27531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0227"/>
            <a:ext cx="9144000" cy="4457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85983"/>
            <a:ext cx="7209183" cy="63952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705600" y="2610678"/>
            <a:ext cx="1736035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Etiqueta</a:t>
            </a:r>
            <a:endParaRPr lang="es-CR"/>
          </a:p>
        </p:txBody>
      </p:sp>
      <p:sp>
        <p:nvSpPr>
          <p:cNvPr id="11" name="Rectángulo 10"/>
          <p:cNvSpPr/>
          <p:nvPr/>
        </p:nvSpPr>
        <p:spPr>
          <a:xfrm>
            <a:off x="6267046" y="3258926"/>
            <a:ext cx="2849217" cy="117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Matriz que contiene solo variables cuantitativas (se transformaron las variables cualitativas a variables ficticias).</a:t>
            </a:r>
            <a:endParaRPr lang="es-CR" dirty="0"/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314122" y="2855844"/>
            <a:ext cx="1391478" cy="1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0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64709"/>
            <a:ext cx="6794400" cy="617700"/>
          </a:xfrm>
        </p:spPr>
        <p:txBody>
          <a:bodyPr/>
          <a:lstStyle/>
          <a:p>
            <a:r>
              <a:rPr lang="es-CR" sz="3200" dirty="0"/>
              <a:t>Construcción del Modelo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465"/>
            <a:ext cx="9144000" cy="7086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082"/>
            <a:ext cx="4399308" cy="2841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246628"/>
            <a:ext cx="3785285" cy="4650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33" y="2405082"/>
            <a:ext cx="4279841" cy="42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91215"/>
            <a:ext cx="6794400" cy="617700"/>
          </a:xfrm>
        </p:spPr>
        <p:txBody>
          <a:bodyPr/>
          <a:lstStyle/>
          <a:p>
            <a:r>
              <a:rPr lang="es-CR" sz="2800" dirty="0"/>
              <a:t>Construcción con mas capas ocultas</a:t>
            </a:r>
            <a:endParaRPr lang="es-C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318"/>
            <a:ext cx="9144000" cy="8513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6715"/>
            <a:ext cx="4545496" cy="29574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94124"/>
            <a:ext cx="3838575" cy="504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202" y="2569236"/>
            <a:ext cx="3800184" cy="3990589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endCxn id="8" idx="0"/>
          </p:cNvCxnSpPr>
          <p:nvPr/>
        </p:nvCxnSpPr>
        <p:spPr>
          <a:xfrm>
            <a:off x="2451652" y="2319130"/>
            <a:ext cx="4434642" cy="2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Redes Neuronales</a:t>
            </a:r>
          </a:p>
          <a:p>
            <a:pPr lvl="1"/>
            <a:r>
              <a:rPr lang="es-ES" dirty="0"/>
              <a:t>Agrupamiento </a:t>
            </a:r>
          </a:p>
          <a:p>
            <a:pPr lvl="1"/>
            <a:r>
              <a:rPr lang="es-CR" dirty="0"/>
              <a:t>Ejemplos</a:t>
            </a:r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7962"/>
            <a:ext cx="6794400" cy="617700"/>
          </a:xfrm>
        </p:spPr>
        <p:txBody>
          <a:bodyPr/>
          <a:lstStyle/>
          <a:p>
            <a:r>
              <a:rPr lang="es-CR" dirty="0"/>
              <a:t>Hacer las Predicciones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1922034"/>
            <a:ext cx="9144000" cy="9857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" y="3016619"/>
            <a:ext cx="2968487" cy="5850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2" y="3682964"/>
            <a:ext cx="2931655" cy="13137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03" y="5151964"/>
            <a:ext cx="2377898" cy="3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04466"/>
            <a:ext cx="6794400" cy="617700"/>
          </a:xfrm>
        </p:spPr>
        <p:txBody>
          <a:bodyPr/>
          <a:lstStyle/>
          <a:p>
            <a:r>
              <a:rPr lang="es-ES" sz="2400" dirty="0"/>
              <a:t>Evaluación de las Redes Neuronales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8" y="1545122"/>
            <a:ext cx="8827604" cy="19004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8" y="3445566"/>
            <a:ext cx="4241524" cy="10733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8" y="4518931"/>
            <a:ext cx="3166076" cy="2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869" y="291214"/>
            <a:ext cx="6794400" cy="617700"/>
          </a:xfrm>
        </p:spPr>
        <p:txBody>
          <a:bodyPr/>
          <a:lstStyle/>
          <a:p>
            <a:r>
              <a:rPr lang="es-ES" sz="2400" dirty="0"/>
              <a:t>Evaluación de las Redes Neuronales</a:t>
            </a:r>
            <a:endParaRPr lang="es-C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997"/>
            <a:ext cx="9144000" cy="3336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150"/>
            <a:ext cx="4691270" cy="6381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2301"/>
            <a:ext cx="9144000" cy="5844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83030"/>
            <a:ext cx="7620000" cy="1038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718" y="3767508"/>
            <a:ext cx="3372492" cy="29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Se confirma en la práctica lo que se vio en la teoría: las redes neuronales son difíciles de interpretar, y un poco más difíciles de construir.</a:t>
            </a:r>
          </a:p>
          <a:p>
            <a:endParaRPr lang="es-CR" sz="2400" dirty="0"/>
          </a:p>
          <a:p>
            <a:r>
              <a:rPr lang="es-ES" sz="2400" dirty="0"/>
              <a:t>Para problemas sencillos, talvez crear una red neuronal sea una complicación innecesaria.</a:t>
            </a:r>
          </a:p>
          <a:p>
            <a:pPr lvl="1"/>
            <a:r>
              <a:rPr lang="es-ES" sz="2400" dirty="0"/>
              <a:t>Para problemas complejos, pueden ser un arma muy poderosa. </a:t>
            </a:r>
          </a:p>
          <a:p>
            <a:pPr lvl="1"/>
            <a:r>
              <a:rPr lang="es-ES" sz="2400" i="1" dirty="0"/>
              <a:t>Muy utilizadas en aprendizaje profundo (Deep </a:t>
            </a:r>
            <a:r>
              <a:rPr lang="es-ES" sz="2400" i="1" dirty="0" err="1"/>
              <a:t>learning</a:t>
            </a:r>
            <a:r>
              <a:rPr lang="es-ES" sz="2400" i="1" dirty="0"/>
              <a:t>).</a:t>
            </a:r>
            <a:endParaRPr lang="es-ES" sz="2400" dirty="0"/>
          </a:p>
          <a:p>
            <a:pPr lvl="1"/>
            <a:r>
              <a:rPr lang="es-ES" sz="2400" i="1" dirty="0"/>
              <a:t>Reflexión: ¿cómo determinar cuando un problema es muy sencillo como para justificar construir una red neuronal?</a:t>
            </a:r>
            <a:endParaRPr lang="es-ES" sz="2400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433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 General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43" y="1858617"/>
            <a:ext cx="5610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 General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" y="1911018"/>
            <a:ext cx="6562311" cy="4370098"/>
          </a:xfrm>
          <a:prstGeom prst="rect">
            <a:avLst/>
          </a:prstGeom>
        </p:spPr>
      </p:pic>
      <p:cxnSp>
        <p:nvCxnSpPr>
          <p:cNvPr id="7" name="Conector recto de flecha 6"/>
          <p:cNvCxnSpPr>
            <a:endCxn id="8" idx="2"/>
          </p:cNvCxnSpPr>
          <p:nvPr/>
        </p:nvCxnSpPr>
        <p:spPr>
          <a:xfrm flipV="1">
            <a:off x="5751443" y="2226365"/>
            <a:ext cx="894523" cy="63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056244" y="1586340"/>
            <a:ext cx="1179443" cy="6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Redes Neuronales</a:t>
            </a:r>
            <a:endParaRPr lang="es-CR"/>
          </a:p>
        </p:txBody>
      </p:sp>
      <p:sp>
        <p:nvSpPr>
          <p:cNvPr id="9" name="Rectángulo 8"/>
          <p:cNvSpPr/>
          <p:nvPr/>
        </p:nvSpPr>
        <p:spPr>
          <a:xfrm>
            <a:off x="7434470" y="1586340"/>
            <a:ext cx="1179443" cy="6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Regresión Logística</a:t>
            </a:r>
            <a:endParaRPr lang="es-CR" dirty="0"/>
          </a:p>
        </p:txBody>
      </p:sp>
      <p:sp>
        <p:nvSpPr>
          <p:cNvPr id="10" name="Rectángulo 9"/>
          <p:cNvSpPr/>
          <p:nvPr/>
        </p:nvSpPr>
        <p:spPr>
          <a:xfrm>
            <a:off x="7434470" y="2356531"/>
            <a:ext cx="1179443" cy="6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Bosques Aleatorios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434469" y="3126722"/>
            <a:ext cx="1179443" cy="6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Árboles de Decisión</a:t>
            </a:r>
            <a:endParaRPr lang="es-CR" dirty="0"/>
          </a:p>
        </p:txBody>
      </p:sp>
      <p:cxnSp>
        <p:nvCxnSpPr>
          <p:cNvPr id="16" name="Conector recto de flecha 15"/>
          <p:cNvCxnSpPr>
            <a:endCxn id="9" idx="1"/>
          </p:cNvCxnSpPr>
          <p:nvPr/>
        </p:nvCxnSpPr>
        <p:spPr>
          <a:xfrm flipV="1">
            <a:off x="5751443" y="1906353"/>
            <a:ext cx="1683027" cy="10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0" idx="1"/>
          </p:cNvCxnSpPr>
          <p:nvPr/>
        </p:nvCxnSpPr>
        <p:spPr>
          <a:xfrm flipV="1">
            <a:off x="5751443" y="2676544"/>
            <a:ext cx="1683027" cy="32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2" idx="1"/>
          </p:cNvCxnSpPr>
          <p:nvPr/>
        </p:nvCxnSpPr>
        <p:spPr>
          <a:xfrm>
            <a:off x="5751443" y="3061651"/>
            <a:ext cx="1683026" cy="38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7235687" y="3947426"/>
            <a:ext cx="1179443" cy="6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Regresión Lineal</a:t>
            </a:r>
            <a:endParaRPr lang="es-CR" dirty="0"/>
          </a:p>
        </p:txBody>
      </p:sp>
      <p:cxnSp>
        <p:nvCxnSpPr>
          <p:cNvPr id="31" name="Conector recto de flecha 30"/>
          <p:cNvCxnSpPr>
            <a:endCxn id="30" idx="1"/>
          </p:cNvCxnSpPr>
          <p:nvPr/>
        </p:nvCxnSpPr>
        <p:spPr>
          <a:xfrm>
            <a:off x="5751443" y="3947426"/>
            <a:ext cx="1484244" cy="32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4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Agrupamiento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4" y="1855480"/>
            <a:ext cx="6934408" cy="46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64710"/>
            <a:ext cx="6794400" cy="617700"/>
          </a:xfrm>
        </p:spPr>
        <p:txBody>
          <a:bodyPr/>
          <a:lstStyle/>
          <a:p>
            <a:r>
              <a:rPr lang="es-CR" sz="2400" dirty="0"/>
              <a:t>Aprendizaje Supervisado vs. No Supervisado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800" dirty="0"/>
              <a:t>Aprendizaje Supervisado:</a:t>
            </a:r>
          </a:p>
          <a:p>
            <a:pPr lvl="1"/>
            <a:r>
              <a:rPr lang="es-ES" sz="1800" i="1" dirty="0"/>
              <a:t>Hay una variable (“etiqueta”) en el conjunto de datos que nos sirve para entrenar un modelo de minería de datos, y para determinar la eficiencia del mismo.</a:t>
            </a:r>
            <a:endParaRPr lang="es-ES" sz="1800" dirty="0"/>
          </a:p>
          <a:p>
            <a:r>
              <a:rPr lang="es-ES" sz="1800" dirty="0"/>
              <a:t>Se divide e conjunto de datos original en “entrenamiento” y “prueba”.</a:t>
            </a:r>
          </a:p>
          <a:p>
            <a:pPr lvl="1"/>
            <a:r>
              <a:rPr lang="es-CR" sz="1800" dirty="0"/>
              <a:t>“Aprendizaje por ejemplos”.</a:t>
            </a:r>
          </a:p>
          <a:p>
            <a:pPr lvl="1"/>
            <a:r>
              <a:rPr lang="es-ES" sz="1800" dirty="0"/>
              <a:t>Principalmente algoritmos y técnicas del área predictiva:</a:t>
            </a:r>
          </a:p>
          <a:p>
            <a:pPr lvl="2"/>
            <a:r>
              <a:rPr lang="es-ES" sz="1800" dirty="0"/>
              <a:t>Redes neuronales, Regresión Lineal y Logística, Árboles de Decisiones entre otros.</a:t>
            </a:r>
          </a:p>
          <a:p>
            <a:r>
              <a:rPr lang="es-CR" sz="1800" dirty="0"/>
              <a:t>Aprendizaje No Supervisado:</a:t>
            </a:r>
          </a:p>
          <a:p>
            <a:pPr lvl="1"/>
            <a:r>
              <a:rPr lang="es-ES" sz="1800" dirty="0"/>
              <a:t>No hay una variable que se pueda utilizar como etiqueta.</a:t>
            </a:r>
          </a:p>
          <a:p>
            <a:pPr lvl="1"/>
            <a:r>
              <a:rPr lang="es-CR" sz="1800" dirty="0"/>
              <a:t>“Aprendizaje por observación”.</a:t>
            </a:r>
          </a:p>
          <a:p>
            <a:pPr lvl="1"/>
            <a:r>
              <a:rPr lang="es-CR" sz="1800" dirty="0"/>
              <a:t>Principalmente algoritmos y técnicas descriptivas:</a:t>
            </a:r>
          </a:p>
          <a:p>
            <a:pPr lvl="2"/>
            <a:r>
              <a:rPr lang="es-ES" sz="1800" dirty="0"/>
              <a:t>Agrupamiento, Reglas de Asociación, Análisis de Secuenciación entre otras.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901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5912" y="251458"/>
            <a:ext cx="6794400" cy="617700"/>
          </a:xfrm>
        </p:spPr>
        <p:txBody>
          <a:bodyPr/>
          <a:lstStyle/>
          <a:p>
            <a:r>
              <a:rPr lang="es-CR" sz="3200" dirty="0"/>
              <a:t>Agrupamiento (</a:t>
            </a:r>
            <a:r>
              <a:rPr lang="es-CR" sz="3200" dirty="0" err="1"/>
              <a:t>Clustering</a:t>
            </a:r>
            <a:r>
              <a:rPr lang="es-CR" sz="3200" dirty="0"/>
              <a:t>)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Definición:</a:t>
            </a:r>
          </a:p>
          <a:p>
            <a:pPr lvl="1"/>
            <a:r>
              <a:rPr lang="es-CR" sz="2000" i="1" dirty="0"/>
              <a:t>Proceso de agrupar un conjunto de objetos físicos o abstractos en grupos de objetos similares.</a:t>
            </a:r>
          </a:p>
          <a:p>
            <a:pPr lvl="1"/>
            <a:endParaRPr lang="es-CR" sz="2000" dirty="0"/>
          </a:p>
          <a:p>
            <a:r>
              <a:rPr lang="es-CR" sz="2000" dirty="0"/>
              <a:t>Clúster:</a:t>
            </a:r>
          </a:p>
          <a:p>
            <a:pPr lvl="1"/>
            <a:r>
              <a:rPr lang="es-ES" sz="2000" i="1" dirty="0"/>
              <a:t>Colección de objetos que son similares a otros en el mismo grupo o clúster, y a la vez son diferentes a objetos en otros grupos o clústeres. </a:t>
            </a:r>
          </a:p>
          <a:p>
            <a:pPr marL="635000" lvl="1" indent="0">
              <a:buNone/>
            </a:pPr>
            <a:endParaRPr lang="es-ES" sz="2000" dirty="0"/>
          </a:p>
          <a:p>
            <a:r>
              <a:rPr lang="es-ES" sz="2000" dirty="0"/>
              <a:t>Puede ser un paso previo a un esfuerzo de clasificación, que genere etiquetas sobre las cuales luego se entrenarían modelos.</a:t>
            </a:r>
          </a:p>
          <a:p>
            <a:pPr marL="203200" indent="0">
              <a:buNone/>
            </a:pPr>
            <a:endParaRPr lang="es-ES" sz="2000" dirty="0"/>
          </a:p>
          <a:p>
            <a:r>
              <a:rPr lang="es-CR" sz="2000" dirty="0"/>
              <a:t>Permite identificar variables o características que distingan los diferentes grupos.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1277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4364" y="277962"/>
            <a:ext cx="6794400" cy="617700"/>
          </a:xfrm>
        </p:spPr>
        <p:txBody>
          <a:bodyPr/>
          <a:lstStyle/>
          <a:p>
            <a:r>
              <a:rPr lang="es-CR" sz="3200" dirty="0"/>
              <a:t>Agrupamiento (</a:t>
            </a:r>
            <a:r>
              <a:rPr lang="es-CR" sz="3200" dirty="0" err="1"/>
              <a:t>Clustering</a:t>
            </a:r>
            <a:r>
              <a:rPr lang="es-CR" sz="3200" dirty="0"/>
              <a:t>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Utilizado ampliamente en diferentes aplicaciones: investigación de mercado, reconocimiento de patrones, análisis de datos y procesamiento de imágenes entre otras.</a:t>
            </a:r>
          </a:p>
          <a:p>
            <a:r>
              <a:rPr lang="es-ES" sz="1800" dirty="0"/>
              <a:t>También llamado “</a:t>
            </a:r>
            <a:r>
              <a:rPr lang="es-ES" sz="1800" b="1" dirty="0"/>
              <a:t>segmentación de datos</a:t>
            </a:r>
            <a:r>
              <a:rPr lang="es-ES" sz="1800" dirty="0"/>
              <a:t>”.</a:t>
            </a:r>
          </a:p>
          <a:p>
            <a:r>
              <a:rPr lang="es-ES" sz="1800" dirty="0"/>
              <a:t>Puede ser una forma de detección de anomalías, donde las anomalías pueden ser más interesantes que las “normales”:</a:t>
            </a:r>
          </a:p>
          <a:p>
            <a:pPr lvl="1"/>
            <a:r>
              <a:rPr lang="es-ES" sz="1800" dirty="0"/>
              <a:t>Transacciones fraudulentas con tarjetas de crédito.</a:t>
            </a:r>
          </a:p>
          <a:p>
            <a:pPr lvl="1"/>
            <a:r>
              <a:rPr lang="es-ES" sz="1800" dirty="0"/>
              <a:t>Actividades criminales en comercio electrónico.</a:t>
            </a:r>
          </a:p>
          <a:p>
            <a:r>
              <a:rPr lang="es-CR" sz="1800" dirty="0"/>
              <a:t>Áreas activas de investigación:</a:t>
            </a:r>
          </a:p>
          <a:p>
            <a:pPr lvl="1"/>
            <a:r>
              <a:rPr lang="es-CR" sz="1800" dirty="0"/>
              <a:t>Escalabilidad.</a:t>
            </a:r>
          </a:p>
          <a:p>
            <a:pPr lvl="1"/>
            <a:r>
              <a:rPr lang="es-ES" sz="1800" dirty="0"/>
              <a:t>Efectividad del agrupamiento para formas y tipos de dato complejos.</a:t>
            </a:r>
          </a:p>
          <a:p>
            <a:pPr lvl="1"/>
            <a:r>
              <a:rPr lang="es-ES" sz="1800" dirty="0"/>
              <a:t>Técnicas de agrupamiento con gran cantidad de dimensiones.</a:t>
            </a:r>
          </a:p>
          <a:p>
            <a:pPr lvl="1"/>
            <a:r>
              <a:rPr lang="es-ES" sz="1800" dirty="0"/>
              <a:t>Agrupamiento con datos mixtos (categóricos y numéricos) en bases de datos grandes.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12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439" y="290728"/>
            <a:ext cx="6794400" cy="617700"/>
          </a:xfrm>
        </p:spPr>
        <p:txBody>
          <a:bodyPr/>
          <a:lstStyle/>
          <a:p>
            <a:r>
              <a:rPr lang="es-ES" sz="2400" dirty="0"/>
              <a:t>Redes Neuronales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84922" y="1891748"/>
            <a:ext cx="5135217" cy="4526100"/>
          </a:xfrm>
        </p:spPr>
        <p:txBody>
          <a:bodyPr/>
          <a:lstStyle/>
          <a:p>
            <a:r>
              <a:rPr lang="es-ES" sz="1800" dirty="0"/>
              <a:t>Inspiradas en la forma en que funciona el sistema nervioso biológico.</a:t>
            </a:r>
          </a:p>
          <a:p>
            <a:pPr lvl="1"/>
            <a:r>
              <a:rPr lang="es-ES" sz="1800" dirty="0"/>
              <a:t>Sistema de interconexión de neuronas que</a:t>
            </a:r>
          </a:p>
          <a:p>
            <a:pPr lvl="1"/>
            <a:r>
              <a:rPr lang="es-ES" sz="1800" dirty="0"/>
              <a:t>colaboran entre sí para producir un estímulo de salida.</a:t>
            </a:r>
          </a:p>
          <a:p>
            <a:r>
              <a:rPr lang="es-ES" sz="1800" dirty="0"/>
              <a:t>Ventajas:</a:t>
            </a:r>
          </a:p>
          <a:p>
            <a:pPr lvl="1"/>
            <a:r>
              <a:rPr lang="es-ES" sz="1800" dirty="0"/>
              <a:t>Aprenden mediante una etapa de aprendizaje</a:t>
            </a:r>
          </a:p>
          <a:p>
            <a:pPr lvl="1"/>
            <a:r>
              <a:rPr lang="es-ES" sz="1800" dirty="0"/>
              <a:t>(ajuste de pesos en sus conexiones).</a:t>
            </a:r>
          </a:p>
          <a:p>
            <a:pPr lvl="1"/>
            <a:r>
              <a:rPr lang="es-ES" sz="1800" dirty="0"/>
              <a:t>Crean su propia representación de la información en su interior.</a:t>
            </a:r>
          </a:p>
          <a:p>
            <a:pPr lvl="1"/>
            <a:r>
              <a:rPr lang="es-ES" sz="1800" dirty="0"/>
              <a:t>Redundantes.</a:t>
            </a:r>
          </a:p>
          <a:p>
            <a:pPr lvl="1"/>
            <a:r>
              <a:rPr lang="es-ES" sz="1800" dirty="0"/>
              <a:t>Pueden manejar cambios no importantes en la información de entrada (ruido).</a:t>
            </a:r>
            <a:endParaRPr lang="es-C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40" y="3388074"/>
            <a:ext cx="3594736" cy="19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3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8590" y="304467"/>
            <a:ext cx="6794400" cy="617700"/>
          </a:xfrm>
        </p:spPr>
        <p:txBody>
          <a:bodyPr/>
          <a:lstStyle/>
          <a:p>
            <a:r>
              <a:rPr lang="es-CR" sz="4000" dirty="0"/>
              <a:t>Retos Principales</a:t>
            </a:r>
            <a:endParaRPr lang="es-CR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800" dirty="0"/>
              <a:t>Escalabilidad:</a:t>
            </a:r>
          </a:p>
          <a:p>
            <a:pPr lvl="1"/>
            <a:r>
              <a:rPr lang="es-ES" sz="1800" dirty="0"/>
              <a:t>–</a:t>
            </a:r>
            <a:r>
              <a:rPr lang="es-ES" sz="1800" i="1" dirty="0"/>
              <a:t>La mayoría de los algoritmos de agrupamiento trabajan bien con cientos de registros, pero las bases de datos actuales tienen millones de registros.</a:t>
            </a:r>
            <a:endParaRPr lang="es-ES" sz="1800" dirty="0"/>
          </a:p>
          <a:p>
            <a:r>
              <a:rPr lang="es-ES" sz="1800" dirty="0"/>
              <a:t>Habilidad para trabajar con diferentes tipos de atributos:</a:t>
            </a:r>
          </a:p>
          <a:p>
            <a:pPr lvl="1"/>
            <a:r>
              <a:rPr lang="es-ES" sz="1800" i="1" dirty="0"/>
              <a:t>Muchos algoritmos trabajan bien con datos numéricos, pero hoy en día es necesario trabajar con variables de otros tipos (binarias, categóricas, etc.)</a:t>
            </a:r>
            <a:endParaRPr lang="es-ES" sz="1800" dirty="0"/>
          </a:p>
          <a:p>
            <a:r>
              <a:rPr lang="es-ES" sz="1800" dirty="0"/>
              <a:t>Descubrimiento de grupos con formas arbitrarias:</a:t>
            </a:r>
          </a:p>
          <a:p>
            <a:pPr lvl="1"/>
            <a:r>
              <a:rPr lang="es-ES" sz="1800" dirty="0"/>
              <a:t>–</a:t>
            </a:r>
            <a:r>
              <a:rPr lang="es-ES" sz="1800" i="1" dirty="0"/>
              <a:t>Las medidas de distancia tradicionales hacen difícil el encontrar grupos con formas arbitrarias, lo cual puede ser necesario en casos específicos.</a:t>
            </a:r>
            <a:endParaRPr lang="es-ES" sz="1800" dirty="0"/>
          </a:p>
          <a:p>
            <a:r>
              <a:rPr lang="es-ES" sz="1800" dirty="0"/>
              <a:t>Requerimientos mínimos de conocimiento del negocio para determinar los parámetros de entrada:</a:t>
            </a:r>
          </a:p>
          <a:p>
            <a:pPr lvl="1"/>
            <a:r>
              <a:rPr lang="es-ES" sz="1800" dirty="0"/>
              <a:t>–</a:t>
            </a:r>
            <a:r>
              <a:rPr lang="es-ES" sz="1800" i="1" dirty="0"/>
              <a:t>Es importante que el algoritmo no dependa de variables de entrada que dependan mucho del conocimiento de los expertos.</a:t>
            </a:r>
            <a:endParaRPr lang="es-ES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667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Habilidad para trabajar con datos ruidosos:</a:t>
            </a:r>
          </a:p>
          <a:p>
            <a:pPr lvl="1"/>
            <a:r>
              <a:rPr lang="es-ES" sz="2000" dirty="0"/>
              <a:t>Algunos algoritmos son sensibles a datos faltantes o “sucios”, y estos problemas abundan en las bases de datos.</a:t>
            </a:r>
          </a:p>
          <a:p>
            <a:r>
              <a:rPr lang="es-CR" sz="2400" dirty="0"/>
              <a:t>Alta </a:t>
            </a:r>
            <a:r>
              <a:rPr lang="es-CR" sz="2400" dirty="0" err="1"/>
              <a:t>dimensionalidad</a:t>
            </a:r>
            <a:r>
              <a:rPr lang="es-CR" sz="2400" dirty="0"/>
              <a:t>:</a:t>
            </a:r>
          </a:p>
          <a:p>
            <a:pPr lvl="1"/>
            <a:r>
              <a:rPr lang="es-ES" sz="2000" dirty="0"/>
              <a:t>Algunos algoritmos funcionan bien con dos o tres columnas, pero las bases de datos tienen una gran cantidad de atributos.</a:t>
            </a:r>
          </a:p>
          <a:p>
            <a:r>
              <a:rPr lang="es-CR" sz="2400" dirty="0" err="1"/>
              <a:t>Interpretabilidad</a:t>
            </a:r>
            <a:r>
              <a:rPr lang="es-CR" sz="2400" dirty="0"/>
              <a:t> y usabilidad:</a:t>
            </a:r>
          </a:p>
          <a:p>
            <a:pPr lvl="1"/>
            <a:r>
              <a:rPr lang="es-ES" sz="2000" dirty="0"/>
              <a:t>Los usuarios esperan un resultado interpretable.</a:t>
            </a:r>
          </a:p>
          <a:p>
            <a:pPr lvl="1"/>
            <a:r>
              <a:rPr lang="es-ES" sz="2000" dirty="0"/>
              <a:t>–Es importante estudiar cómo una meta puede influenciar la selección de características y métodos para agrupar.</a:t>
            </a:r>
          </a:p>
          <a:p>
            <a:endParaRPr lang="es-C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08590" y="304467"/>
            <a:ext cx="6794400" cy="617700"/>
          </a:xfrm>
        </p:spPr>
        <p:txBody>
          <a:bodyPr/>
          <a:lstStyle/>
          <a:p>
            <a:r>
              <a:rPr lang="es-CR" sz="4000" dirty="0"/>
              <a:t>Retos Principales</a:t>
            </a:r>
            <a:endParaRPr lang="es-CR" sz="4000" dirty="0"/>
          </a:p>
        </p:txBody>
      </p:sp>
    </p:spTree>
    <p:extLst>
      <p:ext uri="{BB962C8B-B14F-4D97-AF65-F5344CB8AC3E}">
        <p14:creationId xmlns:p14="http://schemas.microsoft.com/office/powerpoint/2010/main" val="174057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64710"/>
            <a:ext cx="6794400" cy="617700"/>
          </a:xfrm>
        </p:spPr>
        <p:txBody>
          <a:bodyPr/>
          <a:lstStyle/>
          <a:p>
            <a:r>
              <a:rPr lang="es-CR" sz="2400" dirty="0"/>
              <a:t>Métodos principales de agrupamiento</a:t>
            </a:r>
            <a:endParaRPr lang="es-CR" sz="24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Agrupamiento jerárquico</a:t>
            </a:r>
          </a:p>
          <a:p>
            <a:r>
              <a:rPr lang="es-CR" dirty="0"/>
              <a:t>Agrupamiento por particionamiento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03" y="3167827"/>
            <a:ext cx="6784897" cy="22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347" y="251458"/>
            <a:ext cx="6794400" cy="617700"/>
          </a:xfrm>
        </p:spPr>
        <p:txBody>
          <a:bodyPr/>
          <a:lstStyle/>
          <a:p>
            <a:r>
              <a:rPr lang="es-CR" sz="2800" dirty="0"/>
              <a:t>Agrupamiento jerárquico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Conjunto de datos: datos del capítulo 11 del libro “Data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Masses</a:t>
            </a:r>
            <a:r>
              <a:rPr lang="es-ES" sz="1800" dirty="0"/>
              <a:t>”.</a:t>
            </a:r>
          </a:p>
          <a:p>
            <a:pPr lvl="1"/>
            <a:r>
              <a:rPr lang="es-ES" sz="1600" dirty="0"/>
              <a:t>Pueden descargarlo aquí: </a:t>
            </a:r>
            <a:r>
              <a:rPr lang="es-ES" sz="1600" dirty="0">
                <a:hlinkClick r:id="rId2"/>
              </a:rPr>
              <a:t>https://sites.google.com/site/dataminingforthemasses/</a:t>
            </a:r>
            <a:endParaRPr lang="es-ES" sz="1600" dirty="0"/>
          </a:p>
          <a:p>
            <a:r>
              <a:rPr lang="es-ES" sz="1800" dirty="0"/>
              <a:t>Observaciones de una liga de deporte profesional, donde se registran estadísticas defensivas y ofensivas de cada jugador, así como el valor que aporta a su equipo:</a:t>
            </a:r>
          </a:p>
          <a:p>
            <a:pPr lvl="1"/>
            <a:r>
              <a:rPr lang="es-CR" sz="1600" dirty="0"/>
              <a:t>Nombre del jugador: cualitativa.</a:t>
            </a:r>
          </a:p>
          <a:p>
            <a:pPr lvl="1"/>
            <a:r>
              <a:rPr lang="es-ES" sz="1600" dirty="0"/>
              <a:t>ID de la Posición: identificador de la posición que desempeña el jugador.</a:t>
            </a:r>
          </a:p>
          <a:p>
            <a:pPr lvl="1"/>
            <a:r>
              <a:rPr lang="es-ES" sz="1600" dirty="0"/>
              <a:t>Conjunto de variables cuantitativas (16) de ofensiva y defensiva.</a:t>
            </a:r>
          </a:p>
          <a:p>
            <a:pPr lvl="1"/>
            <a:r>
              <a:rPr lang="es-ES" sz="1600" dirty="0"/>
              <a:t>Valor para el Equipo: cualitativa, con cuatro valores posibles –Contribuyente, Jugador de Franquicia, Jugador de Rol, Súper Estrella.</a:t>
            </a:r>
          </a:p>
          <a:p>
            <a:r>
              <a:rPr lang="es-ES" sz="1800" dirty="0"/>
              <a:t>Pregunta: ¿Cómo agrupar los jugadores de acuerdo con sus características (estadísticas) y determinar quienes pueden ser súper estrellas sin utilizar la variable ‘Valor para el Equipo’?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864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286"/>
            <a:ext cx="2276475" cy="361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2236"/>
            <a:ext cx="9144000" cy="6955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15825" y="2359642"/>
            <a:ext cx="8089711" cy="9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900" dirty="0"/>
              <a:t>Dirección o PATH donde se almacena el archivo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7774"/>
            <a:ext cx="9144000" cy="34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" y="2060738"/>
            <a:ext cx="4518163" cy="5415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2299"/>
            <a:ext cx="9144000" cy="1691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" y="2771459"/>
            <a:ext cx="4147101" cy="3083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00" y="3313019"/>
            <a:ext cx="7933600" cy="32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7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7" y="1733499"/>
            <a:ext cx="4229100" cy="361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" y="2095449"/>
            <a:ext cx="4953000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6" y="3648024"/>
            <a:ext cx="4114800" cy="371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797" y="2852816"/>
            <a:ext cx="4519874" cy="361742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667734" y="1733499"/>
            <a:ext cx="1982753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La altura representa la distancia entre grupos</a:t>
            </a:r>
            <a:endParaRPr lang="es-CR"/>
          </a:p>
        </p:txBody>
      </p:sp>
      <p:sp>
        <p:nvSpPr>
          <p:cNvPr id="9" name="Rectángulo 8"/>
          <p:cNvSpPr/>
          <p:nvPr/>
        </p:nvSpPr>
        <p:spPr>
          <a:xfrm>
            <a:off x="1797560" y="4229488"/>
            <a:ext cx="1982753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Grupos muy diferentes</a:t>
            </a:r>
            <a:endParaRPr lang="es-CR" dirty="0"/>
          </a:p>
        </p:txBody>
      </p:sp>
      <p:sp>
        <p:nvSpPr>
          <p:cNvPr id="10" name="Rectángulo 9"/>
          <p:cNvSpPr/>
          <p:nvPr/>
        </p:nvSpPr>
        <p:spPr>
          <a:xfrm>
            <a:off x="1797560" y="5314070"/>
            <a:ext cx="1982753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Grupos muy parecidos</a:t>
            </a:r>
            <a:endParaRPr lang="es-CR" dirty="0"/>
          </a:p>
        </p:txBody>
      </p:sp>
      <p:cxnSp>
        <p:nvCxnSpPr>
          <p:cNvPr id="12" name="Conector recto de flecha 11"/>
          <p:cNvCxnSpPr>
            <a:stCxn id="9" idx="3"/>
          </p:cNvCxnSpPr>
          <p:nvPr/>
        </p:nvCxnSpPr>
        <p:spPr>
          <a:xfrm flipV="1">
            <a:off x="3780313" y="4229488"/>
            <a:ext cx="1745844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780313" y="4016711"/>
            <a:ext cx="3601148" cy="75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780313" y="5698384"/>
            <a:ext cx="1800574" cy="23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7381461" y="2567148"/>
            <a:ext cx="477078" cy="10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1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" y="1789665"/>
            <a:ext cx="5573924" cy="10330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18" y="2941983"/>
            <a:ext cx="4419528" cy="364703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35757" y="3796230"/>
            <a:ext cx="2809460" cy="166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La cantidad de líneas verticales que se atraviesan en cualquier punto representa la cantidad de clústeres.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3451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458"/>
            <a:ext cx="6794400" cy="617700"/>
          </a:xfrm>
        </p:spPr>
        <p:txBody>
          <a:bodyPr/>
          <a:lstStyle/>
          <a:p>
            <a:r>
              <a:rPr lang="es-ES" sz="2400" dirty="0"/>
              <a:t>¿Cuántos Grupos se Pueden Definir?</a:t>
            </a:r>
            <a:endParaRPr lang="es-C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6" y="1806644"/>
            <a:ext cx="6427304" cy="12099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63" y="3238500"/>
            <a:ext cx="3793917" cy="309603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35757" y="3796230"/>
            <a:ext cx="2809460" cy="166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 mayor cantidad de clústeres, “más abajo” en el </a:t>
            </a:r>
            <a:r>
              <a:rPr lang="es-ES" dirty="0" err="1"/>
              <a:t>dendrogramase</a:t>
            </a:r>
            <a:r>
              <a:rPr lang="es-ES" dirty="0"/>
              <a:t> hace la división.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75987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64709"/>
            <a:ext cx="6794400" cy="617700"/>
          </a:xfrm>
        </p:spPr>
        <p:txBody>
          <a:bodyPr/>
          <a:lstStyle/>
          <a:p>
            <a:r>
              <a:rPr lang="es-CR" sz="3200" dirty="0"/>
              <a:t>Asignar Números de Clúster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5" y="1655278"/>
            <a:ext cx="6574518" cy="6240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5" y="2279373"/>
            <a:ext cx="2876550" cy="676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5" y="2961133"/>
            <a:ext cx="5562600" cy="704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5" y="3665983"/>
            <a:ext cx="8181975" cy="2743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25" y="6422949"/>
            <a:ext cx="56483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91214"/>
            <a:ext cx="6794400" cy="617700"/>
          </a:xfrm>
        </p:spPr>
        <p:txBody>
          <a:bodyPr/>
          <a:lstStyle/>
          <a:p>
            <a:r>
              <a:rPr lang="es-CR" dirty="0"/>
              <a:t>Redes Neuronales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Suelen involucrar largos tiempos de entrenamiento.</a:t>
            </a:r>
          </a:p>
          <a:p>
            <a:r>
              <a:rPr lang="es-ES" sz="2000" dirty="0"/>
              <a:t>Requieren una serie de parámetros que normalmente se determinan empíricamente.</a:t>
            </a:r>
          </a:p>
          <a:p>
            <a:pPr lvl="1"/>
            <a:r>
              <a:rPr lang="es-ES" sz="2000" dirty="0"/>
              <a:t>Por ejemplo: la topología de la red.</a:t>
            </a:r>
          </a:p>
          <a:p>
            <a:r>
              <a:rPr lang="es-CR" sz="2000" dirty="0"/>
              <a:t>Son muy poco interpretables.</a:t>
            </a:r>
          </a:p>
          <a:p>
            <a:pPr lvl="1"/>
            <a:r>
              <a:rPr lang="es-ES" sz="2000" dirty="0"/>
              <a:t>Funcionan como una caja negra.</a:t>
            </a:r>
          </a:p>
          <a:p>
            <a:r>
              <a:rPr lang="es-CR" sz="2000" dirty="0"/>
              <a:t>Se pueden usar para clasificar o estimar valores.</a:t>
            </a:r>
          </a:p>
          <a:p>
            <a:pPr lvl="1"/>
            <a:r>
              <a:rPr lang="es-ES" sz="2000" dirty="0"/>
              <a:t>Ideales cuando las entradas y las salidas son numéricas.</a:t>
            </a:r>
          </a:p>
          <a:p>
            <a:r>
              <a:rPr lang="es-ES" sz="2000" dirty="0"/>
              <a:t>Recientemente, se han desarrollado técnicas para extraer “reglas” a partir de redes neuronales.</a:t>
            </a:r>
          </a:p>
          <a:p>
            <a:r>
              <a:rPr lang="es-ES" sz="2000" dirty="0"/>
              <a:t>Hay muchos algoritmos de redes neuronales.</a:t>
            </a:r>
          </a:p>
          <a:p>
            <a:pPr lvl="1"/>
            <a:r>
              <a:rPr lang="es-ES" sz="2000" i="1" dirty="0" err="1"/>
              <a:t>Retropropagaciónes</a:t>
            </a:r>
            <a:r>
              <a:rPr lang="es-ES" sz="2000" i="1" dirty="0"/>
              <a:t> uno de los más populares.</a:t>
            </a:r>
            <a:endParaRPr lang="es-ES" sz="2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05837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3" y="1821172"/>
            <a:ext cx="5420255" cy="429187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00013" y="1704059"/>
            <a:ext cx="3204840" cy="4526100"/>
          </a:xfrm>
        </p:spPr>
        <p:txBody>
          <a:bodyPr/>
          <a:lstStyle/>
          <a:p>
            <a:endParaRPr lang="es-CR" sz="1400" dirty="0"/>
          </a:p>
          <a:p>
            <a:r>
              <a:rPr lang="es-ES" sz="1400" dirty="0"/>
              <a:t>Los jugadores más veteranos están en los grupos 4 y 5.</a:t>
            </a:r>
          </a:p>
          <a:p>
            <a:r>
              <a:rPr lang="es-ES" sz="1400" dirty="0"/>
              <a:t>Los jugadores con mas puntos totales en su carrera están en los grupos 4 y 5.</a:t>
            </a:r>
          </a:p>
          <a:p>
            <a:pPr lvl="1"/>
            <a:r>
              <a:rPr lang="es-ES" sz="1200" dirty="0"/>
              <a:t>Tiene sentido tomando en cuenta la #1.</a:t>
            </a:r>
          </a:p>
          <a:p>
            <a:r>
              <a:rPr lang="es-ES" sz="1400" dirty="0"/>
              <a:t>Los jugadores con más bloques están en el grupo 1.</a:t>
            </a:r>
          </a:p>
          <a:p>
            <a:r>
              <a:rPr lang="es-ES" sz="1400" dirty="0"/>
              <a:t>Los jugadores con más asistencias están en los grupos 4 y 5.</a:t>
            </a:r>
          </a:p>
          <a:p>
            <a:r>
              <a:rPr lang="es-ES" sz="1400" dirty="0"/>
              <a:t>Los jugadores con menos puntos en la temporada anterior están en el grupo 3.</a:t>
            </a:r>
          </a:p>
          <a:p>
            <a:pPr lvl="1"/>
            <a:r>
              <a:rPr lang="es-ES" sz="1200" dirty="0"/>
              <a:t>Tiene sentido, pues también tienen la menor cantidad de </a:t>
            </a:r>
            <a:r>
              <a:rPr lang="es-ES" sz="1200" dirty="0" err="1"/>
              <a:t>makes</a:t>
            </a:r>
            <a:r>
              <a:rPr lang="es-ES" sz="1200" dirty="0"/>
              <a:t>.</a:t>
            </a:r>
          </a:p>
          <a:p>
            <a:endParaRPr lang="es-C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Asignar Números de Clúster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25631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347" y="211701"/>
            <a:ext cx="6794400" cy="617700"/>
          </a:xfrm>
        </p:spPr>
        <p:txBody>
          <a:bodyPr/>
          <a:lstStyle/>
          <a:p>
            <a:r>
              <a:rPr lang="es-CR" sz="3200" dirty="0"/>
              <a:t>Comparaciones Visuales</a:t>
            </a:r>
            <a:endParaRPr lang="es-C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" y="1870512"/>
            <a:ext cx="4178571" cy="5870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4" y="2703840"/>
            <a:ext cx="3937329" cy="37897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94" y="1919024"/>
            <a:ext cx="4390628" cy="467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910" y="2703840"/>
            <a:ext cx="3736995" cy="3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48347" y="211701"/>
            <a:ext cx="6794400" cy="617700"/>
          </a:xfrm>
        </p:spPr>
        <p:txBody>
          <a:bodyPr/>
          <a:lstStyle/>
          <a:p>
            <a:r>
              <a:rPr lang="es-CR" sz="3200" dirty="0"/>
              <a:t>Comparaciones Visuales</a:t>
            </a:r>
            <a:endParaRPr lang="es-CR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3" y="2102126"/>
            <a:ext cx="3906286" cy="4348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03" y="2110708"/>
            <a:ext cx="4240697" cy="426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6" y="2836362"/>
            <a:ext cx="3839481" cy="37192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55" y="2836362"/>
            <a:ext cx="3913608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5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91214"/>
            <a:ext cx="6794400" cy="617700"/>
          </a:xfrm>
        </p:spPr>
        <p:txBody>
          <a:bodyPr/>
          <a:lstStyle/>
          <a:p>
            <a:r>
              <a:rPr lang="es-CR" sz="2800" dirty="0"/>
              <a:t>Composición de los Clústeres.</a:t>
            </a:r>
            <a:endParaRPr lang="es-C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4" y="1791943"/>
            <a:ext cx="7692423" cy="12958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8" y="3373859"/>
            <a:ext cx="3452904" cy="31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7963"/>
            <a:ext cx="6794400" cy="617700"/>
          </a:xfrm>
        </p:spPr>
        <p:txBody>
          <a:bodyPr/>
          <a:lstStyle/>
          <a:p>
            <a:r>
              <a:rPr lang="es-CR" sz="2800" dirty="0"/>
              <a:t>Agrupamiento particionamiento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Conjunto de datos: datos del capítulo 11 del libro “Data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Masses</a:t>
            </a:r>
            <a:r>
              <a:rPr lang="es-ES" sz="1800" dirty="0"/>
              <a:t>”.</a:t>
            </a:r>
          </a:p>
          <a:p>
            <a:pPr lvl="1"/>
            <a:r>
              <a:rPr lang="es-ES" sz="1600" dirty="0"/>
              <a:t>Pueden descargarlo aquí: </a:t>
            </a:r>
            <a:r>
              <a:rPr lang="es-ES" sz="1600" dirty="0">
                <a:hlinkClick r:id="rId2"/>
              </a:rPr>
              <a:t>https://sites.google.com/site/dataminingforthemasses/</a:t>
            </a:r>
            <a:endParaRPr lang="es-ES" sz="1600" dirty="0"/>
          </a:p>
          <a:p>
            <a:r>
              <a:rPr lang="es-ES" sz="1800" dirty="0"/>
              <a:t>Observaciones de una liga de deporte profesional, donde se registran estadísticas defensivas y ofensivas de cada jugador, así como el valor que aporta a su equipo:</a:t>
            </a:r>
          </a:p>
          <a:p>
            <a:pPr lvl="1"/>
            <a:r>
              <a:rPr lang="es-CR" sz="1600" dirty="0"/>
              <a:t>Nombre del jugador: cualitativa.</a:t>
            </a:r>
          </a:p>
          <a:p>
            <a:pPr lvl="1"/>
            <a:r>
              <a:rPr lang="es-ES" sz="1600" dirty="0"/>
              <a:t>ID de la Posición: identificador de la posición que desempeña el jugador.</a:t>
            </a:r>
          </a:p>
          <a:p>
            <a:pPr lvl="1"/>
            <a:r>
              <a:rPr lang="es-ES" sz="1600" dirty="0"/>
              <a:t>Conjunto de variables cuantitativas (16) de ofensiva y defensiva.</a:t>
            </a:r>
          </a:p>
          <a:p>
            <a:pPr lvl="1"/>
            <a:r>
              <a:rPr lang="es-ES" sz="1600" dirty="0"/>
              <a:t>Valor para el Equipo: cualitativa, con cuatro valores posibles –Contribuyente, Jugador de Franquicia, Jugador de Rol, Súper Estrella.</a:t>
            </a:r>
          </a:p>
          <a:p>
            <a:r>
              <a:rPr lang="es-ES" sz="1800" dirty="0"/>
              <a:t>Pregunta: ¿Cómo agrupar los jugadores de acuerdo con sus características (estadísticas) y determinar quienes pueden ser súper estrellas sin utilizar la variable ‘Valor para el Equipo’?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1208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836"/>
            <a:ext cx="2428330" cy="9380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915"/>
            <a:ext cx="9144000" cy="69272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15825" y="3059916"/>
            <a:ext cx="8089711" cy="9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900" dirty="0"/>
              <a:t>Dirección o PATH donde se almacena el archivo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6642"/>
            <a:ext cx="4695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48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KMeans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9" y="1744836"/>
            <a:ext cx="5067300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19" y="2287761"/>
            <a:ext cx="2571750" cy="857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19" y="3145011"/>
            <a:ext cx="4200525" cy="533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62" y="3678411"/>
            <a:ext cx="8258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30971"/>
            <a:ext cx="6794400" cy="617700"/>
          </a:xfrm>
        </p:spPr>
        <p:txBody>
          <a:bodyPr/>
          <a:lstStyle/>
          <a:p>
            <a:r>
              <a:rPr lang="es-CR" sz="2800" dirty="0"/>
              <a:t>Resultados del Agrupamiento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71931" y="1600200"/>
            <a:ext cx="3281984" cy="4526100"/>
          </a:xfrm>
        </p:spPr>
        <p:txBody>
          <a:bodyPr/>
          <a:lstStyle/>
          <a:p>
            <a:endParaRPr lang="es-CR" sz="1400" dirty="0"/>
          </a:p>
          <a:p>
            <a:r>
              <a:rPr lang="es-ES" sz="1400" dirty="0"/>
              <a:t>Los jugadores más veteranos están en los grupos 1 y 4.</a:t>
            </a:r>
          </a:p>
          <a:p>
            <a:r>
              <a:rPr lang="es-ES" sz="1400" dirty="0"/>
              <a:t>Los jugadores con mas puntos totales en su carrera están en los grupos 1, y 4.</a:t>
            </a:r>
          </a:p>
          <a:p>
            <a:pPr lvl="1"/>
            <a:r>
              <a:rPr lang="es-ES" sz="1400" dirty="0"/>
              <a:t>Tiene sentido tomando en cuenta la #1.</a:t>
            </a:r>
          </a:p>
          <a:p>
            <a:r>
              <a:rPr lang="es-ES" sz="1400" dirty="0"/>
              <a:t>Los jugadores con más bloques están en el grupo 4.</a:t>
            </a:r>
          </a:p>
          <a:p>
            <a:r>
              <a:rPr lang="es-ES" sz="1400" dirty="0"/>
              <a:t>Los jugadores con más asistencias están en los grupos 1 y 5.</a:t>
            </a:r>
          </a:p>
          <a:p>
            <a:r>
              <a:rPr lang="es-ES" sz="1400" dirty="0"/>
              <a:t>Los jugadores con menos puntos en la temporada anterior están en el grupo 6.</a:t>
            </a:r>
          </a:p>
          <a:p>
            <a:pPr lvl="1"/>
            <a:r>
              <a:rPr lang="es-ES" sz="1400" dirty="0"/>
              <a:t>–Tiene sentido, pues también tienen la menor cantidad de </a:t>
            </a:r>
            <a:r>
              <a:rPr lang="es-ES" sz="1400" dirty="0" err="1"/>
              <a:t>makes</a:t>
            </a:r>
            <a:r>
              <a:rPr lang="es-ES" sz="1400" dirty="0"/>
              <a:t>.</a:t>
            </a:r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838531"/>
            <a:ext cx="5648325" cy="371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362821"/>
            <a:ext cx="4933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5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347" y="291215"/>
            <a:ext cx="6794400" cy="617700"/>
          </a:xfrm>
        </p:spPr>
        <p:txBody>
          <a:bodyPr/>
          <a:lstStyle/>
          <a:p>
            <a:r>
              <a:rPr lang="es-CR" sz="2800" dirty="0"/>
              <a:t>Visualización de los Clústeres</a:t>
            </a:r>
            <a:endParaRPr lang="es-C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" y="1739762"/>
            <a:ext cx="4165936" cy="1302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1" y="2158673"/>
            <a:ext cx="4169766" cy="4045912"/>
          </a:xfrm>
          <a:prstGeom prst="rect">
            <a:avLst/>
          </a:prstGeom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298175" y="3518263"/>
            <a:ext cx="4141303" cy="2491411"/>
          </a:xfrm>
        </p:spPr>
        <p:txBody>
          <a:bodyPr/>
          <a:lstStyle/>
          <a:p>
            <a:r>
              <a:rPr lang="es-ES" sz="2000" dirty="0"/>
              <a:t>Los clústeres 1 y 2, y 3 y 5, son muy parecidos entre sí.</a:t>
            </a:r>
          </a:p>
          <a:p>
            <a:endParaRPr lang="es-ES" sz="2000" dirty="0"/>
          </a:p>
          <a:p>
            <a:r>
              <a:rPr lang="es-ES" sz="2000" dirty="0"/>
              <a:t>Los clústeres 4 y 6 son muy diferentes entre sí.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49864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03" y="211701"/>
            <a:ext cx="6794400" cy="617700"/>
          </a:xfrm>
        </p:spPr>
        <p:txBody>
          <a:bodyPr/>
          <a:lstStyle/>
          <a:p>
            <a:r>
              <a:rPr lang="es-CR" sz="2400" dirty="0"/>
              <a:t>Agrupación de observaciones nuevas</a:t>
            </a:r>
            <a:endParaRPr lang="es-C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4" y="1805815"/>
            <a:ext cx="6572250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" y="2348740"/>
            <a:ext cx="7515225" cy="2924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4" y="5271773"/>
            <a:ext cx="5619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Retropropagación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8661" y="1798982"/>
            <a:ext cx="4883426" cy="4526100"/>
          </a:xfrm>
        </p:spPr>
        <p:txBody>
          <a:bodyPr/>
          <a:lstStyle/>
          <a:p>
            <a:r>
              <a:rPr lang="es-CR" sz="2000" dirty="0"/>
              <a:t>Aprende utilizando un algoritmo de redes neuronales progresivo de múltiples capas.</a:t>
            </a:r>
          </a:p>
          <a:p>
            <a:pPr lvl="1"/>
            <a:r>
              <a:rPr lang="es-CR" sz="2000" i="1" dirty="0"/>
              <a:t>Por lo menos 3 capas: entrada, capa(s) oculta(s) (procesamiento) y salida.</a:t>
            </a:r>
          </a:p>
          <a:p>
            <a:pPr lvl="1"/>
            <a:r>
              <a:rPr lang="es-ES" sz="2000" i="1" dirty="0"/>
              <a:t>A lo largo de las diferentes capas, se calculan y propagan diferentes pesos en paralelo.</a:t>
            </a:r>
          </a:p>
          <a:p>
            <a:pPr lvl="1"/>
            <a:r>
              <a:rPr lang="es-ES" sz="2000" dirty="0"/>
              <a:t>La capa de salida da la predicción de la red.</a:t>
            </a:r>
          </a:p>
          <a:p>
            <a:pPr lvl="1"/>
            <a:r>
              <a:rPr lang="es-ES" sz="2000" i="1" dirty="0"/>
              <a:t>Cada capa recibe la suma de los pesos de la capa anterior, y aplica una función de activación.</a:t>
            </a:r>
            <a:endParaRPr lang="es-ES" sz="2000" dirty="0"/>
          </a:p>
          <a:p>
            <a:pPr lvl="1"/>
            <a:endParaRPr lang="es-ES" sz="2000" dirty="0"/>
          </a:p>
          <a:p>
            <a:pPr lvl="1"/>
            <a:endParaRPr lang="es-ES" dirty="0"/>
          </a:p>
          <a:p>
            <a:pPr lvl="1"/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7" y="2707233"/>
            <a:ext cx="3797525" cy="27095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57518" y="3076360"/>
            <a:ext cx="1087978" cy="4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Unidades</a:t>
            </a:r>
            <a:endParaRPr lang="es-CR" dirty="0"/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 flipV="1">
            <a:off x="5751443" y="3193774"/>
            <a:ext cx="1206075" cy="1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5" idx="2"/>
          </p:cNvCxnSpPr>
          <p:nvPr/>
        </p:nvCxnSpPr>
        <p:spPr>
          <a:xfrm flipH="1">
            <a:off x="6898470" y="3564836"/>
            <a:ext cx="603037" cy="24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</p:cNvCxnSpPr>
          <p:nvPr/>
        </p:nvCxnSpPr>
        <p:spPr>
          <a:xfrm>
            <a:off x="8045496" y="3320598"/>
            <a:ext cx="230151" cy="36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30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Realice una investigación sobre 3 métodos de minería de datos que no hayan sido vistos en clases.</a:t>
            </a:r>
          </a:p>
          <a:p>
            <a:r>
              <a:rPr lang="es-CR" sz="2400" dirty="0"/>
              <a:t>Introducción</a:t>
            </a:r>
          </a:p>
          <a:p>
            <a:r>
              <a:rPr lang="es-CR" sz="2400" dirty="0"/>
              <a:t>Desarrollo</a:t>
            </a:r>
          </a:p>
          <a:p>
            <a:pPr lvl="1"/>
            <a:r>
              <a:rPr lang="es-CR" sz="2400" dirty="0"/>
              <a:t>Historia</a:t>
            </a:r>
          </a:p>
          <a:p>
            <a:pPr lvl="1"/>
            <a:r>
              <a:rPr lang="es-CR" sz="2400" dirty="0"/>
              <a:t>Que realiza y para que se usa</a:t>
            </a:r>
          </a:p>
          <a:p>
            <a:pPr lvl="1"/>
            <a:r>
              <a:rPr lang="es-CR" sz="2400" dirty="0"/>
              <a:t>Ejemplo</a:t>
            </a:r>
          </a:p>
          <a:p>
            <a:r>
              <a:rPr lang="es-CR" sz="2400" dirty="0"/>
              <a:t>Conclusiones  </a:t>
            </a:r>
          </a:p>
        </p:txBody>
      </p:sp>
    </p:spTree>
    <p:extLst>
      <p:ext uri="{BB962C8B-B14F-4D97-AF65-F5344CB8AC3E}">
        <p14:creationId xmlns:p14="http://schemas.microsoft.com/office/powerpoint/2010/main" val="13209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304466"/>
            <a:ext cx="6794400" cy="617700"/>
          </a:xfrm>
        </p:spPr>
        <p:txBody>
          <a:bodyPr/>
          <a:lstStyle/>
          <a:p>
            <a:r>
              <a:rPr lang="es-ES" sz="2400" dirty="0"/>
              <a:t>Definición de una Topología de Red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Decisiones a tomar </a:t>
            </a:r>
            <a:r>
              <a:rPr lang="es-ES" sz="2000" b="1" dirty="0"/>
              <a:t>antes de </a:t>
            </a:r>
            <a:r>
              <a:rPr lang="es-ES" sz="2000" dirty="0"/>
              <a:t>empezar el entrenamiento de la red:</a:t>
            </a:r>
          </a:p>
          <a:p>
            <a:pPr lvl="1"/>
            <a:r>
              <a:rPr lang="es-ES" sz="2000" dirty="0"/>
              <a:t>Cantidad de unidades en la capa de entrada.</a:t>
            </a:r>
          </a:p>
          <a:p>
            <a:pPr lvl="2"/>
            <a:r>
              <a:rPr lang="es-ES" sz="2000" dirty="0"/>
              <a:t>Se pueden normalizar las entradas continuas (valores entre 0 y 1).</a:t>
            </a:r>
          </a:p>
          <a:p>
            <a:pPr lvl="2"/>
            <a:r>
              <a:rPr lang="es-ES" sz="2000" dirty="0"/>
              <a:t>Si la variable es discreta o cualitativa, se puede tener una unidad por valor posible.</a:t>
            </a:r>
          </a:p>
          <a:p>
            <a:pPr lvl="1"/>
            <a:r>
              <a:rPr lang="es-CR" sz="2000" dirty="0"/>
              <a:t>Cantidad de capas ocultas.</a:t>
            </a:r>
          </a:p>
          <a:p>
            <a:pPr lvl="2"/>
            <a:r>
              <a:rPr lang="es-ES" sz="2000" dirty="0"/>
              <a:t>No hay mejores prácticas (solo prueba y error).</a:t>
            </a:r>
          </a:p>
          <a:p>
            <a:pPr lvl="1"/>
            <a:r>
              <a:rPr lang="es-ES" sz="2000" dirty="0"/>
              <a:t>Cantidad de unidades en cada capa oculta.</a:t>
            </a:r>
          </a:p>
          <a:p>
            <a:pPr lvl="2"/>
            <a:r>
              <a:rPr lang="es-ES" sz="2000" dirty="0"/>
              <a:t>No hay mejores prácticas (solo prueba y error).</a:t>
            </a:r>
          </a:p>
          <a:p>
            <a:pPr lvl="1"/>
            <a:r>
              <a:rPr lang="es-ES" sz="2000" dirty="0"/>
              <a:t>Cantidad de unidades en la capa de salida.</a:t>
            </a:r>
          </a:p>
          <a:p>
            <a:pPr lvl="2"/>
            <a:r>
              <a:rPr lang="es-ES" sz="2000" dirty="0"/>
              <a:t>Una unidad por valor posible de salida si la clasificación puede tener más de 3 valores.</a:t>
            </a:r>
          </a:p>
          <a:p>
            <a:pPr lvl="2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886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Retropropagación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En general, procesa iterativamente un conjunto de </a:t>
            </a:r>
            <a:r>
              <a:rPr lang="es-ES" sz="2400" dirty="0" err="1"/>
              <a:t>tuplas</a:t>
            </a:r>
            <a:r>
              <a:rPr lang="es-ES" sz="2400" dirty="0"/>
              <a:t>, comparando la predicción para cada </a:t>
            </a:r>
            <a:r>
              <a:rPr lang="es-ES" sz="2400" dirty="0" err="1"/>
              <a:t>tupla</a:t>
            </a:r>
            <a:r>
              <a:rPr lang="es-ES" sz="2400" dirty="0"/>
              <a:t> con el valor real.</a:t>
            </a:r>
          </a:p>
          <a:p>
            <a:pPr lvl="1"/>
            <a:r>
              <a:rPr lang="es-ES" sz="2400" dirty="0"/>
              <a:t>La predicción puede ser un valor cualitativo o cuantitativo.</a:t>
            </a:r>
          </a:p>
          <a:p>
            <a:pPr lvl="1"/>
            <a:r>
              <a:rPr lang="es-ES" sz="2400" i="1" dirty="0"/>
              <a:t>Para cada </a:t>
            </a:r>
            <a:r>
              <a:rPr lang="es-ES" sz="2400" i="1" dirty="0" err="1"/>
              <a:t>tupla</a:t>
            </a:r>
            <a:r>
              <a:rPr lang="es-ES" sz="2400" i="1" dirty="0"/>
              <a:t>, se ajustan los pesos de los nodos de la red para minimizar el error.</a:t>
            </a:r>
            <a:endParaRPr lang="es-ES" sz="2400" dirty="0"/>
          </a:p>
          <a:p>
            <a:pPr lvl="2"/>
            <a:r>
              <a:rPr lang="es-ES" dirty="0"/>
              <a:t>Se hace de la capa de salida hacia la primera capa intermedia.</a:t>
            </a:r>
          </a:p>
          <a:p>
            <a:pPr lvl="1"/>
            <a:r>
              <a:rPr lang="es-ES" sz="2400" dirty="0"/>
              <a:t>Eventualmente, los pesos “convergen” y el proceso de aprendizaje se detiene.</a:t>
            </a:r>
          </a:p>
          <a:p>
            <a:pPr lvl="1"/>
            <a:r>
              <a:rPr lang="es-ES" sz="2400" dirty="0"/>
              <a:t>Los pasos involucrados son expresados en términos de entradas, salidas y errores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6463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Retropropagación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Datos de entrada:</a:t>
            </a:r>
          </a:p>
          <a:p>
            <a:pPr lvl="1"/>
            <a:r>
              <a:rPr lang="es-ES" sz="2400" dirty="0"/>
              <a:t>D: conjunto de datos de entrenamiento con sus respectivas etiquetas.</a:t>
            </a:r>
          </a:p>
          <a:p>
            <a:pPr lvl="1"/>
            <a:r>
              <a:rPr lang="es-CR" sz="2400" dirty="0"/>
              <a:t>I: tasa de aprendizaje.</a:t>
            </a:r>
          </a:p>
          <a:p>
            <a:pPr lvl="1"/>
            <a:r>
              <a:rPr lang="es-ES" sz="2400" dirty="0"/>
              <a:t>Red: red de múltiples capas progresiva.</a:t>
            </a:r>
          </a:p>
          <a:p>
            <a:r>
              <a:rPr lang="es-CR" sz="2400" dirty="0"/>
              <a:t>Paso a paso:</a:t>
            </a:r>
          </a:p>
          <a:p>
            <a:pPr lvl="1"/>
            <a:r>
              <a:rPr lang="es-CR" sz="2400" dirty="0"/>
              <a:t>Inicialización de pesos: </a:t>
            </a:r>
          </a:p>
          <a:p>
            <a:pPr lvl="1"/>
            <a:r>
              <a:rPr lang="es-CR" sz="2400" dirty="0"/>
              <a:t>Se inicia con números pequeños aleatorios (de -1 a 1 o de -0.5 a 0.5).</a:t>
            </a:r>
          </a:p>
          <a:p>
            <a:pPr lvl="1"/>
            <a:r>
              <a:rPr lang="es-ES" sz="2400" dirty="0"/>
              <a:t>Cada unidad tiene un sesgo asociado, también iniciados con números aleatorios.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548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Retropropagación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9" y="1936807"/>
            <a:ext cx="6570669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4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2290</Words>
  <Application>Microsoft Office PowerPoint</Application>
  <PresentationFormat>Presentación en pantalla (4:3)</PresentationFormat>
  <Paragraphs>245</Paragraphs>
  <Slides>50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3" baseType="lpstr">
      <vt:lpstr>Arial</vt:lpstr>
      <vt:lpstr>Calibri</vt:lpstr>
      <vt:lpstr>Tema de Office</vt:lpstr>
      <vt:lpstr>MINERÍA DE DATOS ISW­-911 </vt:lpstr>
      <vt:lpstr>Agenda</vt:lpstr>
      <vt:lpstr>Redes Neuronales</vt:lpstr>
      <vt:lpstr>Redes Neuronales</vt:lpstr>
      <vt:lpstr>Retropropagación</vt:lpstr>
      <vt:lpstr>Definición de una Topología de Red</vt:lpstr>
      <vt:lpstr>Retropropagación</vt:lpstr>
      <vt:lpstr>Retropropagación</vt:lpstr>
      <vt:lpstr>Retropropagación</vt:lpstr>
      <vt:lpstr>Resumen</vt:lpstr>
      <vt:lpstr>Ejemplo</vt:lpstr>
      <vt:lpstr>Ejemplo</vt:lpstr>
      <vt:lpstr>Análisis Exploratorio</vt:lpstr>
      <vt:lpstr>Análisis Exploratorio</vt:lpstr>
      <vt:lpstr>Análisis Exploratorio</vt:lpstr>
      <vt:lpstr>Modelo Ingenuo</vt:lpstr>
      <vt:lpstr>Pre-Procesamiento de los Datos</vt:lpstr>
      <vt:lpstr>Construcción del Modelo</vt:lpstr>
      <vt:lpstr>Construcción con mas capas ocultas</vt:lpstr>
      <vt:lpstr>Hacer las Predicciones</vt:lpstr>
      <vt:lpstr>Evaluación de las Redes Neuronales</vt:lpstr>
      <vt:lpstr>Evaluación de las Redes Neuronales</vt:lpstr>
      <vt:lpstr>Conclusiones</vt:lpstr>
      <vt:lpstr>Resumen General</vt:lpstr>
      <vt:lpstr>Resumen General</vt:lpstr>
      <vt:lpstr>Agrupamiento</vt:lpstr>
      <vt:lpstr>Aprendizaje Supervisado vs. No Supervisado</vt:lpstr>
      <vt:lpstr>Agrupamiento (Clustering)</vt:lpstr>
      <vt:lpstr>Agrupamiento (Clustering)</vt:lpstr>
      <vt:lpstr>Retos Principales</vt:lpstr>
      <vt:lpstr>Retos Principales</vt:lpstr>
      <vt:lpstr>Métodos principales de agrupamiento</vt:lpstr>
      <vt:lpstr>Agrupamiento jerárquico</vt:lpstr>
      <vt:lpstr>Ejemplo</vt:lpstr>
      <vt:lpstr>Ejemplo</vt:lpstr>
      <vt:lpstr>Ejemplo</vt:lpstr>
      <vt:lpstr>Ejemplo</vt:lpstr>
      <vt:lpstr>¿Cuántos Grupos se Pueden Definir?</vt:lpstr>
      <vt:lpstr>Asignar Números de Clúster</vt:lpstr>
      <vt:lpstr>Asignar Números de Clúster</vt:lpstr>
      <vt:lpstr>Comparaciones Visuales</vt:lpstr>
      <vt:lpstr>Comparaciones Visuales</vt:lpstr>
      <vt:lpstr>Composición de los Clústeres.</vt:lpstr>
      <vt:lpstr>Agrupamiento particionamiento</vt:lpstr>
      <vt:lpstr>Ejemplo</vt:lpstr>
      <vt:lpstr>KMeans</vt:lpstr>
      <vt:lpstr>Resultados del Agrupamiento</vt:lpstr>
      <vt:lpstr>Visualización de los Clústeres</vt:lpstr>
      <vt:lpstr>Agrupación de observaciones nuevas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141</cp:revision>
  <dcterms:modified xsi:type="dcterms:W3CDTF">2016-12-01T00:49:05Z</dcterms:modified>
</cp:coreProperties>
</file>