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54"/>
  </p:notesMasterIdLst>
  <p:handoutMasterIdLst>
    <p:handoutMasterId r:id="rId55"/>
  </p:handoutMasterIdLst>
  <p:sldIdLst>
    <p:sldId id="332" r:id="rId5"/>
    <p:sldId id="260" r:id="rId6"/>
    <p:sldId id="271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5/11/2018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5/11/2018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05/11/2018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0.png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7.png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6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hyperlink" Target="https://archive.ics.uci.edu/ml/datasets/Auto+MPG" TargetMode="Externa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Minería de Datos</a:t>
            </a:r>
            <a:br>
              <a:rPr lang="es-CR" dirty="0"/>
            </a:br>
            <a:r>
              <a:rPr lang="es-CR" dirty="0"/>
              <a:t>ISW­-911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Muestreo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Muestreo por agrupamiento (clústeres):</a:t>
            </a:r>
          </a:p>
          <a:p>
            <a:pPr lvl="1"/>
            <a:r>
              <a:rPr lang="es-ES" sz="2000" dirty="0"/>
              <a:t>La población se divide en grupos (clústeres).</a:t>
            </a:r>
          </a:p>
          <a:p>
            <a:pPr lvl="1"/>
            <a:r>
              <a:rPr lang="es-ES" sz="2000" dirty="0"/>
              <a:t>Aleatoriamente, se escogen algunos grupos y se incluyen todas sus observaciones.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3567204"/>
            <a:ext cx="47815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3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Muestreo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Muestreo por agrupamiento en múltiples etapas:</a:t>
            </a:r>
          </a:p>
          <a:p>
            <a:pPr lvl="1"/>
            <a:r>
              <a:rPr lang="es-ES" sz="2000" dirty="0"/>
              <a:t>Similar al anterior, pero en lugar de tomar todas las observaciones de algunos grupos, se hace un muestreo aleatorio en cada grupo.</a:t>
            </a:r>
            <a:endParaRPr lang="es-CR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00" y="3186343"/>
            <a:ext cx="5176907" cy="25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9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42838"/>
            <a:ext cx="6794400" cy="617700"/>
          </a:xfrm>
        </p:spPr>
        <p:txBody>
          <a:bodyPr/>
          <a:lstStyle/>
          <a:p>
            <a:r>
              <a:rPr lang="es-CR" sz="2400" dirty="0"/>
              <a:t>EXPLORACIÓN DE DATOS CUANTITATIVOS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R contiene varios conjuntos de datos de ejemplo.</a:t>
            </a:r>
          </a:p>
          <a:p>
            <a:pPr lvl="1"/>
            <a:r>
              <a:rPr lang="es-ES" sz="2000" i="1" dirty="0"/>
              <a:t>Parte del paquete “</a:t>
            </a:r>
            <a:r>
              <a:rPr lang="es-ES" sz="2000" i="1" dirty="0" err="1"/>
              <a:t>datasets</a:t>
            </a:r>
            <a:r>
              <a:rPr lang="es-ES" sz="2000" i="1" dirty="0"/>
              <a:t>”, el cual es parte del núcleo de R.</a:t>
            </a:r>
          </a:p>
          <a:p>
            <a:pPr lvl="1"/>
            <a:r>
              <a:rPr lang="es-ES" sz="2000" i="1" dirty="0"/>
              <a:t>Consumo de gasolina y otras 10 variables de diseño y desempeño para 32 automóviles, modelos 1973 y 1974.</a:t>
            </a:r>
          </a:p>
          <a:p>
            <a:pPr lvl="1"/>
            <a:endParaRPr lang="es-ES" sz="2000" i="1" dirty="0"/>
          </a:p>
          <a:p>
            <a:pPr lvl="1"/>
            <a:endParaRPr lang="es-ES" sz="2000" i="1" dirty="0"/>
          </a:p>
          <a:p>
            <a:pPr lvl="1"/>
            <a:endParaRPr lang="es-ES" sz="2000" i="1" dirty="0"/>
          </a:p>
          <a:p>
            <a:pPr lvl="1"/>
            <a:endParaRPr lang="es-ES" sz="2000" i="1" dirty="0"/>
          </a:p>
          <a:p>
            <a:pPr lvl="1"/>
            <a:endParaRPr lang="es-ES" sz="2000" i="1" dirty="0"/>
          </a:p>
          <a:p>
            <a:pPr lvl="1"/>
            <a:r>
              <a:rPr lang="es-ES" sz="2000" dirty="0"/>
              <a:t>Asignación explícita a una variable llamada “data”:</a:t>
            </a:r>
          </a:p>
          <a:p>
            <a:pPr lvl="1"/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23" y="3394367"/>
            <a:ext cx="6866878" cy="148929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62" y="5623320"/>
            <a:ext cx="4114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9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4311" y="198449"/>
            <a:ext cx="5779362" cy="617700"/>
          </a:xfrm>
        </p:spPr>
        <p:txBody>
          <a:bodyPr/>
          <a:lstStyle/>
          <a:p>
            <a:r>
              <a:rPr lang="es-ES" sz="2000" dirty="0"/>
              <a:t>De Variables Cuantitativas a Cualitativas en R</a:t>
            </a:r>
            <a:endParaRPr lang="es-CR" sz="2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b="1" dirty="0"/>
              <a:t>Factores</a:t>
            </a:r>
            <a:r>
              <a:rPr lang="es-ES" sz="2000" dirty="0"/>
              <a:t>: variables que solo pueden tener un conjunto finito de valores, los cuales representan categorías.</a:t>
            </a:r>
          </a:p>
          <a:p>
            <a:pPr lvl="1"/>
            <a:r>
              <a:rPr lang="es-CR" sz="1600" dirty="0"/>
              <a:t>Pueden ser ordenados (ordinales) o no (nominales)</a:t>
            </a:r>
          </a:p>
          <a:p>
            <a:pPr lvl="1"/>
            <a:r>
              <a:rPr lang="es-ES" sz="1600" dirty="0"/>
              <a:t>Se crean usando la función factor()o con el parámetro </a:t>
            </a:r>
            <a:r>
              <a:rPr lang="es-ES" sz="1600" dirty="0" err="1"/>
              <a:t>stringsAsFactors</a:t>
            </a:r>
            <a:r>
              <a:rPr lang="es-ES" sz="1600" dirty="0"/>
              <a:t> al leer un archivo.</a:t>
            </a:r>
          </a:p>
          <a:p>
            <a:pPr lvl="1"/>
            <a:endParaRPr lang="es-ES" sz="1600" dirty="0"/>
          </a:p>
          <a:p>
            <a:r>
              <a:rPr lang="es-ES" sz="2000" dirty="0"/>
              <a:t>¿Cuáles columnas deberían ser cualitativas?</a:t>
            </a:r>
          </a:p>
          <a:p>
            <a:pPr lvl="1"/>
            <a:r>
              <a:rPr lang="es-ES" sz="2000" i="1" dirty="0"/>
              <a:t>Exploremos visualmente usando un gráfico de puntos, con la función </a:t>
            </a:r>
            <a:r>
              <a:rPr lang="es-ES" sz="2000" dirty="0" err="1"/>
              <a:t>dotchart</a:t>
            </a:r>
            <a:r>
              <a:rPr lang="es-ES" sz="2000" dirty="0"/>
              <a:t>() </a:t>
            </a:r>
            <a:r>
              <a:rPr lang="es-ES" sz="2000" i="1" dirty="0"/>
              <a:t>de R.</a:t>
            </a:r>
            <a:endParaRPr lang="es-ES" sz="2000" dirty="0"/>
          </a:p>
          <a:p>
            <a:pPr lvl="1"/>
            <a:r>
              <a:rPr lang="es-ES" sz="2000" i="1" dirty="0"/>
              <a:t>Pueden consultar la documentación de la función escribiendo </a:t>
            </a:r>
            <a:r>
              <a:rPr lang="es-ES" sz="2000" dirty="0"/>
              <a:t>?</a:t>
            </a:r>
            <a:r>
              <a:rPr lang="es-ES" sz="2000" dirty="0" err="1"/>
              <a:t>dotchart</a:t>
            </a:r>
            <a:r>
              <a:rPr lang="es-ES" sz="2000" dirty="0"/>
              <a:t>()</a:t>
            </a:r>
            <a:r>
              <a:rPr lang="es-ES" sz="2000" i="1" dirty="0"/>
              <a:t>en la consola</a:t>
            </a:r>
            <a:endParaRPr lang="es-ES" sz="2000" dirty="0"/>
          </a:p>
          <a:p>
            <a:endParaRPr lang="es-ES" sz="2000" dirty="0"/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77" y="5558342"/>
            <a:ext cx="6747029" cy="1591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8" y="5880606"/>
            <a:ext cx="1762219" cy="491388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1580225" y="5717470"/>
            <a:ext cx="88777" cy="16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4293834" y="5752718"/>
            <a:ext cx="88777" cy="16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495" y="5907625"/>
            <a:ext cx="1308346" cy="507845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V="1">
            <a:off x="2281560" y="5714826"/>
            <a:ext cx="88777" cy="16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180" y="5901342"/>
            <a:ext cx="958418" cy="470652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V="1">
            <a:off x="6037000" y="5714826"/>
            <a:ext cx="88777" cy="16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798" y="5901342"/>
            <a:ext cx="1047750" cy="523875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 flipV="1">
            <a:off x="7382618" y="5693629"/>
            <a:ext cx="88777" cy="16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45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708" y="251715"/>
            <a:ext cx="6794400" cy="617700"/>
          </a:xfrm>
        </p:spPr>
        <p:txBody>
          <a:bodyPr/>
          <a:lstStyle/>
          <a:p>
            <a:r>
              <a:rPr lang="es-ES" sz="2400" dirty="0"/>
              <a:t>De Variables Cuantitativas a Cualitativas en R</a:t>
            </a:r>
            <a:endParaRPr lang="es-C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44" y="3985440"/>
            <a:ext cx="2027020" cy="159315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711" y="3905772"/>
            <a:ext cx="2083311" cy="160971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669" y="3905772"/>
            <a:ext cx="1824974" cy="1589319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8540" y="1600200"/>
            <a:ext cx="2401495" cy="4330083"/>
          </a:xfrm>
        </p:spPr>
        <p:txBody>
          <a:bodyPr>
            <a:normAutofit lnSpcReduction="10000"/>
          </a:bodyPr>
          <a:lstStyle/>
          <a:p>
            <a:endParaRPr lang="es-ES" sz="1800" dirty="0"/>
          </a:p>
          <a:p>
            <a:r>
              <a:rPr lang="es-ES" sz="1800" dirty="0"/>
              <a:t>Ejemplo de buenas candidatas a variables cualitativas:</a:t>
            </a:r>
          </a:p>
          <a:p>
            <a:endParaRPr lang="es-CR" dirty="0"/>
          </a:p>
          <a:p>
            <a:r>
              <a:rPr lang="es-ES" sz="1800" dirty="0"/>
              <a:t>Ejemplo de buenas candidatas a variables cuantitativas:</a:t>
            </a:r>
          </a:p>
          <a:p>
            <a:endParaRPr lang="es-CR" dirty="0"/>
          </a:p>
          <a:p>
            <a:endParaRPr lang="es-CR" sz="1800" dirty="0"/>
          </a:p>
          <a:p>
            <a:r>
              <a:rPr lang="es-CR" sz="1800" dirty="0"/>
              <a:t>Creación de factores:</a:t>
            </a:r>
          </a:p>
          <a:p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044" y="1934750"/>
            <a:ext cx="2077121" cy="189763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711" y="1946397"/>
            <a:ext cx="2083311" cy="18859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0669" y="1946397"/>
            <a:ext cx="1824974" cy="188598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1044" y="6003672"/>
            <a:ext cx="3192247" cy="3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9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25082"/>
            <a:ext cx="6794400" cy="617700"/>
          </a:xfrm>
        </p:spPr>
        <p:txBody>
          <a:bodyPr/>
          <a:lstStyle/>
          <a:p>
            <a:r>
              <a:rPr lang="es-ES" sz="2000" dirty="0"/>
              <a:t>De Variables Cuantitativas a Cualitativas en R</a:t>
            </a:r>
            <a:endParaRPr lang="es-CR" sz="2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400" dirty="0"/>
              <a:t>Nueva estructura:</a:t>
            </a:r>
          </a:p>
          <a:p>
            <a:endParaRPr lang="es-CR" sz="2400" dirty="0"/>
          </a:p>
          <a:p>
            <a:endParaRPr lang="es-CR" sz="2400" dirty="0"/>
          </a:p>
          <a:p>
            <a:endParaRPr lang="es-CR" sz="2400" dirty="0"/>
          </a:p>
          <a:p>
            <a:endParaRPr lang="es-CR" sz="2400" dirty="0"/>
          </a:p>
          <a:p>
            <a:r>
              <a:rPr lang="es-CR" sz="2400" dirty="0"/>
              <a:t>Nuevo resumen de datos:</a:t>
            </a:r>
          </a:p>
          <a:p>
            <a:endParaRPr lang="es-CR" sz="2800" b="1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758" y="1930556"/>
            <a:ext cx="4449081" cy="15938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34" y="4474374"/>
            <a:ext cx="4799105" cy="16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0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8176" y="233959"/>
            <a:ext cx="6987647" cy="617700"/>
          </a:xfrm>
        </p:spPr>
        <p:txBody>
          <a:bodyPr/>
          <a:lstStyle/>
          <a:p>
            <a:r>
              <a:rPr lang="es-CR" sz="2400" dirty="0"/>
              <a:t>Exploración de Datos Cuantitativos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b="1" dirty="0"/>
              <a:t>Medidas de ubicación:</a:t>
            </a:r>
          </a:p>
          <a:p>
            <a:pPr lvl="1"/>
            <a:r>
              <a:rPr lang="es-CR" sz="2000" dirty="0"/>
              <a:t>Moda.</a:t>
            </a:r>
          </a:p>
          <a:p>
            <a:pPr lvl="1"/>
            <a:r>
              <a:rPr lang="es-CR" sz="2000" dirty="0"/>
              <a:t>Promedio.</a:t>
            </a:r>
          </a:p>
          <a:p>
            <a:pPr lvl="1"/>
            <a:r>
              <a:rPr lang="es-CR" sz="2000" dirty="0"/>
              <a:t>Mediana.</a:t>
            </a:r>
          </a:p>
          <a:p>
            <a:pPr lvl="1"/>
            <a:r>
              <a:rPr lang="es-CR" sz="2000" dirty="0"/>
              <a:t>Percentiles.</a:t>
            </a:r>
          </a:p>
          <a:p>
            <a:r>
              <a:rPr lang="es-CR" sz="2000" b="1" dirty="0"/>
              <a:t>Medidas de difusión:</a:t>
            </a:r>
          </a:p>
          <a:p>
            <a:pPr lvl="1"/>
            <a:r>
              <a:rPr lang="es-CR" sz="2000" dirty="0"/>
              <a:t>Rango.</a:t>
            </a:r>
          </a:p>
          <a:p>
            <a:pPr lvl="1"/>
            <a:r>
              <a:rPr lang="es-CR" sz="2000" dirty="0"/>
              <a:t>Rango </a:t>
            </a:r>
            <a:r>
              <a:rPr lang="es-CR" sz="2000" dirty="0" err="1"/>
              <a:t>Interquartil</a:t>
            </a:r>
            <a:r>
              <a:rPr lang="es-CR" sz="2000" dirty="0"/>
              <a:t>.</a:t>
            </a:r>
          </a:p>
          <a:p>
            <a:pPr lvl="1"/>
            <a:r>
              <a:rPr lang="es-CR" sz="2000" dirty="0"/>
              <a:t>Variación.</a:t>
            </a:r>
          </a:p>
          <a:p>
            <a:pPr lvl="1"/>
            <a:r>
              <a:rPr lang="es-CR" sz="2000" dirty="0"/>
              <a:t>Desviación Estándar.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3641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8586" y="233960"/>
            <a:ext cx="6794400" cy="617700"/>
          </a:xfrm>
        </p:spPr>
        <p:txBody>
          <a:bodyPr/>
          <a:lstStyle/>
          <a:p>
            <a:r>
              <a:rPr lang="es-CR" sz="3200" dirty="0"/>
              <a:t>Medidas de Ubicación - Moda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Valor más común.</a:t>
            </a:r>
          </a:p>
          <a:p>
            <a:r>
              <a:rPr lang="es-ES" sz="2000" dirty="0"/>
              <a:t>Aplicable a datos cuantitativos y cualitativos.</a:t>
            </a:r>
          </a:p>
          <a:p>
            <a:pPr lvl="1"/>
            <a:r>
              <a:rPr lang="es-ES" sz="2000" i="1" dirty="0"/>
              <a:t>Para los cuantitativos continuos, puede ser necesario </a:t>
            </a:r>
            <a:r>
              <a:rPr lang="es-ES" sz="2000" i="1" dirty="0" err="1"/>
              <a:t>discretizar</a:t>
            </a:r>
            <a:r>
              <a:rPr lang="es-ES" sz="2000" i="1" dirty="0"/>
              <a:t> primero.</a:t>
            </a:r>
            <a:endParaRPr lang="es-ES" sz="2000" dirty="0"/>
          </a:p>
          <a:p>
            <a:r>
              <a:rPr lang="es-ES" sz="2000" dirty="0"/>
              <a:t>En R, podemos combinar las funciones </a:t>
            </a:r>
            <a:r>
              <a:rPr lang="es-ES" sz="2000" i="1" dirty="0"/>
              <a:t>table() </a:t>
            </a:r>
            <a:r>
              <a:rPr lang="es-ES" sz="2000" dirty="0"/>
              <a:t>y </a:t>
            </a:r>
            <a:r>
              <a:rPr lang="es-ES" sz="2000" i="1" dirty="0"/>
              <a:t>sort()</a:t>
            </a:r>
            <a:r>
              <a:rPr lang="es-ES" sz="2000" dirty="0"/>
              <a:t>: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18" y="3863250"/>
            <a:ext cx="7166268" cy="462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44" y="4571190"/>
            <a:ext cx="6482215" cy="5919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79" y="5534316"/>
            <a:ext cx="6449641" cy="5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5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0730" y="260593"/>
            <a:ext cx="6794400" cy="617700"/>
          </a:xfrm>
        </p:spPr>
        <p:txBody>
          <a:bodyPr/>
          <a:lstStyle/>
          <a:p>
            <a:r>
              <a:rPr lang="es-CR" sz="2800" dirty="0"/>
              <a:t>Medidas de Ubicación -Promedio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“Centro de gravedad” de la variable.</a:t>
            </a:r>
          </a:p>
          <a:p>
            <a:pPr lvl="1"/>
            <a:r>
              <a:rPr lang="es-ES" sz="2000" dirty="0"/>
              <a:t>Punto de balance entre el punto máximo y el mínimo.</a:t>
            </a:r>
          </a:p>
          <a:p>
            <a:pPr lvl="1"/>
            <a:r>
              <a:rPr lang="es-CR" sz="2000" i="1" dirty="0"/>
              <a:t>No es robusta –sensible a valores extremos o anomalías.</a:t>
            </a:r>
            <a:endParaRPr lang="es-CR" sz="2000" dirty="0"/>
          </a:p>
          <a:p>
            <a:r>
              <a:rPr lang="es-CR" sz="2000" dirty="0"/>
              <a:t>Promedio en R: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53" y="3272190"/>
            <a:ext cx="7133694" cy="4379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30" y="4023933"/>
            <a:ext cx="1237810" cy="2838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686" y="4621598"/>
            <a:ext cx="2215028" cy="8839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930" y="4213050"/>
            <a:ext cx="2443046" cy="4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34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42837"/>
            <a:ext cx="6794400" cy="617700"/>
          </a:xfrm>
        </p:spPr>
        <p:txBody>
          <a:bodyPr/>
          <a:lstStyle/>
          <a:p>
            <a:r>
              <a:rPr lang="es-CR" sz="2400" dirty="0"/>
              <a:t>Medidas de Ubicación -Percentiles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/>
              <a:t>Permiten “desglosar” los valores de una variable cuantitativa, a manera de escalera para entender dónde se ubica cada peldaño con respecto a los valores.</a:t>
            </a:r>
          </a:p>
          <a:p>
            <a:endParaRPr lang="es-CR" sz="1800" dirty="0"/>
          </a:p>
          <a:p>
            <a:r>
              <a:rPr lang="es-CR" sz="1800" dirty="0"/>
              <a:t>Percentiles “importantes”: (resumen de 5 puntos)</a:t>
            </a:r>
          </a:p>
          <a:p>
            <a:pPr lvl="1"/>
            <a:r>
              <a:rPr lang="es-CR" sz="1400" dirty="0"/>
              <a:t>0%: mínimo.</a:t>
            </a:r>
          </a:p>
          <a:p>
            <a:pPr lvl="1"/>
            <a:r>
              <a:rPr lang="es-CR" sz="1400" dirty="0"/>
              <a:t>25%: primer cuartil.</a:t>
            </a:r>
          </a:p>
          <a:p>
            <a:pPr lvl="1"/>
            <a:r>
              <a:rPr lang="es-CR" sz="1400" dirty="0"/>
              <a:t>50%: mediana / Segundo cuartil.</a:t>
            </a:r>
          </a:p>
          <a:p>
            <a:pPr lvl="1"/>
            <a:r>
              <a:rPr lang="es-CR" sz="1400" dirty="0"/>
              <a:t>75%: tercer cuartil.</a:t>
            </a:r>
          </a:p>
          <a:p>
            <a:pPr lvl="1"/>
            <a:r>
              <a:rPr lang="es-CR" sz="1400" dirty="0"/>
              <a:t>100%: máximo.</a:t>
            </a:r>
          </a:p>
          <a:p>
            <a:r>
              <a:rPr lang="es-ES" sz="2000" dirty="0"/>
              <a:t>Son consideradas estadísticas robustas (no son sensibles a valores extremos).</a:t>
            </a:r>
          </a:p>
          <a:p>
            <a:r>
              <a:rPr lang="es-CR" sz="2000" dirty="0"/>
              <a:t>Percentiles en R: </a:t>
            </a:r>
            <a:r>
              <a:rPr lang="es-CR" sz="2000" i="1" dirty="0" err="1"/>
              <a:t>quantile</a:t>
            </a:r>
            <a:r>
              <a:rPr lang="es-CR" sz="2000" i="1" dirty="0"/>
              <a:t>(&lt;datos&gt;, &lt;percentiles entre 0 y 1&gt;)</a:t>
            </a:r>
            <a:endParaRPr lang="es-CR" sz="200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13" y="3538874"/>
            <a:ext cx="1335532" cy="32437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3808520" y="3701062"/>
            <a:ext cx="381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2" y="5748157"/>
            <a:ext cx="1889289" cy="4622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702" y="5764883"/>
            <a:ext cx="3355116" cy="454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053" y="5770300"/>
            <a:ext cx="2966668" cy="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Introducción a Minería de Datos</a:t>
            </a:r>
            <a:endParaRPr lang="es-ES" dirty="0"/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78348"/>
            <a:ext cx="6794400" cy="617700"/>
          </a:xfrm>
        </p:spPr>
        <p:txBody>
          <a:bodyPr/>
          <a:lstStyle/>
          <a:p>
            <a:r>
              <a:rPr lang="es-ES" sz="2000" dirty="0"/>
              <a:t>Medidas de Difusión – Rango y Rango </a:t>
            </a:r>
            <a:r>
              <a:rPr lang="es-ES" sz="2000" dirty="0" err="1"/>
              <a:t>Intercuartil</a:t>
            </a:r>
            <a:endParaRPr lang="es-CR" sz="2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Permiten tener una noción de qué tan dispersos están los valores de una variable cuantitativa.</a:t>
            </a:r>
          </a:p>
          <a:p>
            <a:r>
              <a:rPr lang="es-CR" sz="2000" dirty="0"/>
              <a:t>Rango: valor máximo – valor mínimo</a:t>
            </a:r>
          </a:p>
          <a:p>
            <a:pPr lvl="1"/>
            <a:r>
              <a:rPr lang="es-CR" sz="2000" dirty="0"/>
              <a:t>No es robusta, sensible a valores extremos o anomalías.</a:t>
            </a:r>
          </a:p>
          <a:p>
            <a:r>
              <a:rPr lang="it-IT" sz="2000" dirty="0"/>
              <a:t>Rango intercuartil: percentil 75 –percentil 25.</a:t>
            </a:r>
          </a:p>
          <a:p>
            <a:pPr lvl="1"/>
            <a:r>
              <a:rPr lang="es-ES" sz="2000" i="1" dirty="0"/>
              <a:t>Robusta (representa el centro de la distribución, por lo cual no la afectan los valores extremos).</a:t>
            </a:r>
          </a:p>
          <a:p>
            <a:r>
              <a:rPr lang="es-ES" sz="2000" dirty="0"/>
              <a:t>Funciones en R: </a:t>
            </a:r>
            <a:r>
              <a:rPr lang="es-ES" sz="2000" dirty="0" err="1"/>
              <a:t>range</a:t>
            </a:r>
            <a:r>
              <a:rPr lang="es-ES" sz="2000" dirty="0"/>
              <a:t>(&lt;columna&gt;) </a:t>
            </a:r>
            <a:r>
              <a:rPr lang="es-ES" sz="2000" dirty="0" err="1"/>
              <a:t>yiqr</a:t>
            </a:r>
            <a:r>
              <a:rPr lang="es-ES" sz="2000" dirty="0"/>
              <a:t>(&lt;columna&gt;):</a:t>
            </a:r>
          </a:p>
          <a:p>
            <a:pPr marL="635000" lvl="1" indent="0">
              <a:buNone/>
            </a:pPr>
            <a:endParaRPr lang="es-ES" sz="2000" dirty="0"/>
          </a:p>
          <a:p>
            <a:pPr lvl="1"/>
            <a:endParaRPr lang="it-IT" dirty="0"/>
          </a:p>
          <a:p>
            <a:endParaRPr lang="es-CR" dirty="0"/>
          </a:p>
          <a:p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25" y="4859202"/>
            <a:ext cx="1237810" cy="3000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14" y="4859201"/>
            <a:ext cx="2931655" cy="3000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216" y="5463780"/>
            <a:ext cx="1465827" cy="6000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114" y="5717431"/>
            <a:ext cx="1140088" cy="2919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989" y="5495019"/>
            <a:ext cx="41243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1953" y="233959"/>
            <a:ext cx="6794400" cy="617700"/>
          </a:xfrm>
        </p:spPr>
        <p:txBody>
          <a:bodyPr/>
          <a:lstStyle/>
          <a:p>
            <a:r>
              <a:rPr lang="es-ES" sz="2000" dirty="0"/>
              <a:t>Medidas de Difusión –Variación y Desviación Estándar</a:t>
            </a:r>
            <a:endParaRPr lang="es-CR" sz="2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/>
              <a:t>Variación (s2): medida de </a:t>
            </a:r>
            <a:r>
              <a:rPr lang="es-ES" sz="1800" b="1" dirty="0"/>
              <a:t>desviación total </a:t>
            </a:r>
            <a:r>
              <a:rPr lang="es-ES" sz="1800" dirty="0"/>
              <a:t>de las observaciones con respecto al promedio en una variable cuantitativa.</a:t>
            </a:r>
          </a:p>
          <a:p>
            <a:pPr lvl="1"/>
            <a:r>
              <a:rPr lang="es-ES" sz="1800" i="1" dirty="0"/>
              <a:t>Sumatoria de las diferencias entre las observaciones y el promedio, elevadas al cuadrado, divido por el tamaño de la muestra menos 1.</a:t>
            </a:r>
            <a:endParaRPr lang="es-ES" sz="1800" dirty="0"/>
          </a:p>
          <a:p>
            <a:endParaRPr lang="es-CR" sz="1800" dirty="0"/>
          </a:p>
          <a:p>
            <a:r>
              <a:rPr lang="es-ES" sz="1800" dirty="0"/>
              <a:t>Desviación Estándar (s): medida de magnitud de separación entre el valor de una observación para cierta variable y el promedio de dicha variable.</a:t>
            </a:r>
          </a:p>
          <a:p>
            <a:pPr lvl="1"/>
            <a:r>
              <a:rPr lang="es-ES" sz="1800" dirty="0"/>
              <a:t>Raíz cuadrada de la varianza.</a:t>
            </a:r>
          </a:p>
          <a:p>
            <a:pPr lvl="1"/>
            <a:r>
              <a:rPr lang="es-ES" sz="1800" i="1" dirty="0"/>
              <a:t>Utilizada mucho en el contexto de </a:t>
            </a:r>
            <a:r>
              <a:rPr lang="es-ES" sz="1800" i="1" dirty="0" err="1"/>
              <a:t>SixSigma</a:t>
            </a:r>
            <a:r>
              <a:rPr lang="es-ES" sz="1800" i="1" dirty="0"/>
              <a:t> (control de procesos)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Funciones en R: </a:t>
            </a:r>
            <a:r>
              <a:rPr lang="es-ES" sz="1800" dirty="0" err="1"/>
              <a:t>var</a:t>
            </a:r>
            <a:r>
              <a:rPr lang="es-ES" sz="1800" dirty="0"/>
              <a:t>(&lt;columna&gt;)y </a:t>
            </a:r>
            <a:r>
              <a:rPr lang="es-ES" sz="1800" dirty="0" err="1"/>
              <a:t>sd</a:t>
            </a:r>
            <a:r>
              <a:rPr lang="es-ES" sz="1800" dirty="0"/>
              <a:t>(&lt;columna&gt;):</a:t>
            </a:r>
          </a:p>
          <a:p>
            <a:pPr lvl="1"/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05" y="5624218"/>
            <a:ext cx="879496" cy="3324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14" y="5624218"/>
            <a:ext cx="1107514" cy="2919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780" y="5559343"/>
            <a:ext cx="1889289" cy="3568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121" y="5624218"/>
            <a:ext cx="1042366" cy="2919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6561" y="5599890"/>
            <a:ext cx="1009792" cy="3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56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851647" cy="4526100"/>
          </a:xfrm>
        </p:spPr>
        <p:txBody>
          <a:bodyPr/>
          <a:lstStyle/>
          <a:p>
            <a:r>
              <a:rPr lang="es-CR" sz="2000" dirty="0"/>
              <a:t>Gráficos de Barra:</a:t>
            </a:r>
          </a:p>
          <a:p>
            <a:pPr lvl="1"/>
            <a:r>
              <a:rPr lang="es-ES" sz="2000" dirty="0"/>
              <a:t>Permite visualizar la distribución de variables cuantitativas discretas</a:t>
            </a:r>
          </a:p>
          <a:p>
            <a:pPr lvl="1"/>
            <a:r>
              <a:rPr lang="es-ES" sz="2000" dirty="0"/>
              <a:t>También permite ver la(s) moda(s).</a:t>
            </a:r>
          </a:p>
          <a:p>
            <a:pPr lvl="1"/>
            <a:endParaRPr lang="es-ES" dirty="0"/>
          </a:p>
          <a:p>
            <a:pPr lvl="1"/>
            <a:endParaRPr lang="es-CR" dirty="0"/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5" y="4787781"/>
            <a:ext cx="7865616" cy="10835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02" y="1914970"/>
            <a:ext cx="2905884" cy="25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88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677270" cy="4526100"/>
          </a:xfrm>
        </p:spPr>
        <p:txBody>
          <a:bodyPr/>
          <a:lstStyle/>
          <a:p>
            <a:r>
              <a:rPr lang="es-CR" sz="2000" dirty="0"/>
              <a:t>Histograma:</a:t>
            </a:r>
          </a:p>
          <a:p>
            <a:pPr lvl="1"/>
            <a:r>
              <a:rPr lang="es-ES" sz="2000" dirty="0"/>
              <a:t>Permite visualizar la distribución de una variable cuantitativa.</a:t>
            </a:r>
          </a:p>
          <a:p>
            <a:pPr lvl="1"/>
            <a:r>
              <a:rPr lang="es-ES" sz="2000" dirty="0"/>
              <a:t>También permite ver la(s) moda(s).</a:t>
            </a:r>
          </a:p>
          <a:p>
            <a:pPr lvl="1"/>
            <a:r>
              <a:rPr lang="es-CR" sz="2000" dirty="0"/>
              <a:t>Permite estimar el Rango.</a:t>
            </a:r>
          </a:p>
          <a:p>
            <a:pPr lvl="1"/>
            <a:r>
              <a:rPr lang="es-CR" sz="2000" dirty="0"/>
              <a:t>Muestra datos </a:t>
            </a:r>
            <a:r>
              <a:rPr lang="es-CR" sz="2000" dirty="0" err="1"/>
              <a:t>discretizados</a:t>
            </a:r>
            <a:r>
              <a:rPr lang="es-CR" sz="2000" dirty="0"/>
              <a:t>, no valores reales.</a:t>
            </a:r>
          </a:p>
          <a:p>
            <a:pPr lvl="1"/>
            <a:endParaRPr lang="es-CR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70" y="1803843"/>
            <a:ext cx="2108724" cy="2741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73" y="4875837"/>
            <a:ext cx="71056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5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833891" cy="4526100"/>
          </a:xfrm>
        </p:spPr>
        <p:txBody>
          <a:bodyPr/>
          <a:lstStyle/>
          <a:p>
            <a:r>
              <a:rPr lang="es-CR" sz="2000" dirty="0"/>
              <a:t>Gráfico de Cajas (</a:t>
            </a:r>
            <a:r>
              <a:rPr lang="es-CR" sz="2000" dirty="0" err="1"/>
              <a:t>boxplot</a:t>
            </a:r>
            <a:r>
              <a:rPr lang="es-CR" sz="2000" dirty="0"/>
              <a:t>):</a:t>
            </a:r>
          </a:p>
          <a:p>
            <a:pPr lvl="1"/>
            <a:r>
              <a:rPr lang="es-ES" sz="2000" dirty="0"/>
              <a:t>Permite visualizar la distribución de una variable cuantitativa, sola o en el contexto de una variable cualitativa.</a:t>
            </a:r>
          </a:p>
          <a:p>
            <a:pPr lvl="1"/>
            <a:r>
              <a:rPr lang="es-ES" sz="2000" dirty="0"/>
              <a:t>Las partes de la caja y las cejas representan el resumen de 5 puntos.</a:t>
            </a:r>
          </a:p>
          <a:p>
            <a:pPr lvl="1"/>
            <a:r>
              <a:rPr lang="es-ES" sz="2000" dirty="0"/>
              <a:t>Podemos calcular el rango y el rango </a:t>
            </a:r>
            <a:r>
              <a:rPr lang="es-ES" sz="2000" dirty="0" err="1"/>
              <a:t>intercuartil</a:t>
            </a:r>
            <a:r>
              <a:rPr lang="es-ES" sz="2000" dirty="0"/>
              <a:t>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870039"/>
            <a:ext cx="2352584" cy="30022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4" y="4872276"/>
            <a:ext cx="4771747" cy="14368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315" y="5291090"/>
            <a:ext cx="2847975" cy="101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Visualizaciones de datos:</a:t>
            </a:r>
          </a:p>
          <a:p>
            <a:pPr lvl="1"/>
            <a:r>
              <a:rPr lang="es-ES" sz="2000" dirty="0"/>
              <a:t>Gráfico de puntos: valores de una variable.</a:t>
            </a:r>
          </a:p>
          <a:p>
            <a:pPr lvl="1"/>
            <a:r>
              <a:rPr lang="es-ES" sz="2000" dirty="0"/>
              <a:t>Gráfico de barras: distribución y moda(s), variables discretas.</a:t>
            </a:r>
          </a:p>
          <a:p>
            <a:pPr lvl="1"/>
            <a:r>
              <a:rPr lang="es-ES" sz="2000" dirty="0"/>
              <a:t>Histograma: distribución y moda(s), variables continuas, permite ver el rango.</a:t>
            </a:r>
          </a:p>
          <a:p>
            <a:pPr lvl="1"/>
            <a:r>
              <a:rPr lang="es-ES" sz="2000" dirty="0"/>
              <a:t>Gráfico de cajas: distribución y percentiles de una variable cuantitativa, sola en el contexto de una cualitativa; permite ver el rango y el rango </a:t>
            </a:r>
            <a:r>
              <a:rPr lang="es-ES" sz="2000" dirty="0" err="1"/>
              <a:t>intercuartil</a:t>
            </a:r>
            <a:r>
              <a:rPr lang="es-ES" sz="2000" dirty="0"/>
              <a:t>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22509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0629" y="278348"/>
            <a:ext cx="6794400" cy="617700"/>
          </a:xfrm>
        </p:spPr>
        <p:txBody>
          <a:bodyPr/>
          <a:lstStyle/>
          <a:p>
            <a:r>
              <a:rPr lang="es-CR" sz="2400" dirty="0"/>
              <a:t>EXPLORACIÓN DE DATOS CUALITATIVOS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800" b="1" dirty="0"/>
              <a:t>Proporciones y Porcentajes</a:t>
            </a:r>
          </a:p>
          <a:p>
            <a:r>
              <a:rPr lang="es-ES" sz="2000" dirty="0"/>
              <a:t>Con los datos cualitativos no se pueden usar la gran mayoría de las estadísticas utilizadas con variables cuantitativas.</a:t>
            </a:r>
          </a:p>
          <a:p>
            <a:pPr lvl="1"/>
            <a:r>
              <a:rPr lang="es-ES" sz="2000" dirty="0"/>
              <a:t>No tiene sentido hablar de promedios, o el tipo de dato no permite ni siquiera calcularlo.</a:t>
            </a:r>
          </a:p>
          <a:p>
            <a:pPr lvl="1"/>
            <a:r>
              <a:rPr lang="es-ES" sz="2000" i="1" dirty="0"/>
              <a:t>La moda sí podemos usarla en el contexto de variables cualitativas (¿cuál es la categoría o valor de la variable con mayor cantidad de observaciones?)</a:t>
            </a:r>
          </a:p>
          <a:p>
            <a:r>
              <a:rPr lang="es-ES" sz="2000" dirty="0"/>
              <a:t>Para calcular proporciones o porcentajes, usamos la función </a:t>
            </a:r>
            <a:r>
              <a:rPr lang="es-ES" sz="2000" i="1" dirty="0"/>
              <a:t>table()</a:t>
            </a:r>
            <a:r>
              <a:rPr lang="es-ES" sz="2000" dirty="0"/>
              <a:t>combinada con las funciones </a:t>
            </a:r>
            <a:r>
              <a:rPr lang="es-ES" sz="2000" i="1" dirty="0" err="1"/>
              <a:t>length</a:t>
            </a:r>
            <a:r>
              <a:rPr lang="es-ES" sz="2000" i="1" dirty="0"/>
              <a:t>() </a:t>
            </a:r>
            <a:r>
              <a:rPr lang="es-ES" sz="2000" dirty="0"/>
              <a:t>–si estamos usando un vector –o </a:t>
            </a:r>
            <a:r>
              <a:rPr lang="es-ES" sz="2000" i="1" dirty="0" err="1"/>
              <a:t>nrow</a:t>
            </a:r>
            <a:r>
              <a:rPr lang="es-ES" sz="2000" i="1" dirty="0"/>
              <a:t>()</a:t>
            </a:r>
            <a:r>
              <a:rPr lang="es-ES" sz="2000" dirty="0"/>
              <a:t>si trabajamos con un data </a:t>
            </a:r>
            <a:r>
              <a:rPr lang="es-ES" sz="2000" dirty="0" err="1"/>
              <a:t>frame</a:t>
            </a:r>
            <a:r>
              <a:rPr lang="es-ES" sz="2000" dirty="0"/>
              <a:t>.</a:t>
            </a:r>
          </a:p>
          <a:p>
            <a:endParaRPr lang="es-ES" sz="2400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12" y="6064491"/>
            <a:ext cx="1335532" cy="5676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7" y="5578816"/>
            <a:ext cx="1400680" cy="3243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818" y="5688393"/>
            <a:ext cx="1987011" cy="8758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624" y="5278769"/>
            <a:ext cx="1009792" cy="30004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195" y="5717873"/>
            <a:ext cx="3676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085643" cy="4526100"/>
          </a:xfrm>
        </p:spPr>
        <p:txBody>
          <a:bodyPr/>
          <a:lstStyle/>
          <a:p>
            <a:r>
              <a:rPr lang="es-CR" sz="2800" dirty="0"/>
              <a:t>Gráficos de Barras:</a:t>
            </a:r>
          </a:p>
          <a:p>
            <a:pPr lvl="1"/>
            <a:r>
              <a:rPr lang="es-ES" dirty="0"/>
              <a:t>Permite visualizar la distribución de variables cualitativas.</a:t>
            </a:r>
          </a:p>
          <a:p>
            <a:pPr lvl="1"/>
            <a:r>
              <a:rPr lang="es-ES" dirty="0"/>
              <a:t>También permite ver la(s) moda(s).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67" y="1919796"/>
            <a:ext cx="2120108" cy="27937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80" y="5033128"/>
            <a:ext cx="7359589" cy="97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26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002567" cy="4526100"/>
          </a:xfrm>
        </p:spPr>
        <p:txBody>
          <a:bodyPr/>
          <a:lstStyle/>
          <a:p>
            <a:r>
              <a:rPr lang="es-CR" sz="2000" dirty="0"/>
              <a:t>Gráfico de Pareto:</a:t>
            </a:r>
          </a:p>
          <a:p>
            <a:pPr lvl="1"/>
            <a:r>
              <a:rPr lang="es-ES" sz="2000" dirty="0"/>
              <a:t>Permite cuantificar el aporte de cada categoría al volumen total de los datos.</a:t>
            </a:r>
          </a:p>
          <a:p>
            <a:pPr lvl="1"/>
            <a:r>
              <a:rPr lang="es-ES" sz="2000" i="1" dirty="0"/>
              <a:t>Se necesita el paquete </a:t>
            </a:r>
            <a:r>
              <a:rPr lang="es-ES" sz="2000" i="1" dirty="0" err="1"/>
              <a:t>qcc</a:t>
            </a:r>
            <a:r>
              <a:rPr lang="es-ES" sz="2000" i="1" dirty="0"/>
              <a:t> para usar la función </a:t>
            </a:r>
            <a:r>
              <a:rPr lang="es-ES" sz="2000" i="1" dirty="0" err="1"/>
              <a:t>pareto.chart</a:t>
            </a:r>
            <a:r>
              <a:rPr lang="es-ES" sz="2000" i="1" dirty="0"/>
              <a:t>().</a:t>
            </a:r>
            <a:endParaRPr lang="es-CR" sz="2000" dirty="0"/>
          </a:p>
          <a:p>
            <a:pPr lvl="1"/>
            <a:r>
              <a:rPr lang="es-ES" sz="2000" dirty="0" err="1"/>
              <a:t>Install.packages</a:t>
            </a:r>
            <a:r>
              <a:rPr lang="es-ES" sz="2000" dirty="0"/>
              <a:t>(“</a:t>
            </a:r>
            <a:r>
              <a:rPr lang="es-ES" sz="2000" dirty="0" err="1"/>
              <a:t>qcc</a:t>
            </a:r>
            <a:r>
              <a:rPr lang="es-ES" sz="2000" dirty="0"/>
              <a:t>”) si no lo tienen.</a:t>
            </a:r>
          </a:p>
          <a:p>
            <a:pPr lvl="2"/>
            <a:endParaRPr lang="es-ES" dirty="0"/>
          </a:p>
          <a:p>
            <a:pPr lvl="1"/>
            <a:endParaRPr lang="es-ES" dirty="0"/>
          </a:p>
          <a:p>
            <a:endParaRPr lang="es-CR" dirty="0"/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44" y="4716600"/>
            <a:ext cx="6981825" cy="1409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877" y="1865316"/>
            <a:ext cx="3388264" cy="27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80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344662"/>
          </a:xfrm>
        </p:spPr>
        <p:txBody>
          <a:bodyPr/>
          <a:lstStyle/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sz="2000" dirty="0"/>
              <a:t>Gráfico de mosaico:</a:t>
            </a:r>
          </a:p>
          <a:p>
            <a:pPr lvl="1"/>
            <a:r>
              <a:rPr lang="es-CR" sz="1800" dirty="0"/>
              <a:t>Permite visualizar las proporciones en cada combinación de variables.</a:t>
            </a:r>
          </a:p>
          <a:p>
            <a:pPr lvl="1"/>
            <a:r>
              <a:rPr lang="es-ES" sz="1800" dirty="0"/>
              <a:t>Lo ideal es complementarlo con la tabla resumen.</a:t>
            </a:r>
          </a:p>
          <a:p>
            <a:pPr lvl="1"/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81" y="1755359"/>
            <a:ext cx="3343961" cy="2417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48" y="1727605"/>
            <a:ext cx="1987011" cy="9001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98" y="2795704"/>
            <a:ext cx="3705225" cy="9906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25" y="5173638"/>
            <a:ext cx="7445445" cy="11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5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b="1" dirty="0"/>
              <a:t>Minería de Datos</a:t>
            </a:r>
          </a:p>
          <a:p>
            <a:pPr lvl="1"/>
            <a:r>
              <a:rPr lang="es-CR" sz="2400" dirty="0"/>
              <a:t>Estadística</a:t>
            </a:r>
          </a:p>
          <a:p>
            <a:pPr lvl="1"/>
            <a:r>
              <a:rPr lang="es-CR" sz="2400" dirty="0"/>
              <a:t>Métodos Estadísticos</a:t>
            </a:r>
          </a:p>
          <a:p>
            <a:pPr lvl="1"/>
            <a:r>
              <a:rPr lang="es-CR" sz="2400" dirty="0"/>
              <a:t>Conceptos Básicos</a:t>
            </a:r>
          </a:p>
          <a:p>
            <a:pPr lvl="1"/>
            <a:r>
              <a:rPr lang="es-CR" sz="2400" dirty="0"/>
              <a:t>Tipos de Muestreo</a:t>
            </a:r>
          </a:p>
          <a:p>
            <a:pPr lvl="1"/>
            <a:r>
              <a:rPr lang="es-ES" sz="2400" dirty="0"/>
              <a:t>Exploración de datos cuantitativos</a:t>
            </a:r>
          </a:p>
          <a:p>
            <a:pPr lvl="1"/>
            <a:r>
              <a:rPr lang="es-CR" sz="2400" dirty="0"/>
              <a:t>Exploración de datos cualitativos</a:t>
            </a:r>
            <a:endParaRPr lang="es-ES" sz="2400" dirty="0"/>
          </a:p>
          <a:p>
            <a:pPr lvl="1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Análisis Visual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El enfoque para analizar variables cualitativas es diferente al de analizar variables cuantitativas.</a:t>
            </a:r>
          </a:p>
          <a:p>
            <a:pPr lvl="1"/>
            <a:r>
              <a:rPr lang="es-ES" sz="2000" dirty="0"/>
              <a:t>La naturaleza del tipo de dato limita mucho los análisis que se pueden hacer.</a:t>
            </a:r>
          </a:p>
          <a:p>
            <a:r>
              <a:rPr lang="es-CR" sz="2000" dirty="0"/>
              <a:t>Visualizaciones de datos:</a:t>
            </a:r>
          </a:p>
          <a:p>
            <a:pPr lvl="1"/>
            <a:r>
              <a:rPr lang="es-ES" sz="2000" dirty="0"/>
              <a:t>Gráfico de barras: distribución y moda.</a:t>
            </a:r>
          </a:p>
          <a:p>
            <a:pPr lvl="1"/>
            <a:r>
              <a:rPr lang="es-ES" sz="2000" dirty="0"/>
              <a:t>Gráfico de Pareto: volumen que aporta cada categoría o valor de la variable.</a:t>
            </a:r>
          </a:p>
          <a:p>
            <a:pPr lvl="1"/>
            <a:r>
              <a:rPr lang="es-ES" sz="2000" i="1" dirty="0"/>
              <a:t>Gráfico de mosaico: composición de la muestra comparando dos variables cualitativas.</a:t>
            </a:r>
            <a:endParaRPr lang="es-ES" sz="20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76817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CR" dirty="0"/>
            </a:br>
            <a:r>
              <a:rPr lang="es-CR" dirty="0"/>
              <a:t> PRE-PROCESAMIENTO DE LOS DATOS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8725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CRISP-DM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76" y="1984210"/>
            <a:ext cx="5442467" cy="37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1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Resumen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31" y="2168371"/>
            <a:ext cx="3445537" cy="37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76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CR" dirty="0"/>
            </a:br>
            <a:r>
              <a:rPr lang="es-CR" dirty="0"/>
              <a:t> REGRESIÓN LINEAL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87814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342" y="287225"/>
            <a:ext cx="6794400" cy="617700"/>
          </a:xfrm>
        </p:spPr>
        <p:txBody>
          <a:bodyPr/>
          <a:lstStyle/>
          <a:p>
            <a:r>
              <a:rPr lang="es-CR" sz="2400" dirty="0"/>
              <a:t>Asociaciones Entre Variables Cuantitativas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En general, al investigar la asociación entre dos variables, pueden pasar tres cosas:</a:t>
            </a:r>
          </a:p>
          <a:p>
            <a:pPr lvl="1"/>
            <a:r>
              <a:rPr lang="es-ES" sz="1600" dirty="0"/>
              <a:t>Ambas variables pueden ser cualitativas.</a:t>
            </a:r>
          </a:p>
          <a:p>
            <a:pPr lvl="1"/>
            <a:r>
              <a:rPr lang="es-ES" sz="1600" dirty="0"/>
              <a:t>Se utilizan tablas de contingencia y se analizan las proporciones condicionales.</a:t>
            </a:r>
          </a:p>
          <a:p>
            <a:pPr lvl="1"/>
            <a:r>
              <a:rPr lang="es-ES" sz="1600" dirty="0"/>
              <a:t>Una variable puede ser cualitativa y la otra cuantitativa.</a:t>
            </a:r>
          </a:p>
          <a:p>
            <a:pPr lvl="1"/>
            <a:r>
              <a:rPr lang="es-ES" sz="1600" dirty="0"/>
              <a:t>Podemos comparar las categorías usando resúmenes y gráficos.</a:t>
            </a:r>
          </a:p>
          <a:p>
            <a:pPr lvl="1"/>
            <a:r>
              <a:rPr lang="es-ES" sz="1600" dirty="0"/>
              <a:t>Ambas variables pueden ser cuantitativas.</a:t>
            </a:r>
          </a:p>
          <a:p>
            <a:pPr lvl="1"/>
            <a:r>
              <a:rPr lang="es-ES" sz="1600" dirty="0"/>
              <a:t>Analizamos cómo el valor de la variable considerada dependiente (respuesta) cambia conforme la variable independiente (explicativa) cambia.</a:t>
            </a:r>
          </a:p>
          <a:p>
            <a:pPr lvl="1"/>
            <a:r>
              <a:rPr lang="es-ES" sz="1600" dirty="0"/>
              <a:t>Utilizamos un gráfico de dispersión para visualizar dicha relación.</a:t>
            </a:r>
          </a:p>
          <a:p>
            <a:pPr lvl="1"/>
            <a:r>
              <a:rPr lang="es-ES" sz="1600" dirty="0"/>
              <a:t>Puede haber una relación positiva (cuando ‘x’ aumenta, ‘y’ también) o negativa (cuando ‘x’ aumenta, ‘y’ disminuye).</a:t>
            </a:r>
          </a:p>
        </p:txBody>
      </p:sp>
    </p:spTree>
    <p:extLst>
      <p:ext uri="{BB962C8B-B14F-4D97-AF65-F5344CB8AC3E}">
        <p14:creationId xmlns:p14="http://schemas.microsoft.com/office/powerpoint/2010/main" val="3242699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Correlación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215631" cy="4526100"/>
          </a:xfrm>
        </p:spPr>
        <p:txBody>
          <a:bodyPr/>
          <a:lstStyle/>
          <a:p>
            <a:r>
              <a:rPr lang="es-ES" sz="1800" dirty="0"/>
              <a:t>Cuando la relación entre ambas variables tiene una forma relativamente parecida a una línea recta, se dice que es lineal o aproximadamente lineal.</a:t>
            </a:r>
          </a:p>
          <a:p>
            <a:r>
              <a:rPr lang="es-ES" sz="1800" dirty="0"/>
              <a:t>La </a:t>
            </a:r>
            <a:r>
              <a:rPr lang="es-ES" sz="1800" b="1" dirty="0"/>
              <a:t>correlación (r) </a:t>
            </a:r>
            <a:r>
              <a:rPr lang="es-ES" sz="1800" dirty="0"/>
              <a:t>es una medida que describe la fuerza de la relación lineal entre dos variables cuantitativas.</a:t>
            </a:r>
          </a:p>
          <a:p>
            <a:pPr lvl="1"/>
            <a:r>
              <a:rPr lang="es-ES" sz="1800" dirty="0"/>
              <a:t>Resume también la dirección de la relación.</a:t>
            </a:r>
          </a:p>
          <a:p>
            <a:pPr lvl="1"/>
            <a:r>
              <a:rPr lang="es-ES" sz="1800" dirty="0"/>
              <a:t>Valores entre -1 (correlación negativa perfecta) y 1 (correlación positiva perfecta).</a:t>
            </a:r>
          </a:p>
          <a:p>
            <a:pPr lvl="1"/>
            <a:r>
              <a:rPr lang="es-ES" sz="1800" dirty="0"/>
              <a:t>Un valor cercano a 0 (cero) indica que no hay una relación lineal.</a:t>
            </a:r>
          </a:p>
          <a:p>
            <a:pPr lvl="1"/>
            <a:r>
              <a:rPr lang="es-ES" sz="1800" dirty="0"/>
              <a:t>No depende de las unidades de las variables.</a:t>
            </a:r>
          </a:p>
          <a:p>
            <a:pPr lvl="1"/>
            <a:r>
              <a:rPr lang="es-ES" sz="1800" dirty="0"/>
              <a:t>Mismo valor para 2 variables indiferentemente de cuál sea ‘x’ y cuál ‘y’.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38" y="2066022"/>
            <a:ext cx="1758993" cy="2757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449" y="2740431"/>
            <a:ext cx="2282236" cy="29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43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831" y="260593"/>
            <a:ext cx="6794400" cy="617700"/>
          </a:xfrm>
        </p:spPr>
        <p:txBody>
          <a:bodyPr>
            <a:normAutofit fontScale="90000"/>
          </a:bodyPr>
          <a:lstStyle/>
          <a:p>
            <a:r>
              <a:rPr lang="es-CR" sz="4000" dirty="0"/>
              <a:t>La Importancia de Graficar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El coeficiente de correlación (r) solo indica si hay una relación lineal entre dos variables, su dirección y qué tan fuerte es.</a:t>
            </a:r>
          </a:p>
          <a:p>
            <a:r>
              <a:rPr lang="es-ES" sz="2000" dirty="0"/>
              <a:t>Podemos calcular el coeficiente de correlación para cualquier par de variables, sin importar la forma de su relación y obtener un valor.</a:t>
            </a:r>
          </a:p>
          <a:p>
            <a:r>
              <a:rPr lang="es-ES" sz="2000" dirty="0"/>
              <a:t>No debemos quedarnos solo con el cálculo del coeficiente, hay que graficar para apreciar realmente cuál es la relación.</a:t>
            </a:r>
          </a:p>
          <a:p>
            <a:r>
              <a:rPr lang="es-ES" sz="2000" dirty="0"/>
              <a:t>Cuarteto de </a:t>
            </a:r>
            <a:r>
              <a:rPr lang="es-ES" sz="2000" dirty="0" err="1"/>
              <a:t>Anscombe</a:t>
            </a:r>
            <a:r>
              <a:rPr lang="es-ES" sz="2000" dirty="0"/>
              <a:t>: (fuente https://en.wikipedia.org/wiki/Anscombe%27s_quartet)</a:t>
            </a:r>
          </a:p>
          <a:p>
            <a:r>
              <a:rPr lang="es-CR" sz="2000" dirty="0"/>
              <a:t>–r = 0.816 para todos.</a:t>
            </a:r>
          </a:p>
          <a:p>
            <a:endParaRPr lang="es-CR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92" y="4598634"/>
            <a:ext cx="2557954" cy="185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1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Correlación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/>
              <a:t>Cuando la relación entre dos variables cuantitativas sigue una forma similar a una línea recta, se dice que tienen una relación lineal.</a:t>
            </a:r>
          </a:p>
          <a:p>
            <a:r>
              <a:rPr lang="es-ES" sz="1800" dirty="0"/>
              <a:t>El coeficiente de correlación (r) mide la dirección y qué tan fuerte es la relación lineal.</a:t>
            </a:r>
          </a:p>
          <a:p>
            <a:pPr lvl="1"/>
            <a:r>
              <a:rPr lang="es-CR" sz="1800" dirty="0"/>
              <a:t>-1 correlación negativa perfecta.</a:t>
            </a:r>
          </a:p>
          <a:p>
            <a:pPr lvl="1"/>
            <a:r>
              <a:rPr lang="es-ES" sz="1800" dirty="0"/>
              <a:t>0 no hay relación lineal (nube de puntos).</a:t>
            </a:r>
          </a:p>
          <a:p>
            <a:pPr lvl="1"/>
            <a:r>
              <a:rPr lang="es-CR" sz="1800" dirty="0"/>
              <a:t>1 correlación positiva perfecta.</a:t>
            </a:r>
          </a:p>
          <a:p>
            <a:r>
              <a:rPr lang="es-ES" sz="1800" dirty="0"/>
              <a:t>Es importante siempre construir un gráfico de dispersión para ver cómo es realmente la relación entre ambas variables, más allá de solo calcular r.</a:t>
            </a:r>
          </a:p>
          <a:p>
            <a:r>
              <a:rPr lang="es-ES" sz="1800" dirty="0"/>
              <a:t>En R, podemos usar la función </a:t>
            </a:r>
            <a:r>
              <a:rPr lang="es-ES" sz="1800" dirty="0" err="1"/>
              <a:t>cor</a:t>
            </a:r>
            <a:r>
              <a:rPr lang="es-ES" sz="1800" dirty="0"/>
              <a:t>() para calcular el coeficiente de correlación: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5" y="5241070"/>
            <a:ext cx="2345324" cy="583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275" y="5241069"/>
            <a:ext cx="2377898" cy="583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398" y="5232960"/>
            <a:ext cx="2280176" cy="5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48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REGRESIÓN LINEAL SIMPLE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123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Estadística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Definición: </a:t>
            </a:r>
          </a:p>
          <a:p>
            <a:pPr lvl="1"/>
            <a:r>
              <a:rPr lang="es-ES" sz="2000" dirty="0"/>
              <a:t>Arte y ciencia de diseñar estudios y analizar los datos que resultan de estos.</a:t>
            </a:r>
          </a:p>
          <a:p>
            <a:r>
              <a:rPr lang="es-CR" sz="2000" dirty="0"/>
              <a:t>Meta:</a:t>
            </a:r>
          </a:p>
          <a:p>
            <a:pPr lvl="1"/>
            <a:r>
              <a:rPr lang="es-ES" sz="2000" dirty="0"/>
              <a:t>Convertir datos en conocimiento y entendimiento del mundo que nos rodea.</a:t>
            </a:r>
          </a:p>
          <a:p>
            <a:r>
              <a:rPr lang="es-ES" sz="2000" dirty="0"/>
              <a:t>Es el arte y la ciencia de </a:t>
            </a:r>
            <a:r>
              <a:rPr lang="es-ES" sz="2000" b="1" dirty="0"/>
              <a:t>aprender </a:t>
            </a:r>
            <a:r>
              <a:rPr lang="es-ES" sz="2000" dirty="0"/>
              <a:t>de los datos.</a:t>
            </a:r>
          </a:p>
          <a:p>
            <a:r>
              <a:rPr lang="es-ES" sz="2000" dirty="0"/>
              <a:t>Proceso de resolución de problemas por medio de el uso de la estadística:</a:t>
            </a:r>
          </a:p>
          <a:p>
            <a:pPr lvl="1"/>
            <a:r>
              <a:rPr lang="es-CR" sz="2000" dirty="0"/>
              <a:t>Formular una pregunta estadística.</a:t>
            </a:r>
          </a:p>
          <a:p>
            <a:pPr lvl="1"/>
            <a:r>
              <a:rPr lang="es-CR" sz="2000" dirty="0"/>
              <a:t>Recolectar datos.</a:t>
            </a:r>
          </a:p>
          <a:p>
            <a:pPr lvl="1"/>
            <a:r>
              <a:rPr lang="es-CR" sz="2000" dirty="0"/>
              <a:t>Analizar los datos recolectados.</a:t>
            </a:r>
          </a:p>
          <a:p>
            <a:pPr lvl="1"/>
            <a:r>
              <a:rPr lang="es-CR" sz="2000" dirty="0"/>
              <a:t>Interpretar los resultados.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36703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Regresión Lineal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Asume que la relación entre dos variables, ‘x’ y ‘y’ se puede modelar usando una línea recta:</a:t>
            </a:r>
          </a:p>
          <a:p>
            <a:pPr lvl="1"/>
            <a:r>
              <a:rPr lang="es-ES" sz="2000" dirty="0"/>
              <a:t>Beta 0 y Beta 1 representan parámetros, estimados utilizando los datos.</a:t>
            </a:r>
          </a:p>
          <a:p>
            <a:pPr lvl="1"/>
            <a:r>
              <a:rPr lang="es-CR" sz="2000" dirty="0"/>
              <a:t>‘x’ – variable explicativa o “predictora”.</a:t>
            </a:r>
          </a:p>
          <a:p>
            <a:pPr lvl="1"/>
            <a:r>
              <a:rPr lang="es-CR" sz="2000" dirty="0"/>
              <a:t>‘y’ – variable de respuesta.</a:t>
            </a:r>
          </a:p>
          <a:p>
            <a:r>
              <a:rPr lang="es-ES" sz="2000" dirty="0"/>
              <a:t>Qué tan fuerte es la relación entre las 2 variables (correlación) puede dar una idea de qué tan grande va a ser el error promedio del modelo.</a:t>
            </a:r>
          </a:p>
          <a:p>
            <a:endParaRPr lang="es-ES" sz="2000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44" y="4666925"/>
            <a:ext cx="1400680" cy="13948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031" y="4731800"/>
            <a:ext cx="1433254" cy="13299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503" y="4707471"/>
            <a:ext cx="1400680" cy="131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70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Residuos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“Sobros” o error del cálculo del valor hecho por el modelo.</a:t>
            </a:r>
          </a:p>
          <a:p>
            <a:r>
              <a:rPr lang="es-CR" sz="2000" dirty="0"/>
              <a:t>En general: </a:t>
            </a:r>
          </a:p>
          <a:p>
            <a:pPr lvl="1"/>
            <a:r>
              <a:rPr lang="es-ES" sz="2000" i="1" dirty="0"/>
              <a:t>Valor real = estimado por el modelo +residuo</a:t>
            </a:r>
            <a:endParaRPr lang="es-ES" sz="2000" dirty="0"/>
          </a:p>
          <a:p>
            <a:r>
              <a:rPr lang="es-ES" sz="2000" dirty="0"/>
              <a:t>Cada observación va a tener un residuo, ya sea positivo (el modelo subestimó el valor) o negativo (el modelo sobreestimó el valor).</a:t>
            </a:r>
          </a:p>
          <a:p>
            <a:pPr lvl="1"/>
            <a:r>
              <a:rPr lang="es-ES" sz="2000" i="1" dirty="0"/>
              <a:t>Valor real –estimado por el modelo = residuo</a:t>
            </a:r>
            <a:endParaRPr lang="es-CR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09" y="4099819"/>
            <a:ext cx="61245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23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Residuos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656338" cy="4526100"/>
          </a:xfrm>
        </p:spPr>
        <p:txBody>
          <a:bodyPr/>
          <a:lstStyle/>
          <a:p>
            <a:r>
              <a:rPr lang="es-ES" sz="2000" b="1" dirty="0" err="1"/>
              <a:t>Homocedasticidad</a:t>
            </a:r>
            <a:r>
              <a:rPr lang="es-ES" sz="2000" dirty="0"/>
              <a:t>: la varianza del error se mantiene a lo largo de las observaciones.</a:t>
            </a:r>
          </a:p>
          <a:p>
            <a:pPr lvl="1"/>
            <a:r>
              <a:rPr lang="es-ES" sz="1600" dirty="0"/>
              <a:t>Los </a:t>
            </a:r>
            <a:r>
              <a:rPr lang="es-ES" sz="1600" dirty="0" err="1"/>
              <a:t>residuosse</a:t>
            </a:r>
            <a:r>
              <a:rPr lang="es-ES" sz="1600" dirty="0"/>
              <a:t> </a:t>
            </a:r>
            <a:r>
              <a:rPr lang="es-ES" sz="1600" dirty="0" err="1"/>
              <a:t>vencomounanubede</a:t>
            </a:r>
            <a:r>
              <a:rPr lang="es-ES" sz="1600" dirty="0"/>
              <a:t> </a:t>
            </a:r>
            <a:r>
              <a:rPr lang="es-ES" sz="1600" dirty="0" err="1"/>
              <a:t>puntosenun</a:t>
            </a:r>
            <a:r>
              <a:rPr lang="es-ES" sz="1600" dirty="0"/>
              <a:t> </a:t>
            </a:r>
            <a:r>
              <a:rPr lang="es-ES" sz="1600" dirty="0" err="1"/>
              <a:t>gráficode</a:t>
            </a:r>
            <a:r>
              <a:rPr lang="es-ES" sz="1600" dirty="0"/>
              <a:t> dispersión.</a:t>
            </a:r>
          </a:p>
          <a:p>
            <a:pPr lvl="1"/>
            <a:r>
              <a:rPr lang="es-ES" sz="1600" dirty="0"/>
              <a:t>No hay patrones ni relaciones apreciables.</a:t>
            </a:r>
          </a:p>
          <a:p>
            <a:pPr lvl="1"/>
            <a:r>
              <a:rPr lang="es-ES" sz="1600" dirty="0"/>
              <a:t>El modelo es igual de malo o igual de bueno para todos los valores de ‘x’.</a:t>
            </a:r>
          </a:p>
          <a:p>
            <a:r>
              <a:rPr lang="es-ES" sz="2000" b="1" dirty="0" err="1"/>
              <a:t>Heterocedasticidad</a:t>
            </a:r>
            <a:r>
              <a:rPr lang="es-ES" sz="2000" dirty="0"/>
              <a:t>: la varianza del error no es constante a lo largo de las observaciones.</a:t>
            </a:r>
          </a:p>
          <a:p>
            <a:pPr lvl="1"/>
            <a:r>
              <a:rPr lang="es-ES" sz="1600" dirty="0"/>
              <a:t>Patrones como: a mayor valor de ‘x’, mayor es la cantidad de error.</a:t>
            </a:r>
          </a:p>
          <a:p>
            <a:pPr lvl="1"/>
            <a:r>
              <a:rPr lang="es-ES" sz="1600" dirty="0"/>
              <a:t>Implica que el modelo solo es bueno para predecir ‘y’ con ciertos valores de ‘x’.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14" y="2167140"/>
            <a:ext cx="1587111" cy="16310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14" y="4114422"/>
            <a:ext cx="1615212" cy="17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06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5118" y="251715"/>
            <a:ext cx="6794400" cy="617700"/>
          </a:xfrm>
        </p:spPr>
        <p:txBody>
          <a:bodyPr/>
          <a:lstStyle/>
          <a:p>
            <a:r>
              <a:rPr lang="es-CR" dirty="0"/>
              <a:t>Mínimos Cuadrados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Gráfico de residuos:</a:t>
            </a:r>
          </a:p>
          <a:p>
            <a:pPr lvl="1"/>
            <a:r>
              <a:rPr lang="es-CR" dirty="0"/>
              <a:t>Gráfico de dispersión.</a:t>
            </a:r>
          </a:p>
          <a:p>
            <a:pPr lvl="1"/>
            <a:r>
              <a:rPr lang="es-ES" i="1" dirty="0"/>
              <a:t>Centrado en el promedio de los residuos –debería ser 0 (cero).</a:t>
            </a:r>
            <a:endParaRPr lang="es-ES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976054"/>
            <a:ext cx="7686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0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Residuos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Forma de ajustar una línea de regresión a un conjunto de puntos.</a:t>
            </a:r>
          </a:p>
          <a:p>
            <a:pPr lvl="1"/>
            <a:r>
              <a:rPr lang="es-ES" sz="1600" i="1" dirty="0"/>
              <a:t>Es una medida </a:t>
            </a:r>
            <a:r>
              <a:rPr lang="es-ES" sz="1600" b="1" i="1" dirty="0"/>
              <a:t>objetiva </a:t>
            </a:r>
            <a:r>
              <a:rPr lang="es-ES" sz="1600" i="1" dirty="0"/>
              <a:t>para encontrar </a:t>
            </a:r>
            <a:r>
              <a:rPr lang="es-ES" sz="1600" b="1" i="1" dirty="0"/>
              <a:t>la mejor recta</a:t>
            </a:r>
            <a:r>
              <a:rPr lang="es-ES" sz="1600" i="1" dirty="0"/>
              <a:t>.</a:t>
            </a:r>
            <a:endParaRPr lang="es-ES" sz="1600" dirty="0"/>
          </a:p>
          <a:p>
            <a:r>
              <a:rPr lang="es-ES" sz="2000" dirty="0"/>
              <a:t>La “mejor recta” es aquella que minimice la cantidad total de error.</a:t>
            </a:r>
          </a:p>
          <a:p>
            <a:pPr lvl="1"/>
            <a:r>
              <a:rPr lang="es-CR" sz="1600" dirty="0"/>
              <a:t>Menores residuos.</a:t>
            </a:r>
          </a:p>
          <a:p>
            <a:pPr marL="635000" lvl="1" indent="0">
              <a:buNone/>
            </a:pPr>
            <a:endParaRPr lang="es-CR" sz="1600" dirty="0"/>
          </a:p>
          <a:p>
            <a:r>
              <a:rPr lang="es-ES" sz="2000" dirty="0"/>
              <a:t>La técnica de mínimos cuadrados busca minimizar la suma de los </a:t>
            </a:r>
            <a:r>
              <a:rPr lang="es-ES" sz="2000" b="1" dirty="0"/>
              <a:t>cuadrados de los residuos</a:t>
            </a:r>
            <a:r>
              <a:rPr lang="es-ES" sz="2000" dirty="0"/>
              <a:t>.</a:t>
            </a:r>
          </a:p>
          <a:p>
            <a:pPr lvl="1"/>
            <a:r>
              <a:rPr lang="es-ES" sz="1600" i="1" dirty="0"/>
              <a:t>Si solo sumamos residuos, el resultado va a ser cero (hay residuos positivos y negativos).</a:t>
            </a:r>
            <a:endParaRPr lang="es-ES" sz="1600" dirty="0"/>
          </a:p>
          <a:p>
            <a:pPr lvl="1"/>
            <a:r>
              <a:rPr lang="es-ES" sz="1600" dirty="0"/>
              <a:t>Elevamos los residuos al cuadrado para eliminar el signo.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6870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Extrapolación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Los modelos de regresión lineal tienen limitaciones.</a:t>
            </a:r>
          </a:p>
          <a:p>
            <a:pPr lvl="1"/>
            <a:r>
              <a:rPr lang="es-ES" sz="1600" dirty="0"/>
              <a:t>La verdad siempre va a ser mucho más compleja que un modelo.</a:t>
            </a:r>
          </a:p>
          <a:p>
            <a:pPr lvl="1"/>
            <a:endParaRPr lang="es-ES" sz="1600" dirty="0"/>
          </a:p>
          <a:p>
            <a:r>
              <a:rPr lang="es-ES" sz="2000" b="1" dirty="0"/>
              <a:t>Extrapolación</a:t>
            </a:r>
            <a:r>
              <a:rPr lang="es-ES" sz="2000" dirty="0"/>
              <a:t>: aplicar un modelo a valores que están fuera del rango que se utilizó en los datos para entrenar al modelo.</a:t>
            </a:r>
          </a:p>
          <a:p>
            <a:pPr lvl="1"/>
            <a:r>
              <a:rPr lang="es-ES" sz="1600" i="1" dirty="0"/>
              <a:t>Los modelos solo reflejan una generalización de los datos con los cuales fueron entrenados.</a:t>
            </a:r>
            <a:endParaRPr lang="es-ES" sz="1600" dirty="0"/>
          </a:p>
          <a:p>
            <a:pPr lvl="1"/>
            <a:r>
              <a:rPr lang="es-ES" sz="1600" i="1" dirty="0"/>
              <a:t>Hacer una estimación para valores fuera del rango de entrenamiento es riesgoso por la incertidumbre.</a:t>
            </a:r>
            <a:endParaRPr lang="es-ES" sz="1600" dirty="0"/>
          </a:p>
          <a:p>
            <a:pPr lvl="1"/>
            <a:r>
              <a:rPr lang="es-ES" sz="1600" dirty="0"/>
              <a:t>Realmente no sabemos cómo se comportarían esas observaciones, así que la estimación puede tener un error considerable.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9160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16204"/>
            <a:ext cx="6794400" cy="617700"/>
          </a:xfrm>
        </p:spPr>
        <p:txBody>
          <a:bodyPr/>
          <a:lstStyle/>
          <a:p>
            <a:r>
              <a:rPr lang="es-ES" sz="2800" dirty="0"/>
              <a:t>Medidas de Calidad del Modelo</a:t>
            </a:r>
            <a:endParaRPr lang="es-CR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1400" dirty="0"/>
              <a:t>Cuadrado:</a:t>
            </a:r>
          </a:p>
          <a:p>
            <a:pPr lvl="1"/>
            <a:r>
              <a:rPr lang="es-ES" sz="1400" dirty="0"/>
              <a:t>Valores entre 0 (cero) y 1.</a:t>
            </a:r>
          </a:p>
          <a:p>
            <a:pPr lvl="1"/>
            <a:r>
              <a:rPr lang="es-ES" sz="1400" i="1" dirty="0"/>
              <a:t>Describe la cantidad de variación en la variable de respuesta que está siendo explicada por la línea de regresión.</a:t>
            </a:r>
          </a:p>
          <a:p>
            <a:pPr lvl="1"/>
            <a:endParaRPr lang="es-ES" sz="1400" dirty="0"/>
          </a:p>
          <a:p>
            <a:r>
              <a:rPr lang="es-CR" sz="1400" dirty="0"/>
              <a:t>R Cuadrado Ajustado:</a:t>
            </a:r>
          </a:p>
          <a:p>
            <a:pPr lvl="1"/>
            <a:r>
              <a:rPr lang="es-ES" sz="1400" dirty="0"/>
              <a:t>Mismo principio que el R cuadrado.</a:t>
            </a:r>
          </a:p>
          <a:p>
            <a:pPr lvl="1"/>
            <a:r>
              <a:rPr lang="es-ES" sz="1400" dirty="0"/>
              <a:t>Penaliza la cantidad de variables agregadas al modelo, especialmente si no agregan valor.</a:t>
            </a:r>
          </a:p>
          <a:p>
            <a:pPr lvl="1"/>
            <a:r>
              <a:rPr lang="es-ES" sz="1400" dirty="0"/>
              <a:t>Regla general: la diferencia no debería ser mayor al 10% del R Cuadrado.</a:t>
            </a:r>
          </a:p>
          <a:p>
            <a:pPr lvl="1"/>
            <a:endParaRPr lang="es-ES" sz="1400" dirty="0"/>
          </a:p>
          <a:p>
            <a:r>
              <a:rPr lang="es-ES" sz="1400" dirty="0"/>
              <a:t>Raíz cuadrada del error cuadrado promedio (RMSE):</a:t>
            </a:r>
          </a:p>
          <a:p>
            <a:pPr lvl="1"/>
            <a:r>
              <a:rPr lang="es-ES" sz="1400" dirty="0"/>
              <a:t>Error promedio que tienen las predicciones del modelo.</a:t>
            </a:r>
          </a:p>
          <a:p>
            <a:pPr lvl="1"/>
            <a:r>
              <a:rPr lang="es-ES" sz="1400" dirty="0"/>
              <a:t>Se da en las unidades de la variable de respuesta.</a:t>
            </a:r>
          </a:p>
          <a:p>
            <a:pPr lvl="1"/>
            <a:r>
              <a:rPr lang="es-ES" sz="1400" i="1" dirty="0"/>
              <a:t>Interpretación: “en promedio, el valor real puede estar ‘RMSE’ unidades por arriba o por debajo del valor estimado”.</a:t>
            </a:r>
            <a:endParaRPr lang="es-ES" sz="14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83246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Ejemplo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ES" dirty="0"/>
              <a:t>Descargue el conjunto de datos “Auto MPG” de la siguiente dirección:</a:t>
            </a:r>
          </a:p>
          <a:p>
            <a:pPr lvl="1"/>
            <a:r>
              <a:rPr lang="es-ES" sz="2000" dirty="0">
                <a:hlinkClick r:id="rId2"/>
              </a:rPr>
              <a:t>https://archive.ics.uci.edu/ml/datasets/Auto+MPG</a:t>
            </a:r>
            <a:endParaRPr lang="es-ES" sz="2000" dirty="0"/>
          </a:p>
          <a:p>
            <a:pPr lvl="1"/>
            <a:endParaRPr lang="es-ES" sz="2000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16" y="4005875"/>
            <a:ext cx="3289968" cy="104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04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Tarea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/>
              <a:t>Conjunto de datos: datos de los capítulos 4 y 8 del libro “Data </a:t>
            </a:r>
            <a:r>
              <a:rPr lang="es-ES" sz="1800" dirty="0" err="1"/>
              <a:t>Mining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Masses</a:t>
            </a:r>
            <a:r>
              <a:rPr lang="es-ES" sz="1800" dirty="0"/>
              <a:t>”.</a:t>
            </a:r>
          </a:p>
          <a:p>
            <a:pPr lvl="1"/>
            <a:r>
              <a:rPr lang="es-ES" sz="1800" dirty="0"/>
              <a:t>Pueden descargarlos aquí: </a:t>
            </a:r>
            <a:r>
              <a:rPr lang="es-ES" sz="1800" b="1" dirty="0"/>
              <a:t>https://sites.google.com/site/dataminingforthemasses</a:t>
            </a:r>
            <a:r>
              <a:rPr lang="es-ES" sz="1800" dirty="0"/>
              <a:t>/</a:t>
            </a:r>
          </a:p>
          <a:p>
            <a:r>
              <a:rPr lang="es-ES" sz="1800" dirty="0"/>
              <a:t>Datos de consumo de aceite para calefacción (unidades compradas en 1 año), junto con otras variables:</a:t>
            </a:r>
          </a:p>
          <a:p>
            <a:pPr lvl="1"/>
            <a:r>
              <a:rPr lang="es-ES" sz="1400" dirty="0"/>
              <a:t>Densidad del aislamiento del hogar (numérico, de 2 a 10).</a:t>
            </a:r>
          </a:p>
          <a:p>
            <a:pPr lvl="1"/>
            <a:r>
              <a:rPr lang="es-CR" sz="1400" dirty="0"/>
              <a:t>Temperatura ambiente promedio para cada hogar (numérico, de 38 a 90).</a:t>
            </a:r>
          </a:p>
          <a:p>
            <a:pPr lvl="1"/>
            <a:r>
              <a:rPr lang="es-ES" sz="1400" dirty="0"/>
              <a:t>Cantidad de habitantes en la casa (numérico, de 1 a 10).</a:t>
            </a:r>
          </a:p>
          <a:p>
            <a:pPr lvl="1"/>
            <a:r>
              <a:rPr lang="es-ES" sz="1400" dirty="0"/>
              <a:t>Edad promedio de los habitantes de la casa (numérico, de 15 a 72).</a:t>
            </a:r>
          </a:p>
          <a:p>
            <a:pPr lvl="1"/>
            <a:r>
              <a:rPr lang="es-ES" sz="1400" dirty="0"/>
              <a:t>Tamaño del hogar (numérico, de 1 a 8).</a:t>
            </a:r>
          </a:p>
          <a:p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2397111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Tarea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Deben de encontrar la forma apropiada de cargar el archivo a una data </a:t>
            </a:r>
            <a:r>
              <a:rPr lang="es-ES" sz="2000" dirty="0" err="1"/>
              <a:t>frame</a:t>
            </a:r>
            <a:r>
              <a:rPr lang="es-ES" sz="2000" dirty="0"/>
              <a:t> en R.</a:t>
            </a:r>
          </a:p>
          <a:p>
            <a:r>
              <a:rPr lang="es-CR" sz="2000" dirty="0"/>
              <a:t>Deben crear un archivo RMD de manera que compile, y puedan crear un archivo.pdf usando R </a:t>
            </a:r>
            <a:r>
              <a:rPr lang="es-CR" sz="2000" dirty="0" err="1"/>
              <a:t>studio</a:t>
            </a:r>
            <a:r>
              <a:rPr lang="es-CR" sz="2000" dirty="0"/>
              <a:t>(el </a:t>
            </a:r>
            <a:r>
              <a:rPr lang="es-CR" sz="2000" dirty="0" err="1"/>
              <a:t>pdf</a:t>
            </a:r>
            <a:r>
              <a:rPr lang="es-CR" sz="2000" dirty="0"/>
              <a:t> debe mostrar el código de R que se ejecuta).</a:t>
            </a:r>
          </a:p>
          <a:p>
            <a:r>
              <a:rPr lang="es-CR" sz="2000" dirty="0"/>
              <a:t>Análisis del Problema.</a:t>
            </a:r>
          </a:p>
          <a:p>
            <a:r>
              <a:rPr lang="es-CR" sz="2000" dirty="0"/>
              <a:t>Entendimiento de los Datos.</a:t>
            </a:r>
          </a:p>
          <a:p>
            <a:r>
              <a:rPr lang="es-CR" sz="2000" dirty="0"/>
              <a:t>Exploración de los Datos.</a:t>
            </a:r>
          </a:p>
          <a:p>
            <a:r>
              <a:rPr lang="es-CR" sz="2000" dirty="0"/>
              <a:t>Modelaje</a:t>
            </a:r>
          </a:p>
          <a:p>
            <a:r>
              <a:rPr lang="es-CR" sz="2000" dirty="0"/>
              <a:t>Evaluación.</a:t>
            </a:r>
          </a:p>
          <a:p>
            <a:r>
              <a:rPr lang="es-CR" sz="2000" dirty="0"/>
              <a:t>Resultados.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8720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Estadística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b="1" dirty="0"/>
              <a:t>Estadística Descriptiva: </a:t>
            </a:r>
            <a:r>
              <a:rPr lang="es-ES" sz="2000" dirty="0"/>
              <a:t>nos ayuda a resumir los datos y a encontrar patrones útiles en los datos, por medio de estadísticas numéricas y visualización de datos.</a:t>
            </a:r>
          </a:p>
          <a:p>
            <a:endParaRPr lang="es-ES" sz="2000" dirty="0"/>
          </a:p>
          <a:p>
            <a:r>
              <a:rPr lang="es-ES" sz="2000" b="1" dirty="0"/>
              <a:t>Estadística Inferencial</a:t>
            </a:r>
            <a:r>
              <a:rPr lang="es-ES" sz="2000" dirty="0"/>
              <a:t>: nos ayuda a predecir o estimar valores de la población a partir de una muestra, y a determinar si los patrones hallados son significativos en la población o producto de la aleatoriedad.</a:t>
            </a:r>
          </a:p>
          <a:p>
            <a:pPr lvl="1"/>
            <a:r>
              <a:rPr lang="es-ES" sz="2000" dirty="0"/>
              <a:t>Se combina con el concepto de probabilidad para determinar la significancia.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217259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Estadística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El ser humano suele ser pésimo para realizar proceso aleatorios (tendemos a buscar patrones más bien).</a:t>
            </a:r>
          </a:p>
          <a:p>
            <a:pPr lvl="1"/>
            <a:r>
              <a:rPr lang="es-ES" sz="2000" dirty="0"/>
              <a:t>Las herramientas tecnológicas son de gran utilidad para asegurar la aleatoriedad a la hora de generar una muestra de una población.</a:t>
            </a:r>
          </a:p>
          <a:p>
            <a:pPr lvl="1"/>
            <a:endParaRPr lang="es-ES" sz="2000" dirty="0"/>
          </a:p>
          <a:p>
            <a:r>
              <a:rPr lang="es-ES" sz="2000" dirty="0"/>
              <a:t>El tamaño apropiado de la muestra y el diseño de la estrategia para recolectar datos están fuera del ámbito de este curso, sin embargo pueden ser consideraciones claves al determinar la validez de un análisis.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0919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Conceptos Básicos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557" y="2056845"/>
            <a:ext cx="4076700" cy="17145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86178" y="1591321"/>
            <a:ext cx="8544757" cy="4924888"/>
          </a:xfrm>
        </p:spPr>
        <p:txBody>
          <a:bodyPr/>
          <a:lstStyle/>
          <a:p>
            <a:r>
              <a:rPr lang="es-ES" sz="1600" dirty="0"/>
              <a:t>Matriz de datos (o tabla) con 7 observaciones(hileras, registros) y 6 variables(columnas).</a:t>
            </a:r>
          </a:p>
          <a:p>
            <a:endParaRPr lang="es-ES" sz="1600" dirty="0"/>
          </a:p>
          <a:p>
            <a:r>
              <a:rPr lang="es-ES" sz="1600" dirty="0"/>
              <a:t>Las variables pueden ser de diferentes tipos: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r>
              <a:rPr lang="es-CR" sz="1600" b="1" dirty="0"/>
              <a:t>Cuantitativas</a:t>
            </a:r>
            <a:r>
              <a:rPr lang="es-CR" sz="1600" dirty="0"/>
              <a:t>.</a:t>
            </a:r>
          </a:p>
          <a:p>
            <a:pPr lvl="1"/>
            <a:r>
              <a:rPr lang="es-ES" sz="1600" b="1" dirty="0"/>
              <a:t>Continuas</a:t>
            </a:r>
            <a:r>
              <a:rPr lang="es-ES" sz="1600" dirty="0"/>
              <a:t>: valores dentro de un continuo infinito de posibles valores (números decimales), por ejemplo: las columnas </a:t>
            </a:r>
            <a:r>
              <a:rPr lang="es-ES" sz="1600" dirty="0" err="1"/>
              <a:t>mpg</a:t>
            </a:r>
            <a:r>
              <a:rPr lang="es-ES" sz="1600" dirty="0"/>
              <a:t>, </a:t>
            </a:r>
            <a:r>
              <a:rPr lang="es-ES" sz="1600" dirty="0" err="1"/>
              <a:t>wty</a:t>
            </a:r>
            <a:r>
              <a:rPr lang="es-ES" sz="1600" dirty="0"/>
              <a:t> </a:t>
            </a:r>
            <a:r>
              <a:rPr lang="es-ES" sz="1600" dirty="0" err="1"/>
              <a:t>drat</a:t>
            </a:r>
            <a:r>
              <a:rPr lang="es-ES" sz="1600" dirty="0"/>
              <a:t>.</a:t>
            </a:r>
          </a:p>
          <a:p>
            <a:pPr lvl="1"/>
            <a:r>
              <a:rPr lang="es-ES" sz="1600" b="1" dirty="0"/>
              <a:t>Discretas</a:t>
            </a:r>
            <a:r>
              <a:rPr lang="es-ES" sz="1600" dirty="0"/>
              <a:t>: valores numéricos que tienen valores enteros, por ejemplo: las columnas hp y disp.</a:t>
            </a:r>
          </a:p>
          <a:p>
            <a:r>
              <a:rPr lang="es-CR" sz="1600" b="1" dirty="0"/>
              <a:t>Cualitativas</a:t>
            </a:r>
            <a:r>
              <a:rPr lang="es-CR" sz="1600" dirty="0"/>
              <a:t>.</a:t>
            </a:r>
          </a:p>
          <a:p>
            <a:pPr lvl="1"/>
            <a:r>
              <a:rPr lang="es-ES" sz="1600" b="1" dirty="0"/>
              <a:t>Nominales</a:t>
            </a:r>
            <a:r>
              <a:rPr lang="es-ES" sz="1600" dirty="0"/>
              <a:t>: representan nombres o categorías, por ejemplo: el nombre del automóvil, color, binarias (sí –no; verdadero –falso; pasó –falló) nombres de ciudades, etc.</a:t>
            </a:r>
          </a:p>
          <a:p>
            <a:pPr lvl="1"/>
            <a:r>
              <a:rPr lang="es-ES" sz="1600" b="1" dirty="0"/>
              <a:t>Ordinales</a:t>
            </a:r>
            <a:r>
              <a:rPr lang="es-ES" sz="1600" dirty="0"/>
              <a:t>: al igual que las nominales, representan categorías o nombres, pero hay un orden implícito en sus valores. Por ejemplo: la columna </a:t>
            </a:r>
            <a:r>
              <a:rPr lang="es-ES" sz="1600" dirty="0" err="1"/>
              <a:t>cyl</a:t>
            </a:r>
            <a:r>
              <a:rPr lang="es-ES" sz="1600" dirty="0"/>
              <a:t>, el número de mes, año, posición final en un campeonato.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0791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Muestreo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  <a:p>
            <a:r>
              <a:rPr lang="es-CR" dirty="0"/>
              <a:t>Muestreo aleatorio simple:</a:t>
            </a:r>
          </a:p>
          <a:p>
            <a:pPr lvl="1"/>
            <a:r>
              <a:rPr lang="es-ES" dirty="0"/>
              <a:t>Tomar muestras aleatorias de la población.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3646410"/>
            <a:ext cx="39338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Muestreo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000" dirty="0"/>
              <a:t>Muestreo estratificado:</a:t>
            </a:r>
          </a:p>
          <a:p>
            <a:pPr lvl="1"/>
            <a:r>
              <a:rPr lang="es-ES" sz="2000" dirty="0"/>
              <a:t>La población se divide en estratos (grupos de ítems similares).</a:t>
            </a:r>
          </a:p>
          <a:p>
            <a:pPr lvl="1"/>
            <a:r>
              <a:rPr lang="es-ES" sz="2000" dirty="0"/>
              <a:t>Se realiza un muestreo en cada estrato (generalmente aleatorio simple).</a:t>
            </a:r>
          </a:p>
          <a:p>
            <a:pPr lvl="1"/>
            <a:r>
              <a:rPr lang="es-ES" sz="2000" dirty="0"/>
              <a:t>Especialmente útil cuando cada estrato es similar en la variable de interés.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128" y="3761635"/>
            <a:ext cx="45434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8659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</TotalTime>
  <Words>2853</Words>
  <Application>Microsoft Office PowerPoint</Application>
  <PresentationFormat>Presentación en pantalla (4:3)</PresentationFormat>
  <Paragraphs>323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Introducción a Minería de Datos</vt:lpstr>
      <vt:lpstr>Agenda</vt:lpstr>
      <vt:lpstr>Estadística</vt:lpstr>
      <vt:lpstr>Estadística</vt:lpstr>
      <vt:lpstr>Estadística</vt:lpstr>
      <vt:lpstr>Conceptos Básicos</vt:lpstr>
      <vt:lpstr>Tipos de Muestreo</vt:lpstr>
      <vt:lpstr>Tipos de Muestreo</vt:lpstr>
      <vt:lpstr>Tipos de Muestreo</vt:lpstr>
      <vt:lpstr>Tipos de Muestreo</vt:lpstr>
      <vt:lpstr>EXPLORACIÓN DE DATOS CUANTITATIVOS</vt:lpstr>
      <vt:lpstr>De Variables Cuantitativas a Cualitativas en R</vt:lpstr>
      <vt:lpstr>De Variables Cuantitativas a Cualitativas en R</vt:lpstr>
      <vt:lpstr>De Variables Cuantitativas a Cualitativas en R</vt:lpstr>
      <vt:lpstr>Exploración de Datos Cuantitativos</vt:lpstr>
      <vt:lpstr>Medidas de Ubicación - Moda</vt:lpstr>
      <vt:lpstr>Medidas de Ubicación -Promedio</vt:lpstr>
      <vt:lpstr>Medidas de Ubicación -Percentiles</vt:lpstr>
      <vt:lpstr>Medidas de Difusión – Rango y Rango Intercuartil</vt:lpstr>
      <vt:lpstr>Medidas de Difusión –Variación y Desviación Estándar</vt:lpstr>
      <vt:lpstr>Análisis Visual</vt:lpstr>
      <vt:lpstr>Análisis Visual</vt:lpstr>
      <vt:lpstr>Análisis Visual</vt:lpstr>
      <vt:lpstr>Análisis Visual</vt:lpstr>
      <vt:lpstr>EXPLORACIÓN DE DATOS CUALITATIVOS</vt:lpstr>
      <vt:lpstr>Análisis Visual</vt:lpstr>
      <vt:lpstr>Análisis Visual</vt:lpstr>
      <vt:lpstr>Análisis Visual</vt:lpstr>
      <vt:lpstr>Análisis Visual</vt:lpstr>
      <vt:lpstr>  PRE-PROCESAMIENTO DE LOS DATOS</vt:lpstr>
      <vt:lpstr>CRISP-DM</vt:lpstr>
      <vt:lpstr>Resumen</vt:lpstr>
      <vt:lpstr>  REGRESIÓN LINEAL</vt:lpstr>
      <vt:lpstr>Asociaciones Entre Variables Cuantitativas</vt:lpstr>
      <vt:lpstr>Correlación</vt:lpstr>
      <vt:lpstr>La Importancia de Graficar</vt:lpstr>
      <vt:lpstr>Correlación</vt:lpstr>
      <vt:lpstr>REGRESIÓN LINEAL SIMPLE</vt:lpstr>
      <vt:lpstr>Regresión Lineal</vt:lpstr>
      <vt:lpstr>Residuos</vt:lpstr>
      <vt:lpstr>Residuos</vt:lpstr>
      <vt:lpstr>Mínimos Cuadrados</vt:lpstr>
      <vt:lpstr>Residuos</vt:lpstr>
      <vt:lpstr>Extrapolación</vt:lpstr>
      <vt:lpstr>Medidas de Calidad del Modelo</vt:lpstr>
      <vt:lpstr>Ejemplo</vt:lpstr>
      <vt:lpstr>Tarea</vt:lpstr>
      <vt:lpstr>Tarea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38</cp:revision>
  <dcterms:created xsi:type="dcterms:W3CDTF">2016-01-04T17:43:21Z</dcterms:created>
  <dcterms:modified xsi:type="dcterms:W3CDTF">2018-11-06T02:13:20Z</dcterms:modified>
</cp:coreProperties>
</file>