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27"/>
  </p:notesMasterIdLst>
  <p:handoutMasterIdLst>
    <p:handoutMasterId r:id="rId28"/>
  </p:handoutMasterIdLst>
  <p:sldIdLst>
    <p:sldId id="332" r:id="rId5"/>
    <p:sldId id="260" r:id="rId6"/>
    <p:sldId id="271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5/11/2018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5/11/2018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iktex.org/download" TargetMode="Externa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hyperlink" Target="http://rmarkdown.rstudio.com/lesson-1.html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Minería de Datos</a:t>
            </a:r>
            <a:br>
              <a:rPr lang="es-CR" dirty="0"/>
            </a:br>
            <a:r>
              <a:rPr lang="es-CR" dirty="0"/>
              <a:t>ISW­-911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6FF6677-2152-4B64-8A5F-0FF9943C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 Interfaz de R Studio</a:t>
            </a:r>
            <a:endParaRPr lang="es-C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8436" y="1860629"/>
            <a:ext cx="5447128" cy="4005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14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  hacerse de dos maneras: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RStudio - Creación de un Script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9037" y="2353017"/>
            <a:ext cx="2641600" cy="177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5837" y="4435817"/>
            <a:ext cx="5588000" cy="157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37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 como  una calculadora: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	Primeros Pasos en 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772" y="2453392"/>
            <a:ext cx="4061757" cy="404765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8334" y="1815370"/>
            <a:ext cx="2176975" cy="1749023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5909" y="3779562"/>
            <a:ext cx="2301826" cy="2600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508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/>
              <a:t>Variables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Guardar valores en espacios de la memoria.</a:t>
            </a:r>
          </a:p>
          <a:p>
            <a:pPr lvl="1"/>
            <a:r>
              <a:rPr lang="es-ES" sz="2000" dirty="0"/>
              <a:t>¡Hay dos formas de asignar valores: &lt;- and =</a:t>
            </a:r>
          </a:p>
          <a:p>
            <a:endParaRPr lang="es-ES" sz="2000" dirty="0"/>
          </a:p>
          <a:p>
            <a:r>
              <a:rPr lang="es-ES" sz="2000" b="1" dirty="0"/>
              <a:t>Requisitos para  los nombres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No pueden iniciar con números o caracteres especiales.</a:t>
            </a:r>
          </a:p>
          <a:p>
            <a:pPr lvl="1"/>
            <a:r>
              <a:rPr lang="es-ES" sz="2000" dirty="0"/>
              <a:t>Sin espacios en el nombre (en su lugar,  usen “.” o“_”).</a:t>
            </a:r>
          </a:p>
          <a:p>
            <a:pPr lvl="1"/>
            <a:r>
              <a:rPr lang="es-ES" sz="2000" dirty="0"/>
              <a:t>R es sensible a las mayúsculas: J3 &lt;&gt;j3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1311" y="2995159"/>
            <a:ext cx="2777889" cy="1736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744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1" dirty="0"/>
              <a:t>Vectores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Colecciones unidimensionales donde todos elementos tienen el mismo tipo de dato.</a:t>
            </a:r>
          </a:p>
          <a:p>
            <a:pPr lvl="1"/>
            <a:r>
              <a:rPr lang="es-ES" sz="2000" dirty="0"/>
              <a:t>Se crean con la función c() y los paréntesis cuadrados [] para accesar los ítems.</a:t>
            </a:r>
          </a:p>
          <a:p>
            <a:r>
              <a:rPr lang="es-ES" sz="2000" b="1" dirty="0"/>
              <a:t>Matrices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Colecciones de ítems </a:t>
            </a:r>
            <a:r>
              <a:rPr lang="es-ES" sz="2000" dirty="0" err="1"/>
              <a:t>bi</a:t>
            </a:r>
            <a:r>
              <a:rPr lang="es-ES" sz="2000" dirty="0"/>
              <a:t>-dimensionales (hileras y columnas) del mismo tipo de datos.</a:t>
            </a:r>
          </a:p>
          <a:p>
            <a:pPr lvl="1"/>
            <a:r>
              <a:rPr lang="es-ES" sz="2000" dirty="0"/>
              <a:t>Se pueden usar las funciones </a:t>
            </a:r>
            <a:r>
              <a:rPr lang="es-ES" sz="2000" dirty="0" err="1"/>
              <a:t>matrixQ</a:t>
            </a:r>
            <a:r>
              <a:rPr lang="es-ES" sz="2000" dirty="0"/>
              <a:t>, </a:t>
            </a:r>
            <a:r>
              <a:rPr lang="es-ES" sz="2000" dirty="0" err="1"/>
              <a:t>cbindQ</a:t>
            </a:r>
            <a:r>
              <a:rPr lang="es-ES" sz="2000" dirty="0"/>
              <a:t> o </a:t>
            </a:r>
            <a:r>
              <a:rPr lang="es-ES" sz="2000" dirty="0" err="1"/>
              <a:t>rbindO</a:t>
            </a:r>
            <a:r>
              <a:rPr lang="es-ES" sz="2000" dirty="0"/>
              <a:t> para crearlas, y los paréntesis cuadrados para </a:t>
            </a:r>
            <a:r>
              <a:rPr lang="es-ES" sz="2000" dirty="0" err="1"/>
              <a:t>accesarlas</a:t>
            </a:r>
            <a:r>
              <a:rPr lang="es-ES" sz="2000" dirty="0"/>
              <a:t>.</a:t>
            </a:r>
            <a:endParaRPr lang="es-C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1124" y="1867486"/>
            <a:ext cx="3013529" cy="55583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1124" y="2710989"/>
            <a:ext cx="2755986" cy="84796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8437" y="3831779"/>
            <a:ext cx="3826413" cy="88178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7013" y="4986381"/>
            <a:ext cx="3157715" cy="1400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28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Data  Frames:</a:t>
            </a:r>
          </a:p>
          <a:p>
            <a:pPr lvl="1"/>
            <a:r>
              <a:rPr lang="es-ES" sz="1800" dirty="0"/>
              <a:t>Estructuras bi-dimensionales ( filas y columnas) donde cada columna puede tener un tipo diferente de dato.</a:t>
            </a:r>
          </a:p>
          <a:p>
            <a:pPr lvl="1"/>
            <a:r>
              <a:rPr lang="es-ES" sz="1800" dirty="0"/>
              <a:t>Se crean con la función as.data.frame () o al leer un archivo.</a:t>
            </a:r>
          </a:p>
          <a:p>
            <a:pPr lvl="1"/>
            <a:r>
              <a:rPr lang="es-ES" sz="1800" dirty="0"/>
              <a:t>Se accesan por medio de paréntesis cuadrados o por funciones como head().</a:t>
            </a:r>
            <a:endParaRPr lang="es-C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R</a:t>
            </a:r>
          </a:p>
        </p:txBody>
      </p:sp>
      <p:sp>
        <p:nvSpPr>
          <p:cNvPr id="4" name="Marcador de texto 2"/>
          <p:cNvSpPr txBox="1">
            <a:spLocks/>
          </p:cNvSpPr>
          <p:nvPr/>
        </p:nvSpPr>
        <p:spPr>
          <a:xfrm>
            <a:off x="4340177" y="1944965"/>
            <a:ext cx="4290645" cy="2256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/>
            <a:r>
              <a:rPr lang="es-ES" sz="1800" dirty="0"/>
              <a:t>Equivalentes a tablas de datos.</a:t>
            </a:r>
          </a:p>
          <a:p>
            <a:pPr lvl="1"/>
            <a:r>
              <a:rPr lang="es-ES" sz="1800" dirty="0"/>
              <a:t>Formas de accesarlos:</a:t>
            </a:r>
          </a:p>
          <a:p>
            <a:pPr lvl="2"/>
            <a:r>
              <a:rPr lang="es-ES" sz="1800" dirty="0"/>
              <a:t>Data.frame[#filas,#cols]-&gt;filas y columnas específicas.</a:t>
            </a:r>
          </a:p>
          <a:p>
            <a:pPr lvl="2"/>
            <a:r>
              <a:rPr lang="es-ES" sz="1800" dirty="0"/>
              <a:t>Data.frame$columna-&gt;regresa una columna entera.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677" y="4882863"/>
            <a:ext cx="6946900" cy="154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540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600" b="1" dirty="0"/>
              <a:t>Listas</a:t>
            </a:r>
          </a:p>
          <a:p>
            <a:pPr lvl="1"/>
            <a:r>
              <a:rPr lang="es-ES" sz="1600" dirty="0"/>
              <a:t>Pueden almacenar cualquier objeto.</a:t>
            </a:r>
          </a:p>
          <a:p>
            <a:pPr lvl="1"/>
            <a:r>
              <a:rPr lang="es-ES" sz="1600" dirty="0"/>
              <a:t>Se crean con la función list().</a:t>
            </a:r>
          </a:p>
          <a:p>
            <a:pPr lvl="1"/>
            <a:r>
              <a:rPr lang="es-ES" sz="1600" dirty="0"/>
              <a:t>Se accesan utilizando los paréntesis cuadrados [].</a:t>
            </a:r>
          </a:p>
          <a:p>
            <a:pPr lvl="1"/>
            <a:r>
              <a:rPr lang="es-ES" sz="1600" dirty="0"/>
              <a:t>Doble paréntesis cuadrados si se desean accesar los ítems como objetos independientes.</a:t>
            </a:r>
          </a:p>
          <a:p>
            <a:r>
              <a:rPr lang="es-ES" sz="1600" b="1" dirty="0"/>
              <a:t>Funciones</a:t>
            </a:r>
          </a:p>
          <a:p>
            <a:pPr lvl="1"/>
            <a:r>
              <a:rPr lang="es-ES" sz="1600" dirty="0"/>
              <a:t>Código pre-programado que acepta una o más variables de entrada y ejecuta acciones que generan una variable e salida.</a:t>
            </a:r>
          </a:p>
          <a:p>
            <a:pPr lvl="1"/>
            <a:r>
              <a:rPr lang="es-ES" sz="1600" dirty="0"/>
              <a:t>Ya las hemos usado: list(), head(),  length(),  etc.</a:t>
            </a:r>
          </a:p>
          <a:p>
            <a:pPr lvl="1"/>
            <a:r>
              <a:rPr lang="es-ES" sz="1600" dirty="0"/>
              <a:t>Para consultar la ayuda de una función, se usa:?&lt;función&gt;</a:t>
            </a:r>
            <a:endParaRPr lang="es-C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Primeros Pasos en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2272" y="1787574"/>
            <a:ext cx="3911600" cy="1346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2572" y="3381299"/>
            <a:ext cx="1968500" cy="723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5472" y="4502136"/>
            <a:ext cx="1282700" cy="292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9772" y="5050497"/>
            <a:ext cx="35941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23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/>
              <a:t>Comentarios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Hace que R ignore esa línea.</a:t>
            </a:r>
          </a:p>
          <a:p>
            <a:pPr lvl="1"/>
            <a:r>
              <a:rPr lang="es-ES" sz="2000" dirty="0"/>
              <a:t> #</a:t>
            </a:r>
          </a:p>
          <a:p>
            <a:r>
              <a:rPr lang="es-ES" sz="2000" b="1" dirty="0"/>
              <a:t>Paquetes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Extienden la funcionalidad de R.</a:t>
            </a:r>
          </a:p>
          <a:p>
            <a:pPr lvl="1"/>
            <a:r>
              <a:rPr lang="es-ES" sz="2000" dirty="0"/>
              <a:t>Encapsulan funciones.</a:t>
            </a:r>
          </a:p>
          <a:p>
            <a:pPr lvl="1"/>
            <a:r>
              <a:rPr lang="es-ES" sz="2000" dirty="0"/>
              <a:t>Se instalan con la función</a:t>
            </a:r>
          </a:p>
          <a:p>
            <a:pPr lvl="1"/>
            <a:r>
              <a:rPr lang="es-ES" sz="2000" dirty="0"/>
              <a:t>install.packages().</a:t>
            </a:r>
          </a:p>
          <a:p>
            <a:pPr lvl="1"/>
            <a:r>
              <a:rPr lang="es-ES" sz="2000" dirty="0"/>
              <a:t>Se cargan con la función library() o require().</a:t>
            </a:r>
            <a:endParaRPr lang="es-C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CECD8-971E-4530-AB4C-719C8110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68225" y="3508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CR"/>
              <a:t>Primeros Pasos en R</a:t>
            </a:r>
            <a:endParaRPr lang="es-C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1655" y="2545860"/>
            <a:ext cx="3448986" cy="563099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4506" y="4318502"/>
            <a:ext cx="3263283" cy="159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9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000" dirty="0"/>
              <a:t>Producto de R Studio que permite crear scripts de R que integren texto con el resultado de código de R.</a:t>
            </a:r>
          </a:p>
          <a:p>
            <a:endParaRPr lang="es-CR" sz="2000" dirty="0"/>
          </a:p>
          <a:p>
            <a:r>
              <a:rPr lang="es-CR" sz="2000" dirty="0"/>
              <a:t>Se puede combinar con el  paquete KnitR para generar documentos HTML,  PDF, y otros tipos.</a:t>
            </a:r>
          </a:p>
          <a:p>
            <a:endParaRPr lang="es-CR" sz="2000" dirty="0"/>
          </a:p>
          <a:p>
            <a:r>
              <a:rPr lang="es-CR" sz="2000" dirty="0"/>
              <a:t>Pre-requisitos:</a:t>
            </a:r>
          </a:p>
          <a:p>
            <a:pPr lvl="1"/>
            <a:r>
              <a:rPr lang="es-CR" sz="2000" dirty="0"/>
              <a:t>Instalar R y R Studio.</a:t>
            </a:r>
          </a:p>
          <a:p>
            <a:pPr lvl="1"/>
            <a:r>
              <a:rPr lang="es-CR" sz="2000" dirty="0"/>
              <a:t>Instalar el paquete </a:t>
            </a:r>
            <a:r>
              <a:rPr lang="es-CR" sz="2000" b="1" dirty="0"/>
              <a:t>rmarkdown</a:t>
            </a:r>
            <a:r>
              <a:rPr lang="es-CR" sz="2000" dirty="0"/>
              <a:t> : install.packages(“rmarkdown”)</a:t>
            </a:r>
          </a:p>
          <a:p>
            <a:pPr lvl="1"/>
            <a:r>
              <a:rPr lang="es-CR" sz="2000" dirty="0"/>
              <a:t>Instalar el paquete </a:t>
            </a:r>
            <a:r>
              <a:rPr lang="es-CR" sz="2000" b="1" dirty="0"/>
              <a:t>knitr</a:t>
            </a:r>
            <a:r>
              <a:rPr lang="es-CR" sz="2000" dirty="0"/>
              <a:t>: install.packages(“knitr”)</a:t>
            </a:r>
          </a:p>
          <a:p>
            <a:pPr lvl="1"/>
            <a:r>
              <a:rPr lang="es-CR" sz="2000" dirty="0"/>
              <a:t>Instalar MiKTeX (Windows), MacTeX  (Mac 05) o TeX Uve (Linux) básico - </a:t>
            </a:r>
            <a:r>
              <a:rPr lang="es-CR" sz="2000" dirty="0">
                <a:hlinkClick r:id="rId2"/>
              </a:rPr>
              <a:t>https://miktex.org/download</a:t>
            </a:r>
            <a:endParaRPr lang="es-CR" sz="2000" dirty="0"/>
          </a:p>
          <a:p>
            <a:pPr lvl="1"/>
            <a:endParaRPr lang="es-CR" sz="2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RMarkdown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8356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C4112E2-A7E8-4974-8038-1427A754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Creación de Scripts R </a:t>
            </a:r>
            <a:r>
              <a:rPr lang="es-ES" sz="2800" dirty="0" err="1"/>
              <a:t>Markdown</a:t>
            </a:r>
            <a:endParaRPr lang="es-C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381" y="1959567"/>
            <a:ext cx="5151029" cy="148701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0616" y="1772837"/>
            <a:ext cx="2328984" cy="1851826"/>
          </a:xfrm>
          <a:prstGeom prst="rect">
            <a:avLst/>
          </a:prstGeom>
          <a:noFill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35" y="3659041"/>
            <a:ext cx="3432518" cy="26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 a Minería de Datos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1969477"/>
            <a:ext cx="8328074" cy="439742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C6E6E-48E3-4956-BDF8-159B1EBE4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Ejemplo Básico de un Script</a:t>
            </a:r>
            <a:endParaRPr lang="es-CR" sz="3200" dirty="0"/>
          </a:p>
        </p:txBody>
      </p:sp>
      <p:cxnSp>
        <p:nvCxnSpPr>
          <p:cNvPr id="7" name="Conector recto de flecha 6"/>
          <p:cNvCxnSpPr>
            <a:stCxn id="17" idx="1"/>
          </p:cNvCxnSpPr>
          <p:nvPr/>
        </p:nvCxnSpPr>
        <p:spPr>
          <a:xfrm flipH="1">
            <a:off x="2897946" y="1744394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260399" y="1519311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Crear Documento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3291840" y="2560320"/>
            <a:ext cx="1280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4609978" y="2335237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Encabezado</a:t>
            </a:r>
          </a:p>
        </p:txBody>
      </p:sp>
      <p:cxnSp>
        <p:nvCxnSpPr>
          <p:cNvPr id="28" name="Conector recto de flecha 27"/>
          <p:cNvCxnSpPr>
            <a:stCxn id="29" idx="1"/>
          </p:cNvCxnSpPr>
          <p:nvPr/>
        </p:nvCxnSpPr>
        <p:spPr>
          <a:xfrm flipH="1">
            <a:off x="2802280" y="4491744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164733" y="4266661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Negrita</a:t>
            </a:r>
          </a:p>
        </p:txBody>
      </p:sp>
      <p:cxnSp>
        <p:nvCxnSpPr>
          <p:cNvPr id="30" name="Conector recto de flecha 29"/>
          <p:cNvCxnSpPr>
            <a:stCxn id="31" idx="1"/>
          </p:cNvCxnSpPr>
          <p:nvPr/>
        </p:nvCxnSpPr>
        <p:spPr>
          <a:xfrm flipH="1">
            <a:off x="5388391" y="4632421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6750844" y="4407338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Texto Libre</a:t>
            </a:r>
          </a:p>
        </p:txBody>
      </p:sp>
      <p:cxnSp>
        <p:nvCxnSpPr>
          <p:cNvPr id="32" name="Conector recto de flecha 31"/>
          <p:cNvCxnSpPr>
            <a:stCxn id="33" idx="1"/>
          </p:cNvCxnSpPr>
          <p:nvPr/>
        </p:nvCxnSpPr>
        <p:spPr>
          <a:xfrm flipH="1">
            <a:off x="1929387" y="5461606"/>
            <a:ext cx="136245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3291840" y="5236523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Código R</a:t>
            </a:r>
          </a:p>
        </p:txBody>
      </p:sp>
      <p:cxnSp>
        <p:nvCxnSpPr>
          <p:cNvPr id="34" name="Conector recto de flecha 33"/>
          <p:cNvCxnSpPr>
            <a:stCxn id="35" idx="1"/>
          </p:cNvCxnSpPr>
          <p:nvPr/>
        </p:nvCxnSpPr>
        <p:spPr>
          <a:xfrm flipH="1">
            <a:off x="1929387" y="3675817"/>
            <a:ext cx="2038167" cy="37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3967554" y="3450734"/>
            <a:ext cx="1420837" cy="4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0183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087BC-F3B2-4963-B885-914567E9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Resultado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58" y="1529715"/>
            <a:ext cx="6905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Tutorial  R </a:t>
            </a:r>
            <a:r>
              <a:rPr lang="pt-BR" sz="2400" dirty="0" err="1"/>
              <a:t>Markdown</a:t>
            </a:r>
            <a:r>
              <a:rPr lang="pt-BR" sz="2400" dirty="0"/>
              <a:t>: </a:t>
            </a:r>
            <a:r>
              <a:rPr lang="pt-BR" sz="2400" dirty="0">
                <a:hlinkClick r:id="rId2"/>
              </a:rPr>
              <a:t>http://rmarkdown.rstudio.com/lesson-1.html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r>
              <a:rPr lang="pt-BR" sz="2400" dirty="0" err="1"/>
              <a:t>Cheat</a:t>
            </a:r>
            <a:r>
              <a:rPr lang="pt-BR" sz="2400" dirty="0"/>
              <a:t> </a:t>
            </a:r>
            <a:r>
              <a:rPr lang="pt-BR" sz="2400" dirty="0" err="1"/>
              <a:t>Sheet</a:t>
            </a:r>
            <a:r>
              <a:rPr lang="pt-BR" sz="2400" dirty="0"/>
              <a:t> de R </a:t>
            </a:r>
            <a:r>
              <a:rPr lang="pt-BR" sz="2400" dirty="0" err="1"/>
              <a:t>Markdown</a:t>
            </a:r>
            <a:r>
              <a:rPr lang="pt-BR" sz="2400" dirty="0"/>
              <a:t>: </a:t>
            </a:r>
            <a:r>
              <a:rPr lang="pt-BR" sz="2400" dirty="0">
                <a:hlinkClick r:id="rId3"/>
              </a:rPr>
              <a:t>https://www.rstudio.com/wp-content/uploads/2016/03/rmarkdown-cheatsheet-2.0.pdf</a:t>
            </a:r>
            <a:endParaRPr lang="pt-BR" sz="2400" dirty="0"/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Documentación</a:t>
            </a:r>
          </a:p>
        </p:txBody>
      </p:sp>
    </p:spTree>
    <p:extLst>
      <p:ext uri="{BB962C8B-B14F-4D97-AF65-F5344CB8AC3E}">
        <p14:creationId xmlns:p14="http://schemas.microsoft.com/office/powerpoint/2010/main" val="26542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ES" dirty="0"/>
              <a:t>Instalación y motivación.</a:t>
            </a:r>
          </a:p>
          <a:p>
            <a:pPr lvl="1"/>
            <a:r>
              <a:rPr lang="es-ES" dirty="0"/>
              <a:t>Primeros pasos en  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idx="1"/>
          </p:nvPr>
        </p:nvSpPr>
        <p:spPr>
          <a:xfrm>
            <a:off x="628650" y="1211587"/>
            <a:ext cx="5024014" cy="4954464"/>
          </a:xfrm>
        </p:spPr>
        <p:txBody>
          <a:bodyPr/>
          <a:lstStyle/>
          <a:p>
            <a:r>
              <a:rPr lang="es-ES" sz="2000" dirty="0"/>
              <a:t>Busquen  la opción  para descargarlo del sitio www.r-project.org</a:t>
            </a:r>
          </a:p>
          <a:p>
            <a:r>
              <a:rPr lang="es-ES" sz="2000" dirty="0"/>
              <a:t>En  una  pestaña o ventana aparte,  pueden cargar la  página  para RStudio.</a:t>
            </a:r>
          </a:p>
          <a:p>
            <a:r>
              <a:rPr lang="es-ES" sz="2000" dirty="0"/>
              <a:t>Desde el sitio r-project.org,  descarguen  la versión  más reciente de R.</a:t>
            </a:r>
          </a:p>
          <a:p>
            <a:r>
              <a:rPr lang="es-ES" sz="2000" dirty="0"/>
              <a:t>En el  sitio de  Rstudio,  sigan este camino:  Products -&gt;  RStudio-&gt; Download  RStudio  Desktop.</a:t>
            </a:r>
          </a:p>
          <a:p>
            <a:r>
              <a:rPr lang="es-ES" sz="2000" dirty="0"/>
              <a:t>Descarguen el  instalador para  la  plataforma que van a  utilizar.</a:t>
            </a:r>
            <a:endParaRPr lang="es-CR" sz="2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95889"/>
            <a:ext cx="5024014" cy="554208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63408"/>
            <a:ext cx="2312487" cy="2244969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3043" y="4073641"/>
            <a:ext cx="2438400" cy="1270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40882" y="5508905"/>
            <a:ext cx="2822722" cy="989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848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sz="2400" dirty="0"/>
          </a:p>
          <a:p>
            <a:r>
              <a:rPr lang="es-CR" sz="2400" dirty="0"/>
              <a:t>Creado por Ross Ihaka y Robert Gentleman en la Universidad de Auckiand (Nueva Zelanda).</a:t>
            </a:r>
          </a:p>
          <a:p>
            <a:endParaRPr lang="es-CR" sz="2400" dirty="0"/>
          </a:p>
          <a:p>
            <a:r>
              <a:rPr lang="es-CR" sz="2400" dirty="0"/>
              <a:t>Es una implementación del lenguaje S,con algunas modificaciones en la semántica</a:t>
            </a:r>
          </a:p>
          <a:p>
            <a:endParaRPr lang="es-CR" sz="2400" dirty="0"/>
          </a:p>
          <a:p>
            <a:r>
              <a:rPr lang="es-CR" sz="2400" dirty="0"/>
              <a:t>Distribuido gratuitamente bajo la licencia GNU</a:t>
            </a:r>
          </a:p>
          <a:p>
            <a:pPr lvl="1"/>
            <a:r>
              <a:rPr lang="es-CR" sz="2000" dirty="0"/>
              <a:t>Garantiza al usuario la libertad para ejecutarlo, estudiar, compartir (copiar) y modificar el software.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Una  Breve Reseña (Fuente: Wikipedia)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2152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1FB4251-99CB-4C8C-A8A1-96F24399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Por qué R?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697900"/>
            <a:ext cx="4800600" cy="433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3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Software expandible por medio de paquetes.</a:t>
            </a:r>
          </a:p>
          <a:p>
            <a:endParaRPr lang="es-ES" sz="2000" dirty="0"/>
          </a:p>
          <a:p>
            <a:r>
              <a:rPr lang="es-ES" sz="2000" dirty="0"/>
              <a:t>Comunidad active de desarrolladores constantemente creando paquetes con diferentes funcionalidades.</a:t>
            </a:r>
          </a:p>
          <a:p>
            <a:pPr lvl="1"/>
            <a:r>
              <a:rPr lang="es-ES" sz="1800" dirty="0"/>
              <a:t>“Posibilidades ilimitadas”.</a:t>
            </a:r>
          </a:p>
          <a:p>
            <a:pPr lvl="1"/>
            <a:endParaRPr lang="es-ES" sz="1800" dirty="0"/>
          </a:p>
          <a:p>
            <a:r>
              <a:rPr lang="es-ES" sz="2000" dirty="0"/>
              <a:t>Útil para cualquier negocio y para cualquier tipo de profesional.</a:t>
            </a:r>
          </a:p>
          <a:p>
            <a:pPr lvl="1"/>
            <a:r>
              <a:rPr lang="es-ES" sz="1800" dirty="0"/>
              <a:t>Tiene un “propósito analítico”.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Por qué R?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77" y="4791835"/>
            <a:ext cx="1526513" cy="1526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867" y="4898292"/>
            <a:ext cx="1409700" cy="142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9513" y="4819748"/>
            <a:ext cx="1917700" cy="149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9159" y="5048348"/>
            <a:ext cx="2819400" cy="127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789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628650" y="1211587"/>
            <a:ext cx="5896437" cy="4954464"/>
          </a:xfrm>
        </p:spPr>
        <p:txBody>
          <a:bodyPr/>
          <a:lstStyle/>
          <a:p>
            <a:r>
              <a:rPr lang="es-ES" sz="2000" dirty="0"/>
              <a:t>Seleccionen el  idioma.</a:t>
            </a:r>
          </a:p>
          <a:p>
            <a:r>
              <a:rPr lang="es-ES" sz="2000" dirty="0"/>
              <a:t>Click en 'siguiente' en  la  pantalla de  bienvenida.</a:t>
            </a:r>
          </a:p>
          <a:p>
            <a:r>
              <a:rPr lang="es-ES" sz="2000" dirty="0"/>
              <a:t>Acepten  la  licencia pública (siguiente).</a:t>
            </a:r>
          </a:p>
          <a:p>
            <a:r>
              <a:rPr lang="es-ES" sz="2000" dirty="0"/>
              <a:t>Ajusten  la dirección donde quieren  instalar el software,  si  lo desean.</a:t>
            </a:r>
          </a:p>
          <a:p>
            <a:r>
              <a:rPr lang="es-ES" sz="2000" dirty="0"/>
              <a:t>Seleccionen todos los componentes.</a:t>
            </a:r>
          </a:p>
          <a:p>
            <a:r>
              <a:rPr lang="es-ES" sz="2000" dirty="0"/>
              <a:t>No cambien  ninguna opción de inicio,  utilicen  los valores por defecto.</a:t>
            </a:r>
          </a:p>
          <a:p>
            <a:r>
              <a:rPr lang="es-ES" sz="2000" dirty="0"/>
              <a:t>No cambien  las tareas adicionales,  click en 'siguiente'.</a:t>
            </a:r>
          </a:p>
          <a:p>
            <a:r>
              <a:rPr lang="es-ES" sz="2000" dirty="0"/>
              <a:t>Cuando termine  la  instalación,  click en 'finalizar'.</a:t>
            </a:r>
            <a:endParaRPr lang="es-C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2123" y="1584762"/>
            <a:ext cx="1372186" cy="723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8473" y="2467277"/>
            <a:ext cx="1363980" cy="826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6903" y="3396140"/>
            <a:ext cx="1117597" cy="897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6461" y="5337801"/>
            <a:ext cx="1523510" cy="870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58473" y="4387964"/>
            <a:ext cx="1511498" cy="804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509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En  la  pantalla de  Bienvenida,  click en 'siguiente'.</a:t>
            </a:r>
          </a:p>
          <a:p>
            <a:r>
              <a:rPr lang="es-ES" sz="2000" dirty="0"/>
              <a:t>Pueden  usar la dirección de instalación  por defecto o cambiarla.</a:t>
            </a:r>
          </a:p>
          <a:p>
            <a:r>
              <a:rPr lang="es-ES" sz="2000" dirty="0"/>
              <a:t>Pueden cambiar las opciones del  menú de inicio.</a:t>
            </a:r>
          </a:p>
          <a:p>
            <a:r>
              <a:rPr lang="es-ES" sz="2000" dirty="0"/>
              <a:t>Click en 'Instalar'.</a:t>
            </a:r>
          </a:p>
          <a:p>
            <a:r>
              <a:rPr lang="es-ES" sz="2000" dirty="0"/>
              <a:t>Al terminar de  instalar,  click en 'Finalizar'.</a:t>
            </a:r>
            <a:endParaRPr lang="es-C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 R Studio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342" y="3981615"/>
            <a:ext cx="2297163" cy="1427676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2092" y="4191235"/>
            <a:ext cx="2633003" cy="1210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94884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860</Words>
  <Application>Microsoft Office PowerPoint</Application>
  <PresentationFormat>Presentación en pantalla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Introducción a Minería de Datos</vt:lpstr>
      <vt:lpstr>Agenda</vt:lpstr>
      <vt:lpstr>Instalación de R</vt:lpstr>
      <vt:lpstr>Una  Breve Reseña (Fuente: Wikipedia)</vt:lpstr>
      <vt:lpstr>Por qué R?</vt:lpstr>
      <vt:lpstr>Por qué R?</vt:lpstr>
      <vt:lpstr>Instalación de R</vt:lpstr>
      <vt:lpstr>Instalación de R Studio</vt:lpstr>
      <vt:lpstr>La Interfaz de R Studio</vt:lpstr>
      <vt:lpstr>RStudio - Creación de un Script</vt:lpstr>
      <vt:lpstr> Primeros Pasos en  R</vt:lpstr>
      <vt:lpstr>Primeros Pasos en  R</vt:lpstr>
      <vt:lpstr>Primeros Pasos en  R</vt:lpstr>
      <vt:lpstr>Primeros Pasos en R</vt:lpstr>
      <vt:lpstr>Primeros Pasos en R</vt:lpstr>
      <vt:lpstr>Presentación de PowerPoint</vt:lpstr>
      <vt:lpstr>RMarkdown</vt:lpstr>
      <vt:lpstr>Creación de Scripts R Markdown</vt:lpstr>
      <vt:lpstr>Ejemplo Básico de un Script</vt:lpstr>
      <vt:lpstr>Resultado</vt:lpstr>
      <vt:lpstr>Documentación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35</cp:revision>
  <dcterms:created xsi:type="dcterms:W3CDTF">2016-01-04T17:43:21Z</dcterms:created>
  <dcterms:modified xsi:type="dcterms:W3CDTF">2018-11-06T00:23:13Z</dcterms:modified>
</cp:coreProperties>
</file>