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79" r:id="rId5"/>
    <p:sldId id="258" r:id="rId6"/>
    <p:sldId id="259" r:id="rId7"/>
    <p:sldId id="260" r:id="rId8"/>
    <p:sldId id="262" r:id="rId9"/>
    <p:sldId id="263" r:id="rId10"/>
    <p:sldId id="264" r:id="rId11"/>
    <p:sldId id="265" r:id="rId12"/>
    <p:sldId id="267" r:id="rId13"/>
    <p:sldId id="268" r:id="rId14"/>
    <p:sldId id="269" r:id="rId15"/>
    <p:sldId id="270" r:id="rId16"/>
    <p:sldId id="266" r:id="rId17"/>
    <p:sldId id="271" r:id="rId18"/>
    <p:sldId id="272" r:id="rId19"/>
    <p:sldId id="273" r:id="rId20"/>
    <p:sldId id="274" r:id="rId21"/>
    <p:sldId id="275" r:id="rId22"/>
    <p:sldId id="276" r:id="rId23"/>
    <p:sldId id="277" r:id="rId24"/>
    <p:sldId id="280" r:id="rId25"/>
    <p:sldId id="281" r:id="rId26"/>
    <p:sldId id="283" r:id="rId27"/>
    <p:sldId id="284" r:id="rId28"/>
    <p:sldId id="285" r:id="rId29"/>
    <p:sldId id="286" r:id="rId30"/>
    <p:sldId id="287" r:id="rId31"/>
    <p:sldId id="282" r:id="rId32"/>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frén Jiménez Delgado" initials="EJD" lastIdx="1" clrIdx="0">
    <p:extLst>
      <p:ext uri="{19B8F6BF-5375-455C-9EA6-DF929625EA0E}">
        <p15:presenceInfo xmlns:p15="http://schemas.microsoft.com/office/powerpoint/2012/main" userId="39648854395bc8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AE8EB3-80AF-4CE5-B19A-0DAE2C45D32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a16="http://schemas.microsoft.com/office/drawing/2014/main" id="{F1C45440-0051-4696-B696-82B7B9132A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a:extLst>
              <a:ext uri="{FF2B5EF4-FFF2-40B4-BE49-F238E27FC236}">
                <a16:creationId xmlns:a16="http://schemas.microsoft.com/office/drawing/2014/main" id="{D09FF9DC-506C-4523-8104-67850CA1E411}"/>
              </a:ext>
            </a:extLst>
          </p:cNvPr>
          <p:cNvSpPr>
            <a:spLocks noGrp="1"/>
          </p:cNvSpPr>
          <p:nvPr>
            <p:ph type="dt" sz="half" idx="10"/>
          </p:nvPr>
        </p:nvSpPr>
        <p:spPr/>
        <p:txBody>
          <a:bodyPr/>
          <a:lstStyle/>
          <a:p>
            <a:fld id="{F9285D17-B823-49E9-A6D3-1ABC891D08F8}" type="datetimeFigureOut">
              <a:rPr lang="es-CR" smtClean="0"/>
              <a:t>13/11/2019</a:t>
            </a:fld>
            <a:endParaRPr lang="es-CR"/>
          </a:p>
        </p:txBody>
      </p:sp>
      <p:sp>
        <p:nvSpPr>
          <p:cNvPr id="5" name="Marcador de pie de página 4">
            <a:extLst>
              <a:ext uri="{FF2B5EF4-FFF2-40B4-BE49-F238E27FC236}">
                <a16:creationId xmlns:a16="http://schemas.microsoft.com/office/drawing/2014/main" id="{B29425B2-FF36-4827-926D-1A970B87B056}"/>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63F33F58-D90F-489F-B68B-5449F8D6BA64}"/>
              </a:ext>
            </a:extLst>
          </p:cNvPr>
          <p:cNvSpPr>
            <a:spLocks noGrp="1"/>
          </p:cNvSpPr>
          <p:nvPr>
            <p:ph type="sldNum" sz="quarter" idx="12"/>
          </p:nvPr>
        </p:nvSpPr>
        <p:spPr/>
        <p:txBody>
          <a:bodyPr/>
          <a:lstStyle/>
          <a:p>
            <a:fld id="{115D2F2F-A51B-4410-9C05-812034AC04B7}" type="slidenum">
              <a:rPr lang="es-CR" smtClean="0"/>
              <a:t>‹Nº›</a:t>
            </a:fld>
            <a:endParaRPr lang="es-CR"/>
          </a:p>
        </p:txBody>
      </p:sp>
    </p:spTree>
    <p:extLst>
      <p:ext uri="{BB962C8B-B14F-4D97-AF65-F5344CB8AC3E}">
        <p14:creationId xmlns:p14="http://schemas.microsoft.com/office/powerpoint/2010/main" val="3827295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6CD729-7A52-496D-A278-B15015AB65D4}"/>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29789FAE-401A-4204-8D68-9E260F1A603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F434C870-7494-4F84-88A5-F791F4580512}"/>
              </a:ext>
            </a:extLst>
          </p:cNvPr>
          <p:cNvSpPr>
            <a:spLocks noGrp="1"/>
          </p:cNvSpPr>
          <p:nvPr>
            <p:ph type="dt" sz="half" idx="10"/>
          </p:nvPr>
        </p:nvSpPr>
        <p:spPr/>
        <p:txBody>
          <a:bodyPr/>
          <a:lstStyle/>
          <a:p>
            <a:fld id="{F9285D17-B823-49E9-A6D3-1ABC891D08F8}" type="datetimeFigureOut">
              <a:rPr lang="es-CR" smtClean="0"/>
              <a:t>13/11/2019</a:t>
            </a:fld>
            <a:endParaRPr lang="es-CR"/>
          </a:p>
        </p:txBody>
      </p:sp>
      <p:sp>
        <p:nvSpPr>
          <p:cNvPr id="5" name="Marcador de pie de página 4">
            <a:extLst>
              <a:ext uri="{FF2B5EF4-FFF2-40B4-BE49-F238E27FC236}">
                <a16:creationId xmlns:a16="http://schemas.microsoft.com/office/drawing/2014/main" id="{1F60634F-0FBC-4C0C-966F-5EC9915908AD}"/>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CD2F16F1-5052-4C9E-B91B-5FDB5457E705}"/>
              </a:ext>
            </a:extLst>
          </p:cNvPr>
          <p:cNvSpPr>
            <a:spLocks noGrp="1"/>
          </p:cNvSpPr>
          <p:nvPr>
            <p:ph type="sldNum" sz="quarter" idx="12"/>
          </p:nvPr>
        </p:nvSpPr>
        <p:spPr/>
        <p:txBody>
          <a:bodyPr/>
          <a:lstStyle/>
          <a:p>
            <a:fld id="{115D2F2F-A51B-4410-9C05-812034AC04B7}" type="slidenum">
              <a:rPr lang="es-CR" smtClean="0"/>
              <a:t>‹Nº›</a:t>
            </a:fld>
            <a:endParaRPr lang="es-CR"/>
          </a:p>
        </p:txBody>
      </p:sp>
    </p:spTree>
    <p:extLst>
      <p:ext uri="{BB962C8B-B14F-4D97-AF65-F5344CB8AC3E}">
        <p14:creationId xmlns:p14="http://schemas.microsoft.com/office/powerpoint/2010/main" val="277211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70D6A8-4A5D-428B-8490-F74B692EB66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12C45361-41A7-4805-B2DF-E99FE119292B}"/>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DD08F2DE-9695-4700-B8B3-3701A57F5B5E}"/>
              </a:ext>
            </a:extLst>
          </p:cNvPr>
          <p:cNvSpPr>
            <a:spLocks noGrp="1"/>
          </p:cNvSpPr>
          <p:nvPr>
            <p:ph type="dt" sz="half" idx="10"/>
          </p:nvPr>
        </p:nvSpPr>
        <p:spPr/>
        <p:txBody>
          <a:bodyPr/>
          <a:lstStyle/>
          <a:p>
            <a:fld id="{F9285D17-B823-49E9-A6D3-1ABC891D08F8}" type="datetimeFigureOut">
              <a:rPr lang="es-CR" smtClean="0"/>
              <a:t>13/11/2019</a:t>
            </a:fld>
            <a:endParaRPr lang="es-CR"/>
          </a:p>
        </p:txBody>
      </p:sp>
      <p:sp>
        <p:nvSpPr>
          <p:cNvPr id="5" name="Marcador de pie de página 4">
            <a:extLst>
              <a:ext uri="{FF2B5EF4-FFF2-40B4-BE49-F238E27FC236}">
                <a16:creationId xmlns:a16="http://schemas.microsoft.com/office/drawing/2014/main" id="{55741E47-8E1E-490A-93A1-6BEF3F22AA21}"/>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CE23FD8F-6856-4A35-9F40-4D282054CBA0}"/>
              </a:ext>
            </a:extLst>
          </p:cNvPr>
          <p:cNvSpPr>
            <a:spLocks noGrp="1"/>
          </p:cNvSpPr>
          <p:nvPr>
            <p:ph type="sldNum" sz="quarter" idx="12"/>
          </p:nvPr>
        </p:nvSpPr>
        <p:spPr/>
        <p:txBody>
          <a:bodyPr/>
          <a:lstStyle/>
          <a:p>
            <a:fld id="{115D2F2F-A51B-4410-9C05-812034AC04B7}" type="slidenum">
              <a:rPr lang="es-CR" smtClean="0"/>
              <a:t>‹Nº›</a:t>
            </a:fld>
            <a:endParaRPr lang="es-CR"/>
          </a:p>
        </p:txBody>
      </p:sp>
    </p:spTree>
    <p:extLst>
      <p:ext uri="{BB962C8B-B14F-4D97-AF65-F5344CB8AC3E}">
        <p14:creationId xmlns:p14="http://schemas.microsoft.com/office/powerpoint/2010/main" val="77696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3813C4-463F-46A0-9C3C-A22380B5AEBA}"/>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99C28F7A-6F95-49B3-ACA2-E1E5CB6153A8}"/>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3AC5DBDD-867E-47D6-A55A-1D11E61B6465}"/>
              </a:ext>
            </a:extLst>
          </p:cNvPr>
          <p:cNvSpPr>
            <a:spLocks noGrp="1"/>
          </p:cNvSpPr>
          <p:nvPr>
            <p:ph type="dt" sz="half" idx="10"/>
          </p:nvPr>
        </p:nvSpPr>
        <p:spPr/>
        <p:txBody>
          <a:bodyPr/>
          <a:lstStyle/>
          <a:p>
            <a:fld id="{F9285D17-B823-49E9-A6D3-1ABC891D08F8}" type="datetimeFigureOut">
              <a:rPr lang="es-CR" smtClean="0"/>
              <a:t>13/11/2019</a:t>
            </a:fld>
            <a:endParaRPr lang="es-CR"/>
          </a:p>
        </p:txBody>
      </p:sp>
      <p:sp>
        <p:nvSpPr>
          <p:cNvPr id="5" name="Marcador de pie de página 4">
            <a:extLst>
              <a:ext uri="{FF2B5EF4-FFF2-40B4-BE49-F238E27FC236}">
                <a16:creationId xmlns:a16="http://schemas.microsoft.com/office/drawing/2014/main" id="{75CC61A7-99AC-47D2-A671-045AD969EBF6}"/>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7CCD0718-CDC6-4F32-8641-751322A23553}"/>
              </a:ext>
            </a:extLst>
          </p:cNvPr>
          <p:cNvSpPr>
            <a:spLocks noGrp="1"/>
          </p:cNvSpPr>
          <p:nvPr>
            <p:ph type="sldNum" sz="quarter" idx="12"/>
          </p:nvPr>
        </p:nvSpPr>
        <p:spPr/>
        <p:txBody>
          <a:bodyPr/>
          <a:lstStyle/>
          <a:p>
            <a:fld id="{115D2F2F-A51B-4410-9C05-812034AC04B7}" type="slidenum">
              <a:rPr lang="es-CR" smtClean="0"/>
              <a:t>‹Nº›</a:t>
            </a:fld>
            <a:endParaRPr lang="es-CR"/>
          </a:p>
        </p:txBody>
      </p:sp>
    </p:spTree>
    <p:extLst>
      <p:ext uri="{BB962C8B-B14F-4D97-AF65-F5344CB8AC3E}">
        <p14:creationId xmlns:p14="http://schemas.microsoft.com/office/powerpoint/2010/main" val="24655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427CCC-7839-489A-A331-CF6DD02B964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0F43A453-51D8-4E9A-B5ED-5C3639A1A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79BF326A-C286-494B-BC50-FBDBE55E0AE9}"/>
              </a:ext>
            </a:extLst>
          </p:cNvPr>
          <p:cNvSpPr>
            <a:spLocks noGrp="1"/>
          </p:cNvSpPr>
          <p:nvPr>
            <p:ph type="dt" sz="half" idx="10"/>
          </p:nvPr>
        </p:nvSpPr>
        <p:spPr/>
        <p:txBody>
          <a:bodyPr/>
          <a:lstStyle/>
          <a:p>
            <a:fld id="{F9285D17-B823-49E9-A6D3-1ABC891D08F8}" type="datetimeFigureOut">
              <a:rPr lang="es-CR" smtClean="0"/>
              <a:t>13/11/2019</a:t>
            </a:fld>
            <a:endParaRPr lang="es-CR"/>
          </a:p>
        </p:txBody>
      </p:sp>
      <p:sp>
        <p:nvSpPr>
          <p:cNvPr id="5" name="Marcador de pie de página 4">
            <a:extLst>
              <a:ext uri="{FF2B5EF4-FFF2-40B4-BE49-F238E27FC236}">
                <a16:creationId xmlns:a16="http://schemas.microsoft.com/office/drawing/2014/main" id="{29597D41-D2B6-4A83-9ED0-5EFD2DEAF19D}"/>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BB96ECB8-3FED-4270-A53B-FA772CEAEC1A}"/>
              </a:ext>
            </a:extLst>
          </p:cNvPr>
          <p:cNvSpPr>
            <a:spLocks noGrp="1"/>
          </p:cNvSpPr>
          <p:nvPr>
            <p:ph type="sldNum" sz="quarter" idx="12"/>
          </p:nvPr>
        </p:nvSpPr>
        <p:spPr/>
        <p:txBody>
          <a:bodyPr/>
          <a:lstStyle/>
          <a:p>
            <a:fld id="{115D2F2F-A51B-4410-9C05-812034AC04B7}" type="slidenum">
              <a:rPr lang="es-CR" smtClean="0"/>
              <a:t>‹Nº›</a:t>
            </a:fld>
            <a:endParaRPr lang="es-CR"/>
          </a:p>
        </p:txBody>
      </p:sp>
    </p:spTree>
    <p:extLst>
      <p:ext uri="{BB962C8B-B14F-4D97-AF65-F5344CB8AC3E}">
        <p14:creationId xmlns:p14="http://schemas.microsoft.com/office/powerpoint/2010/main" val="86423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9A935-C2E0-4702-9C87-163F1686199E}"/>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E4A25FBA-EB83-4029-B04F-94BC68BA113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a16="http://schemas.microsoft.com/office/drawing/2014/main" id="{FA599D34-72A4-4F8B-B63F-CFDACB1DB97A}"/>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a16="http://schemas.microsoft.com/office/drawing/2014/main" id="{BA5833B8-9BDB-4092-A138-64AA03D333DE}"/>
              </a:ext>
            </a:extLst>
          </p:cNvPr>
          <p:cNvSpPr>
            <a:spLocks noGrp="1"/>
          </p:cNvSpPr>
          <p:nvPr>
            <p:ph type="dt" sz="half" idx="10"/>
          </p:nvPr>
        </p:nvSpPr>
        <p:spPr/>
        <p:txBody>
          <a:bodyPr/>
          <a:lstStyle/>
          <a:p>
            <a:fld id="{F9285D17-B823-49E9-A6D3-1ABC891D08F8}" type="datetimeFigureOut">
              <a:rPr lang="es-CR" smtClean="0"/>
              <a:t>13/11/2019</a:t>
            </a:fld>
            <a:endParaRPr lang="es-CR"/>
          </a:p>
        </p:txBody>
      </p:sp>
      <p:sp>
        <p:nvSpPr>
          <p:cNvPr id="6" name="Marcador de pie de página 5">
            <a:extLst>
              <a:ext uri="{FF2B5EF4-FFF2-40B4-BE49-F238E27FC236}">
                <a16:creationId xmlns:a16="http://schemas.microsoft.com/office/drawing/2014/main" id="{35B55FE3-A93C-402F-A23A-53BE1EFBD9C4}"/>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E9165734-4FC6-4C23-AD8F-2A3EE86B5E6D}"/>
              </a:ext>
            </a:extLst>
          </p:cNvPr>
          <p:cNvSpPr>
            <a:spLocks noGrp="1"/>
          </p:cNvSpPr>
          <p:nvPr>
            <p:ph type="sldNum" sz="quarter" idx="12"/>
          </p:nvPr>
        </p:nvSpPr>
        <p:spPr/>
        <p:txBody>
          <a:bodyPr/>
          <a:lstStyle/>
          <a:p>
            <a:fld id="{115D2F2F-A51B-4410-9C05-812034AC04B7}" type="slidenum">
              <a:rPr lang="es-CR" smtClean="0"/>
              <a:t>‹Nº›</a:t>
            </a:fld>
            <a:endParaRPr lang="es-CR"/>
          </a:p>
        </p:txBody>
      </p:sp>
    </p:spTree>
    <p:extLst>
      <p:ext uri="{BB962C8B-B14F-4D97-AF65-F5344CB8AC3E}">
        <p14:creationId xmlns:p14="http://schemas.microsoft.com/office/powerpoint/2010/main" val="188591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6C8367-C800-45A5-8137-EF42896FA7F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40F4D773-89D5-4FC5-8F18-BFE3C1850F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9F5AF502-0B2E-45F3-B299-57044C8FD7B1}"/>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a16="http://schemas.microsoft.com/office/drawing/2014/main" id="{C19437FB-001D-40E6-B40B-3DC7E2910C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AB9AD059-43F3-4D94-9D6B-10366EDC7E1A}"/>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a16="http://schemas.microsoft.com/office/drawing/2014/main" id="{7D15B382-1739-4BE9-A403-F575DEA1137A}"/>
              </a:ext>
            </a:extLst>
          </p:cNvPr>
          <p:cNvSpPr>
            <a:spLocks noGrp="1"/>
          </p:cNvSpPr>
          <p:nvPr>
            <p:ph type="dt" sz="half" idx="10"/>
          </p:nvPr>
        </p:nvSpPr>
        <p:spPr/>
        <p:txBody>
          <a:bodyPr/>
          <a:lstStyle/>
          <a:p>
            <a:fld id="{F9285D17-B823-49E9-A6D3-1ABC891D08F8}" type="datetimeFigureOut">
              <a:rPr lang="es-CR" smtClean="0"/>
              <a:t>13/11/2019</a:t>
            </a:fld>
            <a:endParaRPr lang="es-CR"/>
          </a:p>
        </p:txBody>
      </p:sp>
      <p:sp>
        <p:nvSpPr>
          <p:cNvPr id="8" name="Marcador de pie de página 7">
            <a:extLst>
              <a:ext uri="{FF2B5EF4-FFF2-40B4-BE49-F238E27FC236}">
                <a16:creationId xmlns:a16="http://schemas.microsoft.com/office/drawing/2014/main" id="{40BC9824-DE5F-4D8E-BC0E-41BF714155E7}"/>
              </a:ext>
            </a:extLst>
          </p:cNvPr>
          <p:cNvSpPr>
            <a:spLocks noGrp="1"/>
          </p:cNvSpPr>
          <p:nvPr>
            <p:ph type="ftr" sz="quarter" idx="11"/>
          </p:nvPr>
        </p:nvSpPr>
        <p:spPr/>
        <p:txBody>
          <a:bodyPr/>
          <a:lstStyle/>
          <a:p>
            <a:endParaRPr lang="es-CR"/>
          </a:p>
        </p:txBody>
      </p:sp>
      <p:sp>
        <p:nvSpPr>
          <p:cNvPr id="9" name="Marcador de número de diapositiva 8">
            <a:extLst>
              <a:ext uri="{FF2B5EF4-FFF2-40B4-BE49-F238E27FC236}">
                <a16:creationId xmlns:a16="http://schemas.microsoft.com/office/drawing/2014/main" id="{2077E32B-FB54-4C9D-BEE4-C78ACC7E037A}"/>
              </a:ext>
            </a:extLst>
          </p:cNvPr>
          <p:cNvSpPr>
            <a:spLocks noGrp="1"/>
          </p:cNvSpPr>
          <p:nvPr>
            <p:ph type="sldNum" sz="quarter" idx="12"/>
          </p:nvPr>
        </p:nvSpPr>
        <p:spPr/>
        <p:txBody>
          <a:bodyPr/>
          <a:lstStyle/>
          <a:p>
            <a:fld id="{115D2F2F-A51B-4410-9C05-812034AC04B7}" type="slidenum">
              <a:rPr lang="es-CR" smtClean="0"/>
              <a:t>‹Nº›</a:t>
            </a:fld>
            <a:endParaRPr lang="es-CR"/>
          </a:p>
        </p:txBody>
      </p:sp>
    </p:spTree>
    <p:extLst>
      <p:ext uri="{BB962C8B-B14F-4D97-AF65-F5344CB8AC3E}">
        <p14:creationId xmlns:p14="http://schemas.microsoft.com/office/powerpoint/2010/main" val="211356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BB7558-8953-4D95-833F-D00CF60B926D}"/>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fecha 2">
            <a:extLst>
              <a:ext uri="{FF2B5EF4-FFF2-40B4-BE49-F238E27FC236}">
                <a16:creationId xmlns:a16="http://schemas.microsoft.com/office/drawing/2014/main" id="{5E8C1180-7722-4188-8F12-700D6872834C}"/>
              </a:ext>
            </a:extLst>
          </p:cNvPr>
          <p:cNvSpPr>
            <a:spLocks noGrp="1"/>
          </p:cNvSpPr>
          <p:nvPr>
            <p:ph type="dt" sz="half" idx="10"/>
          </p:nvPr>
        </p:nvSpPr>
        <p:spPr/>
        <p:txBody>
          <a:bodyPr/>
          <a:lstStyle/>
          <a:p>
            <a:fld id="{F9285D17-B823-49E9-A6D3-1ABC891D08F8}" type="datetimeFigureOut">
              <a:rPr lang="es-CR" smtClean="0"/>
              <a:t>13/11/2019</a:t>
            </a:fld>
            <a:endParaRPr lang="es-CR"/>
          </a:p>
        </p:txBody>
      </p:sp>
      <p:sp>
        <p:nvSpPr>
          <p:cNvPr id="4" name="Marcador de pie de página 3">
            <a:extLst>
              <a:ext uri="{FF2B5EF4-FFF2-40B4-BE49-F238E27FC236}">
                <a16:creationId xmlns:a16="http://schemas.microsoft.com/office/drawing/2014/main" id="{403A7D7B-60B3-4DBF-9C15-7AE29181D77E}"/>
              </a:ext>
            </a:extLst>
          </p:cNvPr>
          <p:cNvSpPr>
            <a:spLocks noGrp="1"/>
          </p:cNvSpPr>
          <p:nvPr>
            <p:ph type="ftr" sz="quarter" idx="11"/>
          </p:nvPr>
        </p:nvSpPr>
        <p:spPr/>
        <p:txBody>
          <a:bodyPr/>
          <a:lstStyle/>
          <a:p>
            <a:endParaRPr lang="es-CR"/>
          </a:p>
        </p:txBody>
      </p:sp>
      <p:sp>
        <p:nvSpPr>
          <p:cNvPr id="5" name="Marcador de número de diapositiva 4">
            <a:extLst>
              <a:ext uri="{FF2B5EF4-FFF2-40B4-BE49-F238E27FC236}">
                <a16:creationId xmlns:a16="http://schemas.microsoft.com/office/drawing/2014/main" id="{8A4F1C34-3BAD-4B95-9421-C84825151FDD}"/>
              </a:ext>
            </a:extLst>
          </p:cNvPr>
          <p:cNvSpPr>
            <a:spLocks noGrp="1"/>
          </p:cNvSpPr>
          <p:nvPr>
            <p:ph type="sldNum" sz="quarter" idx="12"/>
          </p:nvPr>
        </p:nvSpPr>
        <p:spPr/>
        <p:txBody>
          <a:bodyPr/>
          <a:lstStyle/>
          <a:p>
            <a:fld id="{115D2F2F-A51B-4410-9C05-812034AC04B7}" type="slidenum">
              <a:rPr lang="es-CR" smtClean="0"/>
              <a:t>‹Nº›</a:t>
            </a:fld>
            <a:endParaRPr lang="es-CR"/>
          </a:p>
        </p:txBody>
      </p:sp>
    </p:spTree>
    <p:extLst>
      <p:ext uri="{BB962C8B-B14F-4D97-AF65-F5344CB8AC3E}">
        <p14:creationId xmlns:p14="http://schemas.microsoft.com/office/powerpoint/2010/main" val="173747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510D5D4-E2F8-40F0-98AF-2AD1DACCF7E2}"/>
              </a:ext>
            </a:extLst>
          </p:cNvPr>
          <p:cNvSpPr>
            <a:spLocks noGrp="1"/>
          </p:cNvSpPr>
          <p:nvPr>
            <p:ph type="dt" sz="half" idx="10"/>
          </p:nvPr>
        </p:nvSpPr>
        <p:spPr/>
        <p:txBody>
          <a:bodyPr/>
          <a:lstStyle/>
          <a:p>
            <a:fld id="{F9285D17-B823-49E9-A6D3-1ABC891D08F8}" type="datetimeFigureOut">
              <a:rPr lang="es-CR" smtClean="0"/>
              <a:t>13/11/2019</a:t>
            </a:fld>
            <a:endParaRPr lang="es-CR"/>
          </a:p>
        </p:txBody>
      </p:sp>
      <p:sp>
        <p:nvSpPr>
          <p:cNvPr id="3" name="Marcador de pie de página 2">
            <a:extLst>
              <a:ext uri="{FF2B5EF4-FFF2-40B4-BE49-F238E27FC236}">
                <a16:creationId xmlns:a16="http://schemas.microsoft.com/office/drawing/2014/main" id="{A87F2974-4C43-49FC-81C4-0280C869ED2A}"/>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a16="http://schemas.microsoft.com/office/drawing/2014/main" id="{DB56202B-8DB4-4CCB-A84F-24C4422C9DB3}"/>
              </a:ext>
            </a:extLst>
          </p:cNvPr>
          <p:cNvSpPr>
            <a:spLocks noGrp="1"/>
          </p:cNvSpPr>
          <p:nvPr>
            <p:ph type="sldNum" sz="quarter" idx="12"/>
          </p:nvPr>
        </p:nvSpPr>
        <p:spPr/>
        <p:txBody>
          <a:bodyPr/>
          <a:lstStyle/>
          <a:p>
            <a:fld id="{115D2F2F-A51B-4410-9C05-812034AC04B7}" type="slidenum">
              <a:rPr lang="es-CR" smtClean="0"/>
              <a:t>‹Nº›</a:t>
            </a:fld>
            <a:endParaRPr lang="es-CR"/>
          </a:p>
        </p:txBody>
      </p:sp>
    </p:spTree>
    <p:extLst>
      <p:ext uri="{BB962C8B-B14F-4D97-AF65-F5344CB8AC3E}">
        <p14:creationId xmlns:p14="http://schemas.microsoft.com/office/powerpoint/2010/main" val="281179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09B951-7C3F-4B92-AE75-97C062103C2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AEDA01EC-B9A1-4DFC-8A07-1842CD5B6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a16="http://schemas.microsoft.com/office/drawing/2014/main" id="{31BE2606-3FDD-4C1F-B5C1-6D00AAFC0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B901739-992C-4DBD-BCF5-923457B8A324}"/>
              </a:ext>
            </a:extLst>
          </p:cNvPr>
          <p:cNvSpPr>
            <a:spLocks noGrp="1"/>
          </p:cNvSpPr>
          <p:nvPr>
            <p:ph type="dt" sz="half" idx="10"/>
          </p:nvPr>
        </p:nvSpPr>
        <p:spPr/>
        <p:txBody>
          <a:bodyPr/>
          <a:lstStyle/>
          <a:p>
            <a:fld id="{F9285D17-B823-49E9-A6D3-1ABC891D08F8}" type="datetimeFigureOut">
              <a:rPr lang="es-CR" smtClean="0"/>
              <a:t>13/11/2019</a:t>
            </a:fld>
            <a:endParaRPr lang="es-CR"/>
          </a:p>
        </p:txBody>
      </p:sp>
      <p:sp>
        <p:nvSpPr>
          <p:cNvPr id="6" name="Marcador de pie de página 5">
            <a:extLst>
              <a:ext uri="{FF2B5EF4-FFF2-40B4-BE49-F238E27FC236}">
                <a16:creationId xmlns:a16="http://schemas.microsoft.com/office/drawing/2014/main" id="{119E0976-AFB9-47C3-B378-F40CF9017D63}"/>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C8771392-1EBF-46EA-AA30-0D07C4E437AA}"/>
              </a:ext>
            </a:extLst>
          </p:cNvPr>
          <p:cNvSpPr>
            <a:spLocks noGrp="1"/>
          </p:cNvSpPr>
          <p:nvPr>
            <p:ph type="sldNum" sz="quarter" idx="12"/>
          </p:nvPr>
        </p:nvSpPr>
        <p:spPr/>
        <p:txBody>
          <a:bodyPr/>
          <a:lstStyle/>
          <a:p>
            <a:fld id="{115D2F2F-A51B-4410-9C05-812034AC04B7}" type="slidenum">
              <a:rPr lang="es-CR" smtClean="0"/>
              <a:t>‹Nº›</a:t>
            </a:fld>
            <a:endParaRPr lang="es-CR"/>
          </a:p>
        </p:txBody>
      </p:sp>
    </p:spTree>
    <p:extLst>
      <p:ext uri="{BB962C8B-B14F-4D97-AF65-F5344CB8AC3E}">
        <p14:creationId xmlns:p14="http://schemas.microsoft.com/office/powerpoint/2010/main" val="155690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DCCF1-5DE1-4B17-BC97-0E3235F3F5E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a16="http://schemas.microsoft.com/office/drawing/2014/main" id="{489EED10-6C90-4DA6-8B0B-3EBA82F014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a16="http://schemas.microsoft.com/office/drawing/2014/main" id="{1807C2BA-F11F-4411-8338-7162D803E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80C0419-A302-4276-B0D6-2E0BF9DFBA09}"/>
              </a:ext>
            </a:extLst>
          </p:cNvPr>
          <p:cNvSpPr>
            <a:spLocks noGrp="1"/>
          </p:cNvSpPr>
          <p:nvPr>
            <p:ph type="dt" sz="half" idx="10"/>
          </p:nvPr>
        </p:nvSpPr>
        <p:spPr/>
        <p:txBody>
          <a:bodyPr/>
          <a:lstStyle/>
          <a:p>
            <a:fld id="{F9285D17-B823-49E9-A6D3-1ABC891D08F8}" type="datetimeFigureOut">
              <a:rPr lang="es-CR" smtClean="0"/>
              <a:t>13/11/2019</a:t>
            </a:fld>
            <a:endParaRPr lang="es-CR"/>
          </a:p>
        </p:txBody>
      </p:sp>
      <p:sp>
        <p:nvSpPr>
          <p:cNvPr id="6" name="Marcador de pie de página 5">
            <a:extLst>
              <a:ext uri="{FF2B5EF4-FFF2-40B4-BE49-F238E27FC236}">
                <a16:creationId xmlns:a16="http://schemas.microsoft.com/office/drawing/2014/main" id="{55627183-3E03-46B1-842A-8FFB3DF9C187}"/>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FE5F236F-2B36-4CBC-A8D2-5F8D99ED2C0C}"/>
              </a:ext>
            </a:extLst>
          </p:cNvPr>
          <p:cNvSpPr>
            <a:spLocks noGrp="1"/>
          </p:cNvSpPr>
          <p:nvPr>
            <p:ph type="sldNum" sz="quarter" idx="12"/>
          </p:nvPr>
        </p:nvSpPr>
        <p:spPr/>
        <p:txBody>
          <a:bodyPr/>
          <a:lstStyle/>
          <a:p>
            <a:fld id="{115D2F2F-A51B-4410-9C05-812034AC04B7}" type="slidenum">
              <a:rPr lang="es-CR" smtClean="0"/>
              <a:t>‹Nº›</a:t>
            </a:fld>
            <a:endParaRPr lang="es-CR"/>
          </a:p>
        </p:txBody>
      </p:sp>
    </p:spTree>
    <p:extLst>
      <p:ext uri="{BB962C8B-B14F-4D97-AF65-F5344CB8AC3E}">
        <p14:creationId xmlns:p14="http://schemas.microsoft.com/office/powerpoint/2010/main" val="167109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666AAE8-F105-4D82-94C3-4F271103D7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E9940F94-F043-42CC-B751-32C734F70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0B96B56F-20FC-48DE-BA85-5B24B5AE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85D17-B823-49E9-A6D3-1ABC891D08F8}" type="datetimeFigureOut">
              <a:rPr lang="es-CR" smtClean="0"/>
              <a:t>13/11/2019</a:t>
            </a:fld>
            <a:endParaRPr lang="es-CR"/>
          </a:p>
        </p:txBody>
      </p:sp>
      <p:sp>
        <p:nvSpPr>
          <p:cNvPr id="5" name="Marcador de pie de página 4">
            <a:extLst>
              <a:ext uri="{FF2B5EF4-FFF2-40B4-BE49-F238E27FC236}">
                <a16:creationId xmlns:a16="http://schemas.microsoft.com/office/drawing/2014/main" id="{F484C556-8DD2-4EBA-A843-D84566158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a:extLst>
              <a:ext uri="{FF2B5EF4-FFF2-40B4-BE49-F238E27FC236}">
                <a16:creationId xmlns:a16="http://schemas.microsoft.com/office/drawing/2014/main" id="{F5983649-9EDF-453D-AE16-7EC7328A9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D2F2F-A51B-4410-9C05-812034AC04B7}" type="slidenum">
              <a:rPr lang="es-CR" smtClean="0"/>
              <a:t>‹Nº›</a:t>
            </a:fld>
            <a:endParaRPr lang="es-CR"/>
          </a:p>
        </p:txBody>
      </p:sp>
    </p:spTree>
    <p:extLst>
      <p:ext uri="{BB962C8B-B14F-4D97-AF65-F5344CB8AC3E}">
        <p14:creationId xmlns:p14="http://schemas.microsoft.com/office/powerpoint/2010/main" val="3644057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www.strategyand.pwc.com/media/file/Strategyand_The-Data-Gold-Rush.pdf" TargetMode="External"/><Relationship Id="rId13" Type="http://schemas.openxmlformats.org/officeDocument/2006/relationships/hyperlink" Target="http://www-935.ibm.com/services/us/gbs/thoughtleadership/ninelevers/" TargetMode="External"/><Relationship Id="rId3" Type="http://schemas.openxmlformats.org/officeDocument/2006/relationships/hyperlink" Target="https://www.mckinsey.com/business-functions/digital-mckinsey/our-insights/big-data-the-next-frontier-for-innovation" TargetMode="External"/><Relationship Id="rId7" Type="http://schemas.openxmlformats.org/officeDocument/2006/relationships/hyperlink" Target="https://www.strategyand.pwc.com/reports/driving-analytics-into-action-enable" TargetMode="External"/><Relationship Id="rId12" Type="http://schemas.openxmlformats.org/officeDocument/2006/relationships/hyperlink" Target="https://www-935.ibm.com/services/uk/gbs/pdf/Analytics_The_new_path_to_value.pdf" TargetMode="External"/><Relationship Id="rId2" Type="http://schemas.openxmlformats.org/officeDocument/2006/relationships/hyperlink" Target="ftp://ftp.software.ibm.com/software/analytics/spss/support/Modeler/Documentation/14/UserManual/CRISP-DM.pdf" TargetMode="External"/><Relationship Id="rId1" Type="http://schemas.openxmlformats.org/officeDocument/2006/relationships/slideLayout" Target="../slideLayouts/slideLayout2.xml"/><Relationship Id="rId6" Type="http://schemas.openxmlformats.org/officeDocument/2006/relationships/hyperlink" Target="https://www.bcg.com/publications/2013/information-technology-strategy-digital-economy-opportunity-unlocked-big-data-five-routes-value.aspx" TargetMode="External"/><Relationship Id="rId11" Type="http://schemas.openxmlformats.org/officeDocument/2006/relationships/hyperlink" Target="https://www.bain.com/insights/the-value-of-big-data" TargetMode="External"/><Relationship Id="rId5" Type="http://schemas.openxmlformats.org/officeDocument/2006/relationships/hyperlink" Target="https://www.bcg.com/publications/2014/technology-digital-enabling-big-data-building-capabilities-really-matter.aspx" TargetMode="External"/><Relationship Id="rId10" Type="http://schemas.openxmlformats.org/officeDocument/2006/relationships/hyperlink" Target="https://www.bain.com/insights/big_data_the_organizational_challenge" TargetMode="External"/><Relationship Id="rId4" Type="http://schemas.openxmlformats.org/officeDocument/2006/relationships/hyperlink" Target="https://www.mckinsey.com/business-functions/digital-mckinsey/our-insights/open-data-unlocking-innovation-and-performance-with-liquid-information" TargetMode="External"/><Relationship Id="rId9" Type="http://schemas.openxmlformats.org/officeDocument/2006/relationships/hyperlink" Target="https://www2.deloitte.com/insights/us/en/deloitte-review/issue-8/beyond-the-numbers-analytics-as-a-strategic-capability.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F2233-2766-465F-A296-4911FC3E0A45}"/>
              </a:ext>
            </a:extLst>
          </p:cNvPr>
          <p:cNvSpPr>
            <a:spLocks noGrp="1"/>
          </p:cNvSpPr>
          <p:nvPr>
            <p:ph type="ctrTitle"/>
          </p:nvPr>
        </p:nvSpPr>
        <p:spPr/>
        <p:txBody>
          <a:bodyPr/>
          <a:lstStyle/>
          <a:p>
            <a:r>
              <a:rPr lang="es-CR" cap="all" dirty="0"/>
              <a:t>TRACK 6 – Virtualización y BIG DATA</a:t>
            </a:r>
            <a:endParaRPr lang="es-CR" dirty="0"/>
          </a:p>
        </p:txBody>
      </p:sp>
      <p:sp>
        <p:nvSpPr>
          <p:cNvPr id="3" name="Subtítulo 2">
            <a:extLst>
              <a:ext uri="{FF2B5EF4-FFF2-40B4-BE49-F238E27FC236}">
                <a16:creationId xmlns:a16="http://schemas.microsoft.com/office/drawing/2014/main" id="{99B6DDF8-8071-4333-B7E9-32AEE8ECBA96}"/>
              </a:ext>
            </a:extLst>
          </p:cNvPr>
          <p:cNvSpPr>
            <a:spLocks noGrp="1"/>
          </p:cNvSpPr>
          <p:nvPr>
            <p:ph type="subTitle" idx="1"/>
          </p:nvPr>
        </p:nvSpPr>
        <p:spPr>
          <a:xfrm>
            <a:off x="1524000" y="3602038"/>
            <a:ext cx="9144000" cy="1655762"/>
          </a:xfrm>
        </p:spPr>
        <p:txBody>
          <a:bodyPr/>
          <a:lstStyle/>
          <a:p>
            <a:r>
              <a:rPr lang="es-CR" dirty="0"/>
              <a:t>	</a:t>
            </a:r>
            <a:r>
              <a:rPr lang="es-CR"/>
              <a:t>WALC 2019</a:t>
            </a:r>
            <a:endParaRPr lang="es-CR" dirty="0"/>
          </a:p>
        </p:txBody>
      </p:sp>
      <p:pic>
        <p:nvPicPr>
          <p:cNvPr id="2050" name="Picture 2" descr="Resultado de imagen para itcr">
            <a:extLst>
              <a:ext uri="{FF2B5EF4-FFF2-40B4-BE49-F238E27FC236}">
                <a16:creationId xmlns:a16="http://schemas.microsoft.com/office/drawing/2014/main" id="{E3EE8EB5-C213-4FE9-A582-CA75E70CA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03" y="201184"/>
            <a:ext cx="2308194" cy="121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7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88D65-D616-4F69-9DC6-A4EE02A8069F}"/>
              </a:ext>
            </a:extLst>
          </p:cNvPr>
          <p:cNvSpPr>
            <a:spLocks noGrp="1"/>
          </p:cNvSpPr>
          <p:nvPr>
            <p:ph type="title"/>
          </p:nvPr>
        </p:nvSpPr>
        <p:spPr>
          <a:xfrm>
            <a:off x="838200" y="365125"/>
            <a:ext cx="7684363" cy="1325563"/>
          </a:xfrm>
        </p:spPr>
        <p:txBody>
          <a:bodyPr>
            <a:normAutofit fontScale="90000"/>
          </a:bodyPr>
          <a:lstStyle/>
          <a:p>
            <a:r>
              <a:rPr lang="es-CR" b="1" dirty="0"/>
              <a:t>Cómo mucho los datos son generado cada minuto en la ¿Internet?</a:t>
            </a:r>
          </a:p>
        </p:txBody>
      </p:sp>
      <p:pic>
        <p:nvPicPr>
          <p:cNvPr id="4" name="Picture 3">
            <a:extLst>
              <a:ext uri="{FF2B5EF4-FFF2-40B4-BE49-F238E27FC236}">
                <a16:creationId xmlns:a16="http://schemas.microsoft.com/office/drawing/2014/main" id="{01241D99-69F2-400E-A8ED-2A7EFCF9E051}"/>
              </a:ext>
            </a:extLst>
          </p:cNvPr>
          <p:cNvPicPr>
            <a:picLocks noGrp="1" noChangeAspect="1" noChangeArrowheads="1"/>
          </p:cNvPicPr>
          <p:nvPr>
            <p:ph idx="1"/>
          </p:nvPr>
        </p:nvPicPr>
        <p:blipFill>
          <a:blip r:embed="rId2"/>
          <a:srcRect/>
          <a:stretch>
            <a:fillRect/>
          </a:stretch>
        </p:blipFill>
        <p:spPr bwMode="auto">
          <a:xfrm>
            <a:off x="4453723" y="1763743"/>
            <a:ext cx="4995077" cy="4995077"/>
          </a:xfrm>
          <a:prstGeom prst="rect">
            <a:avLst/>
          </a:prstGeom>
          <a:noFill/>
        </p:spPr>
      </p:pic>
      <p:sp>
        <p:nvSpPr>
          <p:cNvPr id="5" name="Rectángulo 4">
            <a:extLst>
              <a:ext uri="{FF2B5EF4-FFF2-40B4-BE49-F238E27FC236}">
                <a16:creationId xmlns:a16="http://schemas.microsoft.com/office/drawing/2014/main" id="{645BF0F8-D4BF-444B-8EB8-533B820C6415}"/>
              </a:ext>
            </a:extLst>
          </p:cNvPr>
          <p:cNvSpPr/>
          <p:nvPr/>
        </p:nvSpPr>
        <p:spPr>
          <a:xfrm>
            <a:off x="838199" y="6047881"/>
            <a:ext cx="3781888" cy="611706"/>
          </a:xfrm>
          <a:prstGeom prst="rect">
            <a:avLst/>
          </a:prstGeom>
        </p:spPr>
        <p:txBody>
          <a:bodyPr wrap="square">
            <a:spAutoFit/>
          </a:bodyPr>
          <a:lstStyle/>
          <a:p>
            <a:pPr>
              <a:lnSpc>
                <a:spcPts val="1300"/>
              </a:lnSpc>
              <a:tabLst/>
            </a:pPr>
            <a:r>
              <a:rPr lang="en-US" altLang="zh-CN" dirty="0"/>
              <a:t>Fuente: http://www.visualcapitalist.com/int</a:t>
            </a:r>
          </a:p>
          <a:p>
            <a:pPr>
              <a:lnSpc>
                <a:spcPts val="1300"/>
              </a:lnSpc>
              <a:tabLst/>
            </a:pPr>
            <a:r>
              <a:rPr lang="en-US" altLang="zh-CN" dirty="0"/>
              <a:t>ernet-minute-2018/</a:t>
            </a:r>
          </a:p>
        </p:txBody>
      </p:sp>
    </p:spTree>
    <p:extLst>
      <p:ext uri="{BB962C8B-B14F-4D97-AF65-F5344CB8AC3E}">
        <p14:creationId xmlns:p14="http://schemas.microsoft.com/office/powerpoint/2010/main" val="2829149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801750-D1EE-47C6-A0AA-E2CDA19CD3AB}"/>
              </a:ext>
            </a:extLst>
          </p:cNvPr>
          <p:cNvSpPr>
            <a:spLocks noGrp="1"/>
          </p:cNvSpPr>
          <p:nvPr>
            <p:ph type="title"/>
          </p:nvPr>
        </p:nvSpPr>
        <p:spPr/>
        <p:txBody>
          <a:bodyPr/>
          <a:lstStyle/>
          <a:p>
            <a:r>
              <a:rPr lang="es-CR" b="1" dirty="0"/>
              <a:t>Diluvio de datos</a:t>
            </a:r>
          </a:p>
        </p:txBody>
      </p:sp>
      <p:sp>
        <p:nvSpPr>
          <p:cNvPr id="3" name="Marcador de contenido 2">
            <a:extLst>
              <a:ext uri="{FF2B5EF4-FFF2-40B4-BE49-F238E27FC236}">
                <a16:creationId xmlns:a16="http://schemas.microsoft.com/office/drawing/2014/main" id="{64C084C8-3863-43EA-81F6-C0657F5F1826}"/>
              </a:ext>
            </a:extLst>
          </p:cNvPr>
          <p:cNvSpPr>
            <a:spLocks noGrp="1"/>
          </p:cNvSpPr>
          <p:nvPr>
            <p:ph idx="1"/>
          </p:nvPr>
        </p:nvSpPr>
        <p:spPr>
          <a:xfrm>
            <a:off x="838200" y="1844675"/>
            <a:ext cx="5524500" cy="4351338"/>
          </a:xfrm>
        </p:spPr>
        <p:txBody>
          <a:bodyPr/>
          <a:lstStyle/>
          <a:p>
            <a:r>
              <a:rPr lang="es-CR" dirty="0"/>
              <a:t>Rápido crecimiento en cantidad de datos digitales, y problemas de manejo con estos datos.</a:t>
            </a:r>
          </a:p>
          <a:p>
            <a:r>
              <a:rPr lang="es-CR" dirty="0"/>
              <a:t>“Nos estamos ahogando en información y hambre para el conocimiento“ - John </a:t>
            </a:r>
            <a:r>
              <a:rPr lang="es-CR" dirty="0" err="1"/>
              <a:t>Naisbitt</a:t>
            </a:r>
            <a:endParaRPr lang="es-CR" dirty="0"/>
          </a:p>
        </p:txBody>
      </p:sp>
      <p:pic>
        <p:nvPicPr>
          <p:cNvPr id="6" name="Picture 3">
            <a:extLst>
              <a:ext uri="{FF2B5EF4-FFF2-40B4-BE49-F238E27FC236}">
                <a16:creationId xmlns:a16="http://schemas.microsoft.com/office/drawing/2014/main" id="{D36B9EE8-19FA-4046-A531-0954ABE9A062}"/>
              </a:ext>
            </a:extLst>
          </p:cNvPr>
          <p:cNvPicPr>
            <a:picLocks noChangeAspect="1" noChangeArrowheads="1"/>
          </p:cNvPicPr>
          <p:nvPr/>
        </p:nvPicPr>
        <p:blipFill>
          <a:blip r:embed="rId2"/>
          <a:srcRect/>
          <a:stretch>
            <a:fillRect/>
          </a:stretch>
        </p:blipFill>
        <p:spPr bwMode="auto">
          <a:xfrm>
            <a:off x="6988175" y="1690688"/>
            <a:ext cx="4229100" cy="3225800"/>
          </a:xfrm>
          <a:prstGeom prst="rect">
            <a:avLst/>
          </a:prstGeom>
          <a:noFill/>
        </p:spPr>
      </p:pic>
      <p:sp>
        <p:nvSpPr>
          <p:cNvPr id="7" name="TextBox 1">
            <a:extLst>
              <a:ext uri="{FF2B5EF4-FFF2-40B4-BE49-F238E27FC236}">
                <a16:creationId xmlns:a16="http://schemas.microsoft.com/office/drawing/2014/main" id="{0E087BE2-10E3-4756-A69B-6AAE103FC179}"/>
              </a:ext>
            </a:extLst>
          </p:cNvPr>
          <p:cNvSpPr txBox="1"/>
          <p:nvPr/>
        </p:nvSpPr>
        <p:spPr>
          <a:xfrm>
            <a:off x="7223125" y="5167312"/>
            <a:ext cx="3689151" cy="623248"/>
          </a:xfrm>
          <a:prstGeom prst="rect">
            <a:avLst/>
          </a:prstGeom>
          <a:noFill/>
        </p:spPr>
        <p:txBody>
          <a:bodyPr wrap="none" lIns="0" tIns="0" rIns="0" rtlCol="0">
            <a:spAutoFit/>
          </a:bodyPr>
          <a:lstStyle/>
          <a:p>
            <a:pPr>
              <a:lnSpc>
                <a:spcPts val="1300"/>
              </a:lnSpc>
              <a:tabLst/>
            </a:pPr>
            <a:r>
              <a:rPr lang="en-US" altLang="zh-CN" sz="1392" dirty="0">
                <a:solidFill>
                  <a:srgbClr val="000000"/>
                </a:solidFill>
                <a:latin typeface="Times New Roman" pitchFamily="18" charset="0"/>
                <a:cs typeface="Times New Roman" pitchFamily="18" charset="0"/>
              </a:rPr>
              <a:t>Fuente:</a:t>
            </a:r>
          </a:p>
          <a:p>
            <a:pPr>
              <a:lnSpc>
                <a:spcPts val="1600"/>
              </a:lnSpc>
              <a:tabLst/>
            </a:pPr>
            <a:r>
              <a:rPr lang="en-US" altLang="zh-CN" sz="1392" dirty="0">
                <a:solidFill>
                  <a:srgbClr val="000000"/>
                </a:solidFill>
                <a:latin typeface="Times New Roman" pitchFamily="18" charset="0"/>
                <a:cs typeface="Times New Roman" pitchFamily="18" charset="0"/>
              </a:rPr>
              <a:t>http://www.digitalzenway.com/2011/12/data-diet-a-</a:t>
            </a:r>
          </a:p>
          <a:p>
            <a:pPr>
              <a:lnSpc>
                <a:spcPts val="1600"/>
              </a:lnSpc>
              <a:tabLst/>
            </a:pPr>
            <a:r>
              <a:rPr lang="en-US" altLang="zh-CN" sz="1392" dirty="0">
                <a:solidFill>
                  <a:srgbClr val="000000"/>
                </a:solidFill>
                <a:latin typeface="Times New Roman" pitchFamily="18" charset="0"/>
                <a:cs typeface="Times New Roman" pitchFamily="18" charset="0"/>
              </a:rPr>
              <a:t>resolution-you-can-stick-to/</a:t>
            </a:r>
          </a:p>
        </p:txBody>
      </p:sp>
      <p:sp>
        <p:nvSpPr>
          <p:cNvPr id="8" name="TextBox 1">
            <a:extLst>
              <a:ext uri="{FF2B5EF4-FFF2-40B4-BE49-F238E27FC236}">
                <a16:creationId xmlns:a16="http://schemas.microsoft.com/office/drawing/2014/main" id="{5A7C2F39-164D-426F-B797-918BC030AF85}"/>
              </a:ext>
            </a:extLst>
          </p:cNvPr>
          <p:cNvSpPr txBox="1"/>
          <p:nvPr/>
        </p:nvSpPr>
        <p:spPr>
          <a:xfrm>
            <a:off x="2025650" y="4460875"/>
            <a:ext cx="2204130" cy="251351"/>
          </a:xfrm>
          <a:prstGeom prst="rect">
            <a:avLst/>
          </a:prstGeom>
          <a:noFill/>
        </p:spPr>
        <p:txBody>
          <a:bodyPr wrap="none" lIns="0" tIns="0" rIns="0" rtlCol="0">
            <a:spAutoFit/>
          </a:bodyPr>
          <a:lstStyle/>
          <a:p>
            <a:pPr>
              <a:lnSpc>
                <a:spcPts val="1600"/>
              </a:lnSpc>
              <a:tabLst/>
            </a:pPr>
            <a:r>
              <a:rPr lang="en-US" altLang="zh-CN" sz="1607" dirty="0">
                <a:solidFill>
                  <a:srgbClr val="484848"/>
                </a:solidFill>
                <a:latin typeface="Times New Roman" pitchFamily="18" charset="0"/>
                <a:cs typeface="Times New Roman" pitchFamily="18" charset="0"/>
              </a:rPr>
              <a:t>Fuente:</a:t>
            </a:r>
            <a:r>
              <a:rPr lang="en-US" altLang="zh-CN" sz="1607" dirty="0">
                <a:latin typeface="Times New Roman" pitchFamily="18" charset="0"/>
                <a:cs typeface="Times New Roman" pitchFamily="18" charset="0"/>
              </a:rPr>
              <a:t>  </a:t>
            </a:r>
            <a:r>
              <a:rPr lang="en-US" altLang="zh-CN" sz="1607" dirty="0">
                <a:solidFill>
                  <a:srgbClr val="484848"/>
                </a:solidFill>
                <a:latin typeface="Times New Roman" pitchFamily="18" charset="0"/>
                <a:cs typeface="Times New Roman" pitchFamily="18" charset="0"/>
              </a:rPr>
              <a:t>Megatrends,</a:t>
            </a:r>
            <a:r>
              <a:rPr lang="en-US" altLang="zh-CN" sz="1607" dirty="0">
                <a:latin typeface="Times New Roman" pitchFamily="18" charset="0"/>
                <a:cs typeface="Times New Roman" pitchFamily="18" charset="0"/>
              </a:rPr>
              <a:t> </a:t>
            </a:r>
            <a:r>
              <a:rPr lang="en-US" altLang="zh-CN" sz="1607" dirty="0">
                <a:solidFill>
                  <a:srgbClr val="484848"/>
                </a:solidFill>
                <a:latin typeface="Times New Roman" pitchFamily="18" charset="0"/>
                <a:cs typeface="Times New Roman" pitchFamily="18" charset="0"/>
              </a:rPr>
              <a:t>1982</a:t>
            </a:r>
          </a:p>
        </p:txBody>
      </p:sp>
    </p:spTree>
    <p:extLst>
      <p:ext uri="{BB962C8B-B14F-4D97-AF65-F5344CB8AC3E}">
        <p14:creationId xmlns:p14="http://schemas.microsoft.com/office/powerpoint/2010/main" val="913804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C1829-4536-4A02-86B4-2A3F5F86D8DE}"/>
              </a:ext>
            </a:extLst>
          </p:cNvPr>
          <p:cNvSpPr>
            <a:spLocks noGrp="1"/>
          </p:cNvSpPr>
          <p:nvPr>
            <p:ph type="title"/>
          </p:nvPr>
        </p:nvSpPr>
        <p:spPr>
          <a:xfrm>
            <a:off x="838200" y="365125"/>
            <a:ext cx="7684363" cy="1325563"/>
          </a:xfrm>
        </p:spPr>
        <p:txBody>
          <a:bodyPr/>
          <a:lstStyle/>
          <a:p>
            <a:r>
              <a:rPr lang="es-CR" altLang="zh-CN" b="1" dirty="0"/>
              <a:t>¿Por qué el aprendizaje automático?</a:t>
            </a:r>
            <a:endParaRPr lang="es-CR" b="1" dirty="0"/>
          </a:p>
        </p:txBody>
      </p:sp>
      <p:sp>
        <p:nvSpPr>
          <p:cNvPr id="3" name="Marcador de contenido 2">
            <a:extLst>
              <a:ext uri="{FF2B5EF4-FFF2-40B4-BE49-F238E27FC236}">
                <a16:creationId xmlns:a16="http://schemas.microsoft.com/office/drawing/2014/main" id="{E73CC04D-416A-4F2E-AD93-371CDAA18F3C}"/>
              </a:ext>
            </a:extLst>
          </p:cNvPr>
          <p:cNvSpPr>
            <a:spLocks noGrp="1"/>
          </p:cNvSpPr>
          <p:nvPr>
            <p:ph idx="1"/>
          </p:nvPr>
        </p:nvSpPr>
        <p:spPr>
          <a:xfrm>
            <a:off x="838200" y="1825625"/>
            <a:ext cx="6305550" cy="4351338"/>
          </a:xfrm>
        </p:spPr>
        <p:txBody>
          <a:bodyPr/>
          <a:lstStyle/>
          <a:p>
            <a:r>
              <a:rPr lang="es-CR" dirty="0"/>
              <a:t>¿Cómo puede todo esto los datos se convierten en información útil?</a:t>
            </a:r>
          </a:p>
          <a:p>
            <a:r>
              <a:rPr lang="es-CR" dirty="0"/>
              <a:t>Respuesta:</a:t>
            </a:r>
          </a:p>
          <a:p>
            <a:pPr lvl="1"/>
            <a:r>
              <a:rPr lang="es-CR" dirty="0"/>
              <a:t>Aplicar aprendizaje maquina</a:t>
            </a:r>
          </a:p>
        </p:txBody>
      </p:sp>
      <p:pic>
        <p:nvPicPr>
          <p:cNvPr id="4" name="Picture 3">
            <a:extLst>
              <a:ext uri="{FF2B5EF4-FFF2-40B4-BE49-F238E27FC236}">
                <a16:creationId xmlns:a16="http://schemas.microsoft.com/office/drawing/2014/main" id="{DE7CE7BC-2ADC-4D1A-ABC5-17F9B0127833}"/>
              </a:ext>
            </a:extLst>
          </p:cNvPr>
          <p:cNvPicPr>
            <a:picLocks noChangeAspect="1" noChangeArrowheads="1"/>
          </p:cNvPicPr>
          <p:nvPr/>
        </p:nvPicPr>
        <p:blipFill>
          <a:blip r:embed="rId2"/>
          <a:srcRect/>
          <a:stretch>
            <a:fillRect/>
          </a:stretch>
        </p:blipFill>
        <p:spPr bwMode="auto">
          <a:xfrm>
            <a:off x="7671124" y="1603375"/>
            <a:ext cx="2921000" cy="3822700"/>
          </a:xfrm>
          <a:prstGeom prst="rect">
            <a:avLst/>
          </a:prstGeom>
          <a:noFill/>
        </p:spPr>
      </p:pic>
      <p:sp>
        <p:nvSpPr>
          <p:cNvPr id="5" name="TextBox 1">
            <a:extLst>
              <a:ext uri="{FF2B5EF4-FFF2-40B4-BE49-F238E27FC236}">
                <a16:creationId xmlns:a16="http://schemas.microsoft.com/office/drawing/2014/main" id="{2F1B1CC0-874B-4B7C-9B35-5B4549966FEE}"/>
              </a:ext>
            </a:extLst>
          </p:cNvPr>
          <p:cNvSpPr txBox="1"/>
          <p:nvPr/>
        </p:nvSpPr>
        <p:spPr>
          <a:xfrm>
            <a:off x="7671124" y="5553715"/>
            <a:ext cx="3037691" cy="623248"/>
          </a:xfrm>
          <a:prstGeom prst="rect">
            <a:avLst/>
          </a:prstGeom>
          <a:noFill/>
        </p:spPr>
        <p:txBody>
          <a:bodyPr wrap="none" lIns="0" tIns="0" rIns="0" rtlCol="0">
            <a:spAutoFit/>
          </a:bodyPr>
          <a:lstStyle/>
          <a:p>
            <a:pPr>
              <a:lnSpc>
                <a:spcPts val="1300"/>
              </a:lnSpc>
              <a:tabLst/>
            </a:pPr>
            <a:r>
              <a:rPr lang="en-US" altLang="zh-CN" sz="1392" dirty="0">
                <a:solidFill>
                  <a:srgbClr val="000000"/>
                </a:solidFill>
                <a:latin typeface="Times New Roman" pitchFamily="18" charset="0"/>
                <a:cs typeface="Times New Roman" pitchFamily="18" charset="0"/>
              </a:rPr>
              <a:t>Fuente:</a:t>
            </a:r>
          </a:p>
          <a:p>
            <a:pPr>
              <a:lnSpc>
                <a:spcPts val="1600"/>
              </a:lnSpc>
              <a:tabLst/>
            </a:pPr>
            <a:r>
              <a:rPr lang="en-US" altLang="zh-CN" sz="1392" dirty="0">
                <a:solidFill>
                  <a:srgbClr val="000000"/>
                </a:solidFill>
                <a:latin typeface="Times New Roman" pitchFamily="18" charset="0"/>
                <a:cs typeface="Times New Roman" pitchFamily="18" charset="0"/>
              </a:rPr>
              <a:t>http://www.kdnuggets.com/2015/03/all-</a:t>
            </a:r>
          </a:p>
          <a:p>
            <a:pPr>
              <a:lnSpc>
                <a:spcPts val="1600"/>
              </a:lnSpc>
              <a:tabLst/>
            </a:pPr>
            <a:r>
              <a:rPr lang="en-US" altLang="zh-CN" sz="1392" dirty="0">
                <a:solidFill>
                  <a:srgbClr val="000000"/>
                </a:solidFill>
                <a:latin typeface="Times New Roman" pitchFamily="18" charset="0"/>
                <a:cs typeface="Times New Roman" pitchFamily="18" charset="0"/>
              </a:rPr>
              <a:t>machine-learning-models-have-flaws.html</a:t>
            </a:r>
          </a:p>
        </p:txBody>
      </p:sp>
    </p:spTree>
    <p:extLst>
      <p:ext uri="{BB962C8B-B14F-4D97-AF65-F5344CB8AC3E}">
        <p14:creationId xmlns:p14="http://schemas.microsoft.com/office/powerpoint/2010/main" val="229932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12F110-0EA5-48D1-A618-D7724CB1E690}"/>
              </a:ext>
            </a:extLst>
          </p:cNvPr>
          <p:cNvSpPr>
            <a:spLocks noGrp="1"/>
          </p:cNvSpPr>
          <p:nvPr>
            <p:ph type="title"/>
          </p:nvPr>
        </p:nvSpPr>
        <p:spPr>
          <a:xfrm>
            <a:off x="838200" y="365125"/>
            <a:ext cx="7684363" cy="1325563"/>
          </a:xfrm>
        </p:spPr>
        <p:txBody>
          <a:bodyPr/>
          <a:lstStyle/>
          <a:p>
            <a:r>
              <a:rPr lang="es-CR" b="1" dirty="0"/>
              <a:t>Aplicaciones del Aprendizaje Automático</a:t>
            </a:r>
          </a:p>
        </p:txBody>
      </p:sp>
      <p:sp>
        <p:nvSpPr>
          <p:cNvPr id="3" name="Marcador de contenido 2">
            <a:extLst>
              <a:ext uri="{FF2B5EF4-FFF2-40B4-BE49-F238E27FC236}">
                <a16:creationId xmlns:a16="http://schemas.microsoft.com/office/drawing/2014/main" id="{F2EB6EF7-22C8-4A8D-81EA-A6E405A1D5E7}"/>
              </a:ext>
            </a:extLst>
          </p:cNvPr>
          <p:cNvSpPr>
            <a:spLocks noGrp="1"/>
          </p:cNvSpPr>
          <p:nvPr>
            <p:ph idx="1"/>
          </p:nvPr>
        </p:nvSpPr>
        <p:spPr/>
        <p:txBody>
          <a:bodyPr>
            <a:normAutofit lnSpcReduction="10000"/>
          </a:bodyPr>
          <a:lstStyle/>
          <a:p>
            <a:r>
              <a:rPr lang="es-CR" dirty="0"/>
              <a:t>Recomendaciones en sitios web</a:t>
            </a:r>
          </a:p>
          <a:p>
            <a:r>
              <a:rPr lang="es-CR" dirty="0"/>
              <a:t>Anuncios dirigidos en aplicaciones móviles</a:t>
            </a:r>
          </a:p>
          <a:p>
            <a:r>
              <a:rPr lang="es-CR" dirty="0"/>
              <a:t>Reconocimiento de escritura a mano</a:t>
            </a:r>
          </a:p>
          <a:p>
            <a:r>
              <a:rPr lang="es-CR" dirty="0"/>
              <a:t>Detección de fraude</a:t>
            </a:r>
          </a:p>
          <a:p>
            <a:r>
              <a:rPr lang="es-CR" dirty="0"/>
              <a:t>Análisis de los sentimientos</a:t>
            </a:r>
          </a:p>
          <a:p>
            <a:r>
              <a:rPr lang="es-CR" dirty="0"/>
              <a:t>Detección de intrusión en la red</a:t>
            </a:r>
          </a:p>
          <a:p>
            <a:r>
              <a:rPr lang="es-CR" dirty="0"/>
              <a:t>Análisis de efectividad de drogas</a:t>
            </a:r>
          </a:p>
          <a:p>
            <a:r>
              <a:rPr lang="es-CR" dirty="0"/>
              <a:t>Detección de patrones en crímenes</a:t>
            </a:r>
          </a:p>
          <a:p>
            <a:r>
              <a:rPr lang="es-CR" dirty="0"/>
              <a:t>Coches auto conducidos</a:t>
            </a:r>
          </a:p>
        </p:txBody>
      </p:sp>
    </p:spTree>
    <p:extLst>
      <p:ext uri="{BB962C8B-B14F-4D97-AF65-F5344CB8AC3E}">
        <p14:creationId xmlns:p14="http://schemas.microsoft.com/office/powerpoint/2010/main" val="387016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005D0-C6C8-4355-B9D9-203C9F89B602}"/>
              </a:ext>
            </a:extLst>
          </p:cNvPr>
          <p:cNvSpPr>
            <a:spLocks noGrp="1"/>
          </p:cNvSpPr>
          <p:nvPr>
            <p:ph type="title"/>
          </p:nvPr>
        </p:nvSpPr>
        <p:spPr>
          <a:xfrm>
            <a:off x="838200" y="365125"/>
            <a:ext cx="7524750" cy="1325563"/>
          </a:xfrm>
        </p:spPr>
        <p:txBody>
          <a:bodyPr/>
          <a:lstStyle/>
          <a:p>
            <a:r>
              <a:rPr lang="es-CR" b="1" dirty="0"/>
              <a:t>Enfoques de aprendizaje automático</a:t>
            </a:r>
          </a:p>
        </p:txBody>
      </p:sp>
      <p:sp>
        <p:nvSpPr>
          <p:cNvPr id="3" name="Marcador de contenido 2">
            <a:extLst>
              <a:ext uri="{FF2B5EF4-FFF2-40B4-BE49-F238E27FC236}">
                <a16:creationId xmlns:a16="http://schemas.microsoft.com/office/drawing/2014/main" id="{A028A5F5-EE89-476E-A291-68CF6025DC2F}"/>
              </a:ext>
            </a:extLst>
          </p:cNvPr>
          <p:cNvSpPr>
            <a:spLocks noGrp="1"/>
          </p:cNvSpPr>
          <p:nvPr>
            <p:ph idx="1"/>
          </p:nvPr>
        </p:nvSpPr>
        <p:spPr/>
        <p:txBody>
          <a:bodyPr/>
          <a:lstStyle/>
          <a:p>
            <a:r>
              <a:rPr lang="es-CR" dirty="0"/>
              <a:t>Clasificación</a:t>
            </a:r>
          </a:p>
          <a:p>
            <a:r>
              <a:rPr lang="es-CR" dirty="0"/>
              <a:t>Regresión</a:t>
            </a:r>
          </a:p>
          <a:p>
            <a:r>
              <a:rPr lang="es-CR" dirty="0"/>
              <a:t>Análisis de conglomerados</a:t>
            </a:r>
          </a:p>
          <a:p>
            <a:r>
              <a:rPr lang="es-CR" dirty="0"/>
              <a:t>Análisis de asociación</a:t>
            </a:r>
          </a:p>
        </p:txBody>
      </p:sp>
    </p:spTree>
    <p:extLst>
      <p:ext uri="{BB962C8B-B14F-4D97-AF65-F5344CB8AC3E}">
        <p14:creationId xmlns:p14="http://schemas.microsoft.com/office/powerpoint/2010/main" val="4044597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A61FD-D2B8-4E3D-A05D-A1CFC968A8D8}"/>
              </a:ext>
            </a:extLst>
          </p:cNvPr>
          <p:cNvSpPr>
            <a:spLocks noGrp="1"/>
          </p:cNvSpPr>
          <p:nvPr>
            <p:ph type="title"/>
          </p:nvPr>
        </p:nvSpPr>
        <p:spPr/>
        <p:txBody>
          <a:bodyPr/>
          <a:lstStyle/>
          <a:p>
            <a:r>
              <a:rPr lang="es-CR" b="1" dirty="0"/>
              <a:t>Clasificación</a:t>
            </a:r>
          </a:p>
        </p:txBody>
      </p:sp>
      <p:sp>
        <p:nvSpPr>
          <p:cNvPr id="3" name="Marcador de contenido 2">
            <a:extLst>
              <a:ext uri="{FF2B5EF4-FFF2-40B4-BE49-F238E27FC236}">
                <a16:creationId xmlns:a16="http://schemas.microsoft.com/office/drawing/2014/main" id="{22A29315-7182-48C4-80AA-DDC40C70E80D}"/>
              </a:ext>
            </a:extLst>
          </p:cNvPr>
          <p:cNvSpPr>
            <a:spLocks noGrp="1"/>
          </p:cNvSpPr>
          <p:nvPr>
            <p:ph idx="1"/>
          </p:nvPr>
        </p:nvSpPr>
        <p:spPr/>
        <p:txBody>
          <a:bodyPr/>
          <a:lstStyle/>
          <a:p>
            <a:r>
              <a:rPr lang="es-CR" dirty="0"/>
              <a:t>Objetivo: Predecir la categoría de los datos de entrada dados.</a:t>
            </a:r>
          </a:p>
        </p:txBody>
      </p:sp>
      <p:pic>
        <p:nvPicPr>
          <p:cNvPr id="5" name="Picture 3">
            <a:extLst>
              <a:ext uri="{FF2B5EF4-FFF2-40B4-BE49-F238E27FC236}">
                <a16:creationId xmlns:a16="http://schemas.microsoft.com/office/drawing/2014/main" id="{11921AE4-3250-4616-A25E-42D546501711}"/>
              </a:ext>
            </a:extLst>
          </p:cNvPr>
          <p:cNvPicPr>
            <a:picLocks noChangeAspect="1" noChangeArrowheads="1"/>
          </p:cNvPicPr>
          <p:nvPr/>
        </p:nvPicPr>
        <p:blipFill>
          <a:blip r:embed="rId2"/>
          <a:srcRect/>
          <a:stretch>
            <a:fillRect/>
          </a:stretch>
        </p:blipFill>
        <p:spPr bwMode="auto">
          <a:xfrm>
            <a:off x="1524000" y="2375694"/>
            <a:ext cx="9144000" cy="3251200"/>
          </a:xfrm>
          <a:prstGeom prst="rect">
            <a:avLst/>
          </a:prstGeom>
          <a:noFill/>
        </p:spPr>
      </p:pic>
      <p:sp>
        <p:nvSpPr>
          <p:cNvPr id="6" name="TextBox 1">
            <a:extLst>
              <a:ext uri="{FF2B5EF4-FFF2-40B4-BE49-F238E27FC236}">
                <a16:creationId xmlns:a16="http://schemas.microsoft.com/office/drawing/2014/main" id="{3F0616B4-346F-4C6C-A604-C223DDB40EB1}"/>
              </a:ext>
            </a:extLst>
          </p:cNvPr>
          <p:cNvSpPr txBox="1"/>
          <p:nvPr/>
        </p:nvSpPr>
        <p:spPr>
          <a:xfrm>
            <a:off x="1317625" y="5876925"/>
            <a:ext cx="6184001" cy="418063"/>
          </a:xfrm>
          <a:prstGeom prst="rect">
            <a:avLst/>
          </a:prstGeom>
          <a:noFill/>
        </p:spPr>
        <p:txBody>
          <a:bodyPr wrap="none" lIns="0" tIns="0" rIns="0" rtlCol="0">
            <a:spAutoFit/>
          </a:bodyPr>
          <a:lstStyle/>
          <a:p>
            <a:pPr>
              <a:lnSpc>
                <a:spcPts val="1300"/>
              </a:lnSpc>
              <a:tabLst/>
            </a:pPr>
            <a:r>
              <a:rPr lang="en-US" altLang="zh-CN" sz="1392" dirty="0">
                <a:solidFill>
                  <a:srgbClr val="000000"/>
                </a:solidFill>
                <a:latin typeface="Times New Roman" pitchFamily="18" charset="0"/>
                <a:cs typeface="Times New Roman" pitchFamily="18" charset="0"/>
              </a:rPr>
              <a:t>Fuente:</a:t>
            </a:r>
            <a:r>
              <a:rPr lang="en-US" altLang="zh-CN" sz="1392" dirty="0">
                <a:latin typeface="Times New Roman" pitchFamily="18" charset="0"/>
                <a:cs typeface="Times New Roman" pitchFamily="18" charset="0"/>
              </a:rPr>
              <a:t>  </a:t>
            </a:r>
            <a:r>
              <a:rPr lang="en-US" altLang="zh-CN" sz="1392" dirty="0">
                <a:solidFill>
                  <a:srgbClr val="000000"/>
                </a:solidFill>
                <a:latin typeface="Times New Roman" pitchFamily="18" charset="0"/>
                <a:cs typeface="Times New Roman" pitchFamily="18" charset="0"/>
              </a:rPr>
              <a:t>http://leadingwithtrust.com/2016/01/24/which-of-these-4-weather-conditions-</a:t>
            </a:r>
          </a:p>
          <a:p>
            <a:pPr>
              <a:lnSpc>
                <a:spcPts val="1600"/>
              </a:lnSpc>
              <a:tabLst/>
            </a:pPr>
            <a:r>
              <a:rPr lang="en-US" altLang="zh-CN" sz="1392" dirty="0">
                <a:solidFill>
                  <a:srgbClr val="000000"/>
                </a:solidFill>
                <a:latin typeface="Times New Roman" pitchFamily="18" charset="0"/>
                <a:cs typeface="Times New Roman" pitchFamily="18" charset="0"/>
              </a:rPr>
              <a:t>describe-your-leadership/</a:t>
            </a:r>
          </a:p>
        </p:txBody>
      </p:sp>
    </p:spTree>
    <p:extLst>
      <p:ext uri="{BB962C8B-B14F-4D97-AF65-F5344CB8AC3E}">
        <p14:creationId xmlns:p14="http://schemas.microsoft.com/office/powerpoint/2010/main" val="1210444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0C985E-5128-42A8-BE51-FACFBF87CC2F}"/>
              </a:ext>
            </a:extLst>
          </p:cNvPr>
          <p:cNvSpPr>
            <a:spLocks noGrp="1"/>
          </p:cNvSpPr>
          <p:nvPr>
            <p:ph type="title"/>
          </p:nvPr>
        </p:nvSpPr>
        <p:spPr/>
        <p:txBody>
          <a:bodyPr/>
          <a:lstStyle/>
          <a:p>
            <a:r>
              <a:rPr lang="es-CR" b="1" dirty="0"/>
              <a:t>Ejemplos de clasificación</a:t>
            </a:r>
          </a:p>
        </p:txBody>
      </p:sp>
      <p:sp>
        <p:nvSpPr>
          <p:cNvPr id="3" name="Marcador de contenido 2">
            <a:extLst>
              <a:ext uri="{FF2B5EF4-FFF2-40B4-BE49-F238E27FC236}">
                <a16:creationId xmlns:a16="http://schemas.microsoft.com/office/drawing/2014/main" id="{CED4C55C-FC94-4D62-87D7-0E23E4FBB397}"/>
              </a:ext>
            </a:extLst>
          </p:cNvPr>
          <p:cNvSpPr>
            <a:spLocks noGrp="1"/>
          </p:cNvSpPr>
          <p:nvPr>
            <p:ph idx="1"/>
          </p:nvPr>
        </p:nvSpPr>
        <p:spPr/>
        <p:txBody>
          <a:bodyPr/>
          <a:lstStyle/>
          <a:p>
            <a:r>
              <a:rPr lang="es-CR" dirty="0"/>
              <a:t>Clasificar el tumor como benigno o maligno</a:t>
            </a:r>
          </a:p>
          <a:p>
            <a:r>
              <a:rPr lang="es-CR" dirty="0"/>
              <a:t>Determinar si la transacción con tarjeta de crédito es legítima o fraudulenta</a:t>
            </a:r>
          </a:p>
          <a:p>
            <a:r>
              <a:rPr lang="es-CR" dirty="0"/>
              <a:t>Identificar dígitos escritos a mano (0..9)</a:t>
            </a:r>
          </a:p>
          <a:p>
            <a:r>
              <a:rPr lang="es-CR" dirty="0"/>
              <a:t>Predecir si el clima será soleado, nublado, ventoso o lluvioso</a:t>
            </a:r>
          </a:p>
          <a:p>
            <a:r>
              <a:rPr lang="es-CR" dirty="0"/>
              <a:t>Identificar pacientes de hospital con alto riesgo de reingreso.</a:t>
            </a:r>
          </a:p>
        </p:txBody>
      </p:sp>
    </p:spTree>
    <p:extLst>
      <p:ext uri="{BB962C8B-B14F-4D97-AF65-F5344CB8AC3E}">
        <p14:creationId xmlns:p14="http://schemas.microsoft.com/office/powerpoint/2010/main" val="406124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A9A4D6-3D33-4D54-A4FD-32B2C66E8601}"/>
              </a:ext>
            </a:extLst>
          </p:cNvPr>
          <p:cNvSpPr>
            <a:spLocks noGrp="1"/>
          </p:cNvSpPr>
          <p:nvPr>
            <p:ph type="title"/>
          </p:nvPr>
        </p:nvSpPr>
        <p:spPr/>
        <p:txBody>
          <a:bodyPr/>
          <a:lstStyle/>
          <a:p>
            <a:r>
              <a:rPr lang="es-CR" b="1" dirty="0"/>
              <a:t>Regresión</a:t>
            </a:r>
          </a:p>
        </p:txBody>
      </p:sp>
      <p:sp>
        <p:nvSpPr>
          <p:cNvPr id="3" name="Marcador de contenido 2">
            <a:extLst>
              <a:ext uri="{FF2B5EF4-FFF2-40B4-BE49-F238E27FC236}">
                <a16:creationId xmlns:a16="http://schemas.microsoft.com/office/drawing/2014/main" id="{94C70F7E-BE57-4E8C-A103-DB226B318698}"/>
              </a:ext>
            </a:extLst>
          </p:cNvPr>
          <p:cNvSpPr>
            <a:spLocks noGrp="1"/>
          </p:cNvSpPr>
          <p:nvPr>
            <p:ph idx="1"/>
          </p:nvPr>
        </p:nvSpPr>
        <p:spPr/>
        <p:txBody>
          <a:bodyPr/>
          <a:lstStyle/>
          <a:p>
            <a:r>
              <a:rPr lang="es-CR" dirty="0"/>
              <a:t>Objetivo: Predecir el valor numérico dado los datos de entrada.</a:t>
            </a:r>
          </a:p>
          <a:p>
            <a:endParaRPr lang="es-CR" dirty="0"/>
          </a:p>
        </p:txBody>
      </p:sp>
      <p:pic>
        <p:nvPicPr>
          <p:cNvPr id="4" name="Picture 3">
            <a:extLst>
              <a:ext uri="{FF2B5EF4-FFF2-40B4-BE49-F238E27FC236}">
                <a16:creationId xmlns:a16="http://schemas.microsoft.com/office/drawing/2014/main" id="{C85C75C5-AAD6-4300-A143-4A79FC4A15F7}"/>
              </a:ext>
            </a:extLst>
          </p:cNvPr>
          <p:cNvPicPr>
            <a:picLocks noChangeAspect="1" noChangeArrowheads="1"/>
          </p:cNvPicPr>
          <p:nvPr/>
        </p:nvPicPr>
        <p:blipFill>
          <a:blip r:embed="rId2"/>
          <a:srcRect/>
          <a:stretch>
            <a:fillRect/>
          </a:stretch>
        </p:blipFill>
        <p:spPr bwMode="auto">
          <a:xfrm>
            <a:off x="3048000" y="2359025"/>
            <a:ext cx="6096000" cy="3441700"/>
          </a:xfrm>
          <a:prstGeom prst="rect">
            <a:avLst/>
          </a:prstGeom>
          <a:noFill/>
        </p:spPr>
      </p:pic>
      <p:sp>
        <p:nvSpPr>
          <p:cNvPr id="5" name="TextBox 1">
            <a:extLst>
              <a:ext uri="{FF2B5EF4-FFF2-40B4-BE49-F238E27FC236}">
                <a16:creationId xmlns:a16="http://schemas.microsoft.com/office/drawing/2014/main" id="{8FDA47D1-8C4A-4888-A3E4-872A0C47FE51}"/>
              </a:ext>
            </a:extLst>
          </p:cNvPr>
          <p:cNvSpPr txBox="1"/>
          <p:nvPr/>
        </p:nvSpPr>
        <p:spPr>
          <a:xfrm>
            <a:off x="4578350" y="6075363"/>
            <a:ext cx="2836739" cy="251351"/>
          </a:xfrm>
          <a:prstGeom prst="rect">
            <a:avLst/>
          </a:prstGeom>
          <a:noFill/>
        </p:spPr>
        <p:txBody>
          <a:bodyPr wrap="none" lIns="0" tIns="0" rIns="0" rtlCol="0">
            <a:spAutoFit/>
          </a:bodyPr>
          <a:lstStyle/>
          <a:p>
            <a:pPr>
              <a:lnSpc>
                <a:spcPts val="1600"/>
              </a:lnSpc>
              <a:tabLst/>
            </a:pPr>
            <a:r>
              <a:rPr lang="en-US" altLang="zh-CN" sz="1607" dirty="0">
                <a:solidFill>
                  <a:srgbClr val="000000"/>
                </a:solidFill>
                <a:latin typeface="Times New Roman" pitchFamily="18" charset="0"/>
                <a:cs typeface="Times New Roman" pitchFamily="18" charset="0"/>
              </a:rPr>
              <a:t>Fuente:</a:t>
            </a:r>
            <a:r>
              <a:rPr lang="en-US" altLang="zh-CN" sz="1607" dirty="0">
                <a:latin typeface="Times New Roman" pitchFamily="18" charset="0"/>
                <a:cs typeface="Times New Roman" pitchFamily="18" charset="0"/>
              </a:rPr>
              <a:t>  </a:t>
            </a:r>
            <a:r>
              <a:rPr lang="en-US" altLang="zh-CN" sz="1607" dirty="0">
                <a:solidFill>
                  <a:srgbClr val="000000"/>
                </a:solidFill>
                <a:latin typeface="Times New Roman" pitchFamily="18" charset="0"/>
                <a:cs typeface="Times New Roman" pitchFamily="18" charset="0"/>
              </a:rPr>
              <a:t>www.wallstreetpoint.com</a:t>
            </a:r>
          </a:p>
        </p:txBody>
      </p:sp>
    </p:spTree>
    <p:extLst>
      <p:ext uri="{BB962C8B-B14F-4D97-AF65-F5344CB8AC3E}">
        <p14:creationId xmlns:p14="http://schemas.microsoft.com/office/powerpoint/2010/main" val="2934261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AF918-2D82-40B1-A40A-539BA9D5A39A}"/>
              </a:ext>
            </a:extLst>
          </p:cNvPr>
          <p:cNvSpPr>
            <a:spLocks noGrp="1"/>
          </p:cNvSpPr>
          <p:nvPr>
            <p:ph type="title"/>
          </p:nvPr>
        </p:nvSpPr>
        <p:spPr/>
        <p:txBody>
          <a:bodyPr/>
          <a:lstStyle/>
          <a:p>
            <a:r>
              <a:rPr lang="es-CR" b="1" dirty="0"/>
              <a:t>Ejemplos de regresión</a:t>
            </a:r>
          </a:p>
        </p:txBody>
      </p:sp>
      <p:sp>
        <p:nvSpPr>
          <p:cNvPr id="3" name="Marcador de contenido 2">
            <a:extLst>
              <a:ext uri="{FF2B5EF4-FFF2-40B4-BE49-F238E27FC236}">
                <a16:creationId xmlns:a16="http://schemas.microsoft.com/office/drawing/2014/main" id="{30AEA333-7A52-4C66-A074-862562A7EBD6}"/>
              </a:ext>
            </a:extLst>
          </p:cNvPr>
          <p:cNvSpPr>
            <a:spLocks noGrp="1"/>
          </p:cNvSpPr>
          <p:nvPr>
            <p:ph idx="1"/>
          </p:nvPr>
        </p:nvSpPr>
        <p:spPr/>
        <p:txBody>
          <a:bodyPr/>
          <a:lstStyle/>
          <a:p>
            <a:r>
              <a:rPr lang="es-CR" dirty="0"/>
              <a:t>Predecir el precio de una acción.</a:t>
            </a:r>
          </a:p>
          <a:p>
            <a:r>
              <a:rPr lang="es-CR" dirty="0"/>
              <a:t>Estimar la probabilidad de efectividad del fármaco para un paciente.</a:t>
            </a:r>
          </a:p>
          <a:p>
            <a:r>
              <a:rPr lang="es-CR" dirty="0"/>
              <a:t>Determinar el riesgo de solicitud de préstamo.</a:t>
            </a:r>
          </a:p>
          <a:p>
            <a:r>
              <a:rPr lang="es-CR" dirty="0"/>
              <a:t>Predecir la cantidad de lluvia para una región en particular.</a:t>
            </a:r>
          </a:p>
          <a:p>
            <a:r>
              <a:rPr lang="es-CR" dirty="0"/>
              <a:t>Estimar la demanda de un producto en base al tiempo de un año.</a:t>
            </a:r>
          </a:p>
        </p:txBody>
      </p:sp>
    </p:spTree>
    <p:extLst>
      <p:ext uri="{BB962C8B-B14F-4D97-AF65-F5344CB8AC3E}">
        <p14:creationId xmlns:p14="http://schemas.microsoft.com/office/powerpoint/2010/main" val="2943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B5FEA5-958B-468E-B64B-3EF17288CAA8}"/>
              </a:ext>
            </a:extLst>
          </p:cNvPr>
          <p:cNvSpPr>
            <a:spLocks noGrp="1"/>
          </p:cNvSpPr>
          <p:nvPr>
            <p:ph type="title"/>
          </p:nvPr>
        </p:nvSpPr>
        <p:spPr/>
        <p:txBody>
          <a:bodyPr/>
          <a:lstStyle/>
          <a:p>
            <a:r>
              <a:rPr lang="es-CR" b="1" dirty="0"/>
              <a:t>Análisis de conglomerados</a:t>
            </a:r>
          </a:p>
        </p:txBody>
      </p:sp>
      <p:sp>
        <p:nvSpPr>
          <p:cNvPr id="3" name="Marcador de contenido 2">
            <a:extLst>
              <a:ext uri="{FF2B5EF4-FFF2-40B4-BE49-F238E27FC236}">
                <a16:creationId xmlns:a16="http://schemas.microsoft.com/office/drawing/2014/main" id="{82DAF83F-121B-4325-9E99-CA7BEF0D0347}"/>
              </a:ext>
            </a:extLst>
          </p:cNvPr>
          <p:cNvSpPr>
            <a:spLocks noGrp="1"/>
          </p:cNvSpPr>
          <p:nvPr>
            <p:ph idx="1"/>
          </p:nvPr>
        </p:nvSpPr>
        <p:spPr/>
        <p:txBody>
          <a:bodyPr/>
          <a:lstStyle/>
          <a:p>
            <a:r>
              <a:rPr lang="es-CR" dirty="0"/>
              <a:t>Objetivo: Organizar artículos similares en grupos.</a:t>
            </a:r>
          </a:p>
        </p:txBody>
      </p:sp>
      <p:pic>
        <p:nvPicPr>
          <p:cNvPr id="4" name="Picture 3">
            <a:extLst>
              <a:ext uri="{FF2B5EF4-FFF2-40B4-BE49-F238E27FC236}">
                <a16:creationId xmlns:a16="http://schemas.microsoft.com/office/drawing/2014/main" id="{F07E61B3-399A-450A-8E3D-2BB5F5259E63}"/>
              </a:ext>
            </a:extLst>
          </p:cNvPr>
          <p:cNvPicPr>
            <a:picLocks noChangeAspect="1" noChangeArrowheads="1"/>
          </p:cNvPicPr>
          <p:nvPr/>
        </p:nvPicPr>
        <p:blipFill>
          <a:blip r:embed="rId2"/>
          <a:srcRect/>
          <a:stretch>
            <a:fillRect/>
          </a:stretch>
        </p:blipFill>
        <p:spPr bwMode="auto">
          <a:xfrm>
            <a:off x="2625725" y="2644775"/>
            <a:ext cx="3835400" cy="3810000"/>
          </a:xfrm>
          <a:prstGeom prst="rect">
            <a:avLst/>
          </a:prstGeom>
          <a:noFill/>
        </p:spPr>
      </p:pic>
      <p:sp>
        <p:nvSpPr>
          <p:cNvPr id="5" name="TextBox 1">
            <a:extLst>
              <a:ext uri="{FF2B5EF4-FFF2-40B4-BE49-F238E27FC236}">
                <a16:creationId xmlns:a16="http://schemas.microsoft.com/office/drawing/2014/main" id="{5A849C0E-3ECB-442D-B2DD-B731576A1D9A}"/>
              </a:ext>
            </a:extLst>
          </p:cNvPr>
          <p:cNvSpPr txBox="1"/>
          <p:nvPr/>
        </p:nvSpPr>
        <p:spPr>
          <a:xfrm>
            <a:off x="7219952" y="4549775"/>
            <a:ext cx="2917823" cy="828432"/>
          </a:xfrm>
          <a:prstGeom prst="rect">
            <a:avLst/>
          </a:prstGeom>
          <a:noFill/>
        </p:spPr>
        <p:txBody>
          <a:bodyPr wrap="square" lIns="0" tIns="0" rIns="0" rtlCol="0">
            <a:spAutoFit/>
          </a:bodyPr>
          <a:lstStyle/>
          <a:p>
            <a:pPr>
              <a:lnSpc>
                <a:spcPts val="1300"/>
              </a:lnSpc>
              <a:tabLst/>
            </a:pPr>
            <a:r>
              <a:rPr lang="en-US" altLang="zh-CN" sz="1392" dirty="0">
                <a:solidFill>
                  <a:srgbClr val="000000"/>
                </a:solidFill>
                <a:latin typeface="Times New Roman" pitchFamily="18" charset="0"/>
                <a:cs typeface="Times New Roman" pitchFamily="18" charset="0"/>
              </a:rPr>
              <a:t>Fuente:</a:t>
            </a:r>
          </a:p>
          <a:p>
            <a:pPr>
              <a:lnSpc>
                <a:spcPts val="1600"/>
              </a:lnSpc>
              <a:tabLst/>
            </a:pPr>
            <a:r>
              <a:rPr lang="en-US" altLang="zh-CN" sz="1392" dirty="0">
                <a:solidFill>
                  <a:srgbClr val="000000"/>
                </a:solidFill>
                <a:latin typeface="Times New Roman" pitchFamily="18" charset="0"/>
                <a:cs typeface="Times New Roman" pitchFamily="18" charset="0"/>
              </a:rPr>
              <a:t>http://www.bostonlogic.com/blog/2014/01/segment-your-leads-to-get-better-results/</a:t>
            </a:r>
          </a:p>
        </p:txBody>
      </p:sp>
    </p:spTree>
    <p:extLst>
      <p:ext uri="{BB962C8B-B14F-4D97-AF65-F5344CB8AC3E}">
        <p14:creationId xmlns:p14="http://schemas.microsoft.com/office/powerpoint/2010/main" val="155935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2FC74-F8CB-4E29-9250-65728A3AC656}"/>
              </a:ext>
            </a:extLst>
          </p:cNvPr>
          <p:cNvSpPr>
            <a:spLocks noGrp="1"/>
          </p:cNvSpPr>
          <p:nvPr>
            <p:ph type="title"/>
          </p:nvPr>
        </p:nvSpPr>
        <p:spPr>
          <a:xfrm>
            <a:off x="838200" y="365125"/>
            <a:ext cx="7595586" cy="1325563"/>
          </a:xfrm>
        </p:spPr>
        <p:txBody>
          <a:bodyPr/>
          <a:lstStyle/>
          <a:p>
            <a:r>
              <a:rPr lang="es-CR" b="1" dirty="0"/>
              <a:t>Agenda</a:t>
            </a:r>
          </a:p>
        </p:txBody>
      </p:sp>
      <p:sp>
        <p:nvSpPr>
          <p:cNvPr id="3" name="Marcador de contenido 2">
            <a:extLst>
              <a:ext uri="{FF2B5EF4-FFF2-40B4-BE49-F238E27FC236}">
                <a16:creationId xmlns:a16="http://schemas.microsoft.com/office/drawing/2014/main" id="{D7C25C4C-1A4B-4B21-9450-2588A516AEB7}"/>
              </a:ext>
            </a:extLst>
          </p:cNvPr>
          <p:cNvSpPr>
            <a:spLocks noGrp="1"/>
          </p:cNvSpPr>
          <p:nvPr>
            <p:ph idx="1"/>
          </p:nvPr>
        </p:nvSpPr>
        <p:spPr/>
        <p:txBody>
          <a:bodyPr/>
          <a:lstStyle/>
          <a:p>
            <a:r>
              <a:rPr lang="es-CR" dirty="0"/>
              <a:t>Presentación</a:t>
            </a:r>
          </a:p>
          <a:p>
            <a:r>
              <a:rPr lang="es-CR" dirty="0"/>
              <a:t>¿Dónde está el Big Data?</a:t>
            </a:r>
          </a:p>
          <a:p>
            <a:r>
              <a:rPr lang="es-CR" dirty="0"/>
              <a:t>Introducción a ML</a:t>
            </a:r>
          </a:p>
          <a:p>
            <a:r>
              <a:rPr lang="es-CR" dirty="0"/>
              <a:t>¿Qué es el aprendizaje automático?</a:t>
            </a:r>
          </a:p>
          <a:p>
            <a:r>
              <a:rPr lang="es-CR" dirty="0"/>
              <a:t>Proceso del aprendizaje automático</a:t>
            </a:r>
          </a:p>
          <a:p>
            <a:endParaRPr lang="es-CR" dirty="0"/>
          </a:p>
          <a:p>
            <a:endParaRPr lang="es-CR" dirty="0"/>
          </a:p>
        </p:txBody>
      </p:sp>
    </p:spTree>
    <p:extLst>
      <p:ext uri="{BB962C8B-B14F-4D97-AF65-F5344CB8AC3E}">
        <p14:creationId xmlns:p14="http://schemas.microsoft.com/office/powerpoint/2010/main" val="1376869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42551-506C-4C6B-BD6A-C1B6920427CE}"/>
              </a:ext>
            </a:extLst>
          </p:cNvPr>
          <p:cNvSpPr>
            <a:spLocks noGrp="1"/>
          </p:cNvSpPr>
          <p:nvPr>
            <p:ph type="title"/>
          </p:nvPr>
        </p:nvSpPr>
        <p:spPr/>
        <p:txBody>
          <a:bodyPr/>
          <a:lstStyle/>
          <a:p>
            <a:r>
              <a:rPr lang="es-CR" b="1" dirty="0"/>
              <a:t>Ejemplos de análisis de </a:t>
            </a:r>
            <a:r>
              <a:rPr lang="es-CR" b="1" dirty="0" err="1"/>
              <a:t>cluster</a:t>
            </a:r>
            <a:endParaRPr lang="es-CR" b="1" dirty="0"/>
          </a:p>
        </p:txBody>
      </p:sp>
      <p:sp>
        <p:nvSpPr>
          <p:cNvPr id="3" name="Marcador de contenido 2">
            <a:extLst>
              <a:ext uri="{FF2B5EF4-FFF2-40B4-BE49-F238E27FC236}">
                <a16:creationId xmlns:a16="http://schemas.microsoft.com/office/drawing/2014/main" id="{DFC9FF12-AB3C-4DA3-A9BF-478CB270443E}"/>
              </a:ext>
            </a:extLst>
          </p:cNvPr>
          <p:cNvSpPr>
            <a:spLocks noGrp="1"/>
          </p:cNvSpPr>
          <p:nvPr>
            <p:ph idx="1"/>
          </p:nvPr>
        </p:nvSpPr>
        <p:spPr/>
        <p:txBody>
          <a:bodyPr>
            <a:normAutofit/>
          </a:bodyPr>
          <a:lstStyle/>
          <a:p>
            <a:r>
              <a:rPr lang="es-CR" dirty="0"/>
              <a:t>Grupo de clientes base en segmentos para un marketing dirigido mas eficaz.</a:t>
            </a:r>
          </a:p>
          <a:p>
            <a:r>
              <a:rPr lang="es-CR" dirty="0"/>
              <a:t>Identificar áreas de topografía similar (por ejemplo : montañas, desierto, llanuras) </a:t>
            </a:r>
          </a:p>
          <a:p>
            <a:r>
              <a:rPr lang="es-CR" dirty="0"/>
              <a:t>Categorizar genes con funcionalidades similares.</a:t>
            </a:r>
          </a:p>
          <a:p>
            <a:r>
              <a:rPr lang="es-CR" dirty="0"/>
              <a:t>Identificar diferentes tipos de tejidos médicos.</a:t>
            </a:r>
          </a:p>
          <a:p>
            <a:r>
              <a:rPr lang="es-CR" dirty="0"/>
              <a:t>Descubrir los puntos calientes del crimen.</a:t>
            </a:r>
          </a:p>
        </p:txBody>
      </p:sp>
    </p:spTree>
    <p:extLst>
      <p:ext uri="{BB962C8B-B14F-4D97-AF65-F5344CB8AC3E}">
        <p14:creationId xmlns:p14="http://schemas.microsoft.com/office/powerpoint/2010/main" val="334196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382939-FCAA-46A1-94C5-D7FD40DD6FD1}"/>
              </a:ext>
            </a:extLst>
          </p:cNvPr>
          <p:cNvSpPr>
            <a:spLocks noGrp="1"/>
          </p:cNvSpPr>
          <p:nvPr>
            <p:ph type="title"/>
          </p:nvPr>
        </p:nvSpPr>
        <p:spPr/>
        <p:txBody>
          <a:bodyPr/>
          <a:lstStyle/>
          <a:p>
            <a:r>
              <a:rPr lang="es-CR" b="1" dirty="0"/>
              <a:t>Análisis de asociación</a:t>
            </a:r>
          </a:p>
        </p:txBody>
      </p:sp>
      <p:sp>
        <p:nvSpPr>
          <p:cNvPr id="3" name="Marcador de contenido 2">
            <a:extLst>
              <a:ext uri="{FF2B5EF4-FFF2-40B4-BE49-F238E27FC236}">
                <a16:creationId xmlns:a16="http://schemas.microsoft.com/office/drawing/2014/main" id="{64F9637A-9812-4275-BBA7-939DAEF791C0}"/>
              </a:ext>
            </a:extLst>
          </p:cNvPr>
          <p:cNvSpPr>
            <a:spLocks noGrp="1"/>
          </p:cNvSpPr>
          <p:nvPr>
            <p:ph idx="1"/>
          </p:nvPr>
        </p:nvSpPr>
        <p:spPr>
          <a:xfrm>
            <a:off x="838200" y="1825625"/>
            <a:ext cx="10515600" cy="4351338"/>
          </a:xfrm>
        </p:spPr>
        <p:txBody>
          <a:bodyPr/>
          <a:lstStyle/>
          <a:p>
            <a:r>
              <a:rPr lang="es-CR"/>
              <a:t>Objetivo: encontrar reglas para capturar co-ocurrencias y relaciones entre elementos</a:t>
            </a:r>
            <a:endParaRPr lang="es-CR" dirty="0"/>
          </a:p>
        </p:txBody>
      </p:sp>
      <p:pic>
        <p:nvPicPr>
          <p:cNvPr id="4" name="Picture 3">
            <a:extLst>
              <a:ext uri="{FF2B5EF4-FFF2-40B4-BE49-F238E27FC236}">
                <a16:creationId xmlns:a16="http://schemas.microsoft.com/office/drawing/2014/main" id="{63C777B5-B7A7-406C-BAAE-1A1FBCAE63CD}"/>
              </a:ext>
            </a:extLst>
          </p:cNvPr>
          <p:cNvPicPr>
            <a:picLocks noChangeAspect="1" noChangeArrowheads="1"/>
          </p:cNvPicPr>
          <p:nvPr/>
        </p:nvPicPr>
        <p:blipFill>
          <a:blip r:embed="rId2"/>
          <a:srcRect/>
          <a:stretch>
            <a:fillRect/>
          </a:stretch>
        </p:blipFill>
        <p:spPr bwMode="auto">
          <a:xfrm>
            <a:off x="3235325" y="3126272"/>
            <a:ext cx="2082800" cy="2540000"/>
          </a:xfrm>
          <a:prstGeom prst="rect">
            <a:avLst/>
          </a:prstGeom>
          <a:noFill/>
        </p:spPr>
      </p:pic>
      <p:pic>
        <p:nvPicPr>
          <p:cNvPr id="5" name="Picture 3">
            <a:extLst>
              <a:ext uri="{FF2B5EF4-FFF2-40B4-BE49-F238E27FC236}">
                <a16:creationId xmlns:a16="http://schemas.microsoft.com/office/drawing/2014/main" id="{6DC76611-BB4C-4D8C-B7A6-AC22570974EE}"/>
              </a:ext>
            </a:extLst>
          </p:cNvPr>
          <p:cNvPicPr>
            <a:picLocks noChangeAspect="1" noChangeArrowheads="1"/>
          </p:cNvPicPr>
          <p:nvPr/>
        </p:nvPicPr>
        <p:blipFill>
          <a:blip r:embed="rId3"/>
          <a:srcRect/>
          <a:stretch>
            <a:fillRect/>
          </a:stretch>
        </p:blipFill>
        <p:spPr bwMode="auto">
          <a:xfrm>
            <a:off x="7715250" y="2934920"/>
            <a:ext cx="1778000" cy="2768600"/>
          </a:xfrm>
          <a:prstGeom prst="rect">
            <a:avLst/>
          </a:prstGeom>
          <a:noFill/>
        </p:spPr>
      </p:pic>
      <p:sp>
        <p:nvSpPr>
          <p:cNvPr id="6" name="CuadroTexto 5">
            <a:extLst>
              <a:ext uri="{FF2B5EF4-FFF2-40B4-BE49-F238E27FC236}">
                <a16:creationId xmlns:a16="http://schemas.microsoft.com/office/drawing/2014/main" id="{B0B0EA24-E933-491B-B9E6-F440517C9DD3}"/>
              </a:ext>
            </a:extLst>
          </p:cNvPr>
          <p:cNvSpPr txBox="1"/>
          <p:nvPr/>
        </p:nvSpPr>
        <p:spPr>
          <a:xfrm>
            <a:off x="2794000" y="2622003"/>
            <a:ext cx="3060700" cy="369332"/>
          </a:xfrm>
          <a:prstGeom prst="rect">
            <a:avLst/>
          </a:prstGeom>
          <a:noFill/>
        </p:spPr>
        <p:txBody>
          <a:bodyPr wrap="square" rtlCol="0">
            <a:spAutoFit/>
          </a:bodyPr>
          <a:lstStyle/>
          <a:p>
            <a:r>
              <a:rPr lang="es-CR" b="1" dirty="0"/>
              <a:t>Clientes que compraron esto:</a:t>
            </a:r>
          </a:p>
        </p:txBody>
      </p:sp>
      <p:sp>
        <p:nvSpPr>
          <p:cNvPr id="8" name="CuadroTexto 7">
            <a:extLst>
              <a:ext uri="{FF2B5EF4-FFF2-40B4-BE49-F238E27FC236}">
                <a16:creationId xmlns:a16="http://schemas.microsoft.com/office/drawing/2014/main" id="{C44E2C2F-D4CD-4CF4-BD84-D444A44699B3}"/>
              </a:ext>
            </a:extLst>
          </p:cNvPr>
          <p:cNvSpPr txBox="1"/>
          <p:nvPr/>
        </p:nvSpPr>
        <p:spPr>
          <a:xfrm>
            <a:off x="7073900" y="2515969"/>
            <a:ext cx="3060700" cy="369332"/>
          </a:xfrm>
          <a:prstGeom prst="rect">
            <a:avLst/>
          </a:prstGeom>
          <a:noFill/>
        </p:spPr>
        <p:txBody>
          <a:bodyPr wrap="square" rtlCol="0">
            <a:spAutoFit/>
          </a:bodyPr>
          <a:lstStyle/>
          <a:p>
            <a:r>
              <a:rPr lang="es-CR" b="1" dirty="0"/>
              <a:t>También compró:</a:t>
            </a:r>
          </a:p>
        </p:txBody>
      </p:sp>
      <p:sp>
        <p:nvSpPr>
          <p:cNvPr id="9" name="TextBox 1">
            <a:extLst>
              <a:ext uri="{FF2B5EF4-FFF2-40B4-BE49-F238E27FC236}">
                <a16:creationId xmlns:a16="http://schemas.microsoft.com/office/drawing/2014/main" id="{3A683E64-737B-45AC-BEA2-4EE73EC52513}"/>
              </a:ext>
            </a:extLst>
          </p:cNvPr>
          <p:cNvSpPr txBox="1"/>
          <p:nvPr/>
        </p:nvSpPr>
        <p:spPr>
          <a:xfrm>
            <a:off x="1177924" y="5826368"/>
            <a:ext cx="4575175" cy="418063"/>
          </a:xfrm>
          <a:prstGeom prst="rect">
            <a:avLst/>
          </a:prstGeom>
          <a:noFill/>
        </p:spPr>
        <p:txBody>
          <a:bodyPr wrap="square" lIns="0" tIns="0" rIns="0" rtlCol="0">
            <a:spAutoFit/>
          </a:bodyPr>
          <a:lstStyle/>
          <a:p>
            <a:pPr>
              <a:lnSpc>
                <a:spcPts val="1300"/>
              </a:lnSpc>
              <a:tabLst/>
            </a:pPr>
            <a:r>
              <a:rPr lang="en-US" altLang="zh-CN" sz="1392" dirty="0">
                <a:solidFill>
                  <a:srgbClr val="000000"/>
                </a:solidFill>
                <a:latin typeface="Times New Roman" pitchFamily="18" charset="0"/>
                <a:cs typeface="Times New Roman" pitchFamily="18" charset="0"/>
              </a:rPr>
              <a:t>Fuente:</a:t>
            </a:r>
          </a:p>
          <a:p>
            <a:pPr>
              <a:lnSpc>
                <a:spcPts val="1600"/>
              </a:lnSpc>
              <a:tabLst/>
            </a:pPr>
            <a:r>
              <a:rPr lang="en-US" altLang="zh-CN" sz="1392" dirty="0">
                <a:solidFill>
                  <a:srgbClr val="000000"/>
                </a:solidFill>
                <a:latin typeface="Times New Roman" pitchFamily="18" charset="0"/>
                <a:cs typeface="Times New Roman" pitchFamily="18" charset="0"/>
              </a:rPr>
              <a:t>http://www.supercouponlady.com/best-diaper-deals-this-week/</a:t>
            </a:r>
          </a:p>
        </p:txBody>
      </p:sp>
      <p:sp>
        <p:nvSpPr>
          <p:cNvPr id="10" name="TextBox 1">
            <a:extLst>
              <a:ext uri="{FF2B5EF4-FFF2-40B4-BE49-F238E27FC236}">
                <a16:creationId xmlns:a16="http://schemas.microsoft.com/office/drawing/2014/main" id="{239021D1-9C26-4B2A-81A3-72C48FBB4345}"/>
              </a:ext>
            </a:extLst>
          </p:cNvPr>
          <p:cNvSpPr txBox="1"/>
          <p:nvPr/>
        </p:nvSpPr>
        <p:spPr>
          <a:xfrm>
            <a:off x="6470648" y="5826368"/>
            <a:ext cx="4543427" cy="623248"/>
          </a:xfrm>
          <a:prstGeom prst="rect">
            <a:avLst/>
          </a:prstGeom>
          <a:noFill/>
        </p:spPr>
        <p:txBody>
          <a:bodyPr wrap="square" lIns="0" tIns="0" rIns="0" rtlCol="0">
            <a:spAutoFit/>
          </a:bodyPr>
          <a:lstStyle/>
          <a:p>
            <a:pPr>
              <a:lnSpc>
                <a:spcPts val="1300"/>
              </a:lnSpc>
              <a:tabLst/>
            </a:pPr>
            <a:r>
              <a:rPr lang="en-US" altLang="zh-CN" sz="1392" dirty="0">
                <a:solidFill>
                  <a:srgbClr val="000000"/>
                </a:solidFill>
                <a:latin typeface="Times New Roman" pitchFamily="18" charset="0"/>
                <a:cs typeface="Times New Roman" pitchFamily="18" charset="0"/>
              </a:rPr>
              <a:t>Source:</a:t>
            </a:r>
          </a:p>
          <a:p>
            <a:pPr>
              <a:lnSpc>
                <a:spcPts val="1600"/>
              </a:lnSpc>
              <a:tabLst/>
            </a:pPr>
            <a:r>
              <a:rPr lang="en-US" altLang="zh-CN" sz="1392" dirty="0">
                <a:solidFill>
                  <a:srgbClr val="000000"/>
                </a:solidFill>
                <a:latin typeface="Times New Roman" pitchFamily="18" charset="0"/>
                <a:cs typeface="Times New Roman" pitchFamily="18" charset="0"/>
              </a:rPr>
              <a:t>http://www.bizjournals.com/triangle/news/2012/06/21/new-craft-beer-store-opening-in-north.html</a:t>
            </a:r>
          </a:p>
        </p:txBody>
      </p:sp>
    </p:spTree>
    <p:extLst>
      <p:ext uri="{BB962C8B-B14F-4D97-AF65-F5344CB8AC3E}">
        <p14:creationId xmlns:p14="http://schemas.microsoft.com/office/powerpoint/2010/main" val="836353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0FB19-F916-4C34-B60C-C303E2B587D3}"/>
              </a:ext>
            </a:extLst>
          </p:cNvPr>
          <p:cNvSpPr>
            <a:spLocks noGrp="1"/>
          </p:cNvSpPr>
          <p:nvPr>
            <p:ph type="title"/>
          </p:nvPr>
        </p:nvSpPr>
        <p:spPr>
          <a:xfrm>
            <a:off x="838200" y="365125"/>
            <a:ext cx="7684363" cy="1325563"/>
          </a:xfrm>
        </p:spPr>
        <p:txBody>
          <a:bodyPr/>
          <a:lstStyle/>
          <a:p>
            <a:r>
              <a:rPr lang="es-CR" b="1" dirty="0"/>
              <a:t>Ejemplos de análisis de asociación</a:t>
            </a:r>
          </a:p>
        </p:txBody>
      </p:sp>
      <p:sp>
        <p:nvSpPr>
          <p:cNvPr id="3" name="Marcador de contenido 2">
            <a:extLst>
              <a:ext uri="{FF2B5EF4-FFF2-40B4-BE49-F238E27FC236}">
                <a16:creationId xmlns:a16="http://schemas.microsoft.com/office/drawing/2014/main" id="{90305B33-9702-453A-921A-6ECED230C67B}"/>
              </a:ext>
            </a:extLst>
          </p:cNvPr>
          <p:cNvSpPr>
            <a:spLocks noGrp="1"/>
          </p:cNvSpPr>
          <p:nvPr>
            <p:ph idx="1"/>
          </p:nvPr>
        </p:nvSpPr>
        <p:spPr/>
        <p:txBody>
          <a:bodyPr>
            <a:normAutofit/>
          </a:bodyPr>
          <a:lstStyle/>
          <a:p>
            <a:r>
              <a:rPr lang="es-CR" dirty="0"/>
              <a:t>Venta cruzada</a:t>
            </a:r>
          </a:p>
          <a:p>
            <a:pPr lvl="1"/>
            <a:r>
              <a:rPr lang="es-CR" dirty="0"/>
              <a:t>Artículos recomendados basados en su compra / navegación historia</a:t>
            </a:r>
          </a:p>
          <a:p>
            <a:r>
              <a:rPr lang="es-CR" dirty="0"/>
              <a:t>Promociones de venta</a:t>
            </a:r>
          </a:p>
          <a:p>
            <a:pPr lvl="1"/>
            <a:r>
              <a:rPr lang="es-CR" dirty="0"/>
              <a:t>Tener ventas en la manguera de jardín y tierra para macetas al mismo tiempo ya que la gente tiende a comprar estos artículos juntos</a:t>
            </a:r>
          </a:p>
          <a:p>
            <a:r>
              <a:rPr lang="es-CR" dirty="0"/>
              <a:t>Colocación de productos</a:t>
            </a:r>
          </a:p>
          <a:p>
            <a:r>
              <a:rPr lang="es-CR" dirty="0"/>
              <a:t>Colocar los pañales cerca del pasillo de cerveza para impulsar las ventas de ambos productos</a:t>
            </a:r>
          </a:p>
        </p:txBody>
      </p:sp>
    </p:spTree>
    <p:extLst>
      <p:ext uri="{BB962C8B-B14F-4D97-AF65-F5344CB8AC3E}">
        <p14:creationId xmlns:p14="http://schemas.microsoft.com/office/powerpoint/2010/main" val="3150060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6ECAED-4F5F-4E21-9203-0C0964E4A7E1}"/>
              </a:ext>
            </a:extLst>
          </p:cNvPr>
          <p:cNvSpPr>
            <a:spLocks noGrp="1"/>
          </p:cNvSpPr>
          <p:nvPr>
            <p:ph type="title"/>
          </p:nvPr>
        </p:nvSpPr>
        <p:spPr>
          <a:xfrm>
            <a:off x="838200" y="365125"/>
            <a:ext cx="7239000" cy="1325563"/>
          </a:xfrm>
        </p:spPr>
        <p:txBody>
          <a:bodyPr/>
          <a:lstStyle/>
          <a:p>
            <a:r>
              <a:rPr lang="es-CR" b="1" dirty="0"/>
              <a:t>Supervisado contra no supervisado</a:t>
            </a:r>
          </a:p>
        </p:txBody>
      </p:sp>
      <p:sp>
        <p:nvSpPr>
          <p:cNvPr id="3" name="Marcador de contenido 2">
            <a:extLst>
              <a:ext uri="{FF2B5EF4-FFF2-40B4-BE49-F238E27FC236}">
                <a16:creationId xmlns:a16="http://schemas.microsoft.com/office/drawing/2014/main" id="{C0A969EB-2D4E-433A-866A-00C2155B451A}"/>
              </a:ext>
            </a:extLst>
          </p:cNvPr>
          <p:cNvSpPr>
            <a:spLocks noGrp="1"/>
          </p:cNvSpPr>
          <p:nvPr>
            <p:ph idx="1"/>
          </p:nvPr>
        </p:nvSpPr>
        <p:spPr/>
        <p:txBody>
          <a:bodyPr>
            <a:normAutofit/>
          </a:bodyPr>
          <a:lstStyle/>
          <a:p>
            <a:r>
              <a:rPr lang="es-CR" dirty="0"/>
              <a:t>Enfoques supervisados</a:t>
            </a:r>
          </a:p>
          <a:p>
            <a:pPr lvl="1"/>
            <a:r>
              <a:rPr lang="es-CR" dirty="0"/>
              <a:t>Se proporciona el objetivo (lo que estás tratando de predecir).</a:t>
            </a:r>
          </a:p>
          <a:p>
            <a:pPr lvl="1"/>
            <a:r>
              <a:rPr lang="es-CR" dirty="0"/>
              <a:t>Datos "etiquetados"</a:t>
            </a:r>
          </a:p>
          <a:p>
            <a:pPr lvl="1"/>
            <a:r>
              <a:rPr lang="es-CR" dirty="0"/>
              <a:t>Se supervisan los criterios de clasificación y regresión.</a:t>
            </a:r>
          </a:p>
          <a:p>
            <a:r>
              <a:rPr lang="es-CR" dirty="0"/>
              <a:t>Enfoques no supervisados</a:t>
            </a:r>
          </a:p>
          <a:p>
            <a:pPr lvl="1"/>
            <a:r>
              <a:rPr lang="es-CR" dirty="0"/>
              <a:t>El objetivo es desconocido o no está disponible.</a:t>
            </a:r>
          </a:p>
          <a:p>
            <a:pPr lvl="1"/>
            <a:r>
              <a:rPr lang="es-CR" dirty="0"/>
              <a:t>Datos "sin etiquetar"</a:t>
            </a:r>
          </a:p>
          <a:p>
            <a:pPr lvl="1"/>
            <a:r>
              <a:rPr lang="es-CR" dirty="0"/>
              <a:t>Análisis de asociación y análisis de </a:t>
            </a:r>
            <a:r>
              <a:rPr lang="es-CR" dirty="0" err="1"/>
              <a:t>cluster</a:t>
            </a:r>
            <a:r>
              <a:rPr lang="es-CR" dirty="0"/>
              <a:t> son sin supervisión</a:t>
            </a:r>
          </a:p>
          <a:p>
            <a:endParaRPr lang="es-CR" dirty="0"/>
          </a:p>
        </p:txBody>
      </p:sp>
    </p:spTree>
    <p:extLst>
      <p:ext uri="{BB962C8B-B14F-4D97-AF65-F5344CB8AC3E}">
        <p14:creationId xmlns:p14="http://schemas.microsoft.com/office/powerpoint/2010/main" val="4006420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972C9-115E-4CBF-8B73-E386D709BD9C}"/>
              </a:ext>
            </a:extLst>
          </p:cNvPr>
          <p:cNvSpPr>
            <a:spLocks noGrp="1"/>
          </p:cNvSpPr>
          <p:nvPr>
            <p:ph type="title"/>
          </p:nvPr>
        </p:nvSpPr>
        <p:spPr>
          <a:xfrm>
            <a:off x="838200" y="365125"/>
            <a:ext cx="7334250" cy="1325563"/>
          </a:xfrm>
        </p:spPr>
        <p:txBody>
          <a:bodyPr>
            <a:normAutofit/>
          </a:bodyPr>
          <a:lstStyle/>
          <a:p>
            <a:r>
              <a:rPr lang="es-CR" b="1" dirty="0"/>
              <a:t>Proceso estándar de la industria para datos</a:t>
            </a:r>
          </a:p>
        </p:txBody>
      </p:sp>
      <p:sp>
        <p:nvSpPr>
          <p:cNvPr id="3" name="Marcador de contenido 2">
            <a:extLst>
              <a:ext uri="{FF2B5EF4-FFF2-40B4-BE49-F238E27FC236}">
                <a16:creationId xmlns:a16="http://schemas.microsoft.com/office/drawing/2014/main" id="{3C762D87-F30F-4596-A01E-D982CB09FFE8}"/>
              </a:ext>
            </a:extLst>
          </p:cNvPr>
          <p:cNvSpPr>
            <a:spLocks noGrp="1"/>
          </p:cNvSpPr>
          <p:nvPr>
            <p:ph idx="1"/>
          </p:nvPr>
        </p:nvSpPr>
        <p:spPr/>
        <p:txBody>
          <a:bodyPr>
            <a:normAutofit/>
          </a:bodyPr>
          <a:lstStyle/>
          <a:p>
            <a:pPr marL="0" indent="0">
              <a:buNone/>
            </a:pPr>
            <a:r>
              <a:rPr lang="es-CR" dirty="0"/>
              <a:t>Modelo de proceso que describe los pasos en el proceso de minería de datos.</a:t>
            </a:r>
          </a:p>
          <a:p>
            <a:r>
              <a:rPr lang="es-CR" dirty="0"/>
              <a:t> Fases</a:t>
            </a:r>
          </a:p>
          <a:p>
            <a:pPr lvl="1"/>
            <a:r>
              <a:rPr lang="es-CR" dirty="0"/>
              <a:t>Entendimiento de negocios</a:t>
            </a:r>
          </a:p>
          <a:p>
            <a:pPr lvl="1"/>
            <a:r>
              <a:rPr lang="es-CR" dirty="0"/>
              <a:t>Comprensión de datos</a:t>
            </a:r>
          </a:p>
          <a:p>
            <a:pPr lvl="1"/>
            <a:r>
              <a:rPr lang="es-CR" dirty="0"/>
              <a:t>Preparación de datos</a:t>
            </a:r>
          </a:p>
          <a:p>
            <a:pPr lvl="1"/>
            <a:r>
              <a:rPr lang="es-CR" dirty="0"/>
              <a:t>Modelado</a:t>
            </a:r>
          </a:p>
          <a:p>
            <a:pPr lvl="1"/>
            <a:r>
              <a:rPr lang="es-CR" dirty="0"/>
              <a:t>Evaluación</a:t>
            </a:r>
          </a:p>
          <a:p>
            <a:pPr lvl="1"/>
            <a:r>
              <a:rPr lang="es-CR" dirty="0"/>
              <a:t>Despliegue</a:t>
            </a:r>
          </a:p>
        </p:txBody>
      </p:sp>
    </p:spTree>
    <p:extLst>
      <p:ext uri="{BB962C8B-B14F-4D97-AF65-F5344CB8AC3E}">
        <p14:creationId xmlns:p14="http://schemas.microsoft.com/office/powerpoint/2010/main" val="336128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F01458-AE26-42A3-A57E-4A8BA64A4836}"/>
              </a:ext>
            </a:extLst>
          </p:cNvPr>
          <p:cNvSpPr>
            <a:spLocks noGrp="1"/>
          </p:cNvSpPr>
          <p:nvPr>
            <p:ph type="title"/>
          </p:nvPr>
        </p:nvSpPr>
        <p:spPr/>
        <p:txBody>
          <a:bodyPr/>
          <a:lstStyle/>
          <a:p>
            <a:r>
              <a:rPr lang="es-CR" b="1" dirty="0"/>
              <a:t>Diagrama CRISP-DM</a:t>
            </a:r>
          </a:p>
        </p:txBody>
      </p:sp>
      <p:pic>
        <p:nvPicPr>
          <p:cNvPr id="4" name="Picture 3">
            <a:extLst>
              <a:ext uri="{FF2B5EF4-FFF2-40B4-BE49-F238E27FC236}">
                <a16:creationId xmlns:a16="http://schemas.microsoft.com/office/drawing/2014/main" id="{FA06B651-9697-4054-BD02-14EE3A555D17}"/>
              </a:ext>
            </a:extLst>
          </p:cNvPr>
          <p:cNvPicPr>
            <a:picLocks noGrp="1" noChangeAspect="1" noChangeArrowheads="1"/>
          </p:cNvPicPr>
          <p:nvPr>
            <p:ph idx="1"/>
          </p:nvPr>
        </p:nvPicPr>
        <p:blipFill>
          <a:blip r:embed="rId2"/>
          <a:srcRect/>
          <a:stretch>
            <a:fillRect/>
          </a:stretch>
        </p:blipFill>
        <p:spPr bwMode="auto">
          <a:xfrm>
            <a:off x="2796021" y="1825625"/>
            <a:ext cx="6599958" cy="4351338"/>
          </a:xfrm>
          <a:prstGeom prst="rect">
            <a:avLst/>
          </a:prstGeom>
          <a:noFill/>
        </p:spPr>
      </p:pic>
    </p:spTree>
    <p:extLst>
      <p:ext uri="{BB962C8B-B14F-4D97-AF65-F5344CB8AC3E}">
        <p14:creationId xmlns:p14="http://schemas.microsoft.com/office/powerpoint/2010/main" val="376909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9A3703-0E73-46D4-B2C3-A7965B49CC0E}"/>
              </a:ext>
            </a:extLst>
          </p:cNvPr>
          <p:cNvSpPr>
            <a:spLocks noGrp="1"/>
          </p:cNvSpPr>
          <p:nvPr>
            <p:ph type="title"/>
          </p:nvPr>
        </p:nvSpPr>
        <p:spPr/>
        <p:txBody>
          <a:bodyPr/>
          <a:lstStyle/>
          <a:p>
            <a:r>
              <a:rPr lang="es-CR" b="1" dirty="0"/>
              <a:t>Estadística básica</a:t>
            </a:r>
          </a:p>
        </p:txBody>
      </p:sp>
      <p:sp>
        <p:nvSpPr>
          <p:cNvPr id="3" name="Marcador de contenido 2">
            <a:extLst>
              <a:ext uri="{FF2B5EF4-FFF2-40B4-BE49-F238E27FC236}">
                <a16:creationId xmlns:a16="http://schemas.microsoft.com/office/drawing/2014/main" id="{50C391FC-4972-40FB-A477-1481EB055F2F}"/>
              </a:ext>
            </a:extLst>
          </p:cNvPr>
          <p:cNvSpPr>
            <a:spLocks noGrp="1"/>
          </p:cNvSpPr>
          <p:nvPr>
            <p:ph idx="1"/>
          </p:nvPr>
        </p:nvSpPr>
        <p:spPr/>
        <p:txBody>
          <a:bodyPr/>
          <a:lstStyle/>
          <a:p>
            <a:r>
              <a:rPr lang="es-CR" dirty="0"/>
              <a:t>Media</a:t>
            </a:r>
          </a:p>
          <a:p>
            <a:pPr lvl="1"/>
            <a:r>
              <a:rPr lang="es-CR" dirty="0"/>
              <a:t>La media es la medida de centro más comúnmente reportada. Se le llama el "promedio", aunque este término puede ser un poco ambiguo. La media es la suma de todos los elementos de datos divididos por cuántos elementos hay. </a:t>
            </a:r>
          </a:p>
          <a:p>
            <a:pPr lvl="1"/>
            <a:r>
              <a:rPr lang="es-CR" dirty="0"/>
              <a:t>La formula es:</a:t>
            </a:r>
          </a:p>
        </p:txBody>
      </p:sp>
      <p:pic>
        <p:nvPicPr>
          <p:cNvPr id="4" name="Imagen 3">
            <a:extLst>
              <a:ext uri="{FF2B5EF4-FFF2-40B4-BE49-F238E27FC236}">
                <a16:creationId xmlns:a16="http://schemas.microsoft.com/office/drawing/2014/main" id="{124D99A2-7835-47D6-92BA-50D9CF84942C}"/>
              </a:ext>
            </a:extLst>
          </p:cNvPr>
          <p:cNvPicPr>
            <a:picLocks noChangeAspect="1"/>
          </p:cNvPicPr>
          <p:nvPr/>
        </p:nvPicPr>
        <p:blipFill>
          <a:blip r:embed="rId2"/>
          <a:stretch>
            <a:fillRect/>
          </a:stretch>
        </p:blipFill>
        <p:spPr>
          <a:xfrm>
            <a:off x="3662920" y="3886201"/>
            <a:ext cx="4866159" cy="1052512"/>
          </a:xfrm>
          <a:prstGeom prst="rect">
            <a:avLst/>
          </a:prstGeom>
        </p:spPr>
      </p:pic>
    </p:spTree>
    <p:extLst>
      <p:ext uri="{BB962C8B-B14F-4D97-AF65-F5344CB8AC3E}">
        <p14:creationId xmlns:p14="http://schemas.microsoft.com/office/powerpoint/2010/main" val="650062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F34DA-DF80-44D6-8C67-5B3CACAACCDB}"/>
              </a:ext>
            </a:extLst>
          </p:cNvPr>
          <p:cNvSpPr>
            <a:spLocks noGrp="1"/>
          </p:cNvSpPr>
          <p:nvPr>
            <p:ph type="title"/>
          </p:nvPr>
        </p:nvSpPr>
        <p:spPr/>
        <p:txBody>
          <a:bodyPr/>
          <a:lstStyle/>
          <a:p>
            <a:r>
              <a:rPr lang="es-CR" b="1" dirty="0"/>
              <a:t>Estadística básica</a:t>
            </a:r>
          </a:p>
        </p:txBody>
      </p:sp>
      <p:sp>
        <p:nvSpPr>
          <p:cNvPr id="3" name="Marcador de contenido 2">
            <a:extLst>
              <a:ext uri="{FF2B5EF4-FFF2-40B4-BE49-F238E27FC236}">
                <a16:creationId xmlns:a16="http://schemas.microsoft.com/office/drawing/2014/main" id="{10A16DF2-4128-400D-B5E7-19995CB90726}"/>
              </a:ext>
            </a:extLst>
          </p:cNvPr>
          <p:cNvSpPr>
            <a:spLocks noGrp="1"/>
          </p:cNvSpPr>
          <p:nvPr>
            <p:ph idx="1"/>
          </p:nvPr>
        </p:nvSpPr>
        <p:spPr/>
        <p:txBody>
          <a:bodyPr/>
          <a:lstStyle/>
          <a:p>
            <a:r>
              <a:rPr lang="es-CR" dirty="0"/>
              <a:t>Mediana</a:t>
            </a:r>
          </a:p>
          <a:p>
            <a:pPr lvl="1"/>
            <a:r>
              <a:rPr lang="es-CR" dirty="0"/>
              <a:t>La mediana se calcula clasificando primero los datos de una variable de menor a mayor. Después de ordenar los datos, el elemento central de la lista es la mediana. Si el medio cae entre dos valores, entonces la mediana es la media de esos dos valores.</a:t>
            </a:r>
          </a:p>
        </p:txBody>
      </p:sp>
    </p:spTree>
    <p:extLst>
      <p:ext uri="{BB962C8B-B14F-4D97-AF65-F5344CB8AC3E}">
        <p14:creationId xmlns:p14="http://schemas.microsoft.com/office/powerpoint/2010/main" val="2280606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429FD-3FE0-40BE-A376-AAD3AFA348FA}"/>
              </a:ext>
            </a:extLst>
          </p:cNvPr>
          <p:cNvSpPr>
            <a:spLocks noGrp="1"/>
          </p:cNvSpPr>
          <p:nvPr>
            <p:ph type="title"/>
          </p:nvPr>
        </p:nvSpPr>
        <p:spPr/>
        <p:txBody>
          <a:bodyPr/>
          <a:lstStyle/>
          <a:p>
            <a:r>
              <a:rPr lang="es-CR" b="1" dirty="0"/>
              <a:t>Estadística básica</a:t>
            </a:r>
          </a:p>
        </p:txBody>
      </p:sp>
      <p:sp>
        <p:nvSpPr>
          <p:cNvPr id="3" name="Marcador de contenido 2">
            <a:extLst>
              <a:ext uri="{FF2B5EF4-FFF2-40B4-BE49-F238E27FC236}">
                <a16:creationId xmlns:a16="http://schemas.microsoft.com/office/drawing/2014/main" id="{1DE42189-C8C9-429B-B366-5B05D9841B3C}"/>
              </a:ext>
            </a:extLst>
          </p:cNvPr>
          <p:cNvSpPr>
            <a:spLocks noGrp="1"/>
          </p:cNvSpPr>
          <p:nvPr>
            <p:ph idx="1"/>
          </p:nvPr>
        </p:nvSpPr>
        <p:spPr/>
        <p:txBody>
          <a:bodyPr/>
          <a:lstStyle/>
          <a:p>
            <a:r>
              <a:rPr lang="es-CR" dirty="0"/>
              <a:t>Desviación estándar</a:t>
            </a:r>
          </a:p>
          <a:p>
            <a:pPr lvl="1"/>
            <a:r>
              <a:rPr lang="es-CR" dirty="0"/>
              <a:t>La desviación estándar de un conjunto de datos de muestra perteneciente a una variable. Pero es importante recordar que es esencialmente una medida de qué tan lejos puede esperar un valor de datos dado de su media:	</a:t>
            </a:r>
          </a:p>
        </p:txBody>
      </p:sp>
      <p:pic>
        <p:nvPicPr>
          <p:cNvPr id="4" name="Imagen 3">
            <a:extLst>
              <a:ext uri="{FF2B5EF4-FFF2-40B4-BE49-F238E27FC236}">
                <a16:creationId xmlns:a16="http://schemas.microsoft.com/office/drawing/2014/main" id="{218A7BDD-499C-4A37-8DD4-77DC2589E609}"/>
              </a:ext>
            </a:extLst>
          </p:cNvPr>
          <p:cNvPicPr>
            <a:picLocks noChangeAspect="1"/>
          </p:cNvPicPr>
          <p:nvPr/>
        </p:nvPicPr>
        <p:blipFill>
          <a:blip r:embed="rId2"/>
          <a:stretch>
            <a:fillRect/>
          </a:stretch>
        </p:blipFill>
        <p:spPr>
          <a:xfrm>
            <a:off x="2105025" y="3748087"/>
            <a:ext cx="7981950" cy="866775"/>
          </a:xfrm>
          <a:prstGeom prst="rect">
            <a:avLst/>
          </a:prstGeom>
        </p:spPr>
      </p:pic>
    </p:spTree>
    <p:extLst>
      <p:ext uri="{BB962C8B-B14F-4D97-AF65-F5344CB8AC3E}">
        <p14:creationId xmlns:p14="http://schemas.microsoft.com/office/powerpoint/2010/main" val="3410698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20F4F-540D-47EB-975F-56CE142305B7}"/>
              </a:ext>
            </a:extLst>
          </p:cNvPr>
          <p:cNvSpPr>
            <a:spLocks noGrp="1"/>
          </p:cNvSpPr>
          <p:nvPr>
            <p:ph type="title"/>
          </p:nvPr>
        </p:nvSpPr>
        <p:spPr/>
        <p:txBody>
          <a:bodyPr/>
          <a:lstStyle/>
          <a:p>
            <a:r>
              <a:rPr lang="es-CR" b="1" dirty="0"/>
              <a:t>Estadística básica</a:t>
            </a:r>
          </a:p>
        </p:txBody>
      </p:sp>
      <p:sp>
        <p:nvSpPr>
          <p:cNvPr id="3" name="Marcador de contenido 2">
            <a:extLst>
              <a:ext uri="{FF2B5EF4-FFF2-40B4-BE49-F238E27FC236}">
                <a16:creationId xmlns:a16="http://schemas.microsoft.com/office/drawing/2014/main" id="{3E4D5F95-A9C6-4C80-8B13-758B70596617}"/>
              </a:ext>
            </a:extLst>
          </p:cNvPr>
          <p:cNvSpPr>
            <a:spLocks noGrp="1"/>
          </p:cNvSpPr>
          <p:nvPr>
            <p:ph idx="1"/>
          </p:nvPr>
        </p:nvSpPr>
        <p:spPr/>
        <p:txBody>
          <a:bodyPr>
            <a:normAutofit/>
          </a:bodyPr>
          <a:lstStyle/>
          <a:p>
            <a:pPr marL="0" indent="0">
              <a:buNone/>
            </a:pPr>
            <a:r>
              <a:rPr lang="es-CR" dirty="0"/>
              <a:t>Resumen de los cuartiles</a:t>
            </a:r>
          </a:p>
          <a:p>
            <a:r>
              <a:rPr lang="es-CR" dirty="0"/>
              <a:t>El resumen de cuartiles son los valores: mínimo, primer cuantil (percentil 25), mediana (percentil 50), tercer cuantil (75º) cuantil y máximo. Los cuantiles se calculan como</a:t>
            </a:r>
          </a:p>
          <a:p>
            <a:r>
              <a:rPr lang="es-CR" dirty="0"/>
              <a:t>El resumen de los cuartiles no está influenciado por la presencia de valores atípicos en la forma en que lo están la media y la desviación estándar. Es, por lo tanto, recomendado para conjuntos de datos sesgados.</a:t>
            </a:r>
          </a:p>
        </p:txBody>
      </p:sp>
    </p:spTree>
    <p:extLst>
      <p:ext uri="{BB962C8B-B14F-4D97-AF65-F5344CB8AC3E}">
        <p14:creationId xmlns:p14="http://schemas.microsoft.com/office/powerpoint/2010/main" val="2406218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F067E-50A4-430E-808D-1DD10D8CC7F7}"/>
              </a:ext>
            </a:extLst>
          </p:cNvPr>
          <p:cNvSpPr>
            <a:spLocks noGrp="1"/>
          </p:cNvSpPr>
          <p:nvPr>
            <p:ph type="title"/>
          </p:nvPr>
        </p:nvSpPr>
        <p:spPr/>
        <p:txBody>
          <a:bodyPr/>
          <a:lstStyle/>
          <a:p>
            <a:r>
              <a:rPr lang="es-CR" b="1" dirty="0"/>
              <a:t>¿Dónde está el Big Data?</a:t>
            </a:r>
          </a:p>
        </p:txBody>
      </p:sp>
      <p:sp>
        <p:nvSpPr>
          <p:cNvPr id="3" name="Marcador de contenido 2">
            <a:extLst>
              <a:ext uri="{FF2B5EF4-FFF2-40B4-BE49-F238E27FC236}">
                <a16:creationId xmlns:a16="http://schemas.microsoft.com/office/drawing/2014/main" id="{A0BD0E49-A2C1-442A-AF39-704A43B82259}"/>
              </a:ext>
            </a:extLst>
          </p:cNvPr>
          <p:cNvSpPr>
            <a:spLocks noGrp="1"/>
          </p:cNvSpPr>
          <p:nvPr>
            <p:ph idx="1"/>
          </p:nvPr>
        </p:nvSpPr>
        <p:spPr/>
        <p:txBody>
          <a:bodyPr/>
          <a:lstStyle/>
          <a:p>
            <a:r>
              <a:rPr lang="es-CR" dirty="0"/>
              <a:t>¿Cómo se relaciona todo esto con Big Data?</a:t>
            </a:r>
          </a:p>
          <a:p>
            <a:r>
              <a:rPr lang="es-CR" dirty="0"/>
              <a:t>Primero, definamos ‘Big Data’.</a:t>
            </a:r>
          </a:p>
        </p:txBody>
      </p:sp>
      <p:pic>
        <p:nvPicPr>
          <p:cNvPr id="4" name="Picture 3">
            <a:extLst>
              <a:ext uri="{FF2B5EF4-FFF2-40B4-BE49-F238E27FC236}">
                <a16:creationId xmlns:a16="http://schemas.microsoft.com/office/drawing/2014/main" id="{02BCE65B-6A62-4C9D-B004-D38319349C5C}"/>
              </a:ext>
            </a:extLst>
          </p:cNvPr>
          <p:cNvPicPr>
            <a:picLocks noChangeAspect="1" noChangeArrowheads="1"/>
          </p:cNvPicPr>
          <p:nvPr/>
        </p:nvPicPr>
        <p:blipFill>
          <a:blip r:embed="rId2"/>
          <a:srcRect/>
          <a:stretch>
            <a:fillRect/>
          </a:stretch>
        </p:blipFill>
        <p:spPr bwMode="auto">
          <a:xfrm>
            <a:off x="3340100" y="2987675"/>
            <a:ext cx="5511800" cy="2781300"/>
          </a:xfrm>
          <a:prstGeom prst="rect">
            <a:avLst/>
          </a:prstGeom>
          <a:noFill/>
        </p:spPr>
      </p:pic>
      <p:sp>
        <p:nvSpPr>
          <p:cNvPr id="5" name="TextBox 1">
            <a:extLst>
              <a:ext uri="{FF2B5EF4-FFF2-40B4-BE49-F238E27FC236}">
                <a16:creationId xmlns:a16="http://schemas.microsoft.com/office/drawing/2014/main" id="{16C6EFB4-BB2C-4545-B3DE-73AB7B375458}"/>
              </a:ext>
            </a:extLst>
          </p:cNvPr>
          <p:cNvSpPr txBox="1"/>
          <p:nvPr/>
        </p:nvSpPr>
        <p:spPr>
          <a:xfrm>
            <a:off x="3514725" y="5973763"/>
            <a:ext cx="4502323" cy="251351"/>
          </a:xfrm>
          <a:prstGeom prst="rect">
            <a:avLst/>
          </a:prstGeom>
          <a:noFill/>
        </p:spPr>
        <p:txBody>
          <a:bodyPr wrap="none" lIns="0" tIns="0" rIns="0" rtlCol="0">
            <a:spAutoFit/>
          </a:bodyPr>
          <a:lstStyle/>
          <a:p>
            <a:pPr>
              <a:lnSpc>
                <a:spcPts val="1600"/>
              </a:lnSpc>
              <a:tabLst/>
            </a:pPr>
            <a:r>
              <a:rPr lang="en-US" altLang="zh-CN" sz="1607" dirty="0">
                <a:solidFill>
                  <a:srgbClr val="000000"/>
                </a:solidFill>
                <a:latin typeface="Times New Roman" pitchFamily="18" charset="0"/>
                <a:cs typeface="Times New Roman" pitchFamily="18" charset="0"/>
              </a:rPr>
              <a:t>Fuente:</a:t>
            </a:r>
            <a:r>
              <a:rPr lang="en-US" altLang="zh-CN" sz="1607" dirty="0">
                <a:latin typeface="Times New Roman" pitchFamily="18" charset="0"/>
                <a:cs typeface="Times New Roman" pitchFamily="18" charset="0"/>
              </a:rPr>
              <a:t>  </a:t>
            </a:r>
            <a:r>
              <a:rPr lang="en-US" altLang="zh-CN" sz="1607" dirty="0">
                <a:solidFill>
                  <a:srgbClr val="000000"/>
                </a:solidFill>
                <a:latin typeface="Times New Roman" pitchFamily="18" charset="0"/>
                <a:cs typeface="Times New Roman" pitchFamily="18" charset="0"/>
              </a:rPr>
              <a:t>https://infocus.emc.com/scott_burgess/15350/</a:t>
            </a:r>
          </a:p>
        </p:txBody>
      </p:sp>
    </p:spTree>
    <p:extLst>
      <p:ext uri="{BB962C8B-B14F-4D97-AF65-F5344CB8AC3E}">
        <p14:creationId xmlns:p14="http://schemas.microsoft.com/office/powerpoint/2010/main" val="1528685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BC7F8C-3F76-45E7-A993-7D63DE87A04A}"/>
              </a:ext>
            </a:extLst>
          </p:cNvPr>
          <p:cNvSpPr>
            <a:spLocks noGrp="1"/>
          </p:cNvSpPr>
          <p:nvPr>
            <p:ph type="title"/>
          </p:nvPr>
        </p:nvSpPr>
        <p:spPr/>
        <p:txBody>
          <a:bodyPr/>
          <a:lstStyle/>
          <a:p>
            <a:r>
              <a:rPr lang="es-CR" b="1" dirty="0"/>
              <a:t>Estadística</a:t>
            </a:r>
            <a:r>
              <a:rPr lang="es-CR" dirty="0"/>
              <a:t> </a:t>
            </a:r>
            <a:r>
              <a:rPr lang="es-CR" b="1" dirty="0"/>
              <a:t>básica</a:t>
            </a:r>
          </a:p>
        </p:txBody>
      </p:sp>
      <p:sp>
        <p:nvSpPr>
          <p:cNvPr id="3" name="Marcador de contenido 2">
            <a:extLst>
              <a:ext uri="{FF2B5EF4-FFF2-40B4-BE49-F238E27FC236}">
                <a16:creationId xmlns:a16="http://schemas.microsoft.com/office/drawing/2014/main" id="{194421F5-AB37-4C7C-9E12-4DD617C1405B}"/>
              </a:ext>
            </a:extLst>
          </p:cNvPr>
          <p:cNvSpPr>
            <a:spLocks noGrp="1"/>
          </p:cNvSpPr>
          <p:nvPr>
            <p:ph idx="1"/>
          </p:nvPr>
        </p:nvSpPr>
        <p:spPr/>
        <p:txBody>
          <a:bodyPr/>
          <a:lstStyle/>
          <a:p>
            <a:r>
              <a:rPr lang="es-CR" dirty="0"/>
              <a:t>Distribución</a:t>
            </a:r>
          </a:p>
          <a:p>
            <a:pPr lvl="1"/>
            <a:r>
              <a:rPr lang="es-CR" dirty="0"/>
              <a:t>La distribución de una variable / conjunto de datos corresponde a generalizar patrones en el conjunto de datos. A menudo muestra con qué frecuencia aparecen los elementos en el conjunto de datos. Muestra cómo varían los datos y proporciona cierta información sobre dónde podría caer un elemento típico en los datos. Las distribuciones se ven más fácilmente a través de la visualización de datos.</a:t>
            </a:r>
          </a:p>
        </p:txBody>
      </p:sp>
    </p:spTree>
    <p:extLst>
      <p:ext uri="{BB962C8B-B14F-4D97-AF65-F5344CB8AC3E}">
        <p14:creationId xmlns:p14="http://schemas.microsoft.com/office/powerpoint/2010/main" val="262103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A835B-EBEC-4F4D-9D11-F81CB72629ED}"/>
              </a:ext>
            </a:extLst>
          </p:cNvPr>
          <p:cNvSpPr>
            <a:spLocks noGrp="1"/>
          </p:cNvSpPr>
          <p:nvPr>
            <p:ph type="title"/>
          </p:nvPr>
        </p:nvSpPr>
        <p:spPr/>
        <p:txBody>
          <a:bodyPr/>
          <a:lstStyle/>
          <a:p>
            <a:r>
              <a:rPr lang="es-CR" b="1" dirty="0"/>
              <a:t>Referencias</a:t>
            </a:r>
          </a:p>
        </p:txBody>
      </p:sp>
      <p:sp>
        <p:nvSpPr>
          <p:cNvPr id="3" name="Marcador de contenido 2">
            <a:extLst>
              <a:ext uri="{FF2B5EF4-FFF2-40B4-BE49-F238E27FC236}">
                <a16:creationId xmlns:a16="http://schemas.microsoft.com/office/drawing/2014/main" id="{B626B322-445F-450B-B967-CFBFF3308914}"/>
              </a:ext>
            </a:extLst>
          </p:cNvPr>
          <p:cNvSpPr>
            <a:spLocks noGrp="1"/>
          </p:cNvSpPr>
          <p:nvPr>
            <p:ph idx="1"/>
          </p:nvPr>
        </p:nvSpPr>
        <p:spPr/>
        <p:txBody>
          <a:bodyPr>
            <a:normAutofit fontScale="55000" lnSpcReduction="20000"/>
          </a:bodyPr>
          <a:lstStyle/>
          <a:p>
            <a:r>
              <a:rPr lang="es-CR" dirty="0">
                <a:hlinkClick r:id="rId2"/>
              </a:rPr>
              <a:t>ftp://ftp.software.ibm.com/software/analytics/spss/support/Modeler/Documentation/14/UserManual/CRISP-DM.pdf</a:t>
            </a:r>
            <a:endParaRPr lang="es-CR" dirty="0"/>
          </a:p>
          <a:p>
            <a:r>
              <a:rPr lang="es-CR" dirty="0">
                <a:hlinkClick r:id="rId3"/>
              </a:rPr>
              <a:t>https://www.mckinsey.com/business-functions/digital-mckinsey/our-insights/big-data-the-next-frontier-for-innovation</a:t>
            </a:r>
            <a:endParaRPr lang="es-CR" dirty="0"/>
          </a:p>
          <a:p>
            <a:r>
              <a:rPr lang="es-CR" dirty="0">
                <a:hlinkClick r:id="rId4"/>
              </a:rPr>
              <a:t>https://www.mckinsey.com/business-functions/digital-mckinsey/our-insights/open-data-unlocking-innovation-and-performance-with-liquid-information</a:t>
            </a:r>
            <a:endParaRPr lang="es-CR" dirty="0"/>
          </a:p>
          <a:p>
            <a:r>
              <a:rPr lang="es-CR" dirty="0">
                <a:hlinkClick r:id="rId5"/>
              </a:rPr>
              <a:t>https://www.bcg.com/publications/2014/technology-digital-enabling-big-data-building-capabilities-really-matter.aspx</a:t>
            </a:r>
            <a:endParaRPr lang="es-CR" dirty="0"/>
          </a:p>
          <a:p>
            <a:r>
              <a:rPr lang="es-CR" dirty="0">
                <a:hlinkClick r:id="rId6"/>
              </a:rPr>
              <a:t>https://www.bcg.com/publications/2013/information-technology-strategy-digital-economy-opportunity-unlocked-big-data-five-routes-value.aspx</a:t>
            </a:r>
            <a:endParaRPr lang="es-CR" dirty="0"/>
          </a:p>
          <a:p>
            <a:r>
              <a:rPr lang="es-CR" dirty="0">
                <a:hlinkClick r:id="rId7"/>
              </a:rPr>
              <a:t>https://www.strategyand.pwc.com/reports/driving-analytics-into-action-enable</a:t>
            </a:r>
            <a:endParaRPr lang="es-CR" dirty="0"/>
          </a:p>
          <a:p>
            <a:r>
              <a:rPr lang="es-CR" dirty="0">
                <a:hlinkClick r:id="rId8"/>
              </a:rPr>
              <a:t>https://www.strategyand.pwc.com/media/file/Strategyand_The-Data-Gold-Rush.pdf</a:t>
            </a:r>
            <a:endParaRPr lang="es-CR" dirty="0"/>
          </a:p>
          <a:p>
            <a:r>
              <a:rPr lang="es-CR" dirty="0">
                <a:hlinkClick r:id="rId9"/>
              </a:rPr>
              <a:t>https://www2.deloitte.com/insights/us/en/deloitte-review/issue-8/beyond-the-numbers-analytics-as-a-strategic-capability.html</a:t>
            </a:r>
            <a:endParaRPr lang="es-CR" dirty="0"/>
          </a:p>
          <a:p>
            <a:r>
              <a:rPr lang="es-CR" dirty="0">
                <a:hlinkClick r:id="rId10"/>
              </a:rPr>
              <a:t>https://www.bain.com/insights/big_data_the_organizational_challenge</a:t>
            </a:r>
            <a:endParaRPr lang="es-CR" dirty="0"/>
          </a:p>
          <a:p>
            <a:r>
              <a:rPr lang="es-CR" dirty="0">
                <a:hlinkClick r:id="rId11"/>
              </a:rPr>
              <a:t>https://www.bain.com/insights/the-value-of-big-data</a:t>
            </a:r>
            <a:endParaRPr lang="es-CR" dirty="0"/>
          </a:p>
          <a:p>
            <a:r>
              <a:rPr lang="es-CR" dirty="0">
                <a:hlinkClick r:id="rId12"/>
              </a:rPr>
              <a:t>https://www-935.ibm.com/services/uk/gbs/pdf/Analytics_The_new_path_to_value.pdf</a:t>
            </a:r>
            <a:endParaRPr lang="es-CR" dirty="0"/>
          </a:p>
          <a:p>
            <a:r>
              <a:rPr lang="es-CR" dirty="0">
                <a:hlinkClick r:id="rId13"/>
              </a:rPr>
              <a:t>http://www-935.ibm.com/services/us/gbs/thoughtleadership/ninelevers/</a:t>
            </a:r>
            <a:endParaRPr lang="es-CR" dirty="0"/>
          </a:p>
          <a:p>
            <a:endParaRPr lang="es-CR" dirty="0"/>
          </a:p>
          <a:p>
            <a:endParaRPr lang="es-CR" dirty="0"/>
          </a:p>
          <a:p>
            <a:endParaRPr lang="es-CR" dirty="0"/>
          </a:p>
        </p:txBody>
      </p:sp>
    </p:spTree>
    <p:extLst>
      <p:ext uri="{BB962C8B-B14F-4D97-AF65-F5344CB8AC3E}">
        <p14:creationId xmlns:p14="http://schemas.microsoft.com/office/powerpoint/2010/main" val="4114637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65F2DC-1B25-421D-B23E-FDF0BEFB2D23}"/>
              </a:ext>
            </a:extLst>
          </p:cNvPr>
          <p:cNvSpPr>
            <a:spLocks noGrp="1"/>
          </p:cNvSpPr>
          <p:nvPr>
            <p:ph type="title"/>
          </p:nvPr>
        </p:nvSpPr>
        <p:spPr/>
        <p:txBody>
          <a:bodyPr/>
          <a:lstStyle/>
          <a:p>
            <a:r>
              <a:rPr lang="es-CR" b="1" dirty="0"/>
              <a:t>Big Data</a:t>
            </a:r>
          </a:p>
        </p:txBody>
      </p:sp>
      <p:sp>
        <p:nvSpPr>
          <p:cNvPr id="3" name="Marcador de contenido 2">
            <a:extLst>
              <a:ext uri="{FF2B5EF4-FFF2-40B4-BE49-F238E27FC236}">
                <a16:creationId xmlns:a16="http://schemas.microsoft.com/office/drawing/2014/main" id="{0DEC5DB9-AF90-47EE-93BB-DDCD75841D8F}"/>
              </a:ext>
            </a:extLst>
          </p:cNvPr>
          <p:cNvSpPr>
            <a:spLocks noGrp="1"/>
          </p:cNvSpPr>
          <p:nvPr>
            <p:ph idx="1"/>
          </p:nvPr>
        </p:nvSpPr>
        <p:spPr/>
        <p:txBody>
          <a:bodyPr>
            <a:normAutofit lnSpcReduction="10000"/>
          </a:bodyPr>
          <a:lstStyle/>
          <a:p>
            <a:r>
              <a:rPr lang="es-CR" dirty="0" err="1"/>
              <a:t>V´s</a:t>
            </a:r>
            <a:r>
              <a:rPr lang="es-CR" dirty="0"/>
              <a:t> de Big Data (Doug </a:t>
            </a:r>
            <a:r>
              <a:rPr lang="es-CR" dirty="0" err="1"/>
              <a:t>Laney</a:t>
            </a:r>
            <a:r>
              <a:rPr lang="es-CR" dirty="0"/>
              <a:t> de Gartner)</a:t>
            </a:r>
          </a:p>
          <a:p>
            <a:pPr lvl="1"/>
            <a:r>
              <a:rPr lang="es-CR" dirty="0"/>
              <a:t>Volumen</a:t>
            </a:r>
          </a:p>
          <a:p>
            <a:pPr lvl="2"/>
            <a:r>
              <a:rPr lang="es-CR" dirty="0"/>
              <a:t>Grandes cantidades de datos generados cada segundo / minuto / hora / día en </a:t>
            </a:r>
            <a:r>
              <a:rPr lang="es-CR" dirty="0" err="1"/>
              <a:t>unmundo</a:t>
            </a:r>
            <a:r>
              <a:rPr lang="es-CR" dirty="0"/>
              <a:t> digitalizado</a:t>
            </a:r>
          </a:p>
          <a:p>
            <a:pPr lvl="2"/>
            <a:r>
              <a:rPr lang="es-CR" dirty="0" err="1"/>
              <a:t>Petabytes</a:t>
            </a:r>
            <a:r>
              <a:rPr lang="es-CR" dirty="0"/>
              <a:t> (1015 bytes), exabytes (1018 bytes) e incluso más</a:t>
            </a:r>
          </a:p>
          <a:p>
            <a:pPr lvl="1"/>
            <a:r>
              <a:rPr lang="es-CR" dirty="0"/>
              <a:t>Velocidad</a:t>
            </a:r>
          </a:p>
          <a:p>
            <a:pPr lvl="2"/>
            <a:r>
              <a:rPr lang="es-CR" dirty="0"/>
              <a:t>Velocidad a la que se generan los datos.</a:t>
            </a:r>
          </a:p>
          <a:p>
            <a:pPr lvl="2"/>
            <a:r>
              <a:rPr lang="es-CR" dirty="0"/>
              <a:t>Transmisión de datos frente a datos estáticos</a:t>
            </a:r>
          </a:p>
          <a:p>
            <a:pPr lvl="1"/>
            <a:r>
              <a:rPr lang="es-CR" dirty="0"/>
              <a:t>Variedad</a:t>
            </a:r>
          </a:p>
          <a:p>
            <a:pPr lvl="2"/>
            <a:r>
              <a:rPr lang="es-CR" dirty="0"/>
              <a:t>Diferentes formas en que pueden estar los datos.</a:t>
            </a:r>
          </a:p>
          <a:p>
            <a:pPr lvl="2"/>
            <a:r>
              <a:rPr lang="es-CR" dirty="0"/>
              <a:t>Numéricos, texto, imágenes, voz, geoespaciales, etc.</a:t>
            </a:r>
          </a:p>
          <a:p>
            <a:pPr lvl="1"/>
            <a:r>
              <a:rPr lang="es-CR" dirty="0"/>
              <a:t>Veracidad</a:t>
            </a:r>
          </a:p>
          <a:p>
            <a:pPr lvl="2"/>
            <a:r>
              <a:rPr lang="es-CR" dirty="0"/>
              <a:t>Calidad de los datos.</a:t>
            </a:r>
          </a:p>
        </p:txBody>
      </p:sp>
    </p:spTree>
    <p:extLst>
      <p:ext uri="{BB962C8B-B14F-4D97-AF65-F5344CB8AC3E}">
        <p14:creationId xmlns:p14="http://schemas.microsoft.com/office/powerpoint/2010/main" val="137975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9693B0-AE21-4711-B2BD-1A82C900BED9}"/>
              </a:ext>
            </a:extLst>
          </p:cNvPr>
          <p:cNvSpPr>
            <a:spLocks noGrp="1"/>
          </p:cNvSpPr>
          <p:nvPr>
            <p:ph type="title"/>
          </p:nvPr>
        </p:nvSpPr>
        <p:spPr>
          <a:xfrm>
            <a:off x="838200" y="365125"/>
            <a:ext cx="7600950" cy="1325563"/>
          </a:xfrm>
        </p:spPr>
        <p:txBody>
          <a:bodyPr/>
          <a:lstStyle/>
          <a:p>
            <a:r>
              <a:rPr lang="es-CR" b="1" dirty="0"/>
              <a:t>¿Qué es el aprendizaje automático?</a:t>
            </a:r>
          </a:p>
        </p:txBody>
      </p:sp>
      <p:sp>
        <p:nvSpPr>
          <p:cNvPr id="3" name="Marcador de contenido 2">
            <a:extLst>
              <a:ext uri="{FF2B5EF4-FFF2-40B4-BE49-F238E27FC236}">
                <a16:creationId xmlns:a16="http://schemas.microsoft.com/office/drawing/2014/main" id="{C0EC1E1D-DA76-4924-B85E-413E434802BE}"/>
              </a:ext>
            </a:extLst>
          </p:cNvPr>
          <p:cNvSpPr>
            <a:spLocks noGrp="1"/>
          </p:cNvSpPr>
          <p:nvPr>
            <p:ph idx="1"/>
          </p:nvPr>
        </p:nvSpPr>
        <p:spPr/>
        <p:txBody>
          <a:bodyPr/>
          <a:lstStyle/>
          <a:p>
            <a:pPr marL="0" indent="0">
              <a:buNone/>
            </a:pPr>
            <a:r>
              <a:rPr lang="es-CR" dirty="0"/>
              <a:t>¿Cómo definirías el aprendizaje automático?</a:t>
            </a:r>
          </a:p>
          <a:p>
            <a:pPr lvl="1"/>
            <a:r>
              <a:rPr lang="es-CR" dirty="0"/>
              <a:t>"... un subcampo de la informática que ... explora el Estudio y construcción de algoritmos de los que se puede aprender. y hacer predicciones sobre los datos ". (wikipedia.org)</a:t>
            </a:r>
          </a:p>
          <a:p>
            <a:pPr lvl="1"/>
            <a:r>
              <a:rPr lang="es-CR" dirty="0"/>
              <a:t>“... un tipo de inteligencia artificial que proporciona a las computadoras la capacidad de aprender sin ser explícitamente programado. ”(whatis.techtarget.com)</a:t>
            </a:r>
          </a:p>
          <a:p>
            <a:pPr lvl="1"/>
            <a:r>
              <a:rPr lang="es-CR" dirty="0"/>
              <a:t>“… Un método de análisis de datos que automatiza la construcción de modelos y ... permite a las computadoras encontrar ideas escondidas para producir ... predicciones que pueden guiar mejores decisiones y acciones inteligentes ... ”(www.sas.com)</a:t>
            </a:r>
          </a:p>
        </p:txBody>
      </p:sp>
    </p:spTree>
    <p:extLst>
      <p:ext uri="{BB962C8B-B14F-4D97-AF65-F5344CB8AC3E}">
        <p14:creationId xmlns:p14="http://schemas.microsoft.com/office/powerpoint/2010/main" val="713378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F3141C-4386-47B4-B4F6-8B5478C252A9}"/>
              </a:ext>
            </a:extLst>
          </p:cNvPr>
          <p:cNvSpPr>
            <a:spLocks noGrp="1"/>
          </p:cNvSpPr>
          <p:nvPr>
            <p:ph type="title"/>
          </p:nvPr>
        </p:nvSpPr>
        <p:spPr>
          <a:xfrm>
            <a:off x="838200" y="365125"/>
            <a:ext cx="7684363" cy="1325563"/>
          </a:xfrm>
        </p:spPr>
        <p:txBody>
          <a:bodyPr/>
          <a:lstStyle/>
          <a:p>
            <a:r>
              <a:rPr lang="es-CR" b="1" dirty="0"/>
              <a:t>¿Qué es el aprendizaje automático?</a:t>
            </a:r>
          </a:p>
        </p:txBody>
      </p:sp>
      <p:pic>
        <p:nvPicPr>
          <p:cNvPr id="4" name="Picture 3">
            <a:extLst>
              <a:ext uri="{FF2B5EF4-FFF2-40B4-BE49-F238E27FC236}">
                <a16:creationId xmlns:a16="http://schemas.microsoft.com/office/drawing/2014/main" id="{EC1DF177-E0EC-4251-B8D6-80BFA3BE078B}"/>
              </a:ext>
            </a:extLst>
          </p:cNvPr>
          <p:cNvPicPr>
            <a:picLocks noGrp="1" noChangeAspect="1" noChangeArrowheads="1"/>
          </p:cNvPicPr>
          <p:nvPr>
            <p:ph idx="1"/>
          </p:nvPr>
        </p:nvPicPr>
        <p:blipFill>
          <a:blip r:embed="rId2"/>
          <a:srcRect/>
          <a:stretch>
            <a:fillRect/>
          </a:stretch>
        </p:blipFill>
        <p:spPr bwMode="auto">
          <a:xfrm>
            <a:off x="1334148" y="3229738"/>
            <a:ext cx="5848350" cy="533400"/>
          </a:xfrm>
          <a:prstGeom prst="rect">
            <a:avLst/>
          </a:prstGeom>
          <a:noFill/>
        </p:spPr>
      </p:pic>
      <p:pic>
        <p:nvPicPr>
          <p:cNvPr id="5" name="Picture 3">
            <a:extLst>
              <a:ext uri="{FF2B5EF4-FFF2-40B4-BE49-F238E27FC236}">
                <a16:creationId xmlns:a16="http://schemas.microsoft.com/office/drawing/2014/main" id="{F4AB6BD9-0444-418D-9F1D-A08A69F591FC}"/>
              </a:ext>
            </a:extLst>
          </p:cNvPr>
          <p:cNvPicPr>
            <a:picLocks noChangeAspect="1" noChangeArrowheads="1"/>
          </p:cNvPicPr>
          <p:nvPr/>
        </p:nvPicPr>
        <p:blipFill>
          <a:blip r:embed="rId3"/>
          <a:srcRect/>
          <a:stretch>
            <a:fillRect/>
          </a:stretch>
        </p:blipFill>
        <p:spPr bwMode="auto">
          <a:xfrm>
            <a:off x="3943288" y="2229352"/>
            <a:ext cx="6743700" cy="647700"/>
          </a:xfrm>
          <a:prstGeom prst="rect">
            <a:avLst/>
          </a:prstGeom>
          <a:noFill/>
        </p:spPr>
      </p:pic>
      <p:pic>
        <p:nvPicPr>
          <p:cNvPr id="8" name="Picture 3">
            <a:extLst>
              <a:ext uri="{FF2B5EF4-FFF2-40B4-BE49-F238E27FC236}">
                <a16:creationId xmlns:a16="http://schemas.microsoft.com/office/drawing/2014/main" id="{A3874BBB-3C0A-4C56-8459-E727B9E38BA4}"/>
              </a:ext>
            </a:extLst>
          </p:cNvPr>
          <p:cNvPicPr>
            <a:picLocks noChangeAspect="1" noChangeArrowheads="1"/>
          </p:cNvPicPr>
          <p:nvPr/>
        </p:nvPicPr>
        <p:blipFill>
          <a:blip r:embed="rId4"/>
          <a:srcRect/>
          <a:stretch>
            <a:fillRect/>
          </a:stretch>
        </p:blipFill>
        <p:spPr bwMode="auto">
          <a:xfrm>
            <a:off x="6325339" y="3980949"/>
            <a:ext cx="4965700" cy="635000"/>
          </a:xfrm>
          <a:prstGeom prst="rect">
            <a:avLst/>
          </a:prstGeom>
          <a:noFill/>
        </p:spPr>
      </p:pic>
      <p:pic>
        <p:nvPicPr>
          <p:cNvPr id="9" name="Picture 3">
            <a:extLst>
              <a:ext uri="{FF2B5EF4-FFF2-40B4-BE49-F238E27FC236}">
                <a16:creationId xmlns:a16="http://schemas.microsoft.com/office/drawing/2014/main" id="{41E8075C-F27D-4C86-B57D-F6FAA7C3D401}"/>
              </a:ext>
            </a:extLst>
          </p:cNvPr>
          <p:cNvPicPr>
            <a:picLocks noChangeAspect="1" noChangeArrowheads="1"/>
          </p:cNvPicPr>
          <p:nvPr/>
        </p:nvPicPr>
        <p:blipFill>
          <a:blip r:embed="rId5"/>
          <a:srcRect/>
          <a:stretch>
            <a:fillRect/>
          </a:stretch>
        </p:blipFill>
        <p:spPr bwMode="auto">
          <a:xfrm>
            <a:off x="641288" y="4682802"/>
            <a:ext cx="6604000" cy="876300"/>
          </a:xfrm>
          <a:prstGeom prst="rect">
            <a:avLst/>
          </a:prstGeom>
          <a:noFill/>
        </p:spPr>
      </p:pic>
    </p:spTree>
    <p:extLst>
      <p:ext uri="{BB962C8B-B14F-4D97-AF65-F5344CB8AC3E}">
        <p14:creationId xmlns:p14="http://schemas.microsoft.com/office/powerpoint/2010/main" val="150414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D5E639-BA28-46E7-A47D-6F9286E3CCF1}"/>
              </a:ext>
            </a:extLst>
          </p:cNvPr>
          <p:cNvSpPr>
            <a:spLocks noGrp="1"/>
          </p:cNvSpPr>
          <p:nvPr>
            <p:ph type="title"/>
          </p:nvPr>
        </p:nvSpPr>
        <p:spPr>
          <a:xfrm>
            <a:off x="838200" y="365125"/>
            <a:ext cx="7684363" cy="1325563"/>
          </a:xfrm>
        </p:spPr>
        <p:txBody>
          <a:bodyPr/>
          <a:lstStyle/>
          <a:p>
            <a:r>
              <a:rPr lang="es-CR" b="1" dirty="0"/>
              <a:t>¿Qué es el aprendizaje automático?</a:t>
            </a:r>
          </a:p>
        </p:txBody>
      </p:sp>
      <p:sp>
        <p:nvSpPr>
          <p:cNvPr id="3" name="Marcador de contenido 2">
            <a:extLst>
              <a:ext uri="{FF2B5EF4-FFF2-40B4-BE49-F238E27FC236}">
                <a16:creationId xmlns:a16="http://schemas.microsoft.com/office/drawing/2014/main" id="{9B390B4D-F774-4844-9546-D8054AB93FB6}"/>
              </a:ext>
            </a:extLst>
          </p:cNvPr>
          <p:cNvSpPr>
            <a:spLocks noGrp="1"/>
          </p:cNvSpPr>
          <p:nvPr>
            <p:ph idx="1"/>
          </p:nvPr>
        </p:nvSpPr>
        <p:spPr/>
        <p:txBody>
          <a:bodyPr/>
          <a:lstStyle/>
          <a:p>
            <a:r>
              <a:rPr lang="es-CR" dirty="0"/>
              <a:t>El campo del aprendizaje automático se centra en el estudio y Construcción de sistemas informáticos que puedan aprender de los datos. Sin ser programado explícitamente. Aprendizaje automático Se utilizan algoritmos y técnicas para construir modelos a Descubre patrones y tendencias ocultos en los datos, permitiendo para tomar decisiones basadas en datos.</a:t>
            </a:r>
          </a:p>
        </p:txBody>
      </p:sp>
    </p:spTree>
    <p:extLst>
      <p:ext uri="{BB962C8B-B14F-4D97-AF65-F5344CB8AC3E}">
        <p14:creationId xmlns:p14="http://schemas.microsoft.com/office/powerpoint/2010/main" val="309364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EC8A9-8141-4BBC-ABB1-4E737FB0304F}"/>
              </a:ext>
            </a:extLst>
          </p:cNvPr>
          <p:cNvSpPr>
            <a:spLocks noGrp="1"/>
          </p:cNvSpPr>
          <p:nvPr>
            <p:ph type="title"/>
          </p:nvPr>
        </p:nvSpPr>
        <p:spPr>
          <a:xfrm>
            <a:off x="838200" y="365125"/>
            <a:ext cx="7572375" cy="1325563"/>
          </a:xfrm>
        </p:spPr>
        <p:txBody>
          <a:bodyPr/>
          <a:lstStyle/>
          <a:p>
            <a:r>
              <a:rPr lang="es-CR" b="1" dirty="0"/>
              <a:t>¿Qué es el aprendizaje automático?</a:t>
            </a:r>
          </a:p>
        </p:txBody>
      </p:sp>
      <p:sp>
        <p:nvSpPr>
          <p:cNvPr id="3" name="Marcador de contenido 2">
            <a:extLst>
              <a:ext uri="{FF2B5EF4-FFF2-40B4-BE49-F238E27FC236}">
                <a16:creationId xmlns:a16="http://schemas.microsoft.com/office/drawing/2014/main" id="{8E3E7D01-7AFA-447B-A08D-B4C5596F9F40}"/>
              </a:ext>
            </a:extLst>
          </p:cNvPr>
          <p:cNvSpPr>
            <a:spLocks noGrp="1"/>
          </p:cNvSpPr>
          <p:nvPr>
            <p:ph idx="1"/>
          </p:nvPr>
        </p:nvSpPr>
        <p:spPr>
          <a:xfrm>
            <a:off x="838200" y="1825625"/>
            <a:ext cx="5429435" cy="4351338"/>
          </a:xfrm>
        </p:spPr>
        <p:txBody>
          <a:bodyPr>
            <a:normAutofit fontScale="92500" lnSpcReduction="20000"/>
          </a:bodyPr>
          <a:lstStyle/>
          <a:p>
            <a:r>
              <a:rPr lang="es-CR" dirty="0"/>
              <a:t>ML </a:t>
            </a:r>
          </a:p>
          <a:p>
            <a:pPr lvl="1"/>
            <a:r>
              <a:rPr lang="es-CR" dirty="0"/>
              <a:t>combina conceptos y métodos de muchos disciplinas: </a:t>
            </a:r>
          </a:p>
          <a:p>
            <a:pPr lvl="2"/>
            <a:r>
              <a:rPr lang="es-CR" dirty="0"/>
              <a:t>Matemáticas</a:t>
            </a:r>
          </a:p>
          <a:p>
            <a:pPr lvl="2"/>
            <a:r>
              <a:rPr lang="es-CR" dirty="0"/>
              <a:t>Estadística</a:t>
            </a:r>
          </a:p>
          <a:p>
            <a:pPr lvl="2"/>
            <a:r>
              <a:rPr lang="es-CR" dirty="0"/>
              <a:t>Informática</a:t>
            </a:r>
          </a:p>
          <a:p>
            <a:pPr lvl="2"/>
            <a:r>
              <a:rPr lang="es-CR" dirty="0"/>
              <a:t>Artificial inteligencia</a:t>
            </a:r>
          </a:p>
          <a:p>
            <a:r>
              <a:rPr lang="es-CR" dirty="0"/>
              <a:t>ML </a:t>
            </a:r>
          </a:p>
          <a:p>
            <a:pPr lvl="1"/>
            <a:r>
              <a:rPr lang="es-CR" dirty="0"/>
              <a:t>ha sido utilizado en varias aplicaciones: </a:t>
            </a:r>
          </a:p>
          <a:p>
            <a:pPr lvl="2"/>
            <a:r>
              <a:rPr lang="es-CR" dirty="0"/>
              <a:t>Ciencia</a:t>
            </a:r>
          </a:p>
          <a:p>
            <a:pPr lvl="2"/>
            <a:r>
              <a:rPr lang="es-CR" dirty="0"/>
              <a:t>Ingeniería</a:t>
            </a:r>
          </a:p>
          <a:p>
            <a:pPr lvl="2"/>
            <a:r>
              <a:rPr lang="es-CR" dirty="0"/>
              <a:t>Negocios</a:t>
            </a:r>
          </a:p>
          <a:p>
            <a:pPr lvl="2"/>
            <a:r>
              <a:rPr lang="es-CR" dirty="0"/>
              <a:t>Medicina</a:t>
            </a:r>
          </a:p>
          <a:p>
            <a:pPr lvl="2"/>
            <a:r>
              <a:rPr lang="es-CR" dirty="0"/>
              <a:t>Derecho</a:t>
            </a:r>
          </a:p>
        </p:txBody>
      </p:sp>
      <p:pic>
        <p:nvPicPr>
          <p:cNvPr id="4" name="Marcador de contenido 7">
            <a:extLst>
              <a:ext uri="{FF2B5EF4-FFF2-40B4-BE49-F238E27FC236}">
                <a16:creationId xmlns:a16="http://schemas.microsoft.com/office/drawing/2014/main" id="{A07E413C-E674-47DE-BF8F-56057D6E0CAB}"/>
              </a:ext>
            </a:extLst>
          </p:cNvPr>
          <p:cNvPicPr>
            <a:picLocks noChangeAspect="1"/>
          </p:cNvPicPr>
          <p:nvPr/>
        </p:nvPicPr>
        <p:blipFill>
          <a:blip r:embed="rId2"/>
          <a:stretch>
            <a:fillRect/>
          </a:stretch>
        </p:blipFill>
        <p:spPr>
          <a:xfrm>
            <a:off x="6344245" y="1690688"/>
            <a:ext cx="5078687" cy="4351338"/>
          </a:xfrm>
          <a:prstGeom prst="rect">
            <a:avLst/>
          </a:prstGeom>
        </p:spPr>
      </p:pic>
    </p:spTree>
    <p:extLst>
      <p:ext uri="{BB962C8B-B14F-4D97-AF65-F5344CB8AC3E}">
        <p14:creationId xmlns:p14="http://schemas.microsoft.com/office/powerpoint/2010/main" val="209695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1D42DD-8B3D-4FFA-A60E-61D2F23CEB79}"/>
              </a:ext>
            </a:extLst>
          </p:cNvPr>
          <p:cNvSpPr>
            <a:spLocks noGrp="1"/>
          </p:cNvSpPr>
          <p:nvPr>
            <p:ph type="title"/>
          </p:nvPr>
        </p:nvSpPr>
        <p:spPr>
          <a:xfrm>
            <a:off x="838200" y="365125"/>
            <a:ext cx="7439025" cy="1325563"/>
          </a:xfrm>
        </p:spPr>
        <p:txBody>
          <a:bodyPr/>
          <a:lstStyle/>
          <a:p>
            <a:r>
              <a:rPr lang="es-CR" b="1" dirty="0"/>
              <a:t>¿Por qué el aumento del interés en el ML?</a:t>
            </a:r>
          </a:p>
        </p:txBody>
      </p:sp>
      <p:sp>
        <p:nvSpPr>
          <p:cNvPr id="3" name="Marcador de contenido 2">
            <a:extLst>
              <a:ext uri="{FF2B5EF4-FFF2-40B4-BE49-F238E27FC236}">
                <a16:creationId xmlns:a16="http://schemas.microsoft.com/office/drawing/2014/main" id="{8F39566F-AB2F-4FEF-987A-D4407D993267}"/>
              </a:ext>
            </a:extLst>
          </p:cNvPr>
          <p:cNvSpPr>
            <a:spLocks noGrp="1"/>
          </p:cNvSpPr>
          <p:nvPr>
            <p:ph idx="1"/>
          </p:nvPr>
        </p:nvSpPr>
        <p:spPr/>
        <p:txBody>
          <a:bodyPr>
            <a:normAutofit/>
          </a:bodyPr>
          <a:lstStyle/>
          <a:p>
            <a:r>
              <a:rPr lang="es-CR" dirty="0"/>
              <a:t>Avances en potencia de procesamiento, capacidad de almacenamiento, la computación móvil, y la interconectividad han creando datos sin precedentes:</a:t>
            </a:r>
          </a:p>
          <a:p>
            <a:pPr lvl="1"/>
            <a:r>
              <a:rPr lang="es-CR" dirty="0"/>
              <a:t>Preferencias de usuario e historial de compras en sitios web</a:t>
            </a:r>
          </a:p>
          <a:p>
            <a:pPr lvl="1"/>
            <a:r>
              <a:rPr lang="es-CR" dirty="0"/>
              <a:t>Datos científicos de sensores e instrumentos remotos.</a:t>
            </a:r>
          </a:p>
          <a:p>
            <a:pPr lvl="1"/>
            <a:r>
              <a:rPr lang="es-CR" dirty="0"/>
              <a:t>Datos personales de salud de dispositivos portátiles.</a:t>
            </a:r>
          </a:p>
          <a:p>
            <a:pPr lvl="1"/>
            <a:r>
              <a:rPr lang="es-CR" dirty="0"/>
              <a:t>Datos médicos de ensayos de medicamentos, opciones de tratamiento de una población.</a:t>
            </a:r>
          </a:p>
          <a:p>
            <a:pPr lvl="1"/>
            <a:r>
              <a:rPr lang="es-CR" dirty="0"/>
              <a:t>Datos de redes sociales relacionados con la satisfacción del cliente,</a:t>
            </a:r>
          </a:p>
          <a:p>
            <a:pPr lvl="1"/>
            <a:r>
              <a:rPr lang="es-CR" dirty="0"/>
              <a:t>Tendencias políticas, epidemias de salud, aplicación de la ley y actividades terroristas</a:t>
            </a:r>
          </a:p>
        </p:txBody>
      </p:sp>
    </p:spTree>
    <p:extLst>
      <p:ext uri="{BB962C8B-B14F-4D97-AF65-F5344CB8AC3E}">
        <p14:creationId xmlns:p14="http://schemas.microsoft.com/office/powerpoint/2010/main" val="17694500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1754</TotalTime>
  <Words>1624</Words>
  <Application>Microsoft Office PowerPoint</Application>
  <PresentationFormat>Panorámica</PresentationFormat>
  <Paragraphs>181</Paragraphs>
  <Slides>31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Calibri</vt:lpstr>
      <vt:lpstr>Calibri Light</vt:lpstr>
      <vt:lpstr>Times New Roman</vt:lpstr>
      <vt:lpstr>Tema de Office</vt:lpstr>
      <vt:lpstr>TRACK 6 – Virtualización y BIG DATA</vt:lpstr>
      <vt:lpstr>Agenda</vt:lpstr>
      <vt:lpstr>¿Dónde está el Big Data?</vt:lpstr>
      <vt:lpstr>Big Data</vt:lpstr>
      <vt:lpstr>¿Qué es el aprendizaje automático?</vt:lpstr>
      <vt:lpstr>¿Qué es el aprendizaje automático?</vt:lpstr>
      <vt:lpstr>¿Qué es el aprendizaje automático?</vt:lpstr>
      <vt:lpstr>¿Qué es el aprendizaje automático?</vt:lpstr>
      <vt:lpstr>¿Por qué el aumento del interés en el ML?</vt:lpstr>
      <vt:lpstr>Cómo mucho los datos son generado cada minuto en la ¿Internet?</vt:lpstr>
      <vt:lpstr>Diluvio de datos</vt:lpstr>
      <vt:lpstr>¿Por qué el aprendizaje automático?</vt:lpstr>
      <vt:lpstr>Aplicaciones del Aprendizaje Automático</vt:lpstr>
      <vt:lpstr>Enfoques de aprendizaje automático</vt:lpstr>
      <vt:lpstr>Clasificación</vt:lpstr>
      <vt:lpstr>Ejemplos de clasificación</vt:lpstr>
      <vt:lpstr>Regresión</vt:lpstr>
      <vt:lpstr>Ejemplos de regresión</vt:lpstr>
      <vt:lpstr>Análisis de conglomerados</vt:lpstr>
      <vt:lpstr>Ejemplos de análisis de cluster</vt:lpstr>
      <vt:lpstr>Análisis de asociación</vt:lpstr>
      <vt:lpstr>Ejemplos de análisis de asociación</vt:lpstr>
      <vt:lpstr>Supervisado contra no supervisado</vt:lpstr>
      <vt:lpstr>Proceso estándar de la industria para datos</vt:lpstr>
      <vt:lpstr>Diagrama CRISP-DM</vt:lpstr>
      <vt:lpstr>Estadística básica</vt:lpstr>
      <vt:lpstr>Estadística básica</vt:lpstr>
      <vt:lpstr>Estadística básica</vt:lpstr>
      <vt:lpstr>Estadística básica</vt:lpstr>
      <vt:lpstr>Estadística básica</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WALC 2018</dc:title>
  <dc:creator>Efrén Jiménez Delgado</dc:creator>
  <cp:lastModifiedBy>Efrén Jiménez Delgado</cp:lastModifiedBy>
  <cp:revision>21</cp:revision>
  <dcterms:created xsi:type="dcterms:W3CDTF">2018-11-25T07:23:57Z</dcterms:created>
  <dcterms:modified xsi:type="dcterms:W3CDTF">2019-11-13T12:43:21Z</dcterms:modified>
</cp:coreProperties>
</file>