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ne Little Font Bold" charset="1" panose="00000800000000000000"/>
      <p:regular r:id="rId16"/>
    </p:embeddedFont>
    <p:embeddedFont>
      <p:font typeface="One Little Font"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63.png" Type="http://schemas.openxmlformats.org/officeDocument/2006/relationships/image"/><Relationship Id="rId12" Target="../media/image6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4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5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 Id="rId9" Target="../media/image5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11" Target="../media/image61.png" Type="http://schemas.openxmlformats.org/officeDocument/2006/relationships/image"/><Relationship Id="rId12" Target="../media/image6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59.png" Type="http://schemas.openxmlformats.org/officeDocument/2006/relationships/image"/><Relationship Id="rId8" Target="../media/image60.svg" Type="http://schemas.openxmlformats.org/officeDocument/2006/relationships/image"/><Relationship Id="rId9"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D98F"/>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816535" y="1028700"/>
            <a:ext cx="14654931" cy="9002512"/>
            <a:chOff x="0" y="0"/>
            <a:chExt cx="19539907" cy="12003350"/>
          </a:xfrm>
        </p:grpSpPr>
        <p:sp>
          <p:nvSpPr>
            <p:cNvPr name="Freeform 6" id="6"/>
            <p:cNvSpPr/>
            <p:nvPr/>
          </p:nvSpPr>
          <p:spPr>
            <a:xfrm flipH="false" flipV="false" rot="0">
              <a:off x="0" y="8184649"/>
              <a:ext cx="19335192" cy="3818700"/>
            </a:xfrm>
            <a:custGeom>
              <a:avLst/>
              <a:gdLst/>
              <a:ahLst/>
              <a:cxnLst/>
              <a:rect r="r" b="b" t="t" l="l"/>
              <a:pathLst>
                <a:path h="3818700" w="19335192">
                  <a:moveTo>
                    <a:pt x="0" y="0"/>
                  </a:moveTo>
                  <a:lnTo>
                    <a:pt x="19335192" y="0"/>
                  </a:lnTo>
                  <a:lnTo>
                    <a:pt x="19335192" y="3818701"/>
                  </a:lnTo>
                  <a:lnTo>
                    <a:pt x="0" y="3818701"/>
                  </a:lnTo>
                  <a:lnTo>
                    <a:pt x="0" y="0"/>
                  </a:lnTo>
                  <a:close/>
                </a:path>
              </a:pathLst>
            </a:custGeom>
            <a:blipFill>
              <a:blip r:embed="rId4"/>
              <a:stretch>
                <a:fillRect l="0" t="0" r="0" b="0"/>
              </a:stretch>
            </a:blipFill>
          </p:spPr>
        </p:sp>
        <p:sp>
          <p:nvSpPr>
            <p:cNvPr name="Freeform 7" id="7"/>
            <p:cNvSpPr/>
            <p:nvPr/>
          </p:nvSpPr>
          <p:spPr>
            <a:xfrm flipH="false" flipV="false" rot="0">
              <a:off x="0" y="0"/>
              <a:ext cx="19539907" cy="10972800"/>
            </a:xfrm>
            <a:custGeom>
              <a:avLst/>
              <a:gdLst/>
              <a:ahLst/>
              <a:cxnLst/>
              <a:rect r="r" b="b" t="t" l="l"/>
              <a:pathLst>
                <a:path h="10972800" w="19539907">
                  <a:moveTo>
                    <a:pt x="0" y="0"/>
                  </a:moveTo>
                  <a:lnTo>
                    <a:pt x="19539907" y="0"/>
                  </a:lnTo>
                  <a:lnTo>
                    <a:pt x="19539907" y="10972800"/>
                  </a:lnTo>
                  <a:lnTo>
                    <a:pt x="0" y="10972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7055990" y="372253"/>
            <a:ext cx="3924413" cy="1312895"/>
          </a:xfrm>
          <a:custGeom>
            <a:avLst/>
            <a:gdLst/>
            <a:ahLst/>
            <a:cxnLst/>
            <a:rect r="r" b="b" t="t" l="l"/>
            <a:pathLst>
              <a:path h="1312895" w="3924413">
                <a:moveTo>
                  <a:pt x="0" y="0"/>
                </a:moveTo>
                <a:lnTo>
                  <a:pt x="3924413" y="0"/>
                </a:lnTo>
                <a:lnTo>
                  <a:pt x="3924413" y="1312894"/>
                </a:lnTo>
                <a:lnTo>
                  <a:pt x="0" y="13128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468386">
            <a:off x="15063370" y="1826990"/>
            <a:ext cx="2259909" cy="2511010"/>
          </a:xfrm>
          <a:custGeom>
            <a:avLst/>
            <a:gdLst/>
            <a:ahLst/>
            <a:cxnLst/>
            <a:rect r="r" b="b" t="t" l="l"/>
            <a:pathLst>
              <a:path h="2511010" w="2259909">
                <a:moveTo>
                  <a:pt x="0" y="0"/>
                </a:moveTo>
                <a:lnTo>
                  <a:pt x="2259909" y="0"/>
                </a:lnTo>
                <a:lnTo>
                  <a:pt x="2259909" y="2511011"/>
                </a:lnTo>
                <a:lnTo>
                  <a:pt x="0" y="25110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809087">
            <a:off x="431600" y="5821559"/>
            <a:ext cx="3493839" cy="4114800"/>
          </a:xfrm>
          <a:custGeom>
            <a:avLst/>
            <a:gdLst/>
            <a:ahLst/>
            <a:cxnLst/>
            <a:rect r="r" b="b" t="t" l="l"/>
            <a:pathLst>
              <a:path h="4114800" w="3493839">
                <a:moveTo>
                  <a:pt x="0" y="0"/>
                </a:moveTo>
                <a:lnTo>
                  <a:pt x="3493839" y="0"/>
                </a:lnTo>
                <a:lnTo>
                  <a:pt x="3493839"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3384690" y="3562175"/>
            <a:ext cx="11518621" cy="2463165"/>
          </a:xfrm>
          <a:prstGeom prst="rect">
            <a:avLst/>
          </a:prstGeom>
        </p:spPr>
        <p:txBody>
          <a:bodyPr anchor="t" rtlCol="false" tIns="0" lIns="0" bIns="0" rIns="0">
            <a:spAutoFit/>
          </a:bodyPr>
          <a:lstStyle/>
          <a:p>
            <a:pPr algn="ctr">
              <a:lnSpc>
                <a:spcPts val="20160"/>
              </a:lnSpc>
            </a:pPr>
            <a:r>
              <a:rPr lang="en-US" sz="14400">
                <a:solidFill>
                  <a:srgbClr val="000000"/>
                </a:solidFill>
                <a:latin typeface="One Little Font Bold"/>
                <a:ea typeface="One Little Font Bold"/>
                <a:cs typeface="One Little Font Bold"/>
                <a:sym typeface="One Little Font Bold"/>
              </a:rPr>
              <a:t>Rendang</a:t>
            </a:r>
          </a:p>
        </p:txBody>
      </p:sp>
      <p:sp>
        <p:nvSpPr>
          <p:cNvPr name="TextBox 12" id="12"/>
          <p:cNvSpPr txBox="true"/>
          <p:nvPr/>
        </p:nvSpPr>
        <p:spPr>
          <a:xfrm rot="0">
            <a:off x="3525776" y="6304963"/>
            <a:ext cx="11518621" cy="547370"/>
          </a:xfrm>
          <a:prstGeom prst="rect">
            <a:avLst/>
          </a:prstGeom>
        </p:spPr>
        <p:txBody>
          <a:bodyPr anchor="t" rtlCol="false" tIns="0" lIns="0" bIns="0" rIns="0">
            <a:spAutoFit/>
          </a:bodyPr>
          <a:lstStyle/>
          <a:p>
            <a:pPr algn="ctr">
              <a:lnSpc>
                <a:spcPts val="4480"/>
              </a:lnSpc>
            </a:pPr>
            <a:r>
              <a:rPr lang="en-US" sz="3200" spc="160">
                <a:solidFill>
                  <a:srgbClr val="000000"/>
                </a:solidFill>
                <a:latin typeface="One Little Font"/>
                <a:ea typeface="One Little Font"/>
                <a:cs typeface="One Little Font"/>
                <a:sym typeface="One Little Font"/>
              </a:rPr>
              <a:t>kelompok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A1B5"/>
        </a:solidFill>
      </p:bgPr>
    </p:bg>
    <p:spTree>
      <p:nvGrpSpPr>
        <p:cNvPr id="1" name=""/>
        <p:cNvGrpSpPr/>
        <p:nvPr/>
      </p:nvGrpSpPr>
      <p:grpSpPr>
        <a:xfrm>
          <a:off x="0" y="0"/>
          <a:ext cx="0" cy="0"/>
          <a:chOff x="0" y="0"/>
          <a:chExt cx="0" cy="0"/>
        </a:xfrm>
      </p:grpSpPr>
      <p:grpSp>
        <p:nvGrpSpPr>
          <p:cNvPr name="Group 2" id="2"/>
          <p:cNvGrpSpPr/>
          <p:nvPr/>
        </p:nvGrpSpPr>
        <p:grpSpPr>
          <a:xfrm rot="0">
            <a:off x="-1425173" y="493804"/>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816535" y="1028700"/>
            <a:ext cx="14654931" cy="9002512"/>
            <a:chOff x="0" y="0"/>
            <a:chExt cx="19539907" cy="12003350"/>
          </a:xfrm>
        </p:grpSpPr>
        <p:sp>
          <p:nvSpPr>
            <p:cNvPr name="Freeform 6" id="6"/>
            <p:cNvSpPr/>
            <p:nvPr/>
          </p:nvSpPr>
          <p:spPr>
            <a:xfrm flipH="false" flipV="false" rot="0">
              <a:off x="0" y="8184649"/>
              <a:ext cx="19335192" cy="3818700"/>
            </a:xfrm>
            <a:custGeom>
              <a:avLst/>
              <a:gdLst/>
              <a:ahLst/>
              <a:cxnLst/>
              <a:rect r="r" b="b" t="t" l="l"/>
              <a:pathLst>
                <a:path h="3818700" w="19335192">
                  <a:moveTo>
                    <a:pt x="0" y="0"/>
                  </a:moveTo>
                  <a:lnTo>
                    <a:pt x="19335192" y="0"/>
                  </a:lnTo>
                  <a:lnTo>
                    <a:pt x="19335192" y="3818701"/>
                  </a:lnTo>
                  <a:lnTo>
                    <a:pt x="0" y="3818701"/>
                  </a:lnTo>
                  <a:lnTo>
                    <a:pt x="0" y="0"/>
                  </a:lnTo>
                  <a:close/>
                </a:path>
              </a:pathLst>
            </a:custGeom>
            <a:blipFill>
              <a:blip r:embed="rId4"/>
              <a:stretch>
                <a:fillRect l="0" t="0" r="0" b="0"/>
              </a:stretch>
            </a:blipFill>
          </p:spPr>
        </p:sp>
        <p:sp>
          <p:nvSpPr>
            <p:cNvPr name="Freeform 7" id="7"/>
            <p:cNvSpPr/>
            <p:nvPr/>
          </p:nvSpPr>
          <p:spPr>
            <a:xfrm flipH="false" flipV="false" rot="0">
              <a:off x="0" y="0"/>
              <a:ext cx="19539907" cy="10972800"/>
            </a:xfrm>
            <a:custGeom>
              <a:avLst/>
              <a:gdLst/>
              <a:ahLst/>
              <a:cxnLst/>
              <a:rect r="r" b="b" t="t" l="l"/>
              <a:pathLst>
                <a:path h="10972800" w="19539907">
                  <a:moveTo>
                    <a:pt x="0" y="0"/>
                  </a:moveTo>
                  <a:lnTo>
                    <a:pt x="19539907" y="0"/>
                  </a:lnTo>
                  <a:lnTo>
                    <a:pt x="19539907" y="10972800"/>
                  </a:lnTo>
                  <a:lnTo>
                    <a:pt x="0" y="10972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1165619" y="2306261"/>
            <a:ext cx="2743546" cy="1506456"/>
          </a:xfrm>
          <a:custGeom>
            <a:avLst/>
            <a:gdLst/>
            <a:ahLst/>
            <a:cxnLst/>
            <a:rect r="r" b="b" t="t" l="l"/>
            <a:pathLst>
              <a:path h="1506456" w="2743546">
                <a:moveTo>
                  <a:pt x="0" y="0"/>
                </a:moveTo>
                <a:lnTo>
                  <a:pt x="2743546" y="0"/>
                </a:lnTo>
                <a:lnTo>
                  <a:pt x="2743546" y="1506456"/>
                </a:lnTo>
                <a:lnTo>
                  <a:pt x="0" y="15064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648878" y="627712"/>
            <a:ext cx="2990244" cy="1060177"/>
          </a:xfrm>
          <a:custGeom>
            <a:avLst/>
            <a:gdLst/>
            <a:ahLst/>
            <a:cxnLst/>
            <a:rect r="r" b="b" t="t" l="l"/>
            <a:pathLst>
              <a:path h="1060177" w="2990244">
                <a:moveTo>
                  <a:pt x="0" y="0"/>
                </a:moveTo>
                <a:lnTo>
                  <a:pt x="2990244" y="0"/>
                </a:lnTo>
                <a:lnTo>
                  <a:pt x="2990244" y="1060177"/>
                </a:lnTo>
                <a:lnTo>
                  <a:pt x="0" y="10601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4661093" y="6827543"/>
            <a:ext cx="3150740" cy="2640893"/>
          </a:xfrm>
          <a:custGeom>
            <a:avLst/>
            <a:gdLst/>
            <a:ahLst/>
            <a:cxnLst/>
            <a:rect r="r" b="b" t="t" l="l"/>
            <a:pathLst>
              <a:path h="2640893" w="3150740">
                <a:moveTo>
                  <a:pt x="0" y="0"/>
                </a:moveTo>
                <a:lnTo>
                  <a:pt x="3150739" y="0"/>
                </a:lnTo>
                <a:lnTo>
                  <a:pt x="3150739" y="2640892"/>
                </a:lnTo>
                <a:lnTo>
                  <a:pt x="0" y="26408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6164299" y="4124748"/>
            <a:ext cx="12123701" cy="1405208"/>
          </a:xfrm>
          <a:prstGeom prst="rect">
            <a:avLst/>
          </a:prstGeom>
        </p:spPr>
        <p:txBody>
          <a:bodyPr anchor="t" rtlCol="false" tIns="0" lIns="0" bIns="0" rIns="0">
            <a:spAutoFit/>
          </a:bodyPr>
          <a:lstStyle/>
          <a:p>
            <a:pPr algn="l">
              <a:lnSpc>
                <a:spcPts val="11577"/>
              </a:lnSpc>
            </a:pPr>
            <a:r>
              <a:rPr lang="en-US" sz="8269">
                <a:solidFill>
                  <a:srgbClr val="000000"/>
                </a:solidFill>
                <a:latin typeface="One Little Font Bold"/>
                <a:ea typeface="One Little Font Bold"/>
                <a:cs typeface="One Little Font Bold"/>
                <a:sym typeface="One Little Font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A1B5"/>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816535" y="1028700"/>
            <a:ext cx="14654931" cy="9002512"/>
            <a:chOff x="0" y="0"/>
            <a:chExt cx="19539907" cy="12003350"/>
          </a:xfrm>
        </p:grpSpPr>
        <p:sp>
          <p:nvSpPr>
            <p:cNvPr name="Freeform 6" id="6"/>
            <p:cNvSpPr/>
            <p:nvPr/>
          </p:nvSpPr>
          <p:spPr>
            <a:xfrm flipH="false" flipV="false" rot="0">
              <a:off x="0" y="8184649"/>
              <a:ext cx="19335192" cy="3818700"/>
            </a:xfrm>
            <a:custGeom>
              <a:avLst/>
              <a:gdLst/>
              <a:ahLst/>
              <a:cxnLst/>
              <a:rect r="r" b="b" t="t" l="l"/>
              <a:pathLst>
                <a:path h="3818700" w="19335192">
                  <a:moveTo>
                    <a:pt x="0" y="0"/>
                  </a:moveTo>
                  <a:lnTo>
                    <a:pt x="19335192" y="0"/>
                  </a:lnTo>
                  <a:lnTo>
                    <a:pt x="19335192" y="3818701"/>
                  </a:lnTo>
                  <a:lnTo>
                    <a:pt x="0" y="3818701"/>
                  </a:lnTo>
                  <a:lnTo>
                    <a:pt x="0" y="0"/>
                  </a:lnTo>
                  <a:close/>
                </a:path>
              </a:pathLst>
            </a:custGeom>
            <a:blipFill>
              <a:blip r:embed="rId4"/>
              <a:stretch>
                <a:fillRect l="0" t="0" r="0" b="0"/>
              </a:stretch>
            </a:blipFill>
          </p:spPr>
        </p:sp>
        <p:sp>
          <p:nvSpPr>
            <p:cNvPr name="Freeform 7" id="7"/>
            <p:cNvSpPr/>
            <p:nvPr/>
          </p:nvSpPr>
          <p:spPr>
            <a:xfrm flipH="false" flipV="false" rot="0">
              <a:off x="0" y="0"/>
              <a:ext cx="19539907" cy="10972800"/>
            </a:xfrm>
            <a:custGeom>
              <a:avLst/>
              <a:gdLst/>
              <a:ahLst/>
              <a:cxnLst/>
              <a:rect r="r" b="b" t="t" l="l"/>
              <a:pathLst>
                <a:path h="10972800" w="19539907">
                  <a:moveTo>
                    <a:pt x="0" y="0"/>
                  </a:moveTo>
                  <a:lnTo>
                    <a:pt x="19539907" y="0"/>
                  </a:lnTo>
                  <a:lnTo>
                    <a:pt x="19539907" y="10972800"/>
                  </a:lnTo>
                  <a:lnTo>
                    <a:pt x="0" y="10972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1028700" y="2169036"/>
            <a:ext cx="2317478" cy="2400401"/>
          </a:xfrm>
          <a:custGeom>
            <a:avLst/>
            <a:gdLst/>
            <a:ahLst/>
            <a:cxnLst/>
            <a:rect r="r" b="b" t="t" l="l"/>
            <a:pathLst>
              <a:path h="2400401" w="2317478">
                <a:moveTo>
                  <a:pt x="0" y="0"/>
                </a:moveTo>
                <a:lnTo>
                  <a:pt x="2317478" y="0"/>
                </a:lnTo>
                <a:lnTo>
                  <a:pt x="2317478" y="2400401"/>
                </a:lnTo>
                <a:lnTo>
                  <a:pt x="0" y="24004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648878" y="672263"/>
            <a:ext cx="2990244" cy="1060177"/>
          </a:xfrm>
          <a:custGeom>
            <a:avLst/>
            <a:gdLst/>
            <a:ahLst/>
            <a:cxnLst/>
            <a:rect r="r" b="b" t="t" l="l"/>
            <a:pathLst>
              <a:path h="1060177" w="2990244">
                <a:moveTo>
                  <a:pt x="0" y="0"/>
                </a:moveTo>
                <a:lnTo>
                  <a:pt x="2990244" y="0"/>
                </a:lnTo>
                <a:lnTo>
                  <a:pt x="2990244" y="1060178"/>
                </a:lnTo>
                <a:lnTo>
                  <a:pt x="0" y="10601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3965338" y="5810944"/>
            <a:ext cx="3576135" cy="4114800"/>
          </a:xfrm>
          <a:custGeom>
            <a:avLst/>
            <a:gdLst/>
            <a:ahLst/>
            <a:cxnLst/>
            <a:rect r="r" b="b" t="t" l="l"/>
            <a:pathLst>
              <a:path h="4114800" w="3576135">
                <a:moveTo>
                  <a:pt x="0" y="0"/>
                </a:moveTo>
                <a:lnTo>
                  <a:pt x="3576135" y="0"/>
                </a:lnTo>
                <a:lnTo>
                  <a:pt x="3576135"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3384690" y="2656767"/>
            <a:ext cx="11518621" cy="712470"/>
          </a:xfrm>
          <a:prstGeom prst="rect">
            <a:avLst/>
          </a:prstGeom>
        </p:spPr>
        <p:txBody>
          <a:bodyPr anchor="t" rtlCol="false" tIns="0" lIns="0" bIns="0" rIns="0">
            <a:spAutoFit/>
          </a:bodyPr>
          <a:lstStyle/>
          <a:p>
            <a:pPr algn="ctr">
              <a:lnSpc>
                <a:spcPts val="5880"/>
              </a:lnSpc>
            </a:pPr>
            <a:r>
              <a:rPr lang="en-US" sz="4200">
                <a:solidFill>
                  <a:srgbClr val="000000"/>
                </a:solidFill>
                <a:latin typeface="One Little Font Bold"/>
                <a:ea typeface="One Little Font Bold"/>
                <a:cs typeface="One Little Font Bold"/>
                <a:sym typeface="One Little Font Bold"/>
              </a:rPr>
              <a:t>Pendahuluan</a:t>
            </a:r>
          </a:p>
        </p:txBody>
      </p:sp>
      <p:sp>
        <p:nvSpPr>
          <p:cNvPr name="TextBox 12" id="12"/>
          <p:cNvSpPr txBox="true"/>
          <p:nvPr/>
        </p:nvSpPr>
        <p:spPr>
          <a:xfrm rot="0">
            <a:off x="4504566" y="3817996"/>
            <a:ext cx="9278869" cy="3357245"/>
          </a:xfrm>
          <a:prstGeom prst="rect">
            <a:avLst/>
          </a:prstGeom>
        </p:spPr>
        <p:txBody>
          <a:bodyPr anchor="t" rtlCol="false" tIns="0" lIns="0" bIns="0" rIns="0">
            <a:spAutoFit/>
          </a:bodyPr>
          <a:lstStyle/>
          <a:p>
            <a:pPr algn="ctr">
              <a:lnSpc>
                <a:spcPts val="4480"/>
              </a:lnSpc>
            </a:pPr>
            <a:r>
              <a:rPr lang="en-US" sz="3200" spc="160">
                <a:solidFill>
                  <a:srgbClr val="000000"/>
                </a:solidFill>
                <a:latin typeface="One Little Font"/>
                <a:ea typeface="One Little Font"/>
                <a:cs typeface="One Little Font"/>
                <a:sym typeface="One Little Font"/>
              </a:rPr>
              <a:t>Rendang, merupakan masakan khas Minangkabau, terkenal sebagai hidangan daging panggang dengan santan dan rempah-rempah. Kelezatannya membuat rendang diakui sebagai salah satu masakan terenak di dunia karna rasa yang begitu enak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2378C"/>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816535" y="1028700"/>
            <a:ext cx="14654931" cy="9002512"/>
            <a:chOff x="0" y="0"/>
            <a:chExt cx="19539907" cy="12003350"/>
          </a:xfrm>
        </p:grpSpPr>
        <p:sp>
          <p:nvSpPr>
            <p:cNvPr name="Freeform 6" id="6"/>
            <p:cNvSpPr/>
            <p:nvPr/>
          </p:nvSpPr>
          <p:spPr>
            <a:xfrm flipH="false" flipV="false" rot="0">
              <a:off x="0" y="8184649"/>
              <a:ext cx="19335192" cy="3818700"/>
            </a:xfrm>
            <a:custGeom>
              <a:avLst/>
              <a:gdLst/>
              <a:ahLst/>
              <a:cxnLst/>
              <a:rect r="r" b="b" t="t" l="l"/>
              <a:pathLst>
                <a:path h="3818700" w="19335192">
                  <a:moveTo>
                    <a:pt x="0" y="0"/>
                  </a:moveTo>
                  <a:lnTo>
                    <a:pt x="19335192" y="0"/>
                  </a:lnTo>
                  <a:lnTo>
                    <a:pt x="19335192" y="3818701"/>
                  </a:lnTo>
                  <a:lnTo>
                    <a:pt x="0" y="3818701"/>
                  </a:lnTo>
                  <a:lnTo>
                    <a:pt x="0" y="0"/>
                  </a:lnTo>
                  <a:close/>
                </a:path>
              </a:pathLst>
            </a:custGeom>
            <a:blipFill>
              <a:blip r:embed="rId4"/>
              <a:stretch>
                <a:fillRect l="0" t="0" r="0" b="0"/>
              </a:stretch>
            </a:blipFill>
          </p:spPr>
        </p:sp>
        <p:sp>
          <p:nvSpPr>
            <p:cNvPr name="Freeform 7" id="7"/>
            <p:cNvSpPr/>
            <p:nvPr/>
          </p:nvSpPr>
          <p:spPr>
            <a:xfrm flipH="false" flipV="false" rot="0">
              <a:off x="0" y="0"/>
              <a:ext cx="19539907" cy="10972800"/>
            </a:xfrm>
            <a:custGeom>
              <a:avLst/>
              <a:gdLst/>
              <a:ahLst/>
              <a:cxnLst/>
              <a:rect r="r" b="b" t="t" l="l"/>
              <a:pathLst>
                <a:path h="10972800" w="19539907">
                  <a:moveTo>
                    <a:pt x="0" y="0"/>
                  </a:moveTo>
                  <a:lnTo>
                    <a:pt x="19539907" y="0"/>
                  </a:lnTo>
                  <a:lnTo>
                    <a:pt x="19539907" y="10972800"/>
                  </a:lnTo>
                  <a:lnTo>
                    <a:pt x="0" y="10972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14903310" y="1028700"/>
            <a:ext cx="2743546" cy="1506456"/>
          </a:xfrm>
          <a:custGeom>
            <a:avLst/>
            <a:gdLst/>
            <a:ahLst/>
            <a:cxnLst/>
            <a:rect r="r" b="b" t="t" l="l"/>
            <a:pathLst>
              <a:path h="1506456" w="2743546">
                <a:moveTo>
                  <a:pt x="0" y="0"/>
                </a:moveTo>
                <a:lnTo>
                  <a:pt x="2743546" y="0"/>
                </a:lnTo>
                <a:lnTo>
                  <a:pt x="2743546" y="1506456"/>
                </a:lnTo>
                <a:lnTo>
                  <a:pt x="0" y="15064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648878" y="627712"/>
            <a:ext cx="2990244" cy="1060177"/>
          </a:xfrm>
          <a:custGeom>
            <a:avLst/>
            <a:gdLst/>
            <a:ahLst/>
            <a:cxnLst/>
            <a:rect r="r" b="b" t="t" l="l"/>
            <a:pathLst>
              <a:path h="1060177" w="2990244">
                <a:moveTo>
                  <a:pt x="0" y="0"/>
                </a:moveTo>
                <a:lnTo>
                  <a:pt x="2990244" y="0"/>
                </a:lnTo>
                <a:lnTo>
                  <a:pt x="2990244" y="1060177"/>
                </a:lnTo>
                <a:lnTo>
                  <a:pt x="0" y="10601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68300" y="7522622"/>
            <a:ext cx="4969669" cy="2764378"/>
          </a:xfrm>
          <a:custGeom>
            <a:avLst/>
            <a:gdLst/>
            <a:ahLst/>
            <a:cxnLst/>
            <a:rect r="r" b="b" t="t" l="l"/>
            <a:pathLst>
              <a:path h="2764378" w="4969669">
                <a:moveTo>
                  <a:pt x="0" y="0"/>
                </a:moveTo>
                <a:lnTo>
                  <a:pt x="4969669" y="0"/>
                </a:lnTo>
                <a:lnTo>
                  <a:pt x="4969669" y="2764378"/>
                </a:lnTo>
                <a:lnTo>
                  <a:pt x="0" y="2764378"/>
                </a:lnTo>
                <a:lnTo>
                  <a:pt x="0" y="0"/>
                </a:lnTo>
                <a:close/>
              </a:path>
            </a:pathLst>
          </a:custGeom>
          <a:blipFill>
            <a:blip r:embed="rId11"/>
            <a:stretch>
              <a:fillRect l="0" t="0" r="0" b="0"/>
            </a:stretch>
          </a:blipFill>
        </p:spPr>
      </p:sp>
      <p:sp>
        <p:nvSpPr>
          <p:cNvPr name="TextBox 11" id="11"/>
          <p:cNvSpPr txBox="true"/>
          <p:nvPr/>
        </p:nvSpPr>
        <p:spPr>
          <a:xfrm rot="0">
            <a:off x="3384690" y="1946507"/>
            <a:ext cx="11518621" cy="712470"/>
          </a:xfrm>
          <a:prstGeom prst="rect">
            <a:avLst/>
          </a:prstGeom>
        </p:spPr>
        <p:txBody>
          <a:bodyPr anchor="t" rtlCol="false" tIns="0" lIns="0" bIns="0" rIns="0">
            <a:spAutoFit/>
          </a:bodyPr>
          <a:lstStyle/>
          <a:p>
            <a:pPr algn="ctr">
              <a:lnSpc>
                <a:spcPts val="5880"/>
              </a:lnSpc>
            </a:pPr>
            <a:r>
              <a:rPr lang="en-US" sz="4200">
                <a:solidFill>
                  <a:srgbClr val="000000"/>
                </a:solidFill>
                <a:latin typeface="One Little Font Bold"/>
                <a:ea typeface="One Little Font Bold"/>
                <a:cs typeface="One Little Font Bold"/>
                <a:sym typeface="One Little Font Bold"/>
              </a:rPr>
              <a:t>sejarah rendang </a:t>
            </a:r>
          </a:p>
        </p:txBody>
      </p:sp>
      <p:sp>
        <p:nvSpPr>
          <p:cNvPr name="TextBox 12" id="12"/>
          <p:cNvSpPr txBox="true"/>
          <p:nvPr/>
        </p:nvSpPr>
        <p:spPr>
          <a:xfrm rot="0">
            <a:off x="2815984" y="2935202"/>
            <a:ext cx="12656032" cy="5459050"/>
          </a:xfrm>
          <a:prstGeom prst="rect">
            <a:avLst/>
          </a:prstGeom>
        </p:spPr>
        <p:txBody>
          <a:bodyPr anchor="t" rtlCol="false" tIns="0" lIns="0" bIns="0" rIns="0">
            <a:spAutoFit/>
          </a:bodyPr>
          <a:lstStyle/>
          <a:p>
            <a:pPr algn="ctr">
              <a:lnSpc>
                <a:spcPts val="4369"/>
              </a:lnSpc>
            </a:pPr>
            <a:r>
              <a:rPr lang="en-US" sz="3121" spc="156">
                <a:solidFill>
                  <a:srgbClr val="000000"/>
                </a:solidFill>
                <a:latin typeface="One Little Font"/>
                <a:ea typeface="One Little Font"/>
                <a:cs typeface="One Little Font"/>
                <a:sym typeface="One Little Font"/>
              </a:rPr>
              <a:t>Asal usul rendang ditelusuri berasal dari tanah Minangkabau, Sumatera Barat. Bagi masyarakat Minang, rendang sudah ada sejak dahulu dan telah menjadi masakan tradisi yang dihidangkan dalam berbagai acara adat dan hidangan keseharian. Sebagai masakan tradisi, rendang diduga telah lahir sejak orang Minang menggelar acara adat pertamanya. Kemudian seni memasak ini berkembang ke kawasan serantau berbudaya Melayu lainnya; mulai dari Mandailing, Riau, Jambi, hingga ke negeri seberang di Negeri Sembilan yang banyak dihuni perantau asal Minangkabau. Karena itulah rendang dikenal luas baik di Sumatera dan Semenanjung Malaya.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ADCED"/>
        </a:solidFill>
      </p:bgPr>
    </p:bg>
    <p:spTree>
      <p:nvGrpSpPr>
        <p:cNvPr id="1" name=""/>
        <p:cNvGrpSpPr/>
        <p:nvPr/>
      </p:nvGrpSpPr>
      <p:grpSpPr>
        <a:xfrm>
          <a:off x="0" y="0"/>
          <a:ext cx="0" cy="0"/>
          <a:chOff x="0" y="0"/>
          <a:chExt cx="0" cy="0"/>
        </a:xfrm>
      </p:grpSpPr>
      <p:grpSp>
        <p:nvGrpSpPr>
          <p:cNvPr name="Group 2" id="2"/>
          <p:cNvGrpSpPr/>
          <p:nvPr/>
        </p:nvGrpSpPr>
        <p:grpSpPr>
          <a:xfrm rot="0">
            <a:off x="-1442809" y="1305052"/>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816535" y="1028700"/>
            <a:ext cx="14654931" cy="9002512"/>
            <a:chOff x="0" y="0"/>
            <a:chExt cx="19539907" cy="12003350"/>
          </a:xfrm>
        </p:grpSpPr>
        <p:sp>
          <p:nvSpPr>
            <p:cNvPr name="Freeform 6" id="6"/>
            <p:cNvSpPr/>
            <p:nvPr/>
          </p:nvSpPr>
          <p:spPr>
            <a:xfrm flipH="false" flipV="false" rot="0">
              <a:off x="0" y="8184649"/>
              <a:ext cx="19335192" cy="3818700"/>
            </a:xfrm>
            <a:custGeom>
              <a:avLst/>
              <a:gdLst/>
              <a:ahLst/>
              <a:cxnLst/>
              <a:rect r="r" b="b" t="t" l="l"/>
              <a:pathLst>
                <a:path h="3818700" w="19335192">
                  <a:moveTo>
                    <a:pt x="0" y="0"/>
                  </a:moveTo>
                  <a:lnTo>
                    <a:pt x="19335192" y="0"/>
                  </a:lnTo>
                  <a:lnTo>
                    <a:pt x="19335192" y="3818701"/>
                  </a:lnTo>
                  <a:lnTo>
                    <a:pt x="0" y="3818701"/>
                  </a:lnTo>
                  <a:lnTo>
                    <a:pt x="0" y="0"/>
                  </a:lnTo>
                  <a:close/>
                </a:path>
              </a:pathLst>
            </a:custGeom>
            <a:blipFill>
              <a:blip r:embed="rId4"/>
              <a:stretch>
                <a:fillRect l="0" t="0" r="0" b="0"/>
              </a:stretch>
            </a:blipFill>
          </p:spPr>
        </p:sp>
        <p:sp>
          <p:nvSpPr>
            <p:cNvPr name="Freeform 7" id="7"/>
            <p:cNvSpPr/>
            <p:nvPr/>
          </p:nvSpPr>
          <p:spPr>
            <a:xfrm flipH="false" flipV="false" rot="0">
              <a:off x="0" y="0"/>
              <a:ext cx="19539907" cy="10972800"/>
            </a:xfrm>
            <a:custGeom>
              <a:avLst/>
              <a:gdLst/>
              <a:ahLst/>
              <a:cxnLst/>
              <a:rect r="r" b="b" t="t" l="l"/>
              <a:pathLst>
                <a:path h="10972800" w="19539907">
                  <a:moveTo>
                    <a:pt x="0" y="0"/>
                  </a:moveTo>
                  <a:lnTo>
                    <a:pt x="19539907" y="0"/>
                  </a:lnTo>
                  <a:lnTo>
                    <a:pt x="19539907" y="10972800"/>
                  </a:lnTo>
                  <a:lnTo>
                    <a:pt x="0" y="10972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14422687" y="5682059"/>
            <a:ext cx="3865313" cy="3661505"/>
          </a:xfrm>
          <a:custGeom>
            <a:avLst/>
            <a:gdLst/>
            <a:ahLst/>
            <a:cxnLst/>
            <a:rect r="r" b="b" t="t" l="l"/>
            <a:pathLst>
              <a:path h="3661505" w="3865313">
                <a:moveTo>
                  <a:pt x="0" y="0"/>
                </a:moveTo>
                <a:lnTo>
                  <a:pt x="3865313" y="0"/>
                </a:lnTo>
                <a:lnTo>
                  <a:pt x="3865313" y="3661505"/>
                </a:lnTo>
                <a:lnTo>
                  <a:pt x="0" y="36615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707561" y="545534"/>
            <a:ext cx="2872877" cy="966331"/>
          </a:xfrm>
          <a:custGeom>
            <a:avLst/>
            <a:gdLst/>
            <a:ahLst/>
            <a:cxnLst/>
            <a:rect r="r" b="b" t="t" l="l"/>
            <a:pathLst>
              <a:path h="966331" w="2872877">
                <a:moveTo>
                  <a:pt x="0" y="0"/>
                </a:moveTo>
                <a:lnTo>
                  <a:pt x="2872878" y="0"/>
                </a:lnTo>
                <a:lnTo>
                  <a:pt x="2872878" y="966332"/>
                </a:lnTo>
                <a:lnTo>
                  <a:pt x="0" y="9663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1095234">
            <a:off x="987506" y="2839198"/>
            <a:ext cx="2202865" cy="1642136"/>
          </a:xfrm>
          <a:custGeom>
            <a:avLst/>
            <a:gdLst/>
            <a:ahLst/>
            <a:cxnLst/>
            <a:rect r="r" b="b" t="t" l="l"/>
            <a:pathLst>
              <a:path h="1642136" w="2202865">
                <a:moveTo>
                  <a:pt x="2202866" y="0"/>
                </a:moveTo>
                <a:lnTo>
                  <a:pt x="0" y="0"/>
                </a:lnTo>
                <a:lnTo>
                  <a:pt x="0" y="1642136"/>
                </a:lnTo>
                <a:lnTo>
                  <a:pt x="2202866" y="1642136"/>
                </a:lnTo>
                <a:lnTo>
                  <a:pt x="220286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3392127" y="2141181"/>
            <a:ext cx="11518621" cy="712470"/>
          </a:xfrm>
          <a:prstGeom prst="rect">
            <a:avLst/>
          </a:prstGeom>
        </p:spPr>
        <p:txBody>
          <a:bodyPr anchor="t" rtlCol="false" tIns="0" lIns="0" bIns="0" rIns="0">
            <a:spAutoFit/>
          </a:bodyPr>
          <a:lstStyle/>
          <a:p>
            <a:pPr algn="ctr">
              <a:lnSpc>
                <a:spcPts val="5880"/>
              </a:lnSpc>
            </a:pPr>
            <a:r>
              <a:rPr lang="en-US" sz="4200">
                <a:solidFill>
                  <a:srgbClr val="000000"/>
                </a:solidFill>
                <a:latin typeface="One Little Font Bold"/>
                <a:ea typeface="One Little Font Bold"/>
                <a:cs typeface="One Little Font Bold"/>
                <a:sym typeface="One Little Font Bold"/>
              </a:rPr>
              <a:t>asal usul nama rendang</a:t>
            </a:r>
          </a:p>
        </p:txBody>
      </p:sp>
      <p:sp>
        <p:nvSpPr>
          <p:cNvPr name="TextBox 12" id="12"/>
          <p:cNvSpPr txBox="true"/>
          <p:nvPr/>
        </p:nvSpPr>
        <p:spPr>
          <a:xfrm rot="0">
            <a:off x="3865313" y="3062761"/>
            <a:ext cx="10557375" cy="4450050"/>
          </a:xfrm>
          <a:prstGeom prst="rect">
            <a:avLst/>
          </a:prstGeom>
        </p:spPr>
        <p:txBody>
          <a:bodyPr anchor="t" rtlCol="false" tIns="0" lIns="0" bIns="0" rIns="0">
            <a:spAutoFit/>
          </a:bodyPr>
          <a:lstStyle/>
          <a:p>
            <a:pPr algn="ctr">
              <a:lnSpc>
                <a:spcPts val="5097"/>
              </a:lnSpc>
            </a:pPr>
            <a:r>
              <a:rPr lang="en-US" sz="3640" spc="182">
                <a:solidFill>
                  <a:srgbClr val="000000"/>
                </a:solidFill>
                <a:latin typeface="One Little Font"/>
                <a:ea typeface="One Little Font"/>
                <a:cs typeface="One Little Font"/>
                <a:sym typeface="One Little Font"/>
              </a:rPr>
              <a:t>Menurut sejarah, kata Rendang berasal dari bahasa Minangkabau “Randang” yang merujuk pada teknik memasaknya, yaitu “Marandang”. Yang artinya, mengaduk makanan sampai berjam-berjam hingga menyisakan daging yang dibalut dengan bumbu berwarna hitam atau kerap disebut “Dadak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43B8E"/>
        </a:solidFill>
      </p:bgPr>
    </p:bg>
    <p:spTree>
      <p:nvGrpSpPr>
        <p:cNvPr id="1" name=""/>
        <p:cNvGrpSpPr/>
        <p:nvPr/>
      </p:nvGrpSpPr>
      <p:grpSpPr>
        <a:xfrm>
          <a:off x="0" y="0"/>
          <a:ext cx="0" cy="0"/>
          <a:chOff x="0" y="0"/>
          <a:chExt cx="0" cy="0"/>
        </a:xfrm>
      </p:grpSpPr>
      <p:grpSp>
        <p:nvGrpSpPr>
          <p:cNvPr name="Group 2" id="2"/>
          <p:cNvGrpSpPr/>
          <p:nvPr/>
        </p:nvGrpSpPr>
        <p:grpSpPr>
          <a:xfrm rot="0">
            <a:off x="-1339347"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816535" y="7167187"/>
            <a:ext cx="14501394" cy="2864025"/>
          </a:xfrm>
          <a:custGeom>
            <a:avLst/>
            <a:gdLst/>
            <a:ahLst/>
            <a:cxnLst/>
            <a:rect r="r" b="b" t="t" l="l"/>
            <a:pathLst>
              <a:path h="2864025" w="14501394">
                <a:moveTo>
                  <a:pt x="0" y="0"/>
                </a:moveTo>
                <a:lnTo>
                  <a:pt x="14501393" y="0"/>
                </a:lnTo>
                <a:lnTo>
                  <a:pt x="14501393" y="2864025"/>
                </a:lnTo>
                <a:lnTo>
                  <a:pt x="0" y="2864025"/>
                </a:lnTo>
                <a:lnTo>
                  <a:pt x="0" y="0"/>
                </a:lnTo>
                <a:close/>
              </a:path>
            </a:pathLst>
          </a:custGeom>
          <a:blipFill>
            <a:blip r:embed="rId4"/>
            <a:stretch>
              <a:fillRect l="0" t="0" r="0" b="0"/>
            </a:stretch>
          </a:blipFill>
        </p:spPr>
      </p:sp>
      <p:sp>
        <p:nvSpPr>
          <p:cNvPr name="Freeform 6" id="6"/>
          <p:cNvSpPr/>
          <p:nvPr/>
        </p:nvSpPr>
        <p:spPr>
          <a:xfrm flipH="false" flipV="false" rot="0">
            <a:off x="1816535" y="1028700"/>
            <a:ext cx="14654931" cy="8229600"/>
          </a:xfrm>
          <a:custGeom>
            <a:avLst/>
            <a:gdLst/>
            <a:ahLst/>
            <a:cxnLst/>
            <a:rect r="r" b="b" t="t" l="l"/>
            <a:pathLst>
              <a:path h="8229600" w="14654931">
                <a:moveTo>
                  <a:pt x="0" y="0"/>
                </a:moveTo>
                <a:lnTo>
                  <a:pt x="14654930" y="0"/>
                </a:lnTo>
                <a:lnTo>
                  <a:pt x="14654930" y="8229600"/>
                </a:lnTo>
                <a:lnTo>
                  <a:pt x="0" y="8229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351276">
            <a:off x="12683051" y="5952081"/>
            <a:ext cx="4526280" cy="4114800"/>
          </a:xfrm>
          <a:custGeom>
            <a:avLst/>
            <a:gdLst/>
            <a:ahLst/>
            <a:cxnLst/>
            <a:rect r="r" b="b" t="t" l="l"/>
            <a:pathLst>
              <a:path h="4114800" w="4526280">
                <a:moveTo>
                  <a:pt x="0" y="0"/>
                </a:moveTo>
                <a:lnTo>
                  <a:pt x="4526280" y="0"/>
                </a:lnTo>
                <a:lnTo>
                  <a:pt x="452628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7069850" y="364972"/>
            <a:ext cx="4148300" cy="1327456"/>
          </a:xfrm>
          <a:custGeom>
            <a:avLst/>
            <a:gdLst/>
            <a:ahLst/>
            <a:cxnLst/>
            <a:rect r="r" b="b" t="t" l="l"/>
            <a:pathLst>
              <a:path h="1327456" w="4148300">
                <a:moveTo>
                  <a:pt x="0" y="0"/>
                </a:moveTo>
                <a:lnTo>
                  <a:pt x="4148300" y="0"/>
                </a:lnTo>
                <a:lnTo>
                  <a:pt x="4148300" y="1327456"/>
                </a:lnTo>
                <a:lnTo>
                  <a:pt x="0" y="13274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802248" y="2354446"/>
            <a:ext cx="2412729" cy="2057400"/>
          </a:xfrm>
          <a:custGeom>
            <a:avLst/>
            <a:gdLst/>
            <a:ahLst/>
            <a:cxnLst/>
            <a:rect r="r" b="b" t="t" l="l"/>
            <a:pathLst>
              <a:path h="2057400" w="2412729">
                <a:moveTo>
                  <a:pt x="0" y="0"/>
                </a:moveTo>
                <a:lnTo>
                  <a:pt x="2412729" y="0"/>
                </a:lnTo>
                <a:lnTo>
                  <a:pt x="2412729" y="2057400"/>
                </a:lnTo>
                <a:lnTo>
                  <a:pt x="0" y="20574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4789234" y="2114224"/>
            <a:ext cx="8118302" cy="1193800"/>
          </a:xfrm>
          <a:prstGeom prst="rect">
            <a:avLst/>
          </a:prstGeom>
        </p:spPr>
        <p:txBody>
          <a:bodyPr anchor="t" rtlCol="false" tIns="0" lIns="0" bIns="0" rIns="0">
            <a:spAutoFit/>
          </a:bodyPr>
          <a:lstStyle/>
          <a:p>
            <a:pPr algn="l">
              <a:lnSpc>
                <a:spcPts val="9800"/>
              </a:lnSpc>
            </a:pPr>
            <a:r>
              <a:rPr lang="en-US" sz="7000">
                <a:solidFill>
                  <a:srgbClr val="000000"/>
                </a:solidFill>
                <a:latin typeface="One Little Font"/>
                <a:ea typeface="One Little Font"/>
                <a:cs typeface="One Little Font"/>
                <a:sym typeface="One Little Font"/>
              </a:rPr>
              <a:t>jenis jenis rendang</a:t>
            </a:r>
          </a:p>
        </p:txBody>
      </p:sp>
      <p:sp>
        <p:nvSpPr>
          <p:cNvPr name="TextBox 11" id="11"/>
          <p:cNvSpPr txBox="true"/>
          <p:nvPr/>
        </p:nvSpPr>
        <p:spPr>
          <a:xfrm rot="0">
            <a:off x="4789234" y="4090261"/>
            <a:ext cx="7585828" cy="3919220"/>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ada 6 jenis rendang yaitu ada :</a:t>
            </a:r>
          </a:p>
          <a:p>
            <a:pPr algn="l">
              <a:lnSpc>
                <a:spcPts val="4480"/>
              </a:lnSpc>
            </a:pPr>
            <a:r>
              <a:rPr lang="en-US" sz="3200" spc="160">
                <a:solidFill>
                  <a:srgbClr val="000000"/>
                </a:solidFill>
                <a:latin typeface="One Little Font"/>
                <a:ea typeface="One Little Font"/>
                <a:cs typeface="One Little Font"/>
                <a:sym typeface="One Little Font"/>
              </a:rPr>
              <a:t>Rendang daging sapi </a:t>
            </a:r>
          </a:p>
          <a:p>
            <a:pPr algn="l">
              <a:lnSpc>
                <a:spcPts val="4480"/>
              </a:lnSpc>
            </a:pPr>
            <a:r>
              <a:rPr lang="en-US" sz="3200" spc="160">
                <a:solidFill>
                  <a:srgbClr val="000000"/>
                </a:solidFill>
                <a:latin typeface="One Little Font"/>
                <a:ea typeface="One Little Font"/>
                <a:cs typeface="One Little Font"/>
                <a:sym typeface="One Little Font"/>
              </a:rPr>
              <a:t>Rendang daging ayam</a:t>
            </a:r>
          </a:p>
          <a:p>
            <a:pPr algn="l">
              <a:lnSpc>
                <a:spcPts val="4480"/>
              </a:lnSpc>
            </a:pPr>
            <a:r>
              <a:rPr lang="en-US" sz="3200" spc="160">
                <a:solidFill>
                  <a:srgbClr val="000000"/>
                </a:solidFill>
                <a:latin typeface="One Little Font"/>
                <a:ea typeface="One Little Font"/>
                <a:cs typeface="One Little Font"/>
                <a:sym typeface="One Little Font"/>
              </a:rPr>
              <a:t>Rendang cumi</a:t>
            </a:r>
          </a:p>
          <a:p>
            <a:pPr algn="l">
              <a:lnSpc>
                <a:spcPts val="4480"/>
              </a:lnSpc>
            </a:pPr>
            <a:r>
              <a:rPr lang="en-US" sz="3200" spc="160">
                <a:solidFill>
                  <a:srgbClr val="000000"/>
                </a:solidFill>
                <a:latin typeface="One Little Font"/>
                <a:ea typeface="One Little Font"/>
                <a:cs typeface="One Little Font"/>
                <a:sym typeface="One Little Font"/>
              </a:rPr>
              <a:t>Rendang ikan</a:t>
            </a:r>
          </a:p>
          <a:p>
            <a:pPr algn="l">
              <a:lnSpc>
                <a:spcPts val="4480"/>
              </a:lnSpc>
            </a:pPr>
            <a:r>
              <a:rPr lang="en-US" sz="3200" spc="160">
                <a:solidFill>
                  <a:srgbClr val="000000"/>
                </a:solidFill>
                <a:latin typeface="One Little Font"/>
                <a:ea typeface="One Little Font"/>
                <a:cs typeface="One Little Font"/>
                <a:sym typeface="One Little Font"/>
              </a:rPr>
              <a:t>Rendang telur </a:t>
            </a:r>
          </a:p>
          <a:p>
            <a:pPr algn="l">
              <a:lnSpc>
                <a:spcPts val="4480"/>
              </a:lnSpc>
            </a:pPr>
            <a:r>
              <a:rPr lang="en-US" sz="3200" spc="160">
                <a:solidFill>
                  <a:srgbClr val="000000"/>
                </a:solidFill>
                <a:latin typeface="One Little Font"/>
                <a:ea typeface="One Little Font"/>
                <a:cs typeface="One Little Font"/>
                <a:sym typeface="One Little Font"/>
              </a:rPr>
              <a:t>Rendang udang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D98F"/>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246193" y="7644983"/>
            <a:ext cx="15630127" cy="3086950"/>
          </a:xfrm>
          <a:custGeom>
            <a:avLst/>
            <a:gdLst/>
            <a:ahLst/>
            <a:cxnLst/>
            <a:rect r="r" b="b" t="t" l="l"/>
            <a:pathLst>
              <a:path h="3086950" w="15630127">
                <a:moveTo>
                  <a:pt x="0" y="0"/>
                </a:moveTo>
                <a:lnTo>
                  <a:pt x="15630127" y="0"/>
                </a:lnTo>
                <a:lnTo>
                  <a:pt x="15630127" y="3086951"/>
                </a:lnTo>
                <a:lnTo>
                  <a:pt x="0" y="3086951"/>
                </a:lnTo>
                <a:lnTo>
                  <a:pt x="0" y="0"/>
                </a:lnTo>
                <a:close/>
              </a:path>
            </a:pathLst>
          </a:custGeom>
          <a:blipFill>
            <a:blip r:embed="rId4"/>
            <a:stretch>
              <a:fillRect l="0" t="0" r="0" b="0"/>
            </a:stretch>
          </a:blipFill>
        </p:spPr>
      </p:sp>
      <p:sp>
        <p:nvSpPr>
          <p:cNvPr name="Freeform 6" id="6"/>
          <p:cNvSpPr/>
          <p:nvPr/>
        </p:nvSpPr>
        <p:spPr>
          <a:xfrm flipH="false" flipV="false" rot="0">
            <a:off x="15292122" y="364972"/>
            <a:ext cx="2412729" cy="2057400"/>
          </a:xfrm>
          <a:custGeom>
            <a:avLst/>
            <a:gdLst/>
            <a:ahLst/>
            <a:cxnLst/>
            <a:rect r="r" b="b" t="t" l="l"/>
            <a:pathLst>
              <a:path h="2057400" w="2412729">
                <a:moveTo>
                  <a:pt x="0" y="0"/>
                </a:moveTo>
                <a:lnTo>
                  <a:pt x="2412729" y="0"/>
                </a:lnTo>
                <a:lnTo>
                  <a:pt x="2412729"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035873" y="634365"/>
            <a:ext cx="11518621" cy="712470"/>
          </a:xfrm>
          <a:prstGeom prst="rect">
            <a:avLst/>
          </a:prstGeom>
        </p:spPr>
        <p:txBody>
          <a:bodyPr anchor="t" rtlCol="false" tIns="0" lIns="0" bIns="0" rIns="0">
            <a:spAutoFit/>
          </a:bodyPr>
          <a:lstStyle/>
          <a:p>
            <a:pPr algn="ctr">
              <a:lnSpc>
                <a:spcPts val="5880"/>
              </a:lnSpc>
            </a:pPr>
            <a:r>
              <a:rPr lang="en-US" sz="4200">
                <a:solidFill>
                  <a:srgbClr val="000000"/>
                </a:solidFill>
                <a:latin typeface="One Little Font Bold"/>
                <a:ea typeface="One Little Font Bold"/>
                <a:cs typeface="One Little Font Bold"/>
                <a:sym typeface="One Little Font Bold"/>
              </a:rPr>
              <a:t>bahan bahan untuk  membuat rendang</a:t>
            </a:r>
          </a:p>
        </p:txBody>
      </p:sp>
      <p:sp>
        <p:nvSpPr>
          <p:cNvPr name="TextBox 8" id="8"/>
          <p:cNvSpPr txBox="true"/>
          <p:nvPr/>
        </p:nvSpPr>
        <p:spPr>
          <a:xfrm rot="0">
            <a:off x="1028700" y="1905045"/>
            <a:ext cx="11244780" cy="8231006"/>
          </a:xfrm>
          <a:prstGeom prst="rect">
            <a:avLst/>
          </a:prstGeom>
        </p:spPr>
        <p:txBody>
          <a:bodyPr anchor="t" rtlCol="false" tIns="0" lIns="0" bIns="0" rIns="0">
            <a:spAutoFit/>
          </a:bodyPr>
          <a:lstStyle/>
          <a:p>
            <a:pPr algn="l">
              <a:lnSpc>
                <a:spcPts val="5466"/>
              </a:lnSpc>
            </a:pPr>
            <a:r>
              <a:rPr lang="en-US" sz="2971" spc="148">
                <a:solidFill>
                  <a:srgbClr val="000000"/>
                </a:solidFill>
                <a:latin typeface="One Little Font"/>
                <a:ea typeface="One Little Font"/>
                <a:cs typeface="One Little Font"/>
                <a:sym typeface="One Little Font"/>
              </a:rPr>
              <a:t> Bahan-bahan:</a:t>
            </a:r>
          </a:p>
          <a:p>
            <a:pPr algn="l">
              <a:lnSpc>
                <a:spcPts val="5466"/>
              </a:lnSpc>
            </a:pPr>
            <a:r>
              <a:rPr lang="en-US" sz="2971" spc="148">
                <a:solidFill>
                  <a:srgbClr val="000000"/>
                </a:solidFill>
                <a:latin typeface="One Little Font"/>
                <a:ea typeface="One Little Font"/>
                <a:cs typeface="One Little Font"/>
                <a:sym typeface="One Little Font"/>
              </a:rPr>
              <a:t>1 kg daging sapi.</a:t>
            </a:r>
          </a:p>
          <a:p>
            <a:pPr algn="l">
              <a:lnSpc>
                <a:spcPts val="5466"/>
              </a:lnSpc>
            </a:pPr>
            <a:r>
              <a:rPr lang="en-US" sz="2971" spc="148">
                <a:solidFill>
                  <a:srgbClr val="000000"/>
                </a:solidFill>
                <a:latin typeface="One Little Font"/>
                <a:ea typeface="One Little Font"/>
                <a:cs typeface="One Little Font"/>
                <a:sym typeface="One Little Font"/>
              </a:rPr>
              <a:t>1 liter santan kental dari 3</a:t>
            </a:r>
          </a:p>
          <a:p>
            <a:pPr algn="l">
              <a:lnSpc>
                <a:spcPts val="5466"/>
              </a:lnSpc>
            </a:pPr>
            <a:r>
              <a:rPr lang="en-US" sz="2971" spc="148">
                <a:solidFill>
                  <a:srgbClr val="000000"/>
                </a:solidFill>
                <a:latin typeface="One Little Font"/>
                <a:ea typeface="One Little Font"/>
                <a:cs typeface="One Little Font"/>
                <a:sym typeface="One Little Font"/>
              </a:rPr>
              <a:t> butir kelapa </a:t>
            </a:r>
          </a:p>
          <a:p>
            <a:pPr algn="l">
              <a:lnSpc>
                <a:spcPts val="5466"/>
              </a:lnSpc>
            </a:pPr>
            <a:r>
              <a:rPr lang="en-US" sz="2971" spc="148">
                <a:solidFill>
                  <a:srgbClr val="000000"/>
                </a:solidFill>
                <a:latin typeface="One Little Font"/>
                <a:ea typeface="One Little Font"/>
                <a:cs typeface="One Little Font"/>
                <a:sym typeface="One Little Font"/>
              </a:rPr>
              <a:t>(perasan pertama tanpa air).</a:t>
            </a:r>
          </a:p>
          <a:p>
            <a:pPr algn="l">
              <a:lnSpc>
                <a:spcPts val="5466"/>
              </a:lnSpc>
            </a:pPr>
            <a:r>
              <a:rPr lang="en-US" sz="2971" spc="148">
                <a:solidFill>
                  <a:srgbClr val="000000"/>
                </a:solidFill>
                <a:latin typeface="One Little Font"/>
                <a:ea typeface="One Little Font"/>
                <a:cs typeface="One Little Font"/>
                <a:sym typeface="One Little Font"/>
              </a:rPr>
              <a:t>550 gram kelapa parut, </a:t>
            </a:r>
          </a:p>
          <a:p>
            <a:pPr algn="l">
              <a:lnSpc>
                <a:spcPts val="5466"/>
              </a:lnSpc>
            </a:pPr>
            <a:r>
              <a:rPr lang="en-US" sz="2971" spc="148">
                <a:solidFill>
                  <a:srgbClr val="000000"/>
                </a:solidFill>
                <a:latin typeface="One Little Font"/>
                <a:ea typeface="One Little Font"/>
                <a:cs typeface="One Little Font"/>
                <a:sym typeface="One Little Font"/>
              </a:rPr>
              <a:t>disangrai sampai kecokelatan.</a:t>
            </a:r>
          </a:p>
          <a:p>
            <a:pPr algn="l">
              <a:lnSpc>
                <a:spcPts val="5466"/>
              </a:lnSpc>
            </a:pPr>
            <a:r>
              <a:rPr lang="en-US" sz="2971" spc="148">
                <a:solidFill>
                  <a:srgbClr val="000000"/>
                </a:solidFill>
                <a:latin typeface="One Little Font"/>
                <a:ea typeface="One Little Font"/>
                <a:cs typeface="One Little Font"/>
                <a:sym typeface="One Little Font"/>
              </a:rPr>
              <a:t>5 lembar daun salam.</a:t>
            </a:r>
          </a:p>
          <a:p>
            <a:pPr algn="l">
              <a:lnSpc>
                <a:spcPts val="5466"/>
              </a:lnSpc>
            </a:pPr>
            <a:r>
              <a:rPr lang="en-US" sz="2971" spc="148">
                <a:solidFill>
                  <a:srgbClr val="000000"/>
                </a:solidFill>
                <a:latin typeface="One Little Font"/>
                <a:ea typeface="One Little Font"/>
                <a:cs typeface="One Little Font"/>
                <a:sym typeface="One Little Font"/>
              </a:rPr>
              <a:t>1 lembar daun kunyit.</a:t>
            </a:r>
          </a:p>
          <a:p>
            <a:pPr algn="l">
              <a:lnSpc>
                <a:spcPts val="5466"/>
              </a:lnSpc>
            </a:pPr>
            <a:r>
              <a:rPr lang="en-US" sz="2971" spc="148">
                <a:solidFill>
                  <a:srgbClr val="000000"/>
                </a:solidFill>
                <a:latin typeface="One Little Font"/>
                <a:ea typeface="One Little Font"/>
                <a:cs typeface="One Little Font"/>
                <a:sym typeface="One Little Font"/>
              </a:rPr>
              <a:t>10 lembar daun jeruk.</a:t>
            </a:r>
          </a:p>
          <a:p>
            <a:pPr algn="l">
              <a:lnSpc>
                <a:spcPts val="5466"/>
              </a:lnSpc>
            </a:pPr>
            <a:r>
              <a:rPr lang="en-US" sz="2971" spc="148">
                <a:solidFill>
                  <a:srgbClr val="000000"/>
                </a:solidFill>
                <a:latin typeface="One Little Font"/>
                <a:ea typeface="One Little Font"/>
                <a:cs typeface="One Little Font"/>
                <a:sym typeface="One Little Font"/>
              </a:rPr>
              <a:t>5 batang serai.</a:t>
            </a:r>
          </a:p>
          <a:p>
            <a:pPr algn="l">
              <a:lnSpc>
                <a:spcPts val="5466"/>
              </a:lnSpc>
            </a:pPr>
            <a:r>
              <a:rPr lang="en-US" sz="2971" spc="148">
                <a:solidFill>
                  <a:srgbClr val="000000"/>
                </a:solidFill>
                <a:latin typeface="One Little Font"/>
                <a:ea typeface="One Little Font"/>
                <a:cs typeface="One Little Font"/>
                <a:sym typeface="One Little Font"/>
              </a:rPr>
              <a:t>1/2 batang kayu manis.</a:t>
            </a:r>
          </a:p>
        </p:txBody>
      </p:sp>
      <p:sp>
        <p:nvSpPr>
          <p:cNvPr name="TextBox 9" id="9"/>
          <p:cNvSpPr txBox="true"/>
          <p:nvPr/>
        </p:nvSpPr>
        <p:spPr>
          <a:xfrm rot="0">
            <a:off x="6054315" y="2250922"/>
            <a:ext cx="11244780" cy="2005225"/>
          </a:xfrm>
          <a:prstGeom prst="rect">
            <a:avLst/>
          </a:prstGeom>
        </p:spPr>
        <p:txBody>
          <a:bodyPr anchor="t" rtlCol="false" tIns="0" lIns="0" bIns="0" rIns="0">
            <a:spAutoFit/>
          </a:bodyPr>
          <a:lstStyle/>
          <a:p>
            <a:pPr algn="l">
              <a:lnSpc>
                <a:spcPts val="5466"/>
              </a:lnSpc>
            </a:pPr>
            <a:r>
              <a:rPr lang="en-US" sz="2971" spc="148">
                <a:solidFill>
                  <a:srgbClr val="000000"/>
                </a:solidFill>
                <a:latin typeface="One Little Font"/>
                <a:ea typeface="One Little Font"/>
                <a:cs typeface="One Little Font"/>
                <a:sym typeface="One Little Font"/>
              </a:rPr>
              <a:t>butir cengkeh.</a:t>
            </a:r>
          </a:p>
          <a:p>
            <a:pPr algn="l">
              <a:lnSpc>
                <a:spcPts val="5466"/>
              </a:lnSpc>
            </a:pPr>
            <a:r>
              <a:rPr lang="en-US" sz="2971" spc="148">
                <a:solidFill>
                  <a:srgbClr val="000000"/>
                </a:solidFill>
                <a:latin typeface="One Little Font"/>
                <a:ea typeface="One Little Font"/>
                <a:cs typeface="One Little Font"/>
                <a:sym typeface="One Little Font"/>
              </a:rPr>
              <a:t>2 sdt garam.</a:t>
            </a:r>
          </a:p>
          <a:p>
            <a:pPr algn="l">
              <a:lnSpc>
                <a:spcPts val="5466"/>
              </a:lnSpc>
            </a:pPr>
            <a:r>
              <a:rPr lang="en-US" sz="2971" spc="148">
                <a:solidFill>
                  <a:srgbClr val="000000"/>
                </a:solidFill>
                <a:latin typeface="One Little Font"/>
                <a:ea typeface="One Little Font"/>
                <a:cs typeface="One Little Font"/>
                <a:sym typeface="One Little Font"/>
              </a:rPr>
              <a:t>1 buah kembang lawang</a:t>
            </a:r>
          </a:p>
        </p:txBody>
      </p:sp>
      <p:sp>
        <p:nvSpPr>
          <p:cNvPr name="TextBox 10" id="10"/>
          <p:cNvSpPr txBox="true"/>
          <p:nvPr/>
        </p:nvSpPr>
        <p:spPr>
          <a:xfrm rot="0">
            <a:off x="10876097" y="2596799"/>
            <a:ext cx="11244780" cy="7539253"/>
          </a:xfrm>
          <a:prstGeom prst="rect">
            <a:avLst/>
          </a:prstGeom>
        </p:spPr>
        <p:txBody>
          <a:bodyPr anchor="t" rtlCol="false" tIns="0" lIns="0" bIns="0" rIns="0">
            <a:spAutoFit/>
          </a:bodyPr>
          <a:lstStyle/>
          <a:p>
            <a:pPr algn="l">
              <a:lnSpc>
                <a:spcPts val="5466"/>
              </a:lnSpc>
            </a:pPr>
            <a:r>
              <a:rPr lang="en-US" sz="2971" spc="148">
                <a:solidFill>
                  <a:srgbClr val="000000"/>
                </a:solidFill>
                <a:latin typeface="One Little Font"/>
                <a:ea typeface="One Little Font"/>
                <a:cs typeface="One Little Font"/>
                <a:sym typeface="One Little Font"/>
              </a:rPr>
              <a:t>Bumbu halus:</a:t>
            </a:r>
          </a:p>
          <a:p>
            <a:pPr algn="l">
              <a:lnSpc>
                <a:spcPts val="5466"/>
              </a:lnSpc>
            </a:pPr>
            <a:r>
              <a:rPr lang="en-US" sz="2971" spc="148">
                <a:solidFill>
                  <a:srgbClr val="000000"/>
                </a:solidFill>
                <a:latin typeface="One Little Font"/>
                <a:ea typeface="One Little Font"/>
                <a:cs typeface="One Little Font"/>
                <a:sym typeface="One Little Font"/>
              </a:rPr>
              <a:t>65 gram bawang putih.</a:t>
            </a:r>
          </a:p>
          <a:p>
            <a:pPr algn="l">
              <a:lnSpc>
                <a:spcPts val="5466"/>
              </a:lnSpc>
            </a:pPr>
            <a:r>
              <a:rPr lang="en-US" sz="2971" spc="148">
                <a:solidFill>
                  <a:srgbClr val="000000"/>
                </a:solidFill>
                <a:latin typeface="One Little Font"/>
                <a:ea typeface="One Little Font"/>
                <a:cs typeface="One Little Font"/>
                <a:sym typeface="One Little Font"/>
              </a:rPr>
              <a:t>125 gram bawang merah.</a:t>
            </a:r>
          </a:p>
          <a:p>
            <a:pPr algn="l">
              <a:lnSpc>
                <a:spcPts val="5466"/>
              </a:lnSpc>
            </a:pPr>
            <a:r>
              <a:rPr lang="en-US" sz="2971" spc="148">
                <a:solidFill>
                  <a:srgbClr val="000000"/>
                </a:solidFill>
                <a:latin typeface="One Little Font"/>
                <a:ea typeface="One Little Font"/>
                <a:cs typeface="One Little Font"/>
                <a:sym typeface="One Little Font"/>
              </a:rPr>
              <a:t>15 gram kunyit.</a:t>
            </a:r>
          </a:p>
          <a:p>
            <a:pPr algn="l">
              <a:lnSpc>
                <a:spcPts val="5466"/>
              </a:lnSpc>
            </a:pPr>
            <a:r>
              <a:rPr lang="en-US" sz="2971" spc="148">
                <a:solidFill>
                  <a:srgbClr val="000000"/>
                </a:solidFill>
                <a:latin typeface="One Little Font"/>
                <a:ea typeface="One Little Font"/>
                <a:cs typeface="One Little Font"/>
                <a:sym typeface="One Little Font"/>
              </a:rPr>
              <a:t>35 gram jahe.</a:t>
            </a:r>
          </a:p>
          <a:p>
            <a:pPr algn="l">
              <a:lnSpc>
                <a:spcPts val="5466"/>
              </a:lnSpc>
            </a:pPr>
            <a:r>
              <a:rPr lang="en-US" sz="2971" spc="148">
                <a:solidFill>
                  <a:srgbClr val="000000"/>
                </a:solidFill>
                <a:latin typeface="One Little Font"/>
                <a:ea typeface="One Little Font"/>
                <a:cs typeface="One Little Font"/>
                <a:sym typeface="One Little Font"/>
              </a:rPr>
              <a:t>75 gram lengkuas.</a:t>
            </a:r>
          </a:p>
          <a:p>
            <a:pPr algn="l">
              <a:lnSpc>
                <a:spcPts val="5466"/>
              </a:lnSpc>
            </a:pPr>
            <a:r>
              <a:rPr lang="en-US" sz="2971" spc="148">
                <a:solidFill>
                  <a:srgbClr val="000000"/>
                </a:solidFill>
                <a:latin typeface="One Little Font"/>
                <a:ea typeface="One Little Font"/>
                <a:cs typeface="One Little Font"/>
                <a:sym typeface="One Little Font"/>
              </a:rPr>
              <a:t>35 gram kemiri.</a:t>
            </a:r>
          </a:p>
          <a:p>
            <a:pPr algn="l">
              <a:lnSpc>
                <a:spcPts val="5466"/>
              </a:lnSpc>
            </a:pPr>
            <a:r>
              <a:rPr lang="en-US" sz="2971" spc="148">
                <a:solidFill>
                  <a:srgbClr val="000000"/>
                </a:solidFill>
                <a:latin typeface="One Little Font"/>
                <a:ea typeface="One Little Font"/>
                <a:cs typeface="One Little Font"/>
                <a:sym typeface="One Little Font"/>
              </a:rPr>
              <a:t>1/2 sdt lada bubuk.</a:t>
            </a:r>
          </a:p>
          <a:p>
            <a:pPr algn="l">
              <a:lnSpc>
                <a:spcPts val="5466"/>
              </a:lnSpc>
            </a:pPr>
            <a:r>
              <a:rPr lang="en-US" sz="2971" spc="148">
                <a:solidFill>
                  <a:srgbClr val="000000"/>
                </a:solidFill>
                <a:latin typeface="One Little Font"/>
                <a:ea typeface="One Little Font"/>
                <a:cs typeface="One Little Font"/>
                <a:sym typeface="One Little Font"/>
              </a:rPr>
              <a:t>1 sdt ketumbar.</a:t>
            </a:r>
          </a:p>
          <a:p>
            <a:pPr algn="l">
              <a:lnSpc>
                <a:spcPts val="5466"/>
              </a:lnSpc>
            </a:pPr>
            <a:r>
              <a:rPr lang="en-US" sz="2971" spc="148">
                <a:solidFill>
                  <a:srgbClr val="000000"/>
                </a:solidFill>
                <a:latin typeface="One Little Font"/>
                <a:ea typeface="One Little Font"/>
                <a:cs typeface="One Little Font"/>
                <a:sym typeface="One Little Font"/>
              </a:rPr>
              <a:t>1 buah kapulaga.</a:t>
            </a:r>
          </a:p>
          <a:p>
            <a:pPr algn="l">
              <a:lnSpc>
                <a:spcPts val="5466"/>
              </a:lnSpc>
            </a:pPr>
            <a:r>
              <a:rPr lang="en-US" sz="2971" spc="148">
                <a:solidFill>
                  <a:srgbClr val="000000"/>
                </a:solidFill>
                <a:latin typeface="One Little Font"/>
                <a:ea typeface="One Little Font"/>
                <a:cs typeface="One Little Font"/>
                <a:sym typeface="One Little Font"/>
              </a:rPr>
              <a:t>1/4 buah pala.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A0B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471465" cy="10118408"/>
            <a:chOff x="0" y="0"/>
            <a:chExt cx="21961954" cy="13491211"/>
          </a:xfrm>
        </p:grpSpPr>
        <p:sp>
          <p:nvSpPr>
            <p:cNvPr name="Freeform 6" id="6"/>
            <p:cNvSpPr/>
            <p:nvPr/>
          </p:nvSpPr>
          <p:spPr>
            <a:xfrm flipH="false" flipV="false" rot="0">
              <a:off x="0" y="9199168"/>
              <a:ext cx="21731863" cy="4292043"/>
            </a:xfrm>
            <a:custGeom>
              <a:avLst/>
              <a:gdLst/>
              <a:ahLst/>
              <a:cxnLst/>
              <a:rect r="r" b="b" t="t" l="l"/>
              <a:pathLst>
                <a:path h="4292043" w="21731863">
                  <a:moveTo>
                    <a:pt x="0" y="0"/>
                  </a:moveTo>
                  <a:lnTo>
                    <a:pt x="21731863" y="0"/>
                  </a:lnTo>
                  <a:lnTo>
                    <a:pt x="21731863" y="4292043"/>
                  </a:lnTo>
                  <a:lnTo>
                    <a:pt x="0" y="4292043"/>
                  </a:lnTo>
                  <a:lnTo>
                    <a:pt x="0" y="0"/>
                  </a:lnTo>
                  <a:close/>
                </a:path>
              </a:pathLst>
            </a:custGeom>
            <a:blipFill>
              <a:blip r:embed="rId4"/>
              <a:stretch>
                <a:fillRect l="0" t="0" r="0" b="0"/>
              </a:stretch>
            </a:blipFill>
          </p:spPr>
        </p:sp>
        <p:sp>
          <p:nvSpPr>
            <p:cNvPr name="Freeform 7" id="7"/>
            <p:cNvSpPr/>
            <p:nvPr/>
          </p:nvSpPr>
          <p:spPr>
            <a:xfrm flipH="false" flipV="false" rot="0">
              <a:off x="0" y="0"/>
              <a:ext cx="21961954" cy="12332921"/>
            </a:xfrm>
            <a:custGeom>
              <a:avLst/>
              <a:gdLst/>
              <a:ahLst/>
              <a:cxnLst/>
              <a:rect r="r" b="b" t="t" l="l"/>
              <a:pathLst>
                <a:path h="12332921" w="21961954">
                  <a:moveTo>
                    <a:pt x="0" y="0"/>
                  </a:moveTo>
                  <a:lnTo>
                    <a:pt x="21961954" y="0"/>
                  </a:lnTo>
                  <a:lnTo>
                    <a:pt x="21961954" y="12332921"/>
                  </a:lnTo>
                  <a:lnTo>
                    <a:pt x="0" y="123329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15280455" y="6270661"/>
            <a:ext cx="3957689" cy="4114800"/>
          </a:xfrm>
          <a:custGeom>
            <a:avLst/>
            <a:gdLst/>
            <a:ahLst/>
            <a:cxnLst/>
            <a:rect r="r" b="b" t="t" l="l"/>
            <a:pathLst>
              <a:path h="4114800" w="3957689">
                <a:moveTo>
                  <a:pt x="0" y="0"/>
                </a:moveTo>
                <a:lnTo>
                  <a:pt x="3957690" y="0"/>
                </a:lnTo>
                <a:lnTo>
                  <a:pt x="395769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0" y="700752"/>
            <a:ext cx="2162694" cy="1002704"/>
          </a:xfrm>
          <a:custGeom>
            <a:avLst/>
            <a:gdLst/>
            <a:ahLst/>
            <a:cxnLst/>
            <a:rect r="r" b="b" t="t" l="l"/>
            <a:pathLst>
              <a:path h="1002704" w="2162694">
                <a:moveTo>
                  <a:pt x="0" y="0"/>
                </a:moveTo>
                <a:lnTo>
                  <a:pt x="2162694" y="0"/>
                </a:lnTo>
                <a:lnTo>
                  <a:pt x="2162694" y="1002704"/>
                </a:lnTo>
                <a:lnTo>
                  <a:pt x="0" y="10027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562186" y="353944"/>
            <a:ext cx="4366066" cy="1349511"/>
          </a:xfrm>
          <a:custGeom>
            <a:avLst/>
            <a:gdLst/>
            <a:ahLst/>
            <a:cxnLst/>
            <a:rect r="r" b="b" t="t" l="l"/>
            <a:pathLst>
              <a:path h="1349511" w="4366066">
                <a:moveTo>
                  <a:pt x="0" y="0"/>
                </a:moveTo>
                <a:lnTo>
                  <a:pt x="4366066" y="0"/>
                </a:lnTo>
                <a:lnTo>
                  <a:pt x="4366066" y="1349512"/>
                </a:lnTo>
                <a:lnTo>
                  <a:pt x="0" y="13495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4562093" y="2075941"/>
            <a:ext cx="9163815" cy="1193800"/>
          </a:xfrm>
          <a:prstGeom prst="rect">
            <a:avLst/>
          </a:prstGeom>
        </p:spPr>
        <p:txBody>
          <a:bodyPr anchor="t" rtlCol="false" tIns="0" lIns="0" bIns="0" rIns="0">
            <a:spAutoFit/>
          </a:bodyPr>
          <a:lstStyle/>
          <a:p>
            <a:pPr algn="l">
              <a:lnSpc>
                <a:spcPts val="9800"/>
              </a:lnSpc>
            </a:pPr>
            <a:r>
              <a:rPr lang="en-US" sz="7000">
                <a:solidFill>
                  <a:srgbClr val="000000"/>
                </a:solidFill>
                <a:latin typeface="One Little Font Bold"/>
                <a:ea typeface="One Little Font Bold"/>
                <a:cs typeface="One Little Font Bold"/>
                <a:sym typeface="One Little Font Bold"/>
              </a:rPr>
              <a:t>cara memasak rendang </a:t>
            </a:r>
          </a:p>
        </p:txBody>
      </p:sp>
      <p:sp>
        <p:nvSpPr>
          <p:cNvPr name="TextBox 12" id="12"/>
          <p:cNvSpPr txBox="true"/>
          <p:nvPr/>
        </p:nvSpPr>
        <p:spPr>
          <a:xfrm rot="0">
            <a:off x="2162694" y="3680036"/>
            <a:ext cx="13175681" cy="547370"/>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Pertama-tama, tumis bumbu halus dan kelapa parut sangrai. Aduk rata</a:t>
            </a:r>
          </a:p>
        </p:txBody>
      </p:sp>
      <p:sp>
        <p:nvSpPr>
          <p:cNvPr name="TextBox 13" id="13"/>
          <p:cNvSpPr txBox="true"/>
          <p:nvPr/>
        </p:nvSpPr>
        <p:spPr>
          <a:xfrm rot="0">
            <a:off x="2104774" y="4400356"/>
            <a:ext cx="13175681" cy="1109345"/>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Kemudian, masukkan daun salam, daun jeruk, daun kunyit, dan serai. Masak hingga wangi.</a:t>
            </a:r>
          </a:p>
        </p:txBody>
      </p:sp>
      <p:sp>
        <p:nvSpPr>
          <p:cNvPr name="TextBox 14" id="14"/>
          <p:cNvSpPr txBox="true"/>
          <p:nvPr/>
        </p:nvSpPr>
        <p:spPr>
          <a:xfrm rot="0">
            <a:off x="2157379" y="5682651"/>
            <a:ext cx="13175681" cy="547370"/>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Setelah itu, masukkan daging aduk rata</a:t>
            </a:r>
          </a:p>
        </p:txBody>
      </p:sp>
      <p:sp>
        <p:nvSpPr>
          <p:cNvPr name="TextBox 15" id="15"/>
          <p:cNvSpPr txBox="true"/>
          <p:nvPr/>
        </p:nvSpPr>
        <p:spPr>
          <a:xfrm rot="0">
            <a:off x="2104774" y="6401471"/>
            <a:ext cx="13175681" cy="1109345"/>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Tuang santan aduk rata dan masalah selama 3-4 jam hingga bumbu meresap</a:t>
            </a:r>
          </a:p>
        </p:txBody>
      </p:sp>
      <p:sp>
        <p:nvSpPr>
          <p:cNvPr name="TextBox 16" id="16"/>
          <p:cNvSpPr txBox="true"/>
          <p:nvPr/>
        </p:nvSpPr>
        <p:spPr>
          <a:xfrm rot="0">
            <a:off x="2104774" y="7682266"/>
            <a:ext cx="13175681" cy="1109345"/>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Masak rendang dengan api kecil hingga rendang mengering. Rendang daging sapi siap kamu sajikan untuk acara spesial.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BEEFF"/>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930470"/>
            <a:ext cx="16471465" cy="10118408"/>
            <a:chOff x="0" y="0"/>
            <a:chExt cx="21961954" cy="13491211"/>
          </a:xfrm>
        </p:grpSpPr>
        <p:sp>
          <p:nvSpPr>
            <p:cNvPr name="Freeform 6" id="6"/>
            <p:cNvSpPr/>
            <p:nvPr/>
          </p:nvSpPr>
          <p:spPr>
            <a:xfrm flipH="false" flipV="false" rot="0">
              <a:off x="0" y="9199168"/>
              <a:ext cx="21731863" cy="4292043"/>
            </a:xfrm>
            <a:custGeom>
              <a:avLst/>
              <a:gdLst/>
              <a:ahLst/>
              <a:cxnLst/>
              <a:rect r="r" b="b" t="t" l="l"/>
              <a:pathLst>
                <a:path h="4292043" w="21731863">
                  <a:moveTo>
                    <a:pt x="0" y="0"/>
                  </a:moveTo>
                  <a:lnTo>
                    <a:pt x="21731863" y="0"/>
                  </a:lnTo>
                  <a:lnTo>
                    <a:pt x="21731863" y="4292043"/>
                  </a:lnTo>
                  <a:lnTo>
                    <a:pt x="0" y="4292043"/>
                  </a:lnTo>
                  <a:lnTo>
                    <a:pt x="0" y="0"/>
                  </a:lnTo>
                  <a:close/>
                </a:path>
              </a:pathLst>
            </a:custGeom>
            <a:blipFill>
              <a:blip r:embed="rId4"/>
              <a:stretch>
                <a:fillRect l="0" t="0" r="0" b="0"/>
              </a:stretch>
            </a:blipFill>
          </p:spPr>
        </p:sp>
        <p:sp>
          <p:nvSpPr>
            <p:cNvPr name="Freeform 7" id="7"/>
            <p:cNvSpPr/>
            <p:nvPr/>
          </p:nvSpPr>
          <p:spPr>
            <a:xfrm flipH="false" flipV="false" rot="0">
              <a:off x="0" y="0"/>
              <a:ext cx="21961954" cy="12332921"/>
            </a:xfrm>
            <a:custGeom>
              <a:avLst/>
              <a:gdLst/>
              <a:ahLst/>
              <a:cxnLst/>
              <a:rect r="r" b="b" t="t" l="l"/>
              <a:pathLst>
                <a:path h="12332921" w="21961954">
                  <a:moveTo>
                    <a:pt x="0" y="0"/>
                  </a:moveTo>
                  <a:lnTo>
                    <a:pt x="21961954" y="0"/>
                  </a:lnTo>
                  <a:lnTo>
                    <a:pt x="21961954" y="12332921"/>
                  </a:lnTo>
                  <a:lnTo>
                    <a:pt x="0" y="123329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478388" y="930470"/>
            <a:ext cx="1861732" cy="1706024"/>
          </a:xfrm>
          <a:custGeom>
            <a:avLst/>
            <a:gdLst/>
            <a:ahLst/>
            <a:cxnLst/>
            <a:rect r="r" b="b" t="t" l="l"/>
            <a:pathLst>
              <a:path h="1706024" w="1861732">
                <a:moveTo>
                  <a:pt x="0" y="0"/>
                </a:moveTo>
                <a:lnTo>
                  <a:pt x="1861733" y="0"/>
                </a:lnTo>
                <a:lnTo>
                  <a:pt x="1861733" y="1706024"/>
                </a:lnTo>
                <a:lnTo>
                  <a:pt x="0" y="17060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304229" y="0"/>
            <a:ext cx="3679542" cy="1398226"/>
          </a:xfrm>
          <a:custGeom>
            <a:avLst/>
            <a:gdLst/>
            <a:ahLst/>
            <a:cxnLst/>
            <a:rect r="r" b="b" t="t" l="l"/>
            <a:pathLst>
              <a:path h="1398226" w="3679542">
                <a:moveTo>
                  <a:pt x="0" y="0"/>
                </a:moveTo>
                <a:lnTo>
                  <a:pt x="3679542" y="0"/>
                </a:lnTo>
                <a:lnTo>
                  <a:pt x="3679542" y="1398226"/>
                </a:lnTo>
                <a:lnTo>
                  <a:pt x="0" y="13982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3172307" y="1650132"/>
            <a:ext cx="13119621" cy="1193800"/>
          </a:xfrm>
          <a:prstGeom prst="rect">
            <a:avLst/>
          </a:prstGeom>
        </p:spPr>
        <p:txBody>
          <a:bodyPr anchor="t" rtlCol="false" tIns="0" lIns="0" bIns="0" rIns="0">
            <a:spAutoFit/>
          </a:bodyPr>
          <a:lstStyle/>
          <a:p>
            <a:pPr algn="l">
              <a:lnSpc>
                <a:spcPts val="9800"/>
              </a:lnSpc>
            </a:pPr>
            <a:r>
              <a:rPr lang="en-US" sz="7000">
                <a:solidFill>
                  <a:srgbClr val="000000"/>
                </a:solidFill>
                <a:latin typeface="One Little Font"/>
                <a:ea typeface="One Little Font"/>
                <a:cs typeface="One Little Font"/>
                <a:sym typeface="One Little Font"/>
              </a:rPr>
              <a:t>kelebihan dan kekurangan rendang</a:t>
            </a:r>
          </a:p>
        </p:txBody>
      </p:sp>
      <p:sp>
        <p:nvSpPr>
          <p:cNvPr name="TextBox 11" id="11"/>
          <p:cNvSpPr txBox="true"/>
          <p:nvPr/>
        </p:nvSpPr>
        <p:spPr>
          <a:xfrm rot="0">
            <a:off x="1678604" y="4027036"/>
            <a:ext cx="7585828" cy="5043170"/>
          </a:xfrm>
          <a:prstGeom prst="rect">
            <a:avLst/>
          </a:prstGeom>
        </p:spPr>
        <p:txBody>
          <a:bodyPr anchor="t" rtlCol="false" tIns="0" lIns="0" bIns="0" rIns="0">
            <a:spAutoFit/>
          </a:bodyPr>
          <a:lstStyle/>
          <a:p>
            <a:pPr algn="l">
              <a:lnSpc>
                <a:spcPts val="4480"/>
              </a:lnSpc>
            </a:pPr>
            <a:r>
              <a:rPr lang="en-US" sz="3200" spc="160">
                <a:solidFill>
                  <a:srgbClr val="000000"/>
                </a:solidFill>
                <a:latin typeface="One Little Font"/>
                <a:ea typeface="One Little Font"/>
                <a:cs typeface="One Little Font"/>
                <a:sym typeface="One Little Font"/>
              </a:rPr>
              <a:t>kaya akan nutrisi dari bahan baku dan bumbunya. Rendang mengandung daging sapi yang kaya akan protein mioglobin, yang mengandung lebih banyak zat besi daripada daging putih. Daging sapi juga mengandung sembilan jenis mineral, seperti kalsium, tembaga, zat besi, magnesium, mangan, potasium, fosfor, selenium, dan zinc.</a:t>
            </a:r>
          </a:p>
        </p:txBody>
      </p:sp>
      <p:sp>
        <p:nvSpPr>
          <p:cNvPr name="TextBox 12" id="12"/>
          <p:cNvSpPr txBox="true"/>
          <p:nvPr/>
        </p:nvSpPr>
        <p:spPr>
          <a:xfrm rot="0">
            <a:off x="1678604" y="3133982"/>
            <a:ext cx="6302025" cy="641594"/>
          </a:xfrm>
          <a:prstGeom prst="rect">
            <a:avLst/>
          </a:prstGeom>
        </p:spPr>
        <p:txBody>
          <a:bodyPr anchor="t" rtlCol="false" tIns="0" lIns="0" bIns="0" rIns="0">
            <a:spAutoFit/>
          </a:bodyPr>
          <a:lstStyle/>
          <a:p>
            <a:pPr algn="l">
              <a:lnSpc>
                <a:spcPts val="5225"/>
              </a:lnSpc>
            </a:pPr>
            <a:r>
              <a:rPr lang="en-US" sz="3732">
                <a:solidFill>
                  <a:srgbClr val="5D006B"/>
                </a:solidFill>
                <a:latin typeface="One Little Font Bold"/>
                <a:ea typeface="One Little Font Bold"/>
                <a:cs typeface="One Little Font Bold"/>
                <a:sym typeface="One Little Font Bold"/>
              </a:rPr>
              <a:t>kelebihan rendang </a:t>
            </a:r>
          </a:p>
        </p:txBody>
      </p:sp>
      <p:sp>
        <p:nvSpPr>
          <p:cNvPr name="TextBox 13" id="13"/>
          <p:cNvSpPr txBox="true"/>
          <p:nvPr/>
        </p:nvSpPr>
        <p:spPr>
          <a:xfrm rot="0">
            <a:off x="10378863" y="3114749"/>
            <a:ext cx="6516394" cy="660827"/>
          </a:xfrm>
          <a:prstGeom prst="rect">
            <a:avLst/>
          </a:prstGeom>
        </p:spPr>
        <p:txBody>
          <a:bodyPr anchor="t" rtlCol="false" tIns="0" lIns="0" bIns="0" rIns="0">
            <a:spAutoFit/>
          </a:bodyPr>
          <a:lstStyle/>
          <a:p>
            <a:pPr algn="l">
              <a:lnSpc>
                <a:spcPts val="5402"/>
              </a:lnSpc>
            </a:pPr>
            <a:r>
              <a:rPr lang="en-US" sz="3859">
                <a:solidFill>
                  <a:srgbClr val="5D006B"/>
                </a:solidFill>
                <a:latin typeface="One Little Font Bold"/>
                <a:ea typeface="One Little Font Bold"/>
                <a:cs typeface="One Little Font Bold"/>
                <a:sym typeface="One Little Font Bold"/>
              </a:rPr>
              <a:t>kekurangan rendang</a:t>
            </a:r>
          </a:p>
        </p:txBody>
      </p:sp>
      <p:sp>
        <p:nvSpPr>
          <p:cNvPr name="TextBox 14" id="14"/>
          <p:cNvSpPr txBox="true"/>
          <p:nvPr/>
        </p:nvSpPr>
        <p:spPr>
          <a:xfrm rot="0">
            <a:off x="9732118" y="4099426"/>
            <a:ext cx="6980920" cy="4119648"/>
          </a:xfrm>
          <a:prstGeom prst="rect">
            <a:avLst/>
          </a:prstGeom>
        </p:spPr>
        <p:txBody>
          <a:bodyPr anchor="t" rtlCol="false" tIns="0" lIns="0" bIns="0" rIns="0">
            <a:spAutoFit/>
          </a:bodyPr>
          <a:lstStyle/>
          <a:p>
            <a:pPr algn="l">
              <a:lnSpc>
                <a:spcPts val="4122"/>
              </a:lnSpc>
            </a:pPr>
            <a:r>
              <a:rPr lang="en-US" sz="2944" spc="147">
                <a:solidFill>
                  <a:srgbClr val="000000"/>
                </a:solidFill>
                <a:latin typeface="One Little Font"/>
                <a:ea typeface="One Little Font"/>
                <a:cs typeface="One Little Font"/>
                <a:sym typeface="One Little Font"/>
              </a:rPr>
              <a:t>Meskipun hidangan ini merupakan sumber serat dan protein yang baik, hidangan ini sangat tinggi lemak, lemak jenuh, kolesterol, dan natrium . Makan hidangan ini menyediakan 50% atau lebih dari total lemak harian, lemak jenuh, kolesterol dan natrium untuk orang dewasa!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D98F"/>
        </a:solidFill>
      </p:bgPr>
    </p:bg>
    <p:spTree>
      <p:nvGrpSpPr>
        <p:cNvPr id="1" name=""/>
        <p:cNvGrpSpPr/>
        <p:nvPr/>
      </p:nvGrpSpPr>
      <p:grpSpPr>
        <a:xfrm>
          <a:off x="0" y="0"/>
          <a:ext cx="0" cy="0"/>
          <a:chOff x="0" y="0"/>
          <a:chExt cx="0" cy="0"/>
        </a:xfrm>
      </p:grpSpPr>
      <p:grpSp>
        <p:nvGrpSpPr>
          <p:cNvPr name="Group 2" id="2"/>
          <p:cNvGrpSpPr/>
          <p:nvPr/>
        </p:nvGrpSpPr>
        <p:grpSpPr>
          <a:xfrm rot="0">
            <a:off x="-1319358"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816535" y="1028700"/>
            <a:ext cx="14654931" cy="9002512"/>
            <a:chOff x="0" y="0"/>
            <a:chExt cx="19539907" cy="12003350"/>
          </a:xfrm>
        </p:grpSpPr>
        <p:sp>
          <p:nvSpPr>
            <p:cNvPr name="Freeform 6" id="6"/>
            <p:cNvSpPr/>
            <p:nvPr/>
          </p:nvSpPr>
          <p:spPr>
            <a:xfrm flipH="false" flipV="false" rot="0">
              <a:off x="0" y="8184649"/>
              <a:ext cx="19335192" cy="3818700"/>
            </a:xfrm>
            <a:custGeom>
              <a:avLst/>
              <a:gdLst/>
              <a:ahLst/>
              <a:cxnLst/>
              <a:rect r="r" b="b" t="t" l="l"/>
              <a:pathLst>
                <a:path h="3818700" w="19335192">
                  <a:moveTo>
                    <a:pt x="0" y="0"/>
                  </a:moveTo>
                  <a:lnTo>
                    <a:pt x="19335192" y="0"/>
                  </a:lnTo>
                  <a:lnTo>
                    <a:pt x="19335192" y="3818701"/>
                  </a:lnTo>
                  <a:lnTo>
                    <a:pt x="0" y="3818701"/>
                  </a:lnTo>
                  <a:lnTo>
                    <a:pt x="0" y="0"/>
                  </a:lnTo>
                  <a:close/>
                </a:path>
              </a:pathLst>
            </a:custGeom>
            <a:blipFill>
              <a:blip r:embed="rId4"/>
              <a:stretch>
                <a:fillRect l="0" t="0" r="0" b="0"/>
              </a:stretch>
            </a:blipFill>
          </p:spPr>
        </p:sp>
        <p:sp>
          <p:nvSpPr>
            <p:cNvPr name="Freeform 7" id="7"/>
            <p:cNvSpPr/>
            <p:nvPr/>
          </p:nvSpPr>
          <p:spPr>
            <a:xfrm flipH="false" flipV="false" rot="0">
              <a:off x="0" y="0"/>
              <a:ext cx="19539907" cy="10972800"/>
            </a:xfrm>
            <a:custGeom>
              <a:avLst/>
              <a:gdLst/>
              <a:ahLst/>
              <a:cxnLst/>
              <a:rect r="r" b="b" t="t" l="l"/>
              <a:pathLst>
                <a:path h="10972800" w="19539907">
                  <a:moveTo>
                    <a:pt x="0" y="0"/>
                  </a:moveTo>
                  <a:lnTo>
                    <a:pt x="19539907" y="0"/>
                  </a:lnTo>
                  <a:lnTo>
                    <a:pt x="19539907" y="10972800"/>
                  </a:lnTo>
                  <a:lnTo>
                    <a:pt x="0" y="10972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8" id="8"/>
          <p:cNvSpPr/>
          <p:nvPr/>
        </p:nvSpPr>
        <p:spPr>
          <a:xfrm flipH="false" flipV="false" rot="0">
            <a:off x="7707561" y="545534"/>
            <a:ext cx="2872877" cy="966331"/>
          </a:xfrm>
          <a:custGeom>
            <a:avLst/>
            <a:gdLst/>
            <a:ahLst/>
            <a:cxnLst/>
            <a:rect r="r" b="b" t="t" l="l"/>
            <a:pathLst>
              <a:path h="966331" w="2872877">
                <a:moveTo>
                  <a:pt x="0" y="0"/>
                </a:moveTo>
                <a:lnTo>
                  <a:pt x="2872878" y="0"/>
                </a:lnTo>
                <a:lnTo>
                  <a:pt x="2872878" y="966332"/>
                </a:lnTo>
                <a:lnTo>
                  <a:pt x="0" y="9663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096136">
            <a:off x="15118911" y="3055503"/>
            <a:ext cx="1173722" cy="874957"/>
          </a:xfrm>
          <a:custGeom>
            <a:avLst/>
            <a:gdLst/>
            <a:ahLst/>
            <a:cxnLst/>
            <a:rect r="r" b="b" t="t" l="l"/>
            <a:pathLst>
              <a:path h="874957" w="1173722">
                <a:moveTo>
                  <a:pt x="0" y="0"/>
                </a:moveTo>
                <a:lnTo>
                  <a:pt x="1173722" y="0"/>
                </a:lnTo>
                <a:lnTo>
                  <a:pt x="1173722" y="874956"/>
                </a:lnTo>
                <a:lnTo>
                  <a:pt x="0" y="8749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974520">
            <a:off x="-99945" y="7265576"/>
            <a:ext cx="3832959" cy="2787607"/>
          </a:xfrm>
          <a:custGeom>
            <a:avLst/>
            <a:gdLst/>
            <a:ahLst/>
            <a:cxnLst/>
            <a:rect r="r" b="b" t="t" l="l"/>
            <a:pathLst>
              <a:path h="2787607" w="3832959">
                <a:moveTo>
                  <a:pt x="0" y="0"/>
                </a:moveTo>
                <a:lnTo>
                  <a:pt x="3832959" y="0"/>
                </a:lnTo>
                <a:lnTo>
                  <a:pt x="3832959" y="2787606"/>
                </a:lnTo>
                <a:lnTo>
                  <a:pt x="0" y="278760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4504566" y="2021876"/>
            <a:ext cx="6157325" cy="712470"/>
          </a:xfrm>
          <a:prstGeom prst="rect">
            <a:avLst/>
          </a:prstGeom>
        </p:spPr>
        <p:txBody>
          <a:bodyPr anchor="t" rtlCol="false" tIns="0" lIns="0" bIns="0" rIns="0">
            <a:spAutoFit/>
          </a:bodyPr>
          <a:lstStyle/>
          <a:p>
            <a:pPr algn="l">
              <a:lnSpc>
                <a:spcPts val="5880"/>
              </a:lnSpc>
            </a:pPr>
            <a:r>
              <a:rPr lang="en-US" sz="4200">
                <a:solidFill>
                  <a:srgbClr val="000000"/>
                </a:solidFill>
                <a:latin typeface="One Little Font Bold"/>
                <a:ea typeface="One Little Font Bold"/>
                <a:cs typeface="One Little Font Bold"/>
                <a:sym typeface="One Little Font Bold"/>
              </a:rPr>
              <a:t>Kesimpulan</a:t>
            </a:r>
          </a:p>
        </p:txBody>
      </p:sp>
      <p:sp>
        <p:nvSpPr>
          <p:cNvPr name="TextBox 12" id="12"/>
          <p:cNvSpPr txBox="true"/>
          <p:nvPr/>
        </p:nvSpPr>
        <p:spPr>
          <a:xfrm rot="0">
            <a:off x="3289101" y="2984102"/>
            <a:ext cx="11357081" cy="2159398"/>
          </a:xfrm>
          <a:prstGeom prst="rect">
            <a:avLst/>
          </a:prstGeom>
        </p:spPr>
        <p:txBody>
          <a:bodyPr anchor="t" rtlCol="false" tIns="0" lIns="0" bIns="0" rIns="0">
            <a:spAutoFit/>
          </a:bodyPr>
          <a:lstStyle/>
          <a:p>
            <a:pPr algn="l">
              <a:lnSpc>
                <a:spcPts val="4346"/>
              </a:lnSpc>
            </a:pPr>
            <a:r>
              <a:rPr lang="en-US" sz="3104" spc="155">
                <a:solidFill>
                  <a:srgbClr val="000000"/>
                </a:solidFill>
                <a:latin typeface="One Little Font"/>
                <a:ea typeface="One Little Font"/>
                <a:cs typeface="One Little Font"/>
                <a:sym typeface="One Little Font"/>
              </a:rPr>
              <a:t>Rendang sebenarnya bukanlah nama makanan. Tapi merujuk pada lamanya waktu memasak daging agar teksturnya menjadi empuk dan kering serta beraroma rempah sehingga daging berwarna kecoklatan</a:t>
            </a:r>
          </a:p>
        </p:txBody>
      </p:sp>
      <p:sp>
        <p:nvSpPr>
          <p:cNvPr name="TextBox 13" id="13"/>
          <p:cNvSpPr txBox="true"/>
          <p:nvPr/>
        </p:nvSpPr>
        <p:spPr>
          <a:xfrm rot="0">
            <a:off x="3289101" y="5676900"/>
            <a:ext cx="11357081" cy="2159398"/>
          </a:xfrm>
          <a:prstGeom prst="rect">
            <a:avLst/>
          </a:prstGeom>
        </p:spPr>
        <p:txBody>
          <a:bodyPr anchor="t" rtlCol="false" tIns="0" lIns="0" bIns="0" rIns="0">
            <a:spAutoFit/>
          </a:bodyPr>
          <a:lstStyle/>
          <a:p>
            <a:pPr algn="l">
              <a:lnSpc>
                <a:spcPts val="4346"/>
              </a:lnSpc>
            </a:pPr>
            <a:r>
              <a:rPr lang="en-US" sz="3104" spc="155">
                <a:solidFill>
                  <a:srgbClr val="000000"/>
                </a:solidFill>
                <a:latin typeface="One Little Font"/>
                <a:ea typeface="One Little Font"/>
                <a:cs typeface="One Little Font"/>
                <a:sym typeface="One Little Font"/>
              </a:rPr>
              <a:t>Pada tahun 2011, rendang dinobatkan sebagai hidangan terlezat pertama dalam daftar World's 50 Most Delicious Foods </a:t>
            </a:r>
          </a:p>
          <a:p>
            <a:pPr algn="l">
              <a:lnSpc>
                <a:spcPts val="4346"/>
              </a:lnSpc>
            </a:pPr>
            <a:r>
              <a:rPr lang="en-US" sz="3104" spc="155">
                <a:solidFill>
                  <a:srgbClr val="000000"/>
                </a:solidFill>
                <a:latin typeface="One Little Font"/>
                <a:ea typeface="One Little Font"/>
                <a:cs typeface="One Little Font"/>
                <a:sym typeface="One Little Font"/>
              </a:rPr>
              <a:t>Pada tahun 2017, rendang dinobatkan sebagai makanan terbaik dalam 50 Makanan Terbaik Dunia versi CNN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DAGPR4yDI2E</dc:identifier>
  <dcterms:modified xsi:type="dcterms:W3CDTF">2011-08-01T06:04:30Z</dcterms:modified>
  <cp:revision>1</cp:revision>
  <dc:title>Presentasi Pendidikan Teks Eksposisi Berwarna Ilustrasi</dc:title>
</cp:coreProperties>
</file>