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147" d="100"/>
          <a:sy n="147" d="100"/>
        </p:scale>
        <p:origin x="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e7b5b270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e7b5b2704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e7adb2c7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e7adb2c7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e7adb2c7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e7adb2c7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e7d84f15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e7d84f15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e7adb2c72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e7adb2c72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e7adb2c7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e7adb2c7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e5d2bea3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e5d2bea3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e7b5b270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e7b5b270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e5d2bea3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e5d2bea3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e740e2ff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e740e2ff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e7b5b270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e7b5b270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e7b5b270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e7b5b270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e7b5b270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e7b5b270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e7b5b2704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e7b5b2704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265950" y="1855525"/>
            <a:ext cx="861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about Online Learning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3: Evan Isenstein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460950" y="5098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Workflow</a:t>
            </a:r>
            <a:endParaRPr sz="4800"/>
          </a:p>
        </p:txBody>
      </p:sp>
      <p:sp>
        <p:nvSpPr>
          <p:cNvPr id="161" name="Google Shape;161;p22"/>
          <p:cNvSpPr/>
          <p:nvPr/>
        </p:nvSpPr>
        <p:spPr>
          <a:xfrm>
            <a:off x="158700" y="2886225"/>
            <a:ext cx="795600" cy="1061100"/>
          </a:xfrm>
          <a:prstGeom prst="homePlat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 txBox="1"/>
          <p:nvPr/>
        </p:nvSpPr>
        <p:spPr>
          <a:xfrm>
            <a:off x="0" y="5274586"/>
            <a:ext cx="1265400" cy="7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-464475" y="2206338"/>
            <a:ext cx="1883100" cy="6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Dataverse</a:t>
            </a:r>
            <a:endParaRPr sz="18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EDA</a:t>
            </a:r>
            <a:endParaRPr sz="18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2683175" y="3915750"/>
            <a:ext cx="2025000" cy="11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XG Boost .92</a:t>
            </a:r>
            <a:endParaRPr sz="1800" b="1" u="sng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Log. 91</a:t>
            </a:r>
            <a:endParaRPr sz="18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R.Forest .89</a:t>
            </a:r>
            <a:endParaRPr sz="18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KNN .86</a:t>
            </a:r>
            <a:endParaRPr sz="18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1418625" y="1889700"/>
            <a:ext cx="19464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sz="18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  <a:endParaRPr sz="18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1576638" y="2850150"/>
            <a:ext cx="795600" cy="1065600"/>
          </a:xfrm>
          <a:prstGeom prst="chevron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3297875" y="2850150"/>
            <a:ext cx="795600" cy="1065600"/>
          </a:xfrm>
          <a:prstGeom prst="chevron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1342500" y="3949575"/>
            <a:ext cx="16212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MIT Intro to </a:t>
            </a:r>
            <a:endParaRPr sz="18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 sz="18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3849125" y="3672225"/>
            <a:ext cx="10371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 Score:</a:t>
            </a:r>
            <a:endParaRPr u="sng">
              <a:solidFill>
                <a:srgbClr val="CCCC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3212138" y="2154738"/>
            <a:ext cx="19464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sz="18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MVP</a:t>
            </a:r>
            <a:endParaRPr sz="18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4205388" y="2110163"/>
            <a:ext cx="1817400" cy="10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 Dataset</a:t>
            </a:r>
            <a:endParaRPr sz="18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4276925" y="3590138"/>
            <a:ext cx="23856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RegressionCV</a:t>
            </a:r>
            <a:endParaRPr sz="18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 Score: .85</a:t>
            </a:r>
            <a:endParaRPr sz="18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5009075" y="2803313"/>
            <a:ext cx="795600" cy="1065600"/>
          </a:xfrm>
          <a:prstGeom prst="chevron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6634300" y="2850138"/>
            <a:ext cx="795600" cy="1065600"/>
          </a:xfrm>
          <a:prstGeom prst="chevron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 txBox="1"/>
          <p:nvPr/>
        </p:nvSpPr>
        <p:spPr>
          <a:xfrm>
            <a:off x="5998450" y="1889688"/>
            <a:ext cx="20673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6438900" y="3636963"/>
            <a:ext cx="19464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Removing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Features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7085275" y="2869263"/>
            <a:ext cx="25455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Logistic RegressionCV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F1 Score: .71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/>
        </p:nvSpPr>
        <p:spPr>
          <a:xfrm>
            <a:off x="0" y="3864525"/>
            <a:ext cx="9144000" cy="11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Date of Student Registration - Official Course Launch = Relative Launch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Ex.             6/1/2012                   -            6/15/2012            =          -14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63" y="428500"/>
            <a:ext cx="8970477" cy="328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3"/>
          <p:cNvSpPr/>
          <p:nvPr/>
        </p:nvSpPr>
        <p:spPr>
          <a:xfrm>
            <a:off x="1888425" y="1049125"/>
            <a:ext cx="419700" cy="243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00" y="0"/>
            <a:ext cx="863641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72650"/>
            <a:ext cx="8839200" cy="394086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5"/>
          <p:cNvSpPr/>
          <p:nvPr/>
        </p:nvSpPr>
        <p:spPr>
          <a:xfrm>
            <a:off x="3522875" y="1358350"/>
            <a:ext cx="408600" cy="276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title"/>
          </p:nvPr>
        </p:nvSpPr>
        <p:spPr>
          <a:xfrm>
            <a:off x="460950" y="5098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Recommendations</a:t>
            </a:r>
            <a:endParaRPr sz="4800"/>
          </a:p>
        </p:txBody>
      </p:sp>
      <p:sp>
        <p:nvSpPr>
          <p:cNvPr id="201" name="Google Shape;201;p26"/>
          <p:cNvSpPr txBox="1"/>
          <p:nvPr/>
        </p:nvSpPr>
        <p:spPr>
          <a:xfrm>
            <a:off x="0" y="5274586"/>
            <a:ext cx="1265400" cy="7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552175" y="2043050"/>
            <a:ext cx="7995600" cy="2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●"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Late Student Extension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○"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$10 Surcharge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●"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Partner with UNICEF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○"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Newsletter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○"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Discount Code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>
            <a:spLocks noGrp="1"/>
          </p:cNvSpPr>
          <p:nvPr>
            <p:ph type="title"/>
          </p:nvPr>
        </p:nvSpPr>
        <p:spPr>
          <a:xfrm>
            <a:off x="460950" y="5098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Questions? </a:t>
            </a:r>
            <a:endParaRPr sz="4800"/>
          </a:p>
        </p:txBody>
      </p:sp>
      <p:sp>
        <p:nvSpPr>
          <p:cNvPr id="208" name="Google Shape;208;p27"/>
          <p:cNvSpPr txBox="1"/>
          <p:nvPr/>
        </p:nvSpPr>
        <p:spPr>
          <a:xfrm>
            <a:off x="0" y="5274586"/>
            <a:ext cx="1265400" cy="7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525" y="1812200"/>
            <a:ext cx="5732675" cy="314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 descr="Image result for edX"/>
          <p:cNvPicPr preferRelativeResize="0"/>
          <p:nvPr/>
        </p:nvPicPr>
        <p:blipFill rotWithShape="1">
          <a:blip r:embed="rId3">
            <a:alphaModFix/>
          </a:blip>
          <a:srcRect b="13284"/>
          <a:stretch/>
        </p:blipFill>
        <p:spPr>
          <a:xfrm>
            <a:off x="2901713" y="2318662"/>
            <a:ext cx="3257574" cy="2824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 descr="Related imag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5650" y="84700"/>
            <a:ext cx="5649699" cy="28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60950" y="5098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Features Available</a:t>
            </a:r>
            <a:endParaRPr sz="4800"/>
          </a:p>
        </p:txBody>
      </p:sp>
      <p:sp>
        <p:nvSpPr>
          <p:cNvPr id="80" name="Google Shape;80;p15"/>
          <p:cNvSpPr txBox="1"/>
          <p:nvPr/>
        </p:nvSpPr>
        <p:spPr>
          <a:xfrm>
            <a:off x="0" y="5274586"/>
            <a:ext cx="1265400" cy="7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460950" y="1839675"/>
            <a:ext cx="2315700" cy="22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 sz="3000">
                <a:latin typeface="Roboto"/>
                <a:ea typeface="Roboto"/>
                <a:cs typeface="Roboto"/>
                <a:sym typeface="Roboto"/>
              </a:rPr>
              <a:t>assive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n" sz="3600">
                <a:latin typeface="Roboto"/>
                <a:ea typeface="Roboto"/>
                <a:cs typeface="Roboto"/>
                <a:sym typeface="Roboto"/>
              </a:rPr>
              <a:t>pen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n" sz="3600">
                <a:latin typeface="Roboto"/>
                <a:ea typeface="Roboto"/>
                <a:cs typeface="Roboto"/>
                <a:sym typeface="Roboto"/>
              </a:rPr>
              <a:t>nline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3600">
                <a:latin typeface="Roboto"/>
                <a:ea typeface="Roboto"/>
                <a:cs typeface="Roboto"/>
                <a:sym typeface="Roboto"/>
              </a:rPr>
              <a:t>ourse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666625" y="1918225"/>
            <a:ext cx="48747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Course 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Education 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Enrollment Date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Events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○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Videos 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○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Chapters 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6457500" y="2309575"/>
            <a:ext cx="26865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650,000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Student IDs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460950" y="5098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Who gets Certified? </a:t>
            </a:r>
            <a:endParaRPr sz="4800"/>
          </a:p>
        </p:txBody>
      </p:sp>
      <p:sp>
        <p:nvSpPr>
          <p:cNvPr id="89" name="Google Shape;89;p16"/>
          <p:cNvSpPr/>
          <p:nvPr/>
        </p:nvSpPr>
        <p:spPr>
          <a:xfrm>
            <a:off x="-88975" y="1655150"/>
            <a:ext cx="9292200" cy="34794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1640975" y="2060450"/>
            <a:ext cx="5677800" cy="2668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3381592" y="2246062"/>
            <a:ext cx="2077800" cy="2049600"/>
          </a:xfrm>
          <a:prstGeom prst="ellipse">
            <a:avLst/>
          </a:prstGeom>
          <a:solidFill>
            <a:srgbClr val="0083FF">
              <a:alpha val="4637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4501607" y="2673545"/>
            <a:ext cx="1211100" cy="1194600"/>
          </a:xfrm>
          <a:prstGeom prst="ellipse">
            <a:avLst/>
          </a:prstGeom>
          <a:solidFill>
            <a:srgbClr val="FFEF00">
              <a:alpha val="5084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0" y="1811625"/>
            <a:ext cx="1665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Only registered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1731981" y="2285761"/>
            <a:ext cx="14937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Only Viewed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3450801" y="3041600"/>
            <a:ext cx="1196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Explored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4720274" y="3041600"/>
            <a:ext cx="1196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Certified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460950" y="5098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Goal</a:t>
            </a:r>
            <a:endParaRPr sz="48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5274586"/>
            <a:ext cx="1265400" cy="7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722850" y="2183900"/>
            <a:ext cx="7960200" cy="2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●"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Predict a Certified Student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●"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Increase Revenue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○"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Certificate = $75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460950" y="5098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Workflow</a:t>
            </a:r>
            <a:endParaRPr sz="4800"/>
          </a:p>
        </p:txBody>
      </p:sp>
      <p:sp>
        <p:nvSpPr>
          <p:cNvPr id="109" name="Google Shape;109;p18"/>
          <p:cNvSpPr/>
          <p:nvPr/>
        </p:nvSpPr>
        <p:spPr>
          <a:xfrm>
            <a:off x="234900" y="2886225"/>
            <a:ext cx="795600" cy="1061100"/>
          </a:xfrm>
          <a:prstGeom prst="homePlate">
            <a:avLst>
              <a:gd name="adj" fmla="val 50000"/>
            </a:avLst>
          </a:prstGeom>
          <a:solidFill>
            <a:srgbClr val="FF0000">
              <a:alpha val="430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0" y="5274586"/>
            <a:ext cx="1265400" cy="7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-464475" y="2206338"/>
            <a:ext cx="1883100" cy="6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Dataverse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EDA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460950" y="5098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Workflow</a:t>
            </a:r>
            <a:endParaRPr sz="4800"/>
          </a:p>
        </p:txBody>
      </p:sp>
      <p:sp>
        <p:nvSpPr>
          <p:cNvPr id="117" name="Google Shape;117;p19"/>
          <p:cNvSpPr/>
          <p:nvPr/>
        </p:nvSpPr>
        <p:spPr>
          <a:xfrm>
            <a:off x="234900" y="2886225"/>
            <a:ext cx="795600" cy="1061100"/>
          </a:xfrm>
          <a:prstGeom prst="homePlat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0" y="5274586"/>
            <a:ext cx="1265400" cy="7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-464475" y="2206338"/>
            <a:ext cx="1883100" cy="6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Dataverse</a:t>
            </a:r>
            <a:endParaRPr sz="1800">
              <a:solidFill>
                <a:srgbClr val="99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EDA</a:t>
            </a:r>
            <a:endParaRPr sz="1800">
              <a:solidFill>
                <a:srgbClr val="99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1418625" y="1889700"/>
            <a:ext cx="19464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1652838" y="2850150"/>
            <a:ext cx="795600" cy="1065600"/>
          </a:xfrm>
          <a:prstGeom prst="chevron">
            <a:avLst>
              <a:gd name="adj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1342500" y="3949575"/>
            <a:ext cx="16212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MIT Intro to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460950" y="5098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Workflow</a:t>
            </a:r>
            <a:endParaRPr sz="4800"/>
          </a:p>
        </p:txBody>
      </p:sp>
      <p:sp>
        <p:nvSpPr>
          <p:cNvPr id="128" name="Google Shape;128;p20"/>
          <p:cNvSpPr/>
          <p:nvPr/>
        </p:nvSpPr>
        <p:spPr>
          <a:xfrm>
            <a:off x="158700" y="2886225"/>
            <a:ext cx="795600" cy="1061100"/>
          </a:xfrm>
          <a:prstGeom prst="homePlat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0" y="5274586"/>
            <a:ext cx="1265400" cy="7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-464475" y="2206338"/>
            <a:ext cx="1883100" cy="6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Dataverse</a:t>
            </a:r>
            <a:endParaRPr sz="18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EDA</a:t>
            </a:r>
            <a:endParaRPr sz="18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2683175" y="3915750"/>
            <a:ext cx="2025000" cy="11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XG Boost .92</a:t>
            </a:r>
            <a:endParaRPr sz="1800" b="1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latin typeface="Times New Roman"/>
                <a:ea typeface="Times New Roman"/>
                <a:cs typeface="Times New Roman"/>
                <a:sym typeface="Times New Roman"/>
              </a:rPr>
              <a:t>Log. 91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R.Forest .89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KNN .86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1418625" y="1889700"/>
            <a:ext cx="19464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sz="18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  <a:endParaRPr sz="18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1576638" y="2850150"/>
            <a:ext cx="795600" cy="1065600"/>
          </a:xfrm>
          <a:prstGeom prst="chevron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3297875" y="2850150"/>
            <a:ext cx="795600" cy="1065600"/>
          </a:xfrm>
          <a:prstGeom prst="chevron">
            <a:avLst>
              <a:gd name="adj" fmla="val 50000"/>
            </a:avLst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1342500" y="3949575"/>
            <a:ext cx="16212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MIT Intro to </a:t>
            </a:r>
            <a:endParaRPr sz="18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 sz="18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3849125" y="3672225"/>
            <a:ext cx="10371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F1 Score: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3212138" y="2154738"/>
            <a:ext cx="19464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MVP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460950" y="5098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Workflow</a:t>
            </a:r>
            <a:endParaRPr sz="4800"/>
          </a:p>
        </p:txBody>
      </p:sp>
      <p:sp>
        <p:nvSpPr>
          <p:cNvPr id="143" name="Google Shape;143;p21"/>
          <p:cNvSpPr/>
          <p:nvPr/>
        </p:nvSpPr>
        <p:spPr>
          <a:xfrm>
            <a:off x="158700" y="2886225"/>
            <a:ext cx="795600" cy="1061100"/>
          </a:xfrm>
          <a:prstGeom prst="homePlat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0" y="5274586"/>
            <a:ext cx="1265400" cy="7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-464475" y="2206338"/>
            <a:ext cx="1883100" cy="6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Dataverse</a:t>
            </a:r>
            <a:endParaRPr sz="18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EDA</a:t>
            </a:r>
            <a:endParaRPr sz="18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2683175" y="3915750"/>
            <a:ext cx="2025000" cy="11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XG Boost .92</a:t>
            </a:r>
            <a:endParaRPr sz="1800" b="1" u="sng">
              <a:solidFill>
                <a:srgbClr val="CCCC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Log. 91</a:t>
            </a:r>
            <a:endParaRPr sz="1800">
              <a:solidFill>
                <a:srgbClr val="CCCC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R.Forest .89</a:t>
            </a:r>
            <a:endParaRPr sz="1800">
              <a:solidFill>
                <a:srgbClr val="CCCC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KNN .86</a:t>
            </a:r>
            <a:endParaRPr sz="1800">
              <a:solidFill>
                <a:srgbClr val="CCCC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rgbClr val="CCCC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CCC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CCC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1418625" y="1889700"/>
            <a:ext cx="19464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sz="18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  <a:endParaRPr sz="18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1576638" y="2850150"/>
            <a:ext cx="795600" cy="1065600"/>
          </a:xfrm>
          <a:prstGeom prst="chevron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3297875" y="2850150"/>
            <a:ext cx="795600" cy="1065600"/>
          </a:xfrm>
          <a:prstGeom prst="chevron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1342500" y="3949575"/>
            <a:ext cx="16212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MIT Intro to </a:t>
            </a:r>
            <a:endParaRPr sz="18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 sz="18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3849125" y="3672225"/>
            <a:ext cx="10371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 Score:</a:t>
            </a:r>
            <a:endParaRPr u="sng">
              <a:solidFill>
                <a:srgbClr val="CCCC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3212138" y="2154738"/>
            <a:ext cx="19464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sz="1800">
              <a:solidFill>
                <a:srgbClr val="CCCC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MVP</a:t>
            </a:r>
            <a:endParaRPr sz="1800">
              <a:solidFill>
                <a:srgbClr val="CCCC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CCC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CCC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4205388" y="2110163"/>
            <a:ext cx="1817400" cy="10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Full Dataset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4276925" y="3590138"/>
            <a:ext cx="23856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Logistic RegressionCV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F1 Score: .85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5009075" y="2803313"/>
            <a:ext cx="795600" cy="1065600"/>
          </a:xfrm>
          <a:prstGeom prst="chevron">
            <a:avLst>
              <a:gd name="adj" fmla="val 50000"/>
            </a:avLst>
          </a:prstGeom>
          <a:solidFill>
            <a:srgbClr val="0083FF">
              <a:alpha val="4637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Macintosh PowerPoint</Application>
  <PresentationFormat>On-screen Show (16:9)</PresentationFormat>
  <Paragraphs>107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Roboto</vt:lpstr>
      <vt:lpstr>Times New Roman</vt:lpstr>
      <vt:lpstr>Material</vt:lpstr>
      <vt:lpstr>Learning about Online Learning</vt:lpstr>
      <vt:lpstr>PowerPoint Presentation</vt:lpstr>
      <vt:lpstr>Features Available</vt:lpstr>
      <vt:lpstr>Who gets Certified? </vt:lpstr>
      <vt:lpstr>Goal</vt:lpstr>
      <vt:lpstr>Workflow</vt:lpstr>
      <vt:lpstr>Workflow</vt:lpstr>
      <vt:lpstr>Workflow</vt:lpstr>
      <vt:lpstr>Workflow</vt:lpstr>
      <vt:lpstr>Workflow</vt:lpstr>
      <vt:lpstr>PowerPoint Presentation</vt:lpstr>
      <vt:lpstr>PowerPoint Presentation</vt:lpstr>
      <vt:lpstr>PowerPoint Presentation</vt:lpstr>
      <vt:lpstr>Recommendations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about Online Learning</dc:title>
  <cp:lastModifiedBy>Evan Isenstein</cp:lastModifiedBy>
  <cp:revision>1</cp:revision>
  <dcterms:modified xsi:type="dcterms:W3CDTF">2019-10-08T17:12:04Z</dcterms:modified>
</cp:coreProperties>
</file>