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21"/>
  </p:notesMasterIdLst>
  <p:sldIdLst>
    <p:sldId id="256" r:id="rId2"/>
    <p:sldId id="294" r:id="rId3"/>
    <p:sldId id="434" r:id="rId4"/>
    <p:sldId id="442" r:id="rId5"/>
    <p:sldId id="453" r:id="rId6"/>
    <p:sldId id="455" r:id="rId7"/>
    <p:sldId id="456" r:id="rId8"/>
    <p:sldId id="452" r:id="rId9"/>
    <p:sldId id="458" r:id="rId10"/>
    <p:sldId id="457" r:id="rId11"/>
    <p:sldId id="459" r:id="rId12"/>
    <p:sldId id="462" r:id="rId13"/>
    <p:sldId id="463" r:id="rId14"/>
    <p:sldId id="460" r:id="rId15"/>
    <p:sldId id="465" r:id="rId16"/>
    <p:sldId id="464" r:id="rId17"/>
    <p:sldId id="461" r:id="rId18"/>
    <p:sldId id="299" r:id="rId19"/>
    <p:sldId id="274" r:id="rId20"/>
  </p:sldIdLst>
  <p:sldSz cx="9144000" cy="5143500" type="screen16x9"/>
  <p:notesSz cx="6858000" cy="9144000"/>
  <p:embeddedFontLst>
    <p:embeddedFont>
      <p:font typeface="Bree Serif" panose="020B0604020202020204" charset="0"/>
      <p:regular r:id="rId22"/>
    </p:embeddedFont>
    <p:embeddedFont>
      <p:font typeface="Roboto Black" panose="02000000000000000000" pitchFamily="2" charset="0"/>
      <p:bold r:id="rId23"/>
      <p:boldItalic r:id="rId24"/>
    </p:embeddedFont>
    <p:embeddedFont>
      <p:font typeface="Roboto Light" panose="02000000000000000000" pitchFamily="2" charset="0"/>
      <p:regular r:id="rId25"/>
      <p:bold r:id="rId26"/>
      <p:italic r:id="rId27"/>
      <p:boldItalic r:id="rId28"/>
    </p:embeddedFont>
    <p:embeddedFont>
      <p:font typeface="Roboto Thin"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FF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71EA7D-5D52-44FB-8D95-2F073F026014}">
  <a:tblStyle styleId="{FF71EA7D-5D52-44FB-8D95-2F073F02601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516"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11001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58736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6274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2674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52904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28226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201509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142192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78389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038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1649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93433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16633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60288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21385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4671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24893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60" r:id="rId3"/>
    <p:sldLayoutId id="2147483663"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postgresqltutorial.com/postgresql-join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5011479" y="3670025"/>
            <a:ext cx="3355496"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chemeClr val="accent1"/>
                </a:solidFill>
              </a:rPr>
              <a:t>BASES DE DATOS</a:t>
            </a:r>
            <a:endParaRPr dirty="0">
              <a:solidFill>
                <a:schemeClr val="accent1"/>
              </a:solidFill>
            </a:endParaRPr>
          </a:p>
        </p:txBody>
      </p:sp>
      <p:sp>
        <p:nvSpPr>
          <p:cNvPr id="110" name="Google Shape;110;p2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t>Clase 16  -  Lenguaje de consulta formal</a:t>
            </a:r>
          </a:p>
          <a:p>
            <a:pPr marL="0" lvl="0" indent="0" algn="r" rtl="0">
              <a:spcBef>
                <a:spcPts val="0"/>
              </a:spcBef>
              <a:spcAft>
                <a:spcPts val="0"/>
              </a:spcAft>
              <a:buNone/>
            </a:pPr>
            <a:r>
              <a:rPr lang="es" dirty="0"/>
              <a:t>Algebra Relacional</a:t>
            </a:r>
          </a:p>
          <a:p>
            <a:pPr marL="0" lvl="0" indent="0" algn="r" rtl="0">
              <a:spcBef>
                <a:spcPts val="0"/>
              </a:spcBef>
              <a:spcAft>
                <a:spcPts val="0"/>
              </a:spcAft>
              <a:buNone/>
            </a:pPr>
            <a:r>
              <a:rPr lang="es" dirty="0"/>
              <a:t> Profesora: Erika Gutiérrez Beltrán</a:t>
            </a:r>
            <a:endParaRPr dirty="0"/>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718275" y="1717953"/>
            <a:ext cx="946296" cy="1051486"/>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1" name="Google Shape;401;p28"/>
          <p:cNvSpPr/>
          <p:nvPr/>
        </p:nvSpPr>
        <p:spPr>
          <a:xfrm>
            <a:off x="841190" y="523224"/>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406" name="Google Shape;406;p28"/>
          <p:cNvSpPr txBox="1">
            <a:spLocks noGrp="1"/>
          </p:cNvSpPr>
          <p:nvPr>
            <p:ph type="ctrTitle" idx="3"/>
          </p:nvPr>
        </p:nvSpPr>
        <p:spPr>
          <a:xfrm>
            <a:off x="788150" y="781411"/>
            <a:ext cx="23265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dk1"/>
                </a:solidFill>
              </a:rPr>
              <a:t>Algebra relacional – PRODUCTO CARTESIANO</a:t>
            </a:r>
            <a:endParaRPr dirty="0">
              <a:solidFill>
                <a:schemeClr val="dk1"/>
              </a:solidFill>
            </a:endParaRPr>
          </a:p>
        </p:txBody>
      </p:sp>
      <p:sp>
        <p:nvSpPr>
          <p:cNvPr id="409" name="Google Shape;409;p28"/>
          <p:cNvSpPr/>
          <p:nvPr/>
        </p:nvSpPr>
        <p:spPr>
          <a:xfrm>
            <a:off x="303625" y="52322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364250" y="653318"/>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2" name="Google Shape;297;p26">
            <a:extLst>
              <a:ext uri="{FF2B5EF4-FFF2-40B4-BE49-F238E27FC236}">
                <a16:creationId xmlns:a16="http://schemas.microsoft.com/office/drawing/2014/main" id="{8F483BD2-69D1-47C1-B447-1801FAB09353}"/>
              </a:ext>
            </a:extLst>
          </p:cNvPr>
          <p:cNvSpPr txBox="1">
            <a:spLocks/>
          </p:cNvSpPr>
          <p:nvPr/>
        </p:nvSpPr>
        <p:spPr>
          <a:xfrm>
            <a:off x="2984095" y="2069262"/>
            <a:ext cx="3375141" cy="42390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dirty="0">
                <a:solidFill>
                  <a:srgbClr val="FFFFFF"/>
                </a:solidFill>
              </a:rPr>
              <a:t>Ejemplo de producto cartesiano:</a:t>
            </a:r>
          </a:p>
          <a:p>
            <a:endParaRPr lang="es-ES" sz="1200" dirty="0">
              <a:solidFill>
                <a:srgbClr val="FFFFFF"/>
              </a:solidFill>
            </a:endParaRPr>
          </a:p>
          <a:p>
            <a:r>
              <a:rPr lang="es-ES" sz="1200" dirty="0">
                <a:solidFill>
                  <a:srgbClr val="FFFFFF"/>
                </a:solidFill>
              </a:rPr>
              <a:t>(AXB) = {(</a:t>
            </a:r>
            <a:r>
              <a:rPr lang="es-ES" sz="1200" dirty="0" err="1">
                <a:solidFill>
                  <a:srgbClr val="FFFFFF"/>
                </a:solidFill>
              </a:rPr>
              <a:t>x,y</a:t>
            </a:r>
            <a:r>
              <a:rPr lang="es-ES" sz="1200" dirty="0">
                <a:solidFill>
                  <a:srgbClr val="FFFFFF"/>
                </a:solidFill>
              </a:rPr>
              <a:t>) | </a:t>
            </a:r>
            <a:r>
              <a:rPr lang="es-ES" sz="1200" i="1" dirty="0">
                <a:solidFill>
                  <a:srgbClr val="FFFFFF"/>
                </a:solidFill>
              </a:rPr>
              <a:t>x</a:t>
            </a:r>
            <a:r>
              <a:rPr lang="es-ES" sz="1200" dirty="0">
                <a:solidFill>
                  <a:srgbClr val="FFFFFF"/>
                </a:solidFill>
              </a:rPr>
              <a:t> </a:t>
            </a:r>
            <a:r>
              <a:rPr lang="en-US" sz="1200" dirty="0">
                <a:solidFill>
                  <a:srgbClr val="FFFFFF"/>
                </a:solidFill>
              </a:rPr>
              <a:t>∈ A y </a:t>
            </a:r>
            <a:r>
              <a:rPr lang="en-US" sz="1200" i="1" dirty="0" err="1">
                <a:solidFill>
                  <a:srgbClr val="FFFFFF"/>
                </a:solidFill>
              </a:rPr>
              <a:t>y</a:t>
            </a:r>
            <a:r>
              <a:rPr lang="en-US" sz="1200" dirty="0">
                <a:solidFill>
                  <a:srgbClr val="FFFFFF"/>
                </a:solidFill>
              </a:rPr>
              <a:t> ∈ B}</a:t>
            </a:r>
          </a:p>
          <a:p>
            <a:endParaRPr lang="en-US" sz="1200" dirty="0">
              <a:solidFill>
                <a:srgbClr val="FFFFFF"/>
              </a:solidFill>
            </a:endParaRPr>
          </a:p>
          <a:p>
            <a:r>
              <a:rPr lang="es-ES" sz="1200" dirty="0">
                <a:solidFill>
                  <a:srgbClr val="FFFFFF"/>
                </a:solidFill>
              </a:rPr>
              <a:t>A = {4,7}</a:t>
            </a:r>
          </a:p>
          <a:p>
            <a:r>
              <a:rPr lang="es-ES" sz="1200" dirty="0">
                <a:solidFill>
                  <a:srgbClr val="FFFFFF"/>
                </a:solidFill>
              </a:rPr>
              <a:t>B = {2,5,9}</a:t>
            </a:r>
          </a:p>
          <a:p>
            <a:endParaRPr lang="es-ES" sz="1200" dirty="0">
              <a:solidFill>
                <a:srgbClr val="FFFFFF"/>
              </a:solidFill>
            </a:endParaRPr>
          </a:p>
          <a:p>
            <a:r>
              <a:rPr lang="es-ES" sz="1200" dirty="0">
                <a:solidFill>
                  <a:srgbClr val="FFFFFF"/>
                </a:solidFill>
              </a:rPr>
              <a:t>AXB = {(4,2), (4,5), (4,9), (7,2), (7,5), (7,9)}</a:t>
            </a:r>
          </a:p>
        </p:txBody>
      </p:sp>
    </p:spTree>
    <p:extLst>
      <p:ext uri="{BB962C8B-B14F-4D97-AF65-F5344CB8AC3E}">
        <p14:creationId xmlns:p14="http://schemas.microsoft.com/office/powerpoint/2010/main" val="2578856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1" name="Google Shape;401;p28"/>
          <p:cNvSpPr/>
          <p:nvPr/>
        </p:nvSpPr>
        <p:spPr>
          <a:xfrm>
            <a:off x="841190" y="523224"/>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406" name="Google Shape;406;p28"/>
          <p:cNvSpPr txBox="1">
            <a:spLocks noGrp="1"/>
          </p:cNvSpPr>
          <p:nvPr>
            <p:ph type="ctrTitle" idx="3"/>
          </p:nvPr>
        </p:nvSpPr>
        <p:spPr>
          <a:xfrm>
            <a:off x="788150" y="781411"/>
            <a:ext cx="23265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dk1"/>
                </a:solidFill>
              </a:rPr>
              <a:t>Algebra relacional – PRODUCTO CARTESIANO</a:t>
            </a:r>
            <a:endParaRPr dirty="0">
              <a:solidFill>
                <a:schemeClr val="dk1"/>
              </a:solidFill>
            </a:endParaRPr>
          </a:p>
        </p:txBody>
      </p:sp>
      <p:sp>
        <p:nvSpPr>
          <p:cNvPr id="409" name="Google Shape;409;p28"/>
          <p:cNvSpPr/>
          <p:nvPr/>
        </p:nvSpPr>
        <p:spPr>
          <a:xfrm>
            <a:off x="303625" y="52322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364250" y="653318"/>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pic>
        <p:nvPicPr>
          <p:cNvPr id="3" name="Picture 2">
            <a:extLst>
              <a:ext uri="{FF2B5EF4-FFF2-40B4-BE49-F238E27FC236}">
                <a16:creationId xmlns:a16="http://schemas.microsoft.com/office/drawing/2014/main" id="{4169D48A-3BA0-4851-811C-7C0840560A9A}"/>
              </a:ext>
            </a:extLst>
          </p:cNvPr>
          <p:cNvPicPr>
            <a:picLocks noChangeAspect="1"/>
          </p:cNvPicPr>
          <p:nvPr/>
        </p:nvPicPr>
        <p:blipFill>
          <a:blip r:embed="rId3"/>
          <a:stretch>
            <a:fillRect/>
          </a:stretch>
        </p:blipFill>
        <p:spPr>
          <a:xfrm>
            <a:off x="1085882" y="2347646"/>
            <a:ext cx="6972235" cy="979805"/>
          </a:xfrm>
          <a:prstGeom prst="rect">
            <a:avLst/>
          </a:prstGeom>
        </p:spPr>
      </p:pic>
    </p:spTree>
    <p:extLst>
      <p:ext uri="{BB962C8B-B14F-4D97-AF65-F5344CB8AC3E}">
        <p14:creationId xmlns:p14="http://schemas.microsoft.com/office/powerpoint/2010/main" val="3773348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1" name="Google Shape;401;p28"/>
          <p:cNvSpPr/>
          <p:nvPr/>
        </p:nvSpPr>
        <p:spPr>
          <a:xfrm>
            <a:off x="841190" y="523224"/>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406" name="Google Shape;406;p28"/>
          <p:cNvSpPr txBox="1">
            <a:spLocks noGrp="1"/>
          </p:cNvSpPr>
          <p:nvPr>
            <p:ph type="ctrTitle" idx="3"/>
          </p:nvPr>
        </p:nvSpPr>
        <p:spPr>
          <a:xfrm>
            <a:off x="788150" y="781411"/>
            <a:ext cx="23265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dk1"/>
                </a:solidFill>
              </a:rPr>
              <a:t>Algebra relacional – THETA SELECT</a:t>
            </a:r>
            <a:endParaRPr dirty="0">
              <a:solidFill>
                <a:schemeClr val="dk1"/>
              </a:solidFill>
            </a:endParaRPr>
          </a:p>
        </p:txBody>
      </p:sp>
      <p:sp>
        <p:nvSpPr>
          <p:cNvPr id="409" name="Google Shape;409;p28"/>
          <p:cNvSpPr/>
          <p:nvPr/>
        </p:nvSpPr>
        <p:spPr>
          <a:xfrm>
            <a:off x="303625" y="52322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364250" y="653318"/>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0" name="Google Shape;297;p26">
            <a:extLst>
              <a:ext uri="{FF2B5EF4-FFF2-40B4-BE49-F238E27FC236}">
                <a16:creationId xmlns:a16="http://schemas.microsoft.com/office/drawing/2014/main" id="{1D4155D8-1E2A-4B03-920B-7E960510E9A9}"/>
              </a:ext>
            </a:extLst>
          </p:cNvPr>
          <p:cNvSpPr txBox="1">
            <a:spLocks/>
          </p:cNvSpPr>
          <p:nvPr/>
        </p:nvSpPr>
        <p:spPr>
          <a:xfrm>
            <a:off x="1066685" y="1385849"/>
            <a:ext cx="6615341" cy="118590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dirty="0">
                <a:solidFill>
                  <a:srgbClr val="FFFFFF"/>
                </a:solidFill>
              </a:rPr>
              <a:t>El THETA SELECT al que también se le llamada SELECT, se refiere a la </a:t>
            </a:r>
            <a:r>
              <a:rPr lang="es-ES" sz="1200" dirty="0" err="1">
                <a:solidFill>
                  <a:srgbClr val="FFFFFF"/>
                </a:solidFill>
              </a:rPr>
              <a:t>claúsula</a:t>
            </a:r>
            <a:r>
              <a:rPr lang="es-ES" sz="1200" dirty="0">
                <a:solidFill>
                  <a:srgbClr val="FFFFFF"/>
                </a:solidFill>
              </a:rPr>
              <a:t> ON que hacemos en los JOIN de las consultas combinadas. Los operadores posibles son: &lt;, &lt;=, =, &gt;=, &gt;, </a:t>
            </a:r>
            <a:r>
              <a:rPr lang="en-US" sz="1200" b="0" i="0" dirty="0">
                <a:solidFill>
                  <a:schemeClr val="bg1"/>
                </a:solidFill>
                <a:effectLst/>
                <a:latin typeface="arial" panose="020B0604020202020204" pitchFamily="34" charset="0"/>
              </a:rPr>
              <a:t>≠</a:t>
            </a:r>
            <a:br>
              <a:rPr lang="es-ES" sz="1600" dirty="0"/>
            </a:br>
            <a:endParaRPr lang="es-ES" sz="1200" dirty="0">
              <a:solidFill>
                <a:srgbClr val="FFFFFF"/>
              </a:solidFill>
            </a:endParaRPr>
          </a:p>
        </p:txBody>
      </p:sp>
      <p:pic>
        <p:nvPicPr>
          <p:cNvPr id="4" name="Picture 3">
            <a:extLst>
              <a:ext uri="{FF2B5EF4-FFF2-40B4-BE49-F238E27FC236}">
                <a16:creationId xmlns:a16="http://schemas.microsoft.com/office/drawing/2014/main" id="{35F316EA-2E85-4D1D-A0D5-8F265F107044}"/>
              </a:ext>
            </a:extLst>
          </p:cNvPr>
          <p:cNvPicPr>
            <a:picLocks noChangeAspect="1"/>
          </p:cNvPicPr>
          <p:nvPr/>
        </p:nvPicPr>
        <p:blipFill>
          <a:blip r:embed="rId3"/>
          <a:stretch>
            <a:fillRect/>
          </a:stretch>
        </p:blipFill>
        <p:spPr>
          <a:xfrm>
            <a:off x="1733550" y="2185788"/>
            <a:ext cx="4995862" cy="2065528"/>
          </a:xfrm>
          <a:prstGeom prst="rect">
            <a:avLst/>
          </a:prstGeom>
        </p:spPr>
      </p:pic>
    </p:spTree>
    <p:extLst>
      <p:ext uri="{BB962C8B-B14F-4D97-AF65-F5344CB8AC3E}">
        <p14:creationId xmlns:p14="http://schemas.microsoft.com/office/powerpoint/2010/main" val="3455559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1" name="Google Shape;401;p28"/>
          <p:cNvSpPr/>
          <p:nvPr/>
        </p:nvSpPr>
        <p:spPr>
          <a:xfrm>
            <a:off x="841190" y="523224"/>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406" name="Google Shape;406;p28"/>
          <p:cNvSpPr txBox="1">
            <a:spLocks noGrp="1"/>
          </p:cNvSpPr>
          <p:nvPr>
            <p:ph type="ctrTitle" idx="3"/>
          </p:nvPr>
        </p:nvSpPr>
        <p:spPr>
          <a:xfrm>
            <a:off x="841190" y="791641"/>
            <a:ext cx="23265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dk1"/>
                </a:solidFill>
              </a:rPr>
              <a:t>Algebra relacional – THETA SELECT</a:t>
            </a:r>
            <a:endParaRPr dirty="0">
              <a:solidFill>
                <a:schemeClr val="dk1"/>
              </a:solidFill>
            </a:endParaRPr>
          </a:p>
        </p:txBody>
      </p:sp>
      <p:sp>
        <p:nvSpPr>
          <p:cNvPr id="409" name="Google Shape;409;p28"/>
          <p:cNvSpPr/>
          <p:nvPr/>
        </p:nvSpPr>
        <p:spPr>
          <a:xfrm>
            <a:off x="303625" y="52322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364250" y="653318"/>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pic>
        <p:nvPicPr>
          <p:cNvPr id="3" name="Picture 2">
            <a:extLst>
              <a:ext uri="{FF2B5EF4-FFF2-40B4-BE49-F238E27FC236}">
                <a16:creationId xmlns:a16="http://schemas.microsoft.com/office/drawing/2014/main" id="{EC618CD4-D9F3-499C-80AC-9C2950B335CC}"/>
              </a:ext>
            </a:extLst>
          </p:cNvPr>
          <p:cNvPicPr>
            <a:picLocks noChangeAspect="1"/>
          </p:cNvPicPr>
          <p:nvPr/>
        </p:nvPicPr>
        <p:blipFill>
          <a:blip r:embed="rId3"/>
          <a:stretch>
            <a:fillRect/>
          </a:stretch>
        </p:blipFill>
        <p:spPr>
          <a:xfrm>
            <a:off x="533400" y="1776412"/>
            <a:ext cx="8077200" cy="1590675"/>
          </a:xfrm>
          <a:prstGeom prst="rect">
            <a:avLst/>
          </a:prstGeom>
        </p:spPr>
      </p:pic>
    </p:spTree>
    <p:extLst>
      <p:ext uri="{BB962C8B-B14F-4D97-AF65-F5344CB8AC3E}">
        <p14:creationId xmlns:p14="http://schemas.microsoft.com/office/powerpoint/2010/main" val="1487347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1" name="Google Shape;401;p28"/>
          <p:cNvSpPr/>
          <p:nvPr/>
        </p:nvSpPr>
        <p:spPr>
          <a:xfrm>
            <a:off x="841190" y="523224"/>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406" name="Google Shape;406;p28"/>
          <p:cNvSpPr txBox="1">
            <a:spLocks noGrp="1"/>
          </p:cNvSpPr>
          <p:nvPr>
            <p:ph type="ctrTitle" idx="3"/>
          </p:nvPr>
        </p:nvSpPr>
        <p:spPr>
          <a:xfrm>
            <a:off x="788150" y="781411"/>
            <a:ext cx="23265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dk1"/>
                </a:solidFill>
              </a:rPr>
              <a:t>Algebra relacional – PROJECTION</a:t>
            </a:r>
            <a:endParaRPr dirty="0">
              <a:solidFill>
                <a:schemeClr val="dk1"/>
              </a:solidFill>
            </a:endParaRPr>
          </a:p>
        </p:txBody>
      </p:sp>
      <p:sp>
        <p:nvSpPr>
          <p:cNvPr id="409" name="Google Shape;409;p28"/>
          <p:cNvSpPr/>
          <p:nvPr/>
        </p:nvSpPr>
        <p:spPr>
          <a:xfrm>
            <a:off x="303625" y="52322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364250" y="653318"/>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0" name="Google Shape;297;p26">
            <a:extLst>
              <a:ext uri="{FF2B5EF4-FFF2-40B4-BE49-F238E27FC236}">
                <a16:creationId xmlns:a16="http://schemas.microsoft.com/office/drawing/2014/main" id="{8F56577A-B3DA-47A3-85B0-AF05F87462FC}"/>
              </a:ext>
            </a:extLst>
          </p:cNvPr>
          <p:cNvSpPr txBox="1">
            <a:spLocks/>
          </p:cNvSpPr>
          <p:nvPr/>
        </p:nvSpPr>
        <p:spPr>
          <a:xfrm>
            <a:off x="1108369" y="1162411"/>
            <a:ext cx="6602706" cy="42390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dirty="0">
                <a:solidFill>
                  <a:srgbClr val="FFFFFF"/>
                </a:solidFill>
              </a:rPr>
              <a:t>La </a:t>
            </a:r>
            <a:r>
              <a:rPr lang="en-US" sz="1200" dirty="0" err="1">
                <a:solidFill>
                  <a:srgbClr val="FFFFFF"/>
                </a:solidFill>
              </a:rPr>
              <a:t>proyección</a:t>
            </a:r>
            <a:r>
              <a:rPr lang="en-US" sz="1200" dirty="0">
                <a:solidFill>
                  <a:srgbClr val="FFFFFF"/>
                </a:solidFill>
              </a:rPr>
              <a:t> es la </a:t>
            </a:r>
            <a:r>
              <a:rPr lang="en-US" sz="1200" dirty="0" err="1">
                <a:solidFill>
                  <a:srgbClr val="FFFFFF"/>
                </a:solidFill>
              </a:rPr>
              <a:t>relación</a:t>
            </a:r>
            <a:r>
              <a:rPr lang="en-US" sz="1200" dirty="0">
                <a:solidFill>
                  <a:srgbClr val="FFFFFF"/>
                </a:solidFill>
              </a:rPr>
              <a:t> que se </a:t>
            </a:r>
            <a:r>
              <a:rPr lang="en-US" sz="1200" dirty="0" err="1">
                <a:solidFill>
                  <a:srgbClr val="FFFFFF"/>
                </a:solidFill>
              </a:rPr>
              <a:t>obtiene</a:t>
            </a:r>
            <a:r>
              <a:rPr lang="en-US" sz="1200" dirty="0">
                <a:solidFill>
                  <a:srgbClr val="FFFFFF"/>
                </a:solidFill>
              </a:rPr>
              <a:t> al </a:t>
            </a:r>
            <a:r>
              <a:rPr lang="en-US" sz="1200" dirty="0" err="1">
                <a:solidFill>
                  <a:srgbClr val="FFFFFF"/>
                </a:solidFill>
              </a:rPr>
              <a:t>eliminar</a:t>
            </a:r>
            <a:r>
              <a:rPr lang="en-US" sz="1200" dirty="0">
                <a:solidFill>
                  <a:srgbClr val="FFFFFF"/>
                </a:solidFill>
              </a:rPr>
              <a:t> </a:t>
            </a:r>
            <a:r>
              <a:rPr lang="en-US" sz="1200" dirty="0" err="1">
                <a:solidFill>
                  <a:srgbClr val="FFFFFF"/>
                </a:solidFill>
              </a:rPr>
              <a:t>registros</a:t>
            </a:r>
            <a:r>
              <a:rPr lang="en-US" sz="1200" dirty="0">
                <a:solidFill>
                  <a:srgbClr val="FFFFFF"/>
                </a:solidFill>
              </a:rPr>
              <a:t> </a:t>
            </a:r>
            <a:r>
              <a:rPr lang="en-US" sz="1200" dirty="0" err="1">
                <a:solidFill>
                  <a:srgbClr val="FFFFFF"/>
                </a:solidFill>
              </a:rPr>
              <a:t>duplicados</a:t>
            </a:r>
            <a:r>
              <a:rPr lang="en-US" sz="1200" dirty="0">
                <a:solidFill>
                  <a:srgbClr val="FFFFFF"/>
                </a:solidFill>
              </a:rPr>
              <a:t> y </a:t>
            </a:r>
            <a:r>
              <a:rPr lang="en-US" sz="1200" dirty="0" err="1">
                <a:solidFill>
                  <a:srgbClr val="FFFFFF"/>
                </a:solidFill>
              </a:rPr>
              <a:t>columnas</a:t>
            </a:r>
            <a:r>
              <a:rPr lang="en-US" sz="1200" dirty="0">
                <a:solidFill>
                  <a:srgbClr val="FFFFFF"/>
                </a:solidFill>
              </a:rPr>
              <a:t> que no </a:t>
            </a:r>
            <a:r>
              <a:rPr lang="en-US" sz="1200" dirty="0" err="1">
                <a:solidFill>
                  <a:srgbClr val="FFFFFF"/>
                </a:solidFill>
              </a:rPr>
              <a:t>han</a:t>
            </a:r>
            <a:r>
              <a:rPr lang="en-US" sz="1200" dirty="0">
                <a:solidFill>
                  <a:srgbClr val="FFFFFF"/>
                </a:solidFill>
              </a:rPr>
              <a:t> </a:t>
            </a:r>
            <a:r>
              <a:rPr lang="en-US" sz="1200" dirty="0" err="1">
                <a:solidFill>
                  <a:srgbClr val="FFFFFF"/>
                </a:solidFill>
              </a:rPr>
              <a:t>sido</a:t>
            </a:r>
            <a:r>
              <a:rPr lang="en-US" sz="1200" dirty="0">
                <a:solidFill>
                  <a:srgbClr val="FFFFFF"/>
                </a:solidFill>
              </a:rPr>
              <a:t> </a:t>
            </a:r>
            <a:r>
              <a:rPr lang="en-US" sz="1200" dirty="0" err="1">
                <a:solidFill>
                  <a:srgbClr val="FFFFFF"/>
                </a:solidFill>
              </a:rPr>
              <a:t>especificadas</a:t>
            </a:r>
            <a:r>
              <a:rPr lang="en-US" sz="1200" dirty="0">
                <a:solidFill>
                  <a:srgbClr val="FFFFFF"/>
                </a:solidFill>
              </a:rPr>
              <a:t> </a:t>
            </a:r>
            <a:r>
              <a:rPr lang="en-US" sz="1200" dirty="0" err="1">
                <a:solidFill>
                  <a:srgbClr val="FFFFFF"/>
                </a:solidFill>
              </a:rPr>
              <a:t>en</a:t>
            </a:r>
            <a:r>
              <a:rPr lang="en-US" sz="1200" dirty="0">
                <a:solidFill>
                  <a:srgbClr val="FFFFFF"/>
                </a:solidFill>
              </a:rPr>
              <a:t> la </a:t>
            </a:r>
            <a:r>
              <a:rPr lang="en-US" sz="1200" dirty="0" err="1">
                <a:solidFill>
                  <a:srgbClr val="FFFFFF"/>
                </a:solidFill>
              </a:rPr>
              <a:t>sentencia</a:t>
            </a:r>
            <a:r>
              <a:rPr lang="en-US" sz="1200" dirty="0">
                <a:solidFill>
                  <a:srgbClr val="FFFFFF"/>
                </a:solidFill>
              </a:rPr>
              <a:t>.</a:t>
            </a:r>
          </a:p>
          <a:p>
            <a:endParaRPr lang="en-US" sz="1200" dirty="0">
              <a:solidFill>
                <a:srgbClr val="FFFFFF"/>
              </a:solidFill>
            </a:endParaRPr>
          </a:p>
          <a:p>
            <a:endParaRPr lang="en-US" sz="1200" dirty="0">
              <a:solidFill>
                <a:srgbClr val="FFFFFF"/>
              </a:solidFill>
            </a:endParaRPr>
          </a:p>
          <a:p>
            <a:endParaRPr lang="en-US" sz="1200" dirty="0">
              <a:solidFill>
                <a:srgbClr val="FFFFFF"/>
              </a:solidFill>
            </a:endParaRPr>
          </a:p>
          <a:p>
            <a:endParaRPr lang="en-US" sz="1200" dirty="0">
              <a:solidFill>
                <a:srgbClr val="FFFFFF"/>
              </a:solidFill>
            </a:endParaRPr>
          </a:p>
          <a:p>
            <a:endParaRPr lang="en-US" sz="1200" dirty="0">
              <a:solidFill>
                <a:srgbClr val="FFFFFF"/>
              </a:solidFill>
            </a:endParaRPr>
          </a:p>
          <a:p>
            <a:endParaRPr lang="en-US" sz="1200" dirty="0">
              <a:solidFill>
                <a:srgbClr val="FFFFFF"/>
              </a:solidFill>
            </a:endParaRPr>
          </a:p>
          <a:p>
            <a:endParaRPr lang="en-US" sz="1200" dirty="0">
              <a:solidFill>
                <a:srgbClr val="FFFFFF"/>
              </a:solidFill>
            </a:endParaRPr>
          </a:p>
          <a:p>
            <a:endParaRPr lang="es-ES" sz="1200" dirty="0">
              <a:solidFill>
                <a:srgbClr val="FFFFFF"/>
              </a:solidFill>
            </a:endParaRPr>
          </a:p>
        </p:txBody>
      </p:sp>
      <p:pic>
        <p:nvPicPr>
          <p:cNvPr id="4" name="Picture 3">
            <a:extLst>
              <a:ext uri="{FF2B5EF4-FFF2-40B4-BE49-F238E27FC236}">
                <a16:creationId xmlns:a16="http://schemas.microsoft.com/office/drawing/2014/main" id="{EC92A113-9FCA-4F76-A0FF-1C721BEBE345}"/>
              </a:ext>
            </a:extLst>
          </p:cNvPr>
          <p:cNvPicPr>
            <a:picLocks noChangeAspect="1"/>
          </p:cNvPicPr>
          <p:nvPr/>
        </p:nvPicPr>
        <p:blipFill>
          <a:blip r:embed="rId3"/>
          <a:stretch>
            <a:fillRect/>
          </a:stretch>
        </p:blipFill>
        <p:spPr>
          <a:xfrm>
            <a:off x="2655591" y="1928502"/>
            <a:ext cx="3508261" cy="2243087"/>
          </a:xfrm>
          <a:prstGeom prst="rect">
            <a:avLst/>
          </a:prstGeom>
        </p:spPr>
      </p:pic>
    </p:spTree>
    <p:extLst>
      <p:ext uri="{BB962C8B-B14F-4D97-AF65-F5344CB8AC3E}">
        <p14:creationId xmlns:p14="http://schemas.microsoft.com/office/powerpoint/2010/main" val="1347492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1" name="Google Shape;401;p28"/>
          <p:cNvSpPr/>
          <p:nvPr/>
        </p:nvSpPr>
        <p:spPr>
          <a:xfrm>
            <a:off x="841190" y="523224"/>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406" name="Google Shape;406;p28"/>
          <p:cNvSpPr txBox="1">
            <a:spLocks noGrp="1"/>
          </p:cNvSpPr>
          <p:nvPr>
            <p:ph type="ctrTitle" idx="3"/>
          </p:nvPr>
        </p:nvSpPr>
        <p:spPr>
          <a:xfrm>
            <a:off x="788150" y="781411"/>
            <a:ext cx="23265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dk1"/>
                </a:solidFill>
              </a:rPr>
              <a:t>Algebra relacional – PROJECTION</a:t>
            </a:r>
            <a:endParaRPr dirty="0">
              <a:solidFill>
                <a:schemeClr val="dk1"/>
              </a:solidFill>
            </a:endParaRPr>
          </a:p>
        </p:txBody>
      </p:sp>
      <p:sp>
        <p:nvSpPr>
          <p:cNvPr id="409" name="Google Shape;409;p28"/>
          <p:cNvSpPr/>
          <p:nvPr/>
        </p:nvSpPr>
        <p:spPr>
          <a:xfrm>
            <a:off x="303625" y="52322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364250" y="653318"/>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pic>
        <p:nvPicPr>
          <p:cNvPr id="3" name="Picture 2">
            <a:extLst>
              <a:ext uri="{FF2B5EF4-FFF2-40B4-BE49-F238E27FC236}">
                <a16:creationId xmlns:a16="http://schemas.microsoft.com/office/drawing/2014/main" id="{FDD59CC3-DABC-446E-B700-527051471542}"/>
              </a:ext>
            </a:extLst>
          </p:cNvPr>
          <p:cNvPicPr>
            <a:picLocks noChangeAspect="1"/>
          </p:cNvPicPr>
          <p:nvPr/>
        </p:nvPicPr>
        <p:blipFill>
          <a:blip r:embed="rId3"/>
          <a:stretch>
            <a:fillRect/>
          </a:stretch>
        </p:blipFill>
        <p:spPr>
          <a:xfrm>
            <a:off x="2004440" y="2080669"/>
            <a:ext cx="4816660" cy="1077411"/>
          </a:xfrm>
          <a:prstGeom prst="rect">
            <a:avLst/>
          </a:prstGeom>
        </p:spPr>
      </p:pic>
    </p:spTree>
    <p:extLst>
      <p:ext uri="{BB962C8B-B14F-4D97-AF65-F5344CB8AC3E}">
        <p14:creationId xmlns:p14="http://schemas.microsoft.com/office/powerpoint/2010/main" val="3968044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1" name="Google Shape;401;p28"/>
          <p:cNvSpPr/>
          <p:nvPr/>
        </p:nvSpPr>
        <p:spPr>
          <a:xfrm>
            <a:off x="841190" y="523224"/>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406" name="Google Shape;406;p28"/>
          <p:cNvSpPr txBox="1">
            <a:spLocks noGrp="1"/>
          </p:cNvSpPr>
          <p:nvPr>
            <p:ph type="ctrTitle" idx="3"/>
          </p:nvPr>
        </p:nvSpPr>
        <p:spPr>
          <a:xfrm>
            <a:off x="788150" y="781411"/>
            <a:ext cx="23265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dk1"/>
                </a:solidFill>
              </a:rPr>
              <a:t>Algebra relacional – EJERCICIOS PRACTICOS</a:t>
            </a:r>
            <a:endParaRPr dirty="0">
              <a:solidFill>
                <a:schemeClr val="dk1"/>
              </a:solidFill>
            </a:endParaRPr>
          </a:p>
        </p:txBody>
      </p:sp>
      <p:sp>
        <p:nvSpPr>
          <p:cNvPr id="409" name="Google Shape;409;p28"/>
          <p:cNvSpPr/>
          <p:nvPr/>
        </p:nvSpPr>
        <p:spPr>
          <a:xfrm>
            <a:off x="303625" y="52322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364250" y="653318"/>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0" name="Google Shape;297;p26">
            <a:extLst>
              <a:ext uri="{FF2B5EF4-FFF2-40B4-BE49-F238E27FC236}">
                <a16:creationId xmlns:a16="http://schemas.microsoft.com/office/drawing/2014/main" id="{8F56577A-B3DA-47A3-85B0-AF05F87462FC}"/>
              </a:ext>
            </a:extLst>
          </p:cNvPr>
          <p:cNvSpPr txBox="1">
            <a:spLocks/>
          </p:cNvSpPr>
          <p:nvPr/>
        </p:nvSpPr>
        <p:spPr>
          <a:xfrm>
            <a:off x="1203619" y="1162411"/>
            <a:ext cx="6602706" cy="42390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dirty="0" err="1">
                <a:solidFill>
                  <a:srgbClr val="FFFFFF"/>
                </a:solidFill>
              </a:rPr>
              <a:t>Ejercicios</a:t>
            </a:r>
            <a:r>
              <a:rPr lang="en-US" sz="1200" dirty="0">
                <a:solidFill>
                  <a:srgbClr val="FFFFFF"/>
                </a:solidFill>
              </a:rPr>
              <a:t> para </a:t>
            </a:r>
            <a:r>
              <a:rPr lang="en-US" sz="1200" dirty="0" err="1">
                <a:solidFill>
                  <a:srgbClr val="FFFFFF"/>
                </a:solidFill>
              </a:rPr>
              <a:t>poner</a:t>
            </a:r>
            <a:r>
              <a:rPr lang="en-US" sz="1200" dirty="0">
                <a:solidFill>
                  <a:srgbClr val="FFFFFF"/>
                </a:solidFill>
              </a:rPr>
              <a:t> </a:t>
            </a:r>
            <a:r>
              <a:rPr lang="en-US" sz="1200" dirty="0" err="1">
                <a:solidFill>
                  <a:srgbClr val="FFFFFF"/>
                </a:solidFill>
              </a:rPr>
              <a:t>en</a:t>
            </a:r>
            <a:r>
              <a:rPr lang="en-US" sz="1200" dirty="0">
                <a:solidFill>
                  <a:srgbClr val="FFFFFF"/>
                </a:solidFill>
              </a:rPr>
              <a:t> </a:t>
            </a:r>
            <a:r>
              <a:rPr lang="en-US" sz="1200" dirty="0" err="1">
                <a:solidFill>
                  <a:srgbClr val="FFFFFF"/>
                </a:solidFill>
              </a:rPr>
              <a:t>práctica</a:t>
            </a:r>
            <a:r>
              <a:rPr lang="en-US" sz="1200" dirty="0">
                <a:solidFill>
                  <a:srgbClr val="FFFFFF"/>
                </a:solidFill>
              </a:rPr>
              <a:t> lo </a:t>
            </a:r>
            <a:r>
              <a:rPr lang="en-US" sz="1200" dirty="0" err="1">
                <a:solidFill>
                  <a:srgbClr val="FFFFFF"/>
                </a:solidFill>
              </a:rPr>
              <a:t>aprendido</a:t>
            </a:r>
            <a:r>
              <a:rPr lang="en-US" sz="1200" dirty="0">
                <a:solidFill>
                  <a:srgbClr val="FFFFFF"/>
                </a:solidFill>
              </a:rPr>
              <a:t>:</a:t>
            </a:r>
          </a:p>
          <a:p>
            <a:endParaRPr lang="en-US" sz="1200" dirty="0">
              <a:solidFill>
                <a:srgbClr val="FFFFFF"/>
              </a:solidFill>
            </a:endParaRPr>
          </a:p>
          <a:p>
            <a:r>
              <a:rPr lang="en-US" sz="1200" dirty="0">
                <a:solidFill>
                  <a:srgbClr val="FFFFFF"/>
                </a:solidFill>
              </a:rPr>
              <a:t>- </a:t>
            </a:r>
            <a:r>
              <a:rPr lang="en-US" sz="1200" dirty="0" err="1">
                <a:solidFill>
                  <a:srgbClr val="FFFFFF"/>
                </a:solidFill>
              </a:rPr>
              <a:t>Crea</a:t>
            </a:r>
            <a:r>
              <a:rPr lang="en-US" sz="1200" dirty="0">
                <a:solidFill>
                  <a:srgbClr val="FFFFFF"/>
                </a:solidFill>
              </a:rPr>
              <a:t> las </a:t>
            </a:r>
            <a:r>
              <a:rPr lang="en-US" sz="1200" dirty="0" err="1">
                <a:solidFill>
                  <a:srgbClr val="FFFFFF"/>
                </a:solidFill>
              </a:rPr>
              <a:t>tablas</a:t>
            </a:r>
            <a:r>
              <a:rPr lang="en-US" sz="1200" dirty="0">
                <a:solidFill>
                  <a:srgbClr val="FFFFFF"/>
                </a:solidFill>
              </a:rPr>
              <a:t> </a:t>
            </a:r>
          </a:p>
          <a:p>
            <a:r>
              <a:rPr lang="en-US" sz="1200" dirty="0">
                <a:solidFill>
                  <a:srgbClr val="FFFFFF"/>
                </a:solidFill>
              </a:rPr>
              <a:t>MOVIES (</a:t>
            </a:r>
            <a:r>
              <a:rPr lang="en-US" sz="1200" dirty="0" err="1">
                <a:solidFill>
                  <a:srgbClr val="FFFFFF"/>
                </a:solidFill>
              </a:rPr>
              <a:t>id_movie</a:t>
            </a:r>
            <a:r>
              <a:rPr lang="en-US" sz="1200" dirty="0">
                <a:solidFill>
                  <a:srgbClr val="FFFFFF"/>
                </a:solidFill>
              </a:rPr>
              <a:t>, </a:t>
            </a:r>
            <a:r>
              <a:rPr lang="en-US" sz="1200" dirty="0" err="1">
                <a:solidFill>
                  <a:srgbClr val="FFFFFF"/>
                </a:solidFill>
              </a:rPr>
              <a:t>name_movie</a:t>
            </a:r>
            <a:r>
              <a:rPr lang="en-US" sz="1200" dirty="0">
                <a:solidFill>
                  <a:srgbClr val="FFFFFF"/>
                </a:solidFill>
              </a:rPr>
              <a:t>, synopsis, premiere (</a:t>
            </a:r>
            <a:r>
              <a:rPr lang="en-US" sz="1200" dirty="0" err="1">
                <a:solidFill>
                  <a:srgbClr val="FFFFFF"/>
                </a:solidFill>
              </a:rPr>
              <a:t>fecha</a:t>
            </a:r>
            <a:r>
              <a:rPr lang="en-US" sz="1200" dirty="0">
                <a:solidFill>
                  <a:srgbClr val="FFFFFF"/>
                </a:solidFill>
              </a:rPr>
              <a:t> de </a:t>
            </a:r>
            <a:r>
              <a:rPr lang="en-US" sz="1200" dirty="0" err="1">
                <a:solidFill>
                  <a:srgbClr val="FFFFFF"/>
                </a:solidFill>
              </a:rPr>
              <a:t>estreno</a:t>
            </a:r>
            <a:r>
              <a:rPr lang="en-US" sz="1200" dirty="0">
                <a:solidFill>
                  <a:srgbClr val="FFFFFF"/>
                </a:solidFill>
              </a:rPr>
              <a:t>))</a:t>
            </a:r>
          </a:p>
          <a:p>
            <a:r>
              <a:rPr lang="en-US" sz="1200" dirty="0">
                <a:solidFill>
                  <a:srgbClr val="FFFFFF"/>
                </a:solidFill>
              </a:rPr>
              <a:t>(serial, varchar, varchar, date)</a:t>
            </a:r>
          </a:p>
          <a:p>
            <a:endParaRPr lang="en-US" sz="1200" dirty="0">
              <a:solidFill>
                <a:srgbClr val="FFFFFF"/>
              </a:solidFill>
            </a:endParaRPr>
          </a:p>
          <a:p>
            <a:r>
              <a:rPr lang="en-US" sz="1200" dirty="0">
                <a:solidFill>
                  <a:srgbClr val="FFFFFF"/>
                </a:solidFill>
              </a:rPr>
              <a:t>SERIES (</a:t>
            </a:r>
            <a:r>
              <a:rPr lang="en-US" sz="1200" dirty="0" err="1">
                <a:solidFill>
                  <a:srgbClr val="FFFFFF"/>
                </a:solidFill>
              </a:rPr>
              <a:t>id_serie</a:t>
            </a:r>
            <a:r>
              <a:rPr lang="en-US" sz="1200" dirty="0">
                <a:solidFill>
                  <a:srgbClr val="FFFFFF"/>
                </a:solidFill>
              </a:rPr>
              <a:t>, </a:t>
            </a:r>
            <a:r>
              <a:rPr lang="en-US" sz="1200" dirty="0" err="1">
                <a:solidFill>
                  <a:srgbClr val="FFFFFF"/>
                </a:solidFill>
              </a:rPr>
              <a:t>name_serie</a:t>
            </a:r>
            <a:r>
              <a:rPr lang="en-US" sz="1200" dirty="0">
                <a:solidFill>
                  <a:srgbClr val="FFFFFF"/>
                </a:solidFill>
              </a:rPr>
              <a:t>, synopsis, provider (Netflix, </a:t>
            </a:r>
            <a:r>
              <a:rPr lang="en-US" sz="1200" dirty="0" err="1">
                <a:solidFill>
                  <a:srgbClr val="FFFFFF"/>
                </a:solidFill>
              </a:rPr>
              <a:t>hbo</a:t>
            </a:r>
            <a:r>
              <a:rPr lang="en-US" sz="1200" dirty="0">
                <a:solidFill>
                  <a:srgbClr val="FFFFFF"/>
                </a:solidFill>
              </a:rPr>
              <a:t>))</a:t>
            </a:r>
          </a:p>
          <a:p>
            <a:r>
              <a:rPr lang="en-US" sz="1200" dirty="0">
                <a:solidFill>
                  <a:srgbClr val="FFFFFF"/>
                </a:solidFill>
              </a:rPr>
              <a:t>(serial, varchar, varchar, varchar)</a:t>
            </a:r>
          </a:p>
          <a:p>
            <a:endParaRPr lang="en-US" sz="1200" dirty="0">
              <a:solidFill>
                <a:srgbClr val="FFFFFF"/>
              </a:solidFill>
            </a:endParaRPr>
          </a:p>
          <a:p>
            <a:r>
              <a:rPr lang="en-US" sz="1200" dirty="0">
                <a:solidFill>
                  <a:srgbClr val="FFFFFF"/>
                </a:solidFill>
              </a:rPr>
              <a:t>GENRE (</a:t>
            </a:r>
            <a:r>
              <a:rPr lang="en-US" sz="1200" dirty="0" err="1">
                <a:solidFill>
                  <a:srgbClr val="FFFFFF"/>
                </a:solidFill>
              </a:rPr>
              <a:t>id_genre</a:t>
            </a:r>
            <a:r>
              <a:rPr lang="en-US" sz="1200" dirty="0">
                <a:solidFill>
                  <a:srgbClr val="FFFFFF"/>
                </a:solidFill>
              </a:rPr>
              <a:t>, </a:t>
            </a:r>
            <a:r>
              <a:rPr lang="en-US" sz="1200" dirty="0" err="1">
                <a:solidFill>
                  <a:srgbClr val="FFFFFF"/>
                </a:solidFill>
              </a:rPr>
              <a:t>name_genre</a:t>
            </a:r>
            <a:r>
              <a:rPr lang="en-US" sz="1200" dirty="0">
                <a:solidFill>
                  <a:srgbClr val="FFFFFF"/>
                </a:solidFill>
              </a:rPr>
              <a:t>)</a:t>
            </a:r>
          </a:p>
          <a:p>
            <a:r>
              <a:rPr lang="en-US" sz="1200" dirty="0">
                <a:solidFill>
                  <a:srgbClr val="FFFFFF"/>
                </a:solidFill>
              </a:rPr>
              <a:t>(serial, varchar)</a:t>
            </a:r>
          </a:p>
          <a:p>
            <a:endParaRPr lang="en-US" sz="1200" dirty="0">
              <a:solidFill>
                <a:srgbClr val="FFFFFF"/>
              </a:solidFill>
            </a:endParaRPr>
          </a:p>
          <a:p>
            <a:r>
              <a:rPr lang="en-US" sz="1200" dirty="0">
                <a:solidFill>
                  <a:srgbClr val="FFFFFF"/>
                </a:solidFill>
              </a:rPr>
              <a:t>GENRE_FILMS (</a:t>
            </a:r>
            <a:r>
              <a:rPr lang="en-US" sz="1200" dirty="0" err="1">
                <a:solidFill>
                  <a:srgbClr val="FFFFFF"/>
                </a:solidFill>
              </a:rPr>
              <a:t>id_movie</a:t>
            </a:r>
            <a:r>
              <a:rPr lang="en-US" sz="1200" dirty="0">
                <a:solidFill>
                  <a:srgbClr val="FFFFFF"/>
                </a:solidFill>
              </a:rPr>
              <a:t>, </a:t>
            </a:r>
            <a:r>
              <a:rPr lang="en-US" sz="1200" dirty="0" err="1">
                <a:solidFill>
                  <a:srgbClr val="FFFFFF"/>
                </a:solidFill>
              </a:rPr>
              <a:t>id_serie</a:t>
            </a:r>
            <a:r>
              <a:rPr lang="en-US" sz="1200" dirty="0">
                <a:solidFill>
                  <a:srgbClr val="FFFFFF"/>
                </a:solidFill>
              </a:rPr>
              <a:t>, </a:t>
            </a:r>
            <a:r>
              <a:rPr lang="en-US" sz="1200" dirty="0" err="1">
                <a:solidFill>
                  <a:srgbClr val="FFFFFF"/>
                </a:solidFill>
              </a:rPr>
              <a:t>id_genre</a:t>
            </a:r>
            <a:r>
              <a:rPr lang="en-US" sz="1200" dirty="0">
                <a:solidFill>
                  <a:srgbClr val="FFFFFF"/>
                </a:solidFill>
              </a:rPr>
              <a:t>)</a:t>
            </a:r>
          </a:p>
          <a:p>
            <a:r>
              <a:rPr lang="en-US" sz="1200" dirty="0">
                <a:solidFill>
                  <a:srgbClr val="FFFFFF"/>
                </a:solidFill>
              </a:rPr>
              <a:t>(serial, serial, serial)</a:t>
            </a:r>
          </a:p>
          <a:p>
            <a:endParaRPr lang="en-US" sz="1200" dirty="0">
              <a:solidFill>
                <a:srgbClr val="FFFFFF"/>
              </a:solidFill>
            </a:endParaRPr>
          </a:p>
          <a:p>
            <a:endParaRPr lang="en-US" sz="1200" dirty="0">
              <a:solidFill>
                <a:srgbClr val="FFFFFF"/>
              </a:solidFill>
            </a:endParaRPr>
          </a:p>
          <a:p>
            <a:r>
              <a:rPr lang="en-US" sz="1200" dirty="0">
                <a:solidFill>
                  <a:srgbClr val="FFFFFF"/>
                </a:solidFill>
              </a:rPr>
              <a:t>- </a:t>
            </a:r>
            <a:r>
              <a:rPr lang="en-US" sz="1200" dirty="0" err="1">
                <a:solidFill>
                  <a:srgbClr val="FFFFFF"/>
                </a:solidFill>
              </a:rPr>
              <a:t>Agrega</a:t>
            </a:r>
            <a:r>
              <a:rPr lang="en-US" sz="1200" dirty="0">
                <a:solidFill>
                  <a:srgbClr val="FFFFFF"/>
                </a:solidFill>
              </a:rPr>
              <a:t> </a:t>
            </a:r>
            <a:r>
              <a:rPr lang="en-US" sz="1200" dirty="0" err="1">
                <a:solidFill>
                  <a:srgbClr val="FFFFFF"/>
                </a:solidFill>
              </a:rPr>
              <a:t>los</a:t>
            </a:r>
            <a:r>
              <a:rPr lang="en-US" sz="1200" dirty="0">
                <a:solidFill>
                  <a:srgbClr val="FFFFFF"/>
                </a:solidFill>
              </a:rPr>
              <a:t> </a:t>
            </a:r>
            <a:r>
              <a:rPr lang="en-US" sz="1200" dirty="0" err="1">
                <a:solidFill>
                  <a:srgbClr val="FFFFFF"/>
                </a:solidFill>
              </a:rPr>
              <a:t>siguientes</a:t>
            </a:r>
            <a:r>
              <a:rPr lang="en-US" sz="1200" dirty="0">
                <a:solidFill>
                  <a:srgbClr val="FFFFFF"/>
                </a:solidFill>
              </a:rPr>
              <a:t> </a:t>
            </a:r>
            <a:r>
              <a:rPr lang="en-US" sz="1200" dirty="0" err="1">
                <a:solidFill>
                  <a:srgbClr val="FFFFFF"/>
                </a:solidFill>
              </a:rPr>
              <a:t>registros</a:t>
            </a:r>
            <a:r>
              <a:rPr lang="en-US" sz="1200" dirty="0">
                <a:solidFill>
                  <a:srgbClr val="FFFFFF"/>
                </a:solidFill>
              </a:rPr>
              <a:t> para </a:t>
            </a:r>
            <a:r>
              <a:rPr lang="en-US" sz="1200" dirty="0" err="1">
                <a:solidFill>
                  <a:srgbClr val="FFFFFF"/>
                </a:solidFill>
              </a:rPr>
              <a:t>cada</a:t>
            </a:r>
            <a:r>
              <a:rPr lang="en-US" sz="1200" dirty="0">
                <a:solidFill>
                  <a:srgbClr val="FFFFFF"/>
                </a:solidFill>
              </a:rPr>
              <a:t> </a:t>
            </a:r>
            <a:r>
              <a:rPr lang="en-US" sz="1200" dirty="0" err="1">
                <a:solidFill>
                  <a:srgbClr val="FFFFFF"/>
                </a:solidFill>
              </a:rPr>
              <a:t>tabla</a:t>
            </a:r>
            <a:r>
              <a:rPr lang="en-US" sz="1200" dirty="0">
                <a:solidFill>
                  <a:srgbClr val="FFFFFF"/>
                </a:solidFill>
              </a:rPr>
              <a:t>, 3 para MOVIES, 2 para SERIES, 5 para GENRE, </a:t>
            </a:r>
            <a:r>
              <a:rPr lang="en-US" sz="1200" dirty="0" err="1">
                <a:solidFill>
                  <a:srgbClr val="FFFFFF"/>
                </a:solidFill>
              </a:rPr>
              <a:t>en</a:t>
            </a:r>
            <a:r>
              <a:rPr lang="en-US" sz="1200" dirty="0">
                <a:solidFill>
                  <a:srgbClr val="FFFFFF"/>
                </a:solidFill>
              </a:rPr>
              <a:t> la </a:t>
            </a:r>
            <a:r>
              <a:rPr lang="en-US" sz="1200" dirty="0" err="1">
                <a:solidFill>
                  <a:srgbClr val="FFFFFF"/>
                </a:solidFill>
              </a:rPr>
              <a:t>tabla</a:t>
            </a:r>
            <a:r>
              <a:rPr lang="en-US" sz="1200" dirty="0">
                <a:solidFill>
                  <a:srgbClr val="FFFFFF"/>
                </a:solidFill>
              </a:rPr>
              <a:t> GENRE_FILMS </a:t>
            </a:r>
            <a:r>
              <a:rPr lang="en-US" sz="1200" dirty="0" err="1">
                <a:solidFill>
                  <a:srgbClr val="FFFFFF"/>
                </a:solidFill>
              </a:rPr>
              <a:t>agrega</a:t>
            </a:r>
            <a:r>
              <a:rPr lang="en-US" sz="1200" dirty="0">
                <a:solidFill>
                  <a:srgbClr val="FFFFFF"/>
                </a:solidFill>
              </a:rPr>
              <a:t> 2 </a:t>
            </a:r>
            <a:r>
              <a:rPr lang="en-US" sz="1200" dirty="0" err="1">
                <a:solidFill>
                  <a:srgbClr val="FFFFFF"/>
                </a:solidFill>
              </a:rPr>
              <a:t>películas</a:t>
            </a:r>
            <a:r>
              <a:rPr lang="en-US" sz="1200" dirty="0">
                <a:solidFill>
                  <a:srgbClr val="FFFFFF"/>
                </a:solidFill>
              </a:rPr>
              <a:t> y 2 series (</a:t>
            </a:r>
            <a:r>
              <a:rPr lang="en-US" sz="1200" dirty="0" err="1">
                <a:solidFill>
                  <a:srgbClr val="FFFFFF"/>
                </a:solidFill>
              </a:rPr>
              <a:t>recuerda</a:t>
            </a:r>
            <a:r>
              <a:rPr lang="en-US" sz="1200" dirty="0">
                <a:solidFill>
                  <a:srgbClr val="FFFFFF"/>
                </a:solidFill>
              </a:rPr>
              <a:t> que </a:t>
            </a:r>
            <a:r>
              <a:rPr lang="en-US" sz="1200" dirty="0" err="1">
                <a:solidFill>
                  <a:srgbClr val="FFFFFF"/>
                </a:solidFill>
              </a:rPr>
              <a:t>esta</a:t>
            </a:r>
            <a:r>
              <a:rPr lang="en-US" sz="1200" dirty="0">
                <a:solidFill>
                  <a:srgbClr val="FFFFFF"/>
                </a:solidFill>
              </a:rPr>
              <a:t> </a:t>
            </a:r>
            <a:r>
              <a:rPr lang="en-US" sz="1200" dirty="0" err="1">
                <a:solidFill>
                  <a:srgbClr val="FFFFFF"/>
                </a:solidFill>
              </a:rPr>
              <a:t>tabla</a:t>
            </a:r>
            <a:r>
              <a:rPr lang="en-US" sz="1200" dirty="0">
                <a:solidFill>
                  <a:srgbClr val="FFFFFF"/>
                </a:solidFill>
              </a:rPr>
              <a:t> es la </a:t>
            </a:r>
            <a:r>
              <a:rPr lang="en-US" sz="1200" dirty="0" err="1">
                <a:solidFill>
                  <a:srgbClr val="FFFFFF"/>
                </a:solidFill>
              </a:rPr>
              <a:t>relacional</a:t>
            </a:r>
            <a:r>
              <a:rPr lang="en-US" sz="1200" dirty="0">
                <a:solidFill>
                  <a:srgbClr val="FFFFFF"/>
                </a:solidFill>
              </a:rPr>
              <a:t>)  </a:t>
            </a:r>
          </a:p>
          <a:p>
            <a:endParaRPr lang="en-US" sz="1200" dirty="0">
              <a:solidFill>
                <a:srgbClr val="FFFFFF"/>
              </a:solidFill>
            </a:endParaRPr>
          </a:p>
          <a:p>
            <a:endParaRPr lang="en-US" sz="1200" dirty="0">
              <a:solidFill>
                <a:srgbClr val="FFFFFF"/>
              </a:solidFill>
            </a:endParaRPr>
          </a:p>
          <a:p>
            <a:endParaRPr lang="en-US" sz="1200" dirty="0">
              <a:solidFill>
                <a:srgbClr val="FFFFFF"/>
              </a:solidFill>
            </a:endParaRPr>
          </a:p>
          <a:p>
            <a:endParaRPr lang="en-US" sz="1200" dirty="0">
              <a:solidFill>
                <a:srgbClr val="FFFFFF"/>
              </a:solidFill>
            </a:endParaRPr>
          </a:p>
          <a:p>
            <a:endParaRPr lang="en-US" sz="1200" dirty="0">
              <a:solidFill>
                <a:srgbClr val="FFFFFF"/>
              </a:solidFill>
            </a:endParaRPr>
          </a:p>
          <a:p>
            <a:endParaRPr lang="en-US" sz="1200" dirty="0">
              <a:solidFill>
                <a:srgbClr val="FFFFFF"/>
              </a:solidFill>
            </a:endParaRPr>
          </a:p>
          <a:p>
            <a:endParaRPr lang="en-US" sz="1200" dirty="0">
              <a:solidFill>
                <a:srgbClr val="FFFFFF"/>
              </a:solidFill>
            </a:endParaRPr>
          </a:p>
          <a:p>
            <a:endParaRPr lang="en-US" sz="1200" dirty="0">
              <a:solidFill>
                <a:srgbClr val="FFFFFF"/>
              </a:solidFill>
            </a:endParaRPr>
          </a:p>
          <a:p>
            <a:endParaRPr lang="es-ES" sz="1200" dirty="0">
              <a:solidFill>
                <a:srgbClr val="FFFFFF"/>
              </a:solidFill>
            </a:endParaRPr>
          </a:p>
        </p:txBody>
      </p:sp>
    </p:spTree>
    <p:extLst>
      <p:ext uri="{BB962C8B-B14F-4D97-AF65-F5344CB8AC3E}">
        <p14:creationId xmlns:p14="http://schemas.microsoft.com/office/powerpoint/2010/main" val="825575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1" name="Google Shape;401;p28"/>
          <p:cNvSpPr/>
          <p:nvPr/>
        </p:nvSpPr>
        <p:spPr>
          <a:xfrm>
            <a:off x="841190" y="523224"/>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406" name="Google Shape;406;p28"/>
          <p:cNvSpPr txBox="1">
            <a:spLocks noGrp="1"/>
          </p:cNvSpPr>
          <p:nvPr>
            <p:ph type="ctrTitle" idx="3"/>
          </p:nvPr>
        </p:nvSpPr>
        <p:spPr>
          <a:xfrm>
            <a:off x="788150" y="781411"/>
            <a:ext cx="23265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dk1"/>
                </a:solidFill>
              </a:rPr>
              <a:t>Algebra relacional – EJERCICIOS PRACTICOS</a:t>
            </a:r>
            <a:endParaRPr dirty="0">
              <a:solidFill>
                <a:schemeClr val="dk1"/>
              </a:solidFill>
            </a:endParaRPr>
          </a:p>
        </p:txBody>
      </p:sp>
      <p:sp>
        <p:nvSpPr>
          <p:cNvPr id="409" name="Google Shape;409;p28"/>
          <p:cNvSpPr/>
          <p:nvPr/>
        </p:nvSpPr>
        <p:spPr>
          <a:xfrm>
            <a:off x="303625" y="52322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364250" y="653318"/>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0" name="Google Shape;297;p26">
            <a:extLst>
              <a:ext uri="{FF2B5EF4-FFF2-40B4-BE49-F238E27FC236}">
                <a16:creationId xmlns:a16="http://schemas.microsoft.com/office/drawing/2014/main" id="{8F56577A-B3DA-47A3-85B0-AF05F87462FC}"/>
              </a:ext>
            </a:extLst>
          </p:cNvPr>
          <p:cNvSpPr txBox="1">
            <a:spLocks/>
          </p:cNvSpPr>
          <p:nvPr/>
        </p:nvSpPr>
        <p:spPr>
          <a:xfrm>
            <a:off x="1146469" y="1652599"/>
            <a:ext cx="6602706" cy="247913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dirty="0">
                <a:solidFill>
                  <a:srgbClr val="FFFFFF"/>
                </a:solidFill>
              </a:rPr>
              <a:t> </a:t>
            </a:r>
            <a:r>
              <a:rPr lang="en-US" sz="1200" dirty="0" err="1">
                <a:solidFill>
                  <a:srgbClr val="FFFFFF"/>
                </a:solidFill>
              </a:rPr>
              <a:t>Realiza</a:t>
            </a:r>
            <a:r>
              <a:rPr lang="en-US" sz="1200" dirty="0">
                <a:solidFill>
                  <a:srgbClr val="FFFFFF"/>
                </a:solidFill>
              </a:rPr>
              <a:t> las </a:t>
            </a:r>
            <a:r>
              <a:rPr lang="en-US" sz="1200" dirty="0" err="1">
                <a:solidFill>
                  <a:srgbClr val="FFFFFF"/>
                </a:solidFill>
              </a:rPr>
              <a:t>consultas</a:t>
            </a:r>
            <a:r>
              <a:rPr lang="en-US" sz="1200" dirty="0">
                <a:solidFill>
                  <a:srgbClr val="FFFFFF"/>
                </a:solidFill>
              </a:rPr>
              <a:t> JOIN que </a:t>
            </a:r>
            <a:r>
              <a:rPr lang="en-US" sz="1200" dirty="0" err="1">
                <a:solidFill>
                  <a:srgbClr val="FFFFFF"/>
                </a:solidFill>
              </a:rPr>
              <a:t>te</a:t>
            </a:r>
            <a:r>
              <a:rPr lang="en-US" sz="1200" dirty="0">
                <a:solidFill>
                  <a:srgbClr val="FFFFFF"/>
                </a:solidFill>
              </a:rPr>
              <a:t> </a:t>
            </a:r>
            <a:r>
              <a:rPr lang="en-US" sz="1200" dirty="0" err="1">
                <a:solidFill>
                  <a:srgbClr val="FFFFFF"/>
                </a:solidFill>
              </a:rPr>
              <a:t>permitan</a:t>
            </a:r>
            <a:r>
              <a:rPr lang="en-US" sz="1200" dirty="0">
                <a:solidFill>
                  <a:srgbClr val="FFFFFF"/>
                </a:solidFill>
              </a:rPr>
              <a:t>:</a:t>
            </a:r>
          </a:p>
          <a:p>
            <a:endParaRPr lang="en-US" sz="1200" dirty="0">
              <a:solidFill>
                <a:srgbClr val="FFFFFF"/>
              </a:solidFill>
            </a:endParaRPr>
          </a:p>
          <a:p>
            <a:r>
              <a:rPr lang="en-US" sz="1200" dirty="0">
                <a:solidFill>
                  <a:srgbClr val="FFFFFF"/>
                </a:solidFill>
              </a:rPr>
              <a:t>- </a:t>
            </a:r>
            <a:r>
              <a:rPr lang="en-US" sz="1200" dirty="0" err="1">
                <a:solidFill>
                  <a:srgbClr val="FFFFFF"/>
                </a:solidFill>
              </a:rPr>
              <a:t>Conocer</a:t>
            </a:r>
            <a:r>
              <a:rPr lang="en-US" sz="1200" dirty="0">
                <a:solidFill>
                  <a:srgbClr val="FFFFFF"/>
                </a:solidFill>
              </a:rPr>
              <a:t> </a:t>
            </a:r>
            <a:r>
              <a:rPr lang="en-US" sz="1200" dirty="0" err="1">
                <a:solidFill>
                  <a:srgbClr val="FFFFFF"/>
                </a:solidFill>
              </a:rPr>
              <a:t>el</a:t>
            </a:r>
            <a:r>
              <a:rPr lang="en-US" sz="1200" dirty="0">
                <a:solidFill>
                  <a:srgbClr val="FFFFFF"/>
                </a:solidFill>
              </a:rPr>
              <a:t> </a:t>
            </a:r>
            <a:r>
              <a:rPr lang="en-US" sz="1200" dirty="0" err="1">
                <a:solidFill>
                  <a:srgbClr val="FFFFFF"/>
                </a:solidFill>
              </a:rPr>
              <a:t>nombre</a:t>
            </a:r>
            <a:r>
              <a:rPr lang="en-US" sz="1200" dirty="0">
                <a:solidFill>
                  <a:srgbClr val="FFFFFF"/>
                </a:solidFill>
              </a:rPr>
              <a:t> de </a:t>
            </a:r>
            <a:r>
              <a:rPr lang="en-US" sz="1200" dirty="0" err="1">
                <a:solidFill>
                  <a:srgbClr val="FFFFFF"/>
                </a:solidFill>
              </a:rPr>
              <a:t>una</a:t>
            </a:r>
            <a:r>
              <a:rPr lang="en-US" sz="1200" dirty="0">
                <a:solidFill>
                  <a:srgbClr val="FFFFFF"/>
                </a:solidFill>
              </a:rPr>
              <a:t> </a:t>
            </a:r>
            <a:r>
              <a:rPr lang="en-US" sz="1200" dirty="0" err="1">
                <a:solidFill>
                  <a:srgbClr val="FFFFFF"/>
                </a:solidFill>
              </a:rPr>
              <a:t>serie</a:t>
            </a:r>
            <a:r>
              <a:rPr lang="en-US" sz="1200" dirty="0">
                <a:solidFill>
                  <a:srgbClr val="FFFFFF"/>
                </a:solidFill>
              </a:rPr>
              <a:t>, </a:t>
            </a:r>
            <a:r>
              <a:rPr lang="en-US" sz="1200" dirty="0" err="1">
                <a:solidFill>
                  <a:srgbClr val="FFFFFF"/>
                </a:solidFill>
              </a:rPr>
              <a:t>proveedor</a:t>
            </a:r>
            <a:r>
              <a:rPr lang="en-US" sz="1200" dirty="0">
                <a:solidFill>
                  <a:srgbClr val="FFFFFF"/>
                </a:solidFill>
              </a:rPr>
              <a:t> y </a:t>
            </a:r>
            <a:r>
              <a:rPr lang="en-US" sz="1200" dirty="0" err="1">
                <a:solidFill>
                  <a:srgbClr val="FFFFFF"/>
                </a:solidFill>
              </a:rPr>
              <a:t>género</a:t>
            </a:r>
            <a:r>
              <a:rPr lang="en-US" sz="1200" dirty="0">
                <a:solidFill>
                  <a:srgbClr val="FFFFFF"/>
                </a:solidFill>
              </a:rPr>
              <a:t> al que </a:t>
            </a:r>
            <a:r>
              <a:rPr lang="en-US" sz="1200" dirty="0" err="1">
                <a:solidFill>
                  <a:srgbClr val="FFFFFF"/>
                </a:solidFill>
              </a:rPr>
              <a:t>pertenece</a:t>
            </a:r>
            <a:r>
              <a:rPr lang="en-US" sz="1200" dirty="0">
                <a:solidFill>
                  <a:srgbClr val="FFFFFF"/>
                </a:solidFill>
              </a:rPr>
              <a:t>, </a:t>
            </a:r>
            <a:r>
              <a:rPr lang="en-US" sz="1200" dirty="0" err="1">
                <a:solidFill>
                  <a:srgbClr val="FFFFFF"/>
                </a:solidFill>
              </a:rPr>
              <a:t>indicando</a:t>
            </a:r>
            <a:r>
              <a:rPr lang="en-US" sz="1200" dirty="0">
                <a:solidFill>
                  <a:srgbClr val="FFFFFF"/>
                </a:solidFill>
              </a:rPr>
              <a:t> </a:t>
            </a:r>
            <a:r>
              <a:rPr lang="en-US" sz="1200" dirty="0" err="1">
                <a:solidFill>
                  <a:srgbClr val="FFFFFF"/>
                </a:solidFill>
              </a:rPr>
              <a:t>el</a:t>
            </a:r>
            <a:r>
              <a:rPr lang="en-US" sz="1200" dirty="0">
                <a:solidFill>
                  <a:srgbClr val="FFFFFF"/>
                </a:solidFill>
              </a:rPr>
              <a:t> </a:t>
            </a:r>
            <a:r>
              <a:rPr lang="en-US" sz="1200" dirty="0" err="1">
                <a:solidFill>
                  <a:srgbClr val="FFFFFF"/>
                </a:solidFill>
              </a:rPr>
              <a:t>nombre</a:t>
            </a:r>
            <a:r>
              <a:rPr lang="en-US" sz="1200" dirty="0">
                <a:solidFill>
                  <a:srgbClr val="FFFFFF"/>
                </a:solidFill>
              </a:rPr>
              <a:t> del </a:t>
            </a:r>
            <a:r>
              <a:rPr lang="en-US" sz="1200" dirty="0" err="1">
                <a:solidFill>
                  <a:srgbClr val="FFFFFF"/>
                </a:solidFill>
              </a:rPr>
              <a:t>género</a:t>
            </a:r>
            <a:r>
              <a:rPr lang="en-US" sz="1200" dirty="0">
                <a:solidFill>
                  <a:srgbClr val="FFFFFF"/>
                </a:solidFill>
              </a:rPr>
              <a:t>.</a:t>
            </a:r>
          </a:p>
          <a:p>
            <a:r>
              <a:rPr lang="en-US" sz="1200" dirty="0">
                <a:solidFill>
                  <a:srgbClr val="FFFFFF"/>
                </a:solidFill>
              </a:rPr>
              <a:t>- </a:t>
            </a:r>
            <a:r>
              <a:rPr lang="en-US" sz="1200" dirty="0" err="1">
                <a:solidFill>
                  <a:srgbClr val="FFFFFF"/>
                </a:solidFill>
              </a:rPr>
              <a:t>Mostrar</a:t>
            </a:r>
            <a:r>
              <a:rPr lang="en-US" sz="1200" dirty="0">
                <a:solidFill>
                  <a:srgbClr val="FFFFFF"/>
                </a:solidFill>
              </a:rPr>
              <a:t> </a:t>
            </a:r>
            <a:r>
              <a:rPr lang="en-US" sz="1200" dirty="0" err="1">
                <a:solidFill>
                  <a:srgbClr val="FFFFFF"/>
                </a:solidFill>
              </a:rPr>
              <a:t>todos</a:t>
            </a:r>
            <a:r>
              <a:rPr lang="en-US" sz="1200" dirty="0">
                <a:solidFill>
                  <a:srgbClr val="FFFFFF"/>
                </a:solidFill>
              </a:rPr>
              <a:t> </a:t>
            </a:r>
            <a:r>
              <a:rPr lang="en-US" sz="1200" dirty="0" err="1">
                <a:solidFill>
                  <a:srgbClr val="FFFFFF"/>
                </a:solidFill>
              </a:rPr>
              <a:t>los</a:t>
            </a:r>
            <a:r>
              <a:rPr lang="en-US" sz="1200" dirty="0">
                <a:solidFill>
                  <a:srgbClr val="FFFFFF"/>
                </a:solidFill>
              </a:rPr>
              <a:t> </a:t>
            </a:r>
            <a:r>
              <a:rPr lang="en-US" sz="1200" dirty="0" err="1">
                <a:solidFill>
                  <a:srgbClr val="FFFFFF"/>
                </a:solidFill>
              </a:rPr>
              <a:t>géneros</a:t>
            </a:r>
            <a:r>
              <a:rPr lang="en-US" sz="1200" dirty="0">
                <a:solidFill>
                  <a:srgbClr val="FFFFFF"/>
                </a:solidFill>
              </a:rPr>
              <a:t> que no </a:t>
            </a:r>
            <a:r>
              <a:rPr lang="en-US" sz="1200" dirty="0" err="1">
                <a:solidFill>
                  <a:srgbClr val="FFFFFF"/>
                </a:solidFill>
              </a:rPr>
              <a:t>han</a:t>
            </a:r>
            <a:r>
              <a:rPr lang="en-US" sz="1200" dirty="0">
                <a:solidFill>
                  <a:srgbClr val="FFFFFF"/>
                </a:solidFill>
              </a:rPr>
              <a:t> </a:t>
            </a:r>
            <a:r>
              <a:rPr lang="en-US" sz="1200" dirty="0" err="1">
                <a:solidFill>
                  <a:srgbClr val="FFFFFF"/>
                </a:solidFill>
              </a:rPr>
              <a:t>sido</a:t>
            </a:r>
            <a:r>
              <a:rPr lang="en-US" sz="1200" dirty="0">
                <a:solidFill>
                  <a:srgbClr val="FFFFFF"/>
                </a:solidFill>
              </a:rPr>
              <a:t> </a:t>
            </a:r>
            <a:r>
              <a:rPr lang="en-US" sz="1200" dirty="0" err="1">
                <a:solidFill>
                  <a:srgbClr val="FFFFFF"/>
                </a:solidFill>
              </a:rPr>
              <a:t>asignados</a:t>
            </a:r>
            <a:r>
              <a:rPr lang="en-US" sz="1200" dirty="0">
                <a:solidFill>
                  <a:srgbClr val="FFFFFF"/>
                </a:solidFill>
              </a:rPr>
              <a:t> a </a:t>
            </a:r>
            <a:r>
              <a:rPr lang="en-US" sz="1200" dirty="0" err="1">
                <a:solidFill>
                  <a:srgbClr val="FFFFFF"/>
                </a:solidFill>
              </a:rPr>
              <a:t>una</a:t>
            </a:r>
            <a:r>
              <a:rPr lang="en-US" sz="1200" dirty="0">
                <a:solidFill>
                  <a:srgbClr val="FFFFFF"/>
                </a:solidFill>
              </a:rPr>
              <a:t> </a:t>
            </a:r>
            <a:r>
              <a:rPr lang="en-US" sz="1200" dirty="0" err="1">
                <a:solidFill>
                  <a:srgbClr val="FFFFFF"/>
                </a:solidFill>
              </a:rPr>
              <a:t>serie</a:t>
            </a:r>
            <a:r>
              <a:rPr lang="en-US" sz="1200" dirty="0">
                <a:solidFill>
                  <a:srgbClr val="FFFFFF"/>
                </a:solidFill>
              </a:rPr>
              <a:t> o </a:t>
            </a:r>
            <a:r>
              <a:rPr lang="en-US" sz="1200" dirty="0" err="1">
                <a:solidFill>
                  <a:srgbClr val="FFFFFF"/>
                </a:solidFill>
              </a:rPr>
              <a:t>película</a:t>
            </a:r>
            <a:r>
              <a:rPr lang="en-US" sz="1200" dirty="0">
                <a:solidFill>
                  <a:srgbClr val="FFFFFF"/>
                </a:solidFill>
              </a:rPr>
              <a:t>.</a:t>
            </a:r>
          </a:p>
          <a:p>
            <a:r>
              <a:rPr lang="en-US" sz="1200" dirty="0">
                <a:solidFill>
                  <a:srgbClr val="FFFFFF"/>
                </a:solidFill>
              </a:rPr>
              <a:t>- </a:t>
            </a:r>
            <a:r>
              <a:rPr lang="en-US" sz="1200" dirty="0" err="1">
                <a:solidFill>
                  <a:srgbClr val="FFFFFF"/>
                </a:solidFill>
              </a:rPr>
              <a:t>Mostrar</a:t>
            </a:r>
            <a:r>
              <a:rPr lang="en-US" sz="1200" dirty="0">
                <a:solidFill>
                  <a:srgbClr val="FFFFFF"/>
                </a:solidFill>
              </a:rPr>
              <a:t> </a:t>
            </a:r>
            <a:r>
              <a:rPr lang="en-US" sz="1200" dirty="0" err="1">
                <a:solidFill>
                  <a:srgbClr val="FFFFFF"/>
                </a:solidFill>
              </a:rPr>
              <a:t>todas</a:t>
            </a:r>
            <a:r>
              <a:rPr lang="en-US" sz="1200" dirty="0">
                <a:solidFill>
                  <a:srgbClr val="FFFFFF"/>
                </a:solidFill>
              </a:rPr>
              <a:t> las </a:t>
            </a:r>
            <a:r>
              <a:rPr lang="en-US" sz="1200" dirty="0" err="1">
                <a:solidFill>
                  <a:srgbClr val="FFFFFF"/>
                </a:solidFill>
              </a:rPr>
              <a:t>películas</a:t>
            </a:r>
            <a:r>
              <a:rPr lang="en-US" sz="1200" dirty="0">
                <a:solidFill>
                  <a:srgbClr val="FFFFFF"/>
                </a:solidFill>
              </a:rPr>
              <a:t> sin </a:t>
            </a:r>
            <a:r>
              <a:rPr lang="en-US" sz="1200" dirty="0" err="1">
                <a:solidFill>
                  <a:srgbClr val="FFFFFF"/>
                </a:solidFill>
              </a:rPr>
              <a:t>género</a:t>
            </a:r>
            <a:r>
              <a:rPr lang="en-US" sz="1200" dirty="0">
                <a:solidFill>
                  <a:srgbClr val="FFFFFF"/>
                </a:solidFill>
              </a:rPr>
              <a:t> </a:t>
            </a:r>
            <a:r>
              <a:rPr lang="en-US" sz="1200" dirty="0" err="1">
                <a:solidFill>
                  <a:srgbClr val="FFFFFF"/>
                </a:solidFill>
              </a:rPr>
              <a:t>asignado</a:t>
            </a:r>
            <a:r>
              <a:rPr lang="en-US" sz="1200" dirty="0">
                <a:solidFill>
                  <a:srgbClr val="FFFFFF"/>
                </a:solidFill>
              </a:rPr>
              <a:t>.</a:t>
            </a:r>
          </a:p>
          <a:p>
            <a:r>
              <a:rPr lang="en-US" sz="1200" dirty="0">
                <a:solidFill>
                  <a:srgbClr val="FFFFFF"/>
                </a:solidFill>
              </a:rPr>
              <a:t>- </a:t>
            </a:r>
            <a:r>
              <a:rPr lang="en-US" sz="1200" dirty="0" err="1">
                <a:solidFill>
                  <a:srgbClr val="FFFFFF"/>
                </a:solidFill>
              </a:rPr>
              <a:t>Mostrar</a:t>
            </a:r>
            <a:r>
              <a:rPr lang="en-US" sz="1200" dirty="0">
                <a:solidFill>
                  <a:srgbClr val="FFFFFF"/>
                </a:solidFill>
              </a:rPr>
              <a:t> </a:t>
            </a:r>
            <a:r>
              <a:rPr lang="en-US" sz="1200" dirty="0" err="1">
                <a:solidFill>
                  <a:srgbClr val="FFFFFF"/>
                </a:solidFill>
              </a:rPr>
              <a:t>todas</a:t>
            </a:r>
            <a:r>
              <a:rPr lang="en-US" sz="1200" dirty="0">
                <a:solidFill>
                  <a:srgbClr val="FFFFFF"/>
                </a:solidFill>
              </a:rPr>
              <a:t> las series sin un </a:t>
            </a:r>
            <a:r>
              <a:rPr lang="en-US" sz="1200" dirty="0" err="1">
                <a:solidFill>
                  <a:srgbClr val="FFFFFF"/>
                </a:solidFill>
              </a:rPr>
              <a:t>género</a:t>
            </a:r>
            <a:r>
              <a:rPr lang="en-US" sz="1200" dirty="0">
                <a:solidFill>
                  <a:srgbClr val="FFFFFF"/>
                </a:solidFill>
              </a:rPr>
              <a:t> </a:t>
            </a:r>
            <a:r>
              <a:rPr lang="en-US" sz="1200" dirty="0" err="1">
                <a:solidFill>
                  <a:srgbClr val="FFFFFF"/>
                </a:solidFill>
              </a:rPr>
              <a:t>asignado</a:t>
            </a:r>
            <a:endParaRPr lang="en-US" sz="1200" dirty="0">
              <a:solidFill>
                <a:srgbClr val="FFFFFF"/>
              </a:solidFill>
            </a:endParaRPr>
          </a:p>
          <a:p>
            <a:r>
              <a:rPr lang="en-US" sz="1200" dirty="0">
                <a:solidFill>
                  <a:srgbClr val="FFFFFF"/>
                </a:solidFill>
              </a:rPr>
              <a:t>- </a:t>
            </a:r>
            <a:r>
              <a:rPr lang="en-US" sz="1200" dirty="0" err="1">
                <a:solidFill>
                  <a:srgbClr val="FFFFFF"/>
                </a:solidFill>
              </a:rPr>
              <a:t>Mostrar</a:t>
            </a:r>
            <a:r>
              <a:rPr lang="en-US" sz="1200" dirty="0">
                <a:solidFill>
                  <a:srgbClr val="FFFFFF"/>
                </a:solidFill>
              </a:rPr>
              <a:t> </a:t>
            </a:r>
            <a:r>
              <a:rPr lang="en-US" sz="1200" dirty="0" err="1">
                <a:solidFill>
                  <a:srgbClr val="FFFFFF"/>
                </a:solidFill>
              </a:rPr>
              <a:t>todas</a:t>
            </a:r>
            <a:r>
              <a:rPr lang="en-US" sz="1200" dirty="0">
                <a:solidFill>
                  <a:srgbClr val="FFFFFF"/>
                </a:solidFill>
              </a:rPr>
              <a:t> las series y </a:t>
            </a:r>
            <a:r>
              <a:rPr lang="en-US" sz="1200" dirty="0" err="1">
                <a:solidFill>
                  <a:srgbClr val="FFFFFF"/>
                </a:solidFill>
              </a:rPr>
              <a:t>géneros</a:t>
            </a:r>
            <a:r>
              <a:rPr lang="en-US" sz="1200" dirty="0">
                <a:solidFill>
                  <a:srgbClr val="FFFFFF"/>
                </a:solidFill>
              </a:rPr>
              <a:t> que no </a:t>
            </a:r>
            <a:r>
              <a:rPr lang="en-US" sz="1200" dirty="0" err="1">
                <a:solidFill>
                  <a:srgbClr val="FFFFFF"/>
                </a:solidFill>
              </a:rPr>
              <a:t>han</a:t>
            </a:r>
            <a:r>
              <a:rPr lang="en-US" sz="1200" dirty="0">
                <a:solidFill>
                  <a:srgbClr val="FFFFFF"/>
                </a:solidFill>
              </a:rPr>
              <a:t> </a:t>
            </a:r>
            <a:r>
              <a:rPr lang="en-US" sz="1200" dirty="0" err="1">
                <a:solidFill>
                  <a:srgbClr val="FFFFFF"/>
                </a:solidFill>
              </a:rPr>
              <a:t>sido</a:t>
            </a:r>
            <a:r>
              <a:rPr lang="en-US" sz="1200" dirty="0">
                <a:solidFill>
                  <a:srgbClr val="FFFFFF"/>
                </a:solidFill>
              </a:rPr>
              <a:t> </a:t>
            </a:r>
            <a:r>
              <a:rPr lang="en-US" sz="1200" dirty="0" err="1">
                <a:solidFill>
                  <a:srgbClr val="FFFFFF"/>
                </a:solidFill>
              </a:rPr>
              <a:t>asignados</a:t>
            </a:r>
            <a:endParaRPr lang="en-US" sz="1200" dirty="0">
              <a:solidFill>
                <a:srgbClr val="FFFFFF"/>
              </a:solidFill>
            </a:endParaRPr>
          </a:p>
          <a:p>
            <a:r>
              <a:rPr lang="en-US" sz="1200" dirty="0">
                <a:solidFill>
                  <a:srgbClr val="FFFFFF"/>
                </a:solidFill>
              </a:rPr>
              <a:t>- </a:t>
            </a:r>
            <a:r>
              <a:rPr lang="en-US" sz="1200" dirty="0" err="1">
                <a:solidFill>
                  <a:srgbClr val="FFFFFF"/>
                </a:solidFill>
              </a:rPr>
              <a:t>Mostrar</a:t>
            </a:r>
            <a:r>
              <a:rPr lang="en-US" sz="1200" dirty="0">
                <a:solidFill>
                  <a:srgbClr val="FFFFFF"/>
                </a:solidFill>
              </a:rPr>
              <a:t> </a:t>
            </a:r>
            <a:r>
              <a:rPr lang="en-US" sz="1200" dirty="0" err="1">
                <a:solidFill>
                  <a:srgbClr val="FFFFFF"/>
                </a:solidFill>
              </a:rPr>
              <a:t>todas</a:t>
            </a:r>
            <a:r>
              <a:rPr lang="en-US" sz="1200" dirty="0">
                <a:solidFill>
                  <a:srgbClr val="FFFFFF"/>
                </a:solidFill>
              </a:rPr>
              <a:t> las </a:t>
            </a:r>
            <a:r>
              <a:rPr lang="en-US" sz="1200" dirty="0" err="1">
                <a:solidFill>
                  <a:srgbClr val="FFFFFF"/>
                </a:solidFill>
              </a:rPr>
              <a:t>coincidencias</a:t>
            </a:r>
            <a:r>
              <a:rPr lang="en-US" sz="1200" dirty="0">
                <a:solidFill>
                  <a:srgbClr val="FFFFFF"/>
                </a:solidFill>
              </a:rPr>
              <a:t> entre dos </a:t>
            </a:r>
            <a:r>
              <a:rPr lang="en-US" sz="1200" dirty="0" err="1">
                <a:solidFill>
                  <a:srgbClr val="FFFFFF"/>
                </a:solidFill>
              </a:rPr>
              <a:t>tablas</a:t>
            </a:r>
            <a:r>
              <a:rPr lang="en-US" sz="1200" dirty="0">
                <a:solidFill>
                  <a:srgbClr val="FFFFFF"/>
                </a:solidFill>
              </a:rPr>
              <a:t> (series y genre films)</a:t>
            </a:r>
          </a:p>
          <a:p>
            <a:r>
              <a:rPr lang="en-US" sz="1200" dirty="0">
                <a:solidFill>
                  <a:srgbClr val="FFFFFF"/>
                </a:solidFill>
              </a:rPr>
              <a:t>- </a:t>
            </a:r>
            <a:r>
              <a:rPr lang="en-US" sz="1200" dirty="0" err="1">
                <a:solidFill>
                  <a:srgbClr val="FFFFFF"/>
                </a:solidFill>
              </a:rPr>
              <a:t>Muestra</a:t>
            </a:r>
            <a:r>
              <a:rPr lang="en-US" sz="1200" dirty="0">
                <a:solidFill>
                  <a:srgbClr val="FFFFFF"/>
                </a:solidFill>
              </a:rPr>
              <a:t> </a:t>
            </a:r>
            <a:r>
              <a:rPr lang="en-US" sz="1200" dirty="0" err="1">
                <a:solidFill>
                  <a:srgbClr val="FFFFFF"/>
                </a:solidFill>
              </a:rPr>
              <a:t>todas</a:t>
            </a:r>
            <a:r>
              <a:rPr lang="en-US" sz="1200" dirty="0">
                <a:solidFill>
                  <a:srgbClr val="FFFFFF"/>
                </a:solidFill>
              </a:rPr>
              <a:t> las </a:t>
            </a:r>
            <a:r>
              <a:rPr lang="en-US" sz="1200" dirty="0" err="1">
                <a:solidFill>
                  <a:srgbClr val="FFFFFF"/>
                </a:solidFill>
              </a:rPr>
              <a:t>películas</a:t>
            </a:r>
            <a:r>
              <a:rPr lang="en-US" sz="1200" dirty="0">
                <a:solidFill>
                  <a:srgbClr val="FFFFFF"/>
                </a:solidFill>
              </a:rPr>
              <a:t> y series </a:t>
            </a:r>
            <a:r>
              <a:rPr lang="en-US" sz="1200" dirty="0" err="1">
                <a:solidFill>
                  <a:srgbClr val="FFFFFF"/>
                </a:solidFill>
              </a:rPr>
              <a:t>disponibles</a:t>
            </a:r>
            <a:r>
              <a:rPr lang="en-US" sz="1200" dirty="0">
                <a:solidFill>
                  <a:srgbClr val="FFFFFF"/>
                </a:solidFill>
              </a:rPr>
              <a:t> </a:t>
            </a:r>
            <a:r>
              <a:rPr lang="en-US" sz="1200" dirty="0" err="1">
                <a:solidFill>
                  <a:srgbClr val="FFFFFF"/>
                </a:solidFill>
              </a:rPr>
              <a:t>en</a:t>
            </a:r>
            <a:r>
              <a:rPr lang="en-US" sz="1200" dirty="0">
                <a:solidFill>
                  <a:srgbClr val="FFFFFF"/>
                </a:solidFill>
              </a:rPr>
              <a:t> la base de </a:t>
            </a:r>
            <a:r>
              <a:rPr lang="en-US" sz="1200" dirty="0" err="1">
                <a:solidFill>
                  <a:srgbClr val="FFFFFF"/>
                </a:solidFill>
              </a:rPr>
              <a:t>datos</a:t>
            </a:r>
            <a:r>
              <a:rPr lang="en-US" sz="1200" dirty="0">
                <a:solidFill>
                  <a:srgbClr val="FFFFFF"/>
                </a:solidFill>
              </a:rPr>
              <a:t>.</a:t>
            </a:r>
          </a:p>
          <a:p>
            <a:endParaRPr lang="en-US" sz="1200" dirty="0">
              <a:solidFill>
                <a:srgbClr val="FFFFFF"/>
              </a:solidFill>
            </a:endParaRPr>
          </a:p>
          <a:p>
            <a:r>
              <a:rPr lang="en-US" sz="1200" dirty="0">
                <a:solidFill>
                  <a:srgbClr val="FFFFFF"/>
                </a:solidFill>
              </a:rPr>
              <a:t>- </a:t>
            </a:r>
            <a:r>
              <a:rPr lang="en-US" sz="1200" dirty="0" err="1">
                <a:solidFill>
                  <a:srgbClr val="FFFFFF"/>
                </a:solidFill>
              </a:rPr>
              <a:t>Ajustar</a:t>
            </a:r>
            <a:r>
              <a:rPr lang="en-US" sz="1200" dirty="0">
                <a:solidFill>
                  <a:srgbClr val="FFFFFF"/>
                </a:solidFill>
              </a:rPr>
              <a:t> </a:t>
            </a:r>
            <a:r>
              <a:rPr lang="en-US" sz="1200" dirty="0" err="1">
                <a:solidFill>
                  <a:srgbClr val="FFFFFF"/>
                </a:solidFill>
              </a:rPr>
              <a:t>tabla</a:t>
            </a:r>
            <a:r>
              <a:rPr lang="en-US" sz="1200" dirty="0">
                <a:solidFill>
                  <a:srgbClr val="FFFFFF"/>
                </a:solidFill>
              </a:rPr>
              <a:t> de genre films, para </a:t>
            </a:r>
            <a:r>
              <a:rPr lang="en-US" sz="1200" dirty="0" err="1">
                <a:solidFill>
                  <a:srgbClr val="FFFFFF"/>
                </a:solidFill>
              </a:rPr>
              <a:t>eliminar</a:t>
            </a:r>
            <a:r>
              <a:rPr lang="en-US" sz="1200" dirty="0">
                <a:solidFill>
                  <a:srgbClr val="FFFFFF"/>
                </a:solidFill>
              </a:rPr>
              <a:t> </a:t>
            </a:r>
            <a:r>
              <a:rPr lang="en-US" sz="1200" dirty="0" err="1">
                <a:solidFill>
                  <a:srgbClr val="FFFFFF"/>
                </a:solidFill>
              </a:rPr>
              <a:t>los</a:t>
            </a:r>
            <a:r>
              <a:rPr lang="en-US" sz="1200" dirty="0">
                <a:solidFill>
                  <a:srgbClr val="FFFFFF"/>
                </a:solidFill>
              </a:rPr>
              <a:t> </a:t>
            </a:r>
            <a:r>
              <a:rPr lang="en-US" sz="1200" dirty="0" err="1">
                <a:solidFill>
                  <a:srgbClr val="FFFFFF"/>
                </a:solidFill>
              </a:rPr>
              <a:t>valores</a:t>
            </a:r>
            <a:r>
              <a:rPr lang="en-US" sz="1200" dirty="0">
                <a:solidFill>
                  <a:srgbClr val="FFFFFF"/>
                </a:solidFill>
              </a:rPr>
              <a:t> </a:t>
            </a:r>
            <a:r>
              <a:rPr lang="en-US" sz="1200" dirty="0" err="1">
                <a:solidFill>
                  <a:srgbClr val="FFFFFF"/>
                </a:solidFill>
              </a:rPr>
              <a:t>nulos</a:t>
            </a:r>
            <a:r>
              <a:rPr lang="en-US" sz="1200" dirty="0">
                <a:solidFill>
                  <a:srgbClr val="FFFFFF"/>
                </a:solidFill>
              </a:rPr>
              <a:t> que </a:t>
            </a:r>
            <a:r>
              <a:rPr lang="en-US" sz="1200" dirty="0" err="1">
                <a:solidFill>
                  <a:srgbClr val="FFFFFF"/>
                </a:solidFill>
              </a:rPr>
              <a:t>quedan</a:t>
            </a:r>
            <a:r>
              <a:rPr lang="en-US" sz="1200" dirty="0">
                <a:solidFill>
                  <a:srgbClr val="FFFFFF"/>
                </a:solidFill>
              </a:rPr>
              <a:t> al </a:t>
            </a:r>
            <a:r>
              <a:rPr lang="en-US" sz="1200" dirty="0" err="1">
                <a:solidFill>
                  <a:srgbClr val="FFFFFF"/>
                </a:solidFill>
              </a:rPr>
              <a:t>momento</a:t>
            </a:r>
            <a:r>
              <a:rPr lang="en-US" sz="1200" dirty="0">
                <a:solidFill>
                  <a:srgbClr val="FFFFFF"/>
                </a:solidFill>
              </a:rPr>
              <a:t> de registrar </a:t>
            </a:r>
            <a:r>
              <a:rPr lang="en-US" sz="1200" dirty="0" err="1">
                <a:solidFill>
                  <a:srgbClr val="FFFFFF"/>
                </a:solidFill>
              </a:rPr>
              <a:t>el</a:t>
            </a:r>
            <a:r>
              <a:rPr lang="en-US" sz="1200" dirty="0">
                <a:solidFill>
                  <a:srgbClr val="FFFFFF"/>
                </a:solidFill>
              </a:rPr>
              <a:t> </a:t>
            </a:r>
            <a:r>
              <a:rPr lang="en-US" sz="1200" dirty="0" err="1">
                <a:solidFill>
                  <a:srgbClr val="FFFFFF"/>
                </a:solidFill>
              </a:rPr>
              <a:t>género</a:t>
            </a:r>
            <a:r>
              <a:rPr lang="en-US" sz="1200" dirty="0">
                <a:solidFill>
                  <a:srgbClr val="FFFFFF"/>
                </a:solidFill>
              </a:rPr>
              <a:t> de </a:t>
            </a:r>
            <a:r>
              <a:rPr lang="en-US" sz="1200" dirty="0" err="1">
                <a:solidFill>
                  <a:srgbClr val="FFFFFF"/>
                </a:solidFill>
              </a:rPr>
              <a:t>una</a:t>
            </a:r>
            <a:r>
              <a:rPr lang="en-US" sz="1200" dirty="0">
                <a:solidFill>
                  <a:srgbClr val="FFFFFF"/>
                </a:solidFill>
              </a:rPr>
              <a:t> </a:t>
            </a:r>
            <a:r>
              <a:rPr lang="en-US" sz="1200" dirty="0" err="1">
                <a:solidFill>
                  <a:srgbClr val="FFFFFF"/>
                </a:solidFill>
              </a:rPr>
              <a:t>película</a:t>
            </a:r>
            <a:r>
              <a:rPr lang="en-US" sz="1200" dirty="0">
                <a:solidFill>
                  <a:srgbClr val="FFFFFF"/>
                </a:solidFill>
              </a:rPr>
              <a:t> o </a:t>
            </a:r>
            <a:r>
              <a:rPr lang="en-US" sz="1200" dirty="0" err="1">
                <a:solidFill>
                  <a:srgbClr val="FFFFFF"/>
                </a:solidFill>
              </a:rPr>
              <a:t>una</a:t>
            </a:r>
            <a:r>
              <a:rPr lang="en-US" sz="1200" dirty="0">
                <a:solidFill>
                  <a:srgbClr val="FFFFFF"/>
                </a:solidFill>
              </a:rPr>
              <a:t> </a:t>
            </a:r>
            <a:r>
              <a:rPr lang="en-US" sz="1200" dirty="0" err="1">
                <a:solidFill>
                  <a:srgbClr val="FFFFFF"/>
                </a:solidFill>
              </a:rPr>
              <a:t>serie</a:t>
            </a:r>
            <a:r>
              <a:rPr lang="en-US" sz="1200" dirty="0">
                <a:solidFill>
                  <a:srgbClr val="FFFFFF"/>
                </a:solidFill>
              </a:rPr>
              <a:t>.</a:t>
            </a:r>
          </a:p>
          <a:p>
            <a:endParaRPr lang="en-US" sz="1200" dirty="0">
              <a:solidFill>
                <a:srgbClr val="FFFFFF"/>
              </a:solidFill>
            </a:endParaRPr>
          </a:p>
          <a:p>
            <a:endParaRPr lang="en-US" sz="1200" dirty="0">
              <a:solidFill>
                <a:srgbClr val="FFFFFF"/>
              </a:solidFill>
            </a:endParaRPr>
          </a:p>
          <a:p>
            <a:endParaRPr lang="en-US" sz="1200" dirty="0">
              <a:solidFill>
                <a:srgbClr val="FFFFFF"/>
              </a:solidFill>
            </a:endParaRPr>
          </a:p>
          <a:p>
            <a:endParaRPr lang="en-US" sz="1200" dirty="0">
              <a:solidFill>
                <a:srgbClr val="FFFFFF"/>
              </a:solidFill>
            </a:endParaRPr>
          </a:p>
          <a:p>
            <a:endParaRPr lang="en-US" sz="1200" dirty="0">
              <a:solidFill>
                <a:srgbClr val="FFFFFF"/>
              </a:solidFill>
            </a:endParaRPr>
          </a:p>
          <a:p>
            <a:endParaRPr lang="en-US" sz="1200" dirty="0">
              <a:solidFill>
                <a:srgbClr val="FFFFFF"/>
              </a:solidFill>
            </a:endParaRPr>
          </a:p>
          <a:p>
            <a:endParaRPr lang="en-US" sz="1200" dirty="0">
              <a:solidFill>
                <a:srgbClr val="FFFFFF"/>
              </a:solidFill>
            </a:endParaRPr>
          </a:p>
          <a:p>
            <a:endParaRPr lang="en-US" sz="1200" dirty="0">
              <a:solidFill>
                <a:srgbClr val="FFFFFF"/>
              </a:solidFill>
            </a:endParaRPr>
          </a:p>
          <a:p>
            <a:endParaRPr lang="en-US" sz="1200" dirty="0">
              <a:solidFill>
                <a:srgbClr val="FFFFFF"/>
              </a:solidFill>
            </a:endParaRPr>
          </a:p>
          <a:p>
            <a:endParaRPr lang="es-ES" sz="1200" dirty="0">
              <a:solidFill>
                <a:srgbClr val="FFFFFF"/>
              </a:solidFill>
            </a:endParaRPr>
          </a:p>
        </p:txBody>
      </p:sp>
    </p:spTree>
    <p:extLst>
      <p:ext uri="{BB962C8B-B14F-4D97-AF65-F5344CB8AC3E}">
        <p14:creationId xmlns:p14="http://schemas.microsoft.com/office/powerpoint/2010/main" val="2455803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1" name="Google Shape;401;p28"/>
          <p:cNvSpPr/>
          <p:nvPr/>
        </p:nvSpPr>
        <p:spPr>
          <a:xfrm>
            <a:off x="819925" y="544674"/>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6" name="Google Shape;406;p28"/>
          <p:cNvSpPr txBox="1">
            <a:spLocks noGrp="1"/>
          </p:cNvSpPr>
          <p:nvPr>
            <p:ph type="ctrTitle" idx="3"/>
          </p:nvPr>
        </p:nvSpPr>
        <p:spPr>
          <a:xfrm>
            <a:off x="788150" y="701317"/>
            <a:ext cx="23265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dk1"/>
                </a:solidFill>
              </a:rPr>
              <a:t>REFERENCIAS</a:t>
            </a:r>
            <a:endParaRPr dirty="0">
              <a:solidFill>
                <a:schemeClr val="dk1"/>
              </a:solidFill>
            </a:endParaRPr>
          </a:p>
        </p:txBody>
      </p:sp>
      <p:sp>
        <p:nvSpPr>
          <p:cNvPr id="409" name="Google Shape;409;p28"/>
          <p:cNvSpPr/>
          <p:nvPr/>
        </p:nvSpPr>
        <p:spPr>
          <a:xfrm>
            <a:off x="303625" y="52322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364250" y="653318"/>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9" name="Google Shape;297;p26">
            <a:extLst>
              <a:ext uri="{FF2B5EF4-FFF2-40B4-BE49-F238E27FC236}">
                <a16:creationId xmlns:a16="http://schemas.microsoft.com/office/drawing/2014/main" id="{1EEB521D-2058-40B2-99AC-0290EC601887}"/>
              </a:ext>
            </a:extLst>
          </p:cNvPr>
          <p:cNvSpPr txBox="1">
            <a:spLocks/>
          </p:cNvSpPr>
          <p:nvPr/>
        </p:nvSpPr>
        <p:spPr>
          <a:xfrm>
            <a:off x="1203263" y="2419350"/>
            <a:ext cx="7067900" cy="68406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dirty="0">
                <a:solidFill>
                  <a:srgbClr val="FFFFFF"/>
                </a:solidFill>
              </a:rPr>
              <a:t>- Libro: Fundamentos de base de datos 5 edición, </a:t>
            </a:r>
            <a:r>
              <a:rPr lang="en-US" sz="1200" dirty="0" err="1">
                <a:solidFill>
                  <a:srgbClr val="FFFFFF"/>
                </a:solidFill>
              </a:rPr>
              <a:t>Silberschatz</a:t>
            </a:r>
            <a:endParaRPr lang="en-US" sz="1200" dirty="0">
              <a:solidFill>
                <a:srgbClr val="FFFFFF"/>
              </a:solidFill>
            </a:endParaRPr>
          </a:p>
          <a:p>
            <a:r>
              <a:rPr lang="es-ES" sz="1200" dirty="0">
                <a:solidFill>
                  <a:srgbClr val="FFFFFF"/>
                </a:solidFill>
              </a:rPr>
              <a:t>- Tutorial de PostgreSQL: </a:t>
            </a:r>
            <a:r>
              <a:rPr lang="es-ES" sz="1200" dirty="0">
                <a:solidFill>
                  <a:srgbClr val="FFFFFF"/>
                </a:solidFill>
                <a:hlinkClick r:id="rId3"/>
              </a:rPr>
              <a:t>https://www.postgresqltutorial.com/postgresql-joins/</a:t>
            </a:r>
            <a:endParaRPr lang="es-ES" sz="1200" dirty="0">
              <a:solidFill>
                <a:srgbClr val="FFFFFF"/>
              </a:solidFill>
            </a:endParaRPr>
          </a:p>
          <a:p>
            <a:r>
              <a:rPr lang="es-ES" sz="1200" dirty="0">
                <a:solidFill>
                  <a:srgbClr val="FFFFFF"/>
                </a:solidFill>
              </a:rPr>
              <a:t>- </a:t>
            </a:r>
            <a:r>
              <a:rPr lang="es-ES" sz="1200" dirty="0" err="1">
                <a:solidFill>
                  <a:srgbClr val="FFFFFF"/>
                </a:solidFill>
              </a:rPr>
              <a:t>Extending</a:t>
            </a:r>
            <a:r>
              <a:rPr lang="es-ES" sz="1200" dirty="0">
                <a:solidFill>
                  <a:srgbClr val="FFFFFF"/>
                </a:solidFill>
              </a:rPr>
              <a:t> </a:t>
            </a:r>
            <a:r>
              <a:rPr lang="es-ES" sz="1200" dirty="0" err="1">
                <a:solidFill>
                  <a:srgbClr val="FFFFFF"/>
                </a:solidFill>
              </a:rPr>
              <a:t>the</a:t>
            </a:r>
            <a:r>
              <a:rPr lang="es-ES" sz="1200" dirty="0">
                <a:solidFill>
                  <a:srgbClr val="FFFFFF"/>
                </a:solidFill>
              </a:rPr>
              <a:t> </a:t>
            </a:r>
            <a:r>
              <a:rPr lang="es-ES" sz="1200" dirty="0" err="1">
                <a:solidFill>
                  <a:srgbClr val="FFFFFF"/>
                </a:solidFill>
              </a:rPr>
              <a:t>database</a:t>
            </a:r>
            <a:r>
              <a:rPr lang="es-ES" sz="1200" dirty="0">
                <a:solidFill>
                  <a:srgbClr val="FFFFFF"/>
                </a:solidFill>
              </a:rPr>
              <a:t> </a:t>
            </a:r>
            <a:r>
              <a:rPr lang="es-ES" sz="1200" dirty="0" err="1">
                <a:solidFill>
                  <a:srgbClr val="FFFFFF"/>
                </a:solidFill>
              </a:rPr>
              <a:t>relational</a:t>
            </a:r>
            <a:r>
              <a:rPr lang="es-ES" sz="1200" dirty="0">
                <a:solidFill>
                  <a:srgbClr val="FFFFFF"/>
                </a:solidFill>
              </a:rPr>
              <a:t> </a:t>
            </a:r>
            <a:r>
              <a:rPr lang="es-ES" sz="1200" dirty="0" err="1">
                <a:solidFill>
                  <a:srgbClr val="FFFFFF"/>
                </a:solidFill>
              </a:rPr>
              <a:t>model</a:t>
            </a:r>
            <a:r>
              <a:rPr lang="es-ES" sz="1200" dirty="0">
                <a:solidFill>
                  <a:srgbClr val="FFFFFF"/>
                </a:solidFill>
              </a:rPr>
              <a:t> </a:t>
            </a:r>
            <a:r>
              <a:rPr lang="es-ES" sz="1200" dirty="0" err="1">
                <a:solidFill>
                  <a:srgbClr val="FFFFFF"/>
                </a:solidFill>
              </a:rPr>
              <a:t>to</a:t>
            </a:r>
            <a:r>
              <a:rPr lang="es-ES" sz="1200" dirty="0">
                <a:solidFill>
                  <a:srgbClr val="FFFFFF"/>
                </a:solidFill>
              </a:rPr>
              <a:t> capture more </a:t>
            </a:r>
            <a:r>
              <a:rPr lang="es-ES" sz="1200" dirty="0" err="1">
                <a:solidFill>
                  <a:srgbClr val="FFFFFF"/>
                </a:solidFill>
              </a:rPr>
              <a:t>meaning</a:t>
            </a:r>
            <a:r>
              <a:rPr lang="es-ES" sz="1200" dirty="0">
                <a:solidFill>
                  <a:srgbClr val="FFFFFF"/>
                </a:solidFill>
              </a:rPr>
              <a:t>, IBM </a:t>
            </a:r>
            <a:r>
              <a:rPr lang="es-ES" sz="1200" dirty="0" err="1">
                <a:solidFill>
                  <a:srgbClr val="FFFFFF"/>
                </a:solidFill>
              </a:rPr>
              <a:t>Research</a:t>
            </a:r>
            <a:r>
              <a:rPr lang="es-ES" sz="1200" dirty="0">
                <a:solidFill>
                  <a:srgbClr val="FFFFFF"/>
                </a:solidFill>
              </a:rPr>
              <a:t> </a:t>
            </a:r>
            <a:r>
              <a:rPr lang="es-ES" sz="1200" dirty="0" err="1">
                <a:solidFill>
                  <a:srgbClr val="FFFFFF"/>
                </a:solidFill>
              </a:rPr>
              <a:t>Laboratory</a:t>
            </a:r>
            <a:endParaRPr lang="es-ES" sz="1200" dirty="0">
              <a:solidFill>
                <a:srgbClr val="FFFFFF"/>
              </a:solidFill>
            </a:endParaRPr>
          </a:p>
          <a:p>
            <a:r>
              <a:rPr lang="es-ES" sz="1200" dirty="0">
                <a:solidFill>
                  <a:srgbClr val="FFFFFF"/>
                </a:solidFill>
              </a:rPr>
              <a:t>- Ejemplo </a:t>
            </a:r>
            <a:r>
              <a:rPr lang="es-ES" sz="1200" dirty="0" err="1">
                <a:solidFill>
                  <a:srgbClr val="FFFFFF"/>
                </a:solidFill>
              </a:rPr>
              <a:t>Union</a:t>
            </a:r>
            <a:r>
              <a:rPr lang="es-ES" sz="1200" dirty="0">
                <a:solidFill>
                  <a:srgbClr val="FFFFFF"/>
                </a:solidFill>
              </a:rPr>
              <a:t>: https://www.tutorialesprogramacionya.com/sqlserverya/temarios/descripcion.php?cod=88&amp;punto=82&amp;inicio=</a:t>
            </a:r>
          </a:p>
        </p:txBody>
      </p:sp>
    </p:spTree>
    <p:extLst>
      <p:ext uri="{BB962C8B-B14F-4D97-AF65-F5344CB8AC3E}">
        <p14:creationId xmlns:p14="http://schemas.microsoft.com/office/powerpoint/2010/main" val="2385883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4507707" y="2465254"/>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Gracias!</a:t>
            </a:r>
            <a:endParaRPr dirty="0"/>
          </a:p>
        </p:txBody>
      </p:sp>
      <p:grpSp>
        <p:nvGrpSpPr>
          <p:cNvPr id="1128" name="Google Shape;1128;p40"/>
          <p:cNvGrpSpPr/>
          <p:nvPr/>
        </p:nvGrpSpPr>
        <p:grpSpPr>
          <a:xfrm flipH="1">
            <a:off x="-4531426" y="-117297"/>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025592" y="885330"/>
              <a:ext cx="230849" cy="76382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28"/>
          <p:cNvSpPr/>
          <p:nvPr/>
        </p:nvSpPr>
        <p:spPr>
          <a:xfrm>
            <a:off x="1336225" y="4308187"/>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1" name="Google Shape;401;p28"/>
          <p:cNvSpPr/>
          <p:nvPr/>
        </p:nvSpPr>
        <p:spPr>
          <a:xfrm>
            <a:off x="1336225" y="2700926"/>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2" name="Google Shape;402;p28"/>
          <p:cNvSpPr/>
          <p:nvPr/>
        </p:nvSpPr>
        <p:spPr>
          <a:xfrm>
            <a:off x="1307431" y="167273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3" name="Google Shape;403;p28"/>
          <p:cNvSpPr txBox="1">
            <a:spLocks noGrp="1"/>
          </p:cNvSpPr>
          <p:nvPr>
            <p:ph type="ctrTitle" idx="4"/>
          </p:nvPr>
        </p:nvSpPr>
        <p:spPr>
          <a:xfrm>
            <a:off x="187144" y="644813"/>
            <a:ext cx="838888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solidFill>
                  <a:srgbClr val="FFFFFF"/>
                </a:solidFill>
              </a:rPr>
              <a:t>Tema</a:t>
            </a:r>
            <a:r>
              <a:rPr lang="en-US" dirty="0">
                <a:solidFill>
                  <a:srgbClr val="FFFFFF"/>
                </a:solidFill>
              </a:rPr>
              <a:t> 2: Bases de </a:t>
            </a:r>
            <a:r>
              <a:rPr lang="en-US" dirty="0" err="1">
                <a:solidFill>
                  <a:srgbClr val="FFFFFF"/>
                </a:solidFill>
              </a:rPr>
              <a:t>datos</a:t>
            </a:r>
            <a:r>
              <a:rPr lang="en-US" dirty="0">
                <a:solidFill>
                  <a:srgbClr val="FFFFFF"/>
                </a:solidFill>
              </a:rPr>
              <a:t> </a:t>
            </a:r>
            <a:r>
              <a:rPr lang="en-US" dirty="0" err="1">
                <a:solidFill>
                  <a:srgbClr val="FFFFFF"/>
                </a:solidFill>
              </a:rPr>
              <a:t>relacionales</a:t>
            </a:r>
            <a:endParaRPr dirty="0">
              <a:solidFill>
                <a:srgbClr val="FFFFFF"/>
              </a:solidFill>
            </a:endParaRPr>
          </a:p>
        </p:txBody>
      </p:sp>
      <p:sp>
        <p:nvSpPr>
          <p:cNvPr id="404" name="Google Shape;404;p28"/>
          <p:cNvSpPr txBox="1">
            <a:spLocks noGrp="1"/>
          </p:cNvSpPr>
          <p:nvPr>
            <p:ph type="ctrTitle"/>
          </p:nvPr>
        </p:nvSpPr>
        <p:spPr>
          <a:xfrm>
            <a:off x="1529137" y="1858449"/>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dk1"/>
                </a:solidFill>
              </a:rPr>
              <a:t>Objetivo</a:t>
            </a:r>
            <a:endParaRPr dirty="0">
              <a:solidFill>
                <a:schemeClr val="dk1"/>
              </a:solidFill>
            </a:endParaRPr>
          </a:p>
        </p:txBody>
      </p:sp>
      <p:sp>
        <p:nvSpPr>
          <p:cNvPr id="405" name="Google Shape;405;p28"/>
          <p:cNvSpPr txBox="1">
            <a:spLocks noGrp="1"/>
          </p:cNvSpPr>
          <p:nvPr>
            <p:ph type="ctrTitle" idx="2"/>
          </p:nvPr>
        </p:nvSpPr>
        <p:spPr>
          <a:xfrm>
            <a:off x="1557931" y="4493885"/>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dk1"/>
                </a:solidFill>
              </a:rPr>
              <a:t>Logros</a:t>
            </a:r>
            <a:endParaRPr dirty="0">
              <a:solidFill>
                <a:schemeClr val="dk1"/>
              </a:solidFill>
            </a:endParaRPr>
          </a:p>
        </p:txBody>
      </p:sp>
      <p:sp>
        <p:nvSpPr>
          <p:cNvPr id="406" name="Google Shape;406;p28"/>
          <p:cNvSpPr txBox="1">
            <a:spLocks noGrp="1"/>
          </p:cNvSpPr>
          <p:nvPr>
            <p:ph type="ctrTitle" idx="3"/>
          </p:nvPr>
        </p:nvSpPr>
        <p:spPr>
          <a:xfrm>
            <a:off x="1557931" y="2886630"/>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dk1"/>
                </a:solidFill>
              </a:rPr>
              <a:t>Temario</a:t>
            </a:r>
            <a:endParaRPr dirty="0">
              <a:solidFill>
                <a:schemeClr val="dk1"/>
              </a:solidFill>
            </a:endParaRPr>
          </a:p>
        </p:txBody>
      </p:sp>
      <p:cxnSp>
        <p:nvCxnSpPr>
          <p:cNvPr id="407" name="Google Shape;407;p28"/>
          <p:cNvCxnSpPr>
            <a:cxnSpLocks/>
          </p:cNvCxnSpPr>
          <p:nvPr/>
        </p:nvCxnSpPr>
        <p:spPr>
          <a:xfrm>
            <a:off x="0" y="1197575"/>
            <a:ext cx="8652164" cy="0"/>
          </a:xfrm>
          <a:prstGeom prst="straightConnector1">
            <a:avLst/>
          </a:prstGeom>
          <a:noFill/>
          <a:ln w="9525" cap="flat" cmpd="sng">
            <a:solidFill>
              <a:schemeClr val="accent1"/>
            </a:solidFill>
            <a:prstDash val="solid"/>
            <a:round/>
            <a:headEnd type="none" w="med" len="med"/>
            <a:tailEnd type="none" w="med" len="med"/>
          </a:ln>
        </p:spPr>
      </p:cxnSp>
      <p:sp>
        <p:nvSpPr>
          <p:cNvPr id="408" name="Google Shape;408;p28"/>
          <p:cNvSpPr/>
          <p:nvPr/>
        </p:nvSpPr>
        <p:spPr>
          <a:xfrm>
            <a:off x="791131" y="165128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9" name="Google Shape;409;p28"/>
          <p:cNvSpPr/>
          <p:nvPr/>
        </p:nvSpPr>
        <p:spPr>
          <a:xfrm>
            <a:off x="819925" y="2679476"/>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0" name="Google Shape;410;p28"/>
          <p:cNvSpPr/>
          <p:nvPr/>
        </p:nvSpPr>
        <p:spPr>
          <a:xfrm>
            <a:off x="904419" y="1765100"/>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1" name="Google Shape;411;p28"/>
          <p:cNvSpPr/>
          <p:nvPr/>
        </p:nvSpPr>
        <p:spPr>
          <a:xfrm>
            <a:off x="819925" y="4286737"/>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880550" y="2809570"/>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16" name="Google Shape;416;p28"/>
          <p:cNvGrpSpPr/>
          <p:nvPr/>
        </p:nvGrpSpPr>
        <p:grpSpPr>
          <a:xfrm>
            <a:off x="898731" y="4416824"/>
            <a:ext cx="265768" cy="163730"/>
            <a:chOff x="1319675" y="2389025"/>
            <a:chExt cx="2224000" cy="1370125"/>
          </a:xfrm>
        </p:grpSpPr>
        <p:sp>
          <p:nvSpPr>
            <p:cNvPr id="417" name="Google Shape;417;p28"/>
            <p:cNvSpPr/>
            <p:nvPr/>
          </p:nvSpPr>
          <p:spPr>
            <a:xfrm>
              <a:off x="1319675" y="2389025"/>
              <a:ext cx="1396475" cy="1369625"/>
            </a:xfrm>
            <a:custGeom>
              <a:avLst/>
              <a:gdLst/>
              <a:ahLst/>
              <a:cxnLst/>
              <a:rect l="l" t="t" r="r" b="b"/>
              <a:pathLst>
                <a:path w="55859" h="54785" extrusionOk="0">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8" name="Google Shape;418;p28"/>
            <p:cNvSpPr/>
            <p:nvPr/>
          </p:nvSpPr>
          <p:spPr>
            <a:xfrm>
              <a:off x="2902125" y="2587450"/>
              <a:ext cx="641550" cy="1171700"/>
            </a:xfrm>
            <a:custGeom>
              <a:avLst/>
              <a:gdLst/>
              <a:ahLst/>
              <a:cxnLst/>
              <a:rect l="l" t="t" r="r" b="b"/>
              <a:pathLst>
                <a:path w="25662" h="46868" extrusionOk="0">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9" name="Google Shape;297;p26">
            <a:extLst>
              <a:ext uri="{FF2B5EF4-FFF2-40B4-BE49-F238E27FC236}">
                <a16:creationId xmlns:a16="http://schemas.microsoft.com/office/drawing/2014/main" id="{1EEB521D-2058-40B2-99AC-0290EC601887}"/>
              </a:ext>
            </a:extLst>
          </p:cNvPr>
          <p:cNvSpPr txBox="1">
            <a:spLocks/>
          </p:cNvSpPr>
          <p:nvPr/>
        </p:nvSpPr>
        <p:spPr>
          <a:xfrm>
            <a:off x="3826843" y="1468326"/>
            <a:ext cx="3457500" cy="53533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dirty="0">
                <a:solidFill>
                  <a:srgbClr val="FFFFFF"/>
                </a:solidFill>
              </a:rPr>
              <a:t>Transformar los modelos conceptuales a lógicos. Construir bases de datos para datos estructurados</a:t>
            </a:r>
          </a:p>
        </p:txBody>
      </p:sp>
      <p:sp>
        <p:nvSpPr>
          <p:cNvPr id="50" name="Google Shape;297;p26">
            <a:extLst>
              <a:ext uri="{FF2B5EF4-FFF2-40B4-BE49-F238E27FC236}">
                <a16:creationId xmlns:a16="http://schemas.microsoft.com/office/drawing/2014/main" id="{A8F4EE1F-2000-4B9D-9C5D-DAFC6E9CF63F}"/>
              </a:ext>
            </a:extLst>
          </p:cNvPr>
          <p:cNvSpPr txBox="1">
            <a:spLocks/>
          </p:cNvSpPr>
          <p:nvPr/>
        </p:nvSpPr>
        <p:spPr>
          <a:xfrm>
            <a:off x="3826843" y="2165590"/>
            <a:ext cx="3457500" cy="53533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dirty="0">
                <a:solidFill>
                  <a:srgbClr val="FFFFFF"/>
                </a:solidFill>
              </a:rPr>
              <a:t>- Utilización de los modelos en el mundo real </a:t>
            </a:r>
          </a:p>
          <a:p>
            <a:r>
              <a:rPr lang="es-ES" sz="1200" dirty="0">
                <a:solidFill>
                  <a:srgbClr val="FFFFFF"/>
                </a:solidFill>
              </a:rPr>
              <a:t>- Transformación del modelado a la base de datos </a:t>
            </a:r>
          </a:p>
          <a:p>
            <a:r>
              <a:rPr lang="es-ES" sz="1200" dirty="0">
                <a:solidFill>
                  <a:srgbClr val="FFFFFF"/>
                </a:solidFill>
              </a:rPr>
              <a:t>- Clases de entidades </a:t>
            </a:r>
          </a:p>
          <a:p>
            <a:r>
              <a:rPr lang="es-ES" sz="1200" dirty="0">
                <a:solidFill>
                  <a:srgbClr val="FFFFFF"/>
                </a:solidFill>
              </a:rPr>
              <a:t>- Modelo relacional, restricciones de integridad y normalización</a:t>
            </a:r>
          </a:p>
          <a:p>
            <a:r>
              <a:rPr lang="es-ES" sz="1200" dirty="0">
                <a:solidFill>
                  <a:srgbClr val="FFFFFF"/>
                </a:solidFill>
              </a:rPr>
              <a:t>- Lenguaje de consulta formal </a:t>
            </a:r>
          </a:p>
          <a:p>
            <a:r>
              <a:rPr lang="es-ES" sz="1200" dirty="0">
                <a:solidFill>
                  <a:srgbClr val="FFFFFF"/>
                </a:solidFill>
              </a:rPr>
              <a:t>- Lenguaje de consulta SQL</a:t>
            </a:r>
          </a:p>
          <a:p>
            <a:r>
              <a:rPr lang="es-ES" sz="1200" dirty="0">
                <a:solidFill>
                  <a:srgbClr val="FFFFFF"/>
                </a:solidFill>
              </a:rPr>
              <a:t>- Arquitectura de los sistemas gestores de Bases de datos, OLTP, OLAP</a:t>
            </a:r>
          </a:p>
          <a:p>
            <a:endParaRPr lang="es-ES" sz="1200" dirty="0">
              <a:solidFill>
                <a:srgbClr val="FFFFFF"/>
              </a:solidFill>
            </a:endParaRPr>
          </a:p>
          <a:p>
            <a:pPr marL="171450" indent="-171450">
              <a:buFontTx/>
              <a:buChar char="-"/>
            </a:pPr>
            <a:endParaRPr lang="es-ES" sz="1200" dirty="0">
              <a:solidFill>
                <a:srgbClr val="FFFFFF"/>
              </a:solidFill>
            </a:endParaRPr>
          </a:p>
        </p:txBody>
      </p:sp>
      <p:sp>
        <p:nvSpPr>
          <p:cNvPr id="51" name="Google Shape;297;p26">
            <a:extLst>
              <a:ext uri="{FF2B5EF4-FFF2-40B4-BE49-F238E27FC236}">
                <a16:creationId xmlns:a16="http://schemas.microsoft.com/office/drawing/2014/main" id="{E65834D7-51ED-42BF-8D6B-4F3269AB0804}"/>
              </a:ext>
            </a:extLst>
          </p:cNvPr>
          <p:cNvSpPr txBox="1">
            <a:spLocks/>
          </p:cNvSpPr>
          <p:nvPr/>
        </p:nvSpPr>
        <p:spPr>
          <a:xfrm>
            <a:off x="3826843" y="4218431"/>
            <a:ext cx="3457500" cy="53533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dirty="0">
                <a:solidFill>
                  <a:srgbClr val="FFFFFF"/>
                </a:solidFill>
              </a:rPr>
              <a:t>Capturar datos desde una pantalla de usuario real y almacenarlos en una base de datos. Manipulación de estos datos.</a:t>
            </a:r>
          </a:p>
          <a:p>
            <a:pPr marL="171450" indent="-171450">
              <a:buFontTx/>
              <a:buChar char="-"/>
            </a:pPr>
            <a:endParaRPr lang="es-ES" sz="1200" dirty="0">
              <a:solidFill>
                <a:srgbClr val="FFFFFF"/>
              </a:solidFill>
            </a:endParaRPr>
          </a:p>
        </p:txBody>
      </p:sp>
      <p:pic>
        <p:nvPicPr>
          <p:cNvPr id="24" name="Picture 23">
            <a:extLst>
              <a:ext uri="{FF2B5EF4-FFF2-40B4-BE49-F238E27FC236}">
                <a16:creationId xmlns:a16="http://schemas.microsoft.com/office/drawing/2014/main" id="{0DCFF91D-5DD5-4106-9259-A14850E4A2D1}"/>
              </a:ext>
            </a:extLst>
          </p:cNvPr>
          <p:cNvPicPr>
            <a:picLocks noChangeAspect="1"/>
          </p:cNvPicPr>
          <p:nvPr/>
        </p:nvPicPr>
        <p:blipFill>
          <a:blip r:embed="rId3"/>
          <a:stretch>
            <a:fillRect/>
          </a:stretch>
        </p:blipFill>
        <p:spPr>
          <a:xfrm>
            <a:off x="7012429" y="2269740"/>
            <a:ext cx="140495" cy="138113"/>
          </a:xfrm>
          <a:prstGeom prst="rect">
            <a:avLst/>
          </a:prstGeom>
        </p:spPr>
      </p:pic>
      <p:pic>
        <p:nvPicPr>
          <p:cNvPr id="25" name="Picture 24">
            <a:extLst>
              <a:ext uri="{FF2B5EF4-FFF2-40B4-BE49-F238E27FC236}">
                <a16:creationId xmlns:a16="http://schemas.microsoft.com/office/drawing/2014/main" id="{3A039D60-33A9-4CDE-B19F-EAE05A47D88E}"/>
              </a:ext>
            </a:extLst>
          </p:cNvPr>
          <p:cNvPicPr>
            <a:picLocks noChangeAspect="1"/>
          </p:cNvPicPr>
          <p:nvPr/>
        </p:nvPicPr>
        <p:blipFill>
          <a:blip r:embed="rId3"/>
          <a:stretch>
            <a:fillRect/>
          </a:stretch>
        </p:blipFill>
        <p:spPr>
          <a:xfrm>
            <a:off x="4365267" y="2665865"/>
            <a:ext cx="140495" cy="138113"/>
          </a:xfrm>
          <a:prstGeom prst="rect">
            <a:avLst/>
          </a:prstGeom>
        </p:spPr>
      </p:pic>
      <p:pic>
        <p:nvPicPr>
          <p:cNvPr id="26" name="Picture 25">
            <a:extLst>
              <a:ext uri="{FF2B5EF4-FFF2-40B4-BE49-F238E27FC236}">
                <a16:creationId xmlns:a16="http://schemas.microsoft.com/office/drawing/2014/main" id="{0DB4F3CE-03C4-45AE-B1B4-E6B90A9FAD8D}"/>
              </a:ext>
            </a:extLst>
          </p:cNvPr>
          <p:cNvPicPr>
            <a:picLocks noChangeAspect="1"/>
          </p:cNvPicPr>
          <p:nvPr/>
        </p:nvPicPr>
        <p:blipFill>
          <a:blip r:embed="rId3"/>
          <a:stretch>
            <a:fillRect/>
          </a:stretch>
        </p:blipFill>
        <p:spPr>
          <a:xfrm>
            <a:off x="4908192" y="3199181"/>
            <a:ext cx="140495" cy="138113"/>
          </a:xfrm>
          <a:prstGeom prst="rect">
            <a:avLst/>
          </a:prstGeom>
        </p:spPr>
      </p:pic>
      <p:pic>
        <p:nvPicPr>
          <p:cNvPr id="27" name="Picture 26">
            <a:extLst>
              <a:ext uri="{FF2B5EF4-FFF2-40B4-BE49-F238E27FC236}">
                <a16:creationId xmlns:a16="http://schemas.microsoft.com/office/drawing/2014/main" id="{0927B2A8-ADA8-490C-8123-DA9DA9E5EA9B}"/>
              </a:ext>
            </a:extLst>
          </p:cNvPr>
          <p:cNvPicPr>
            <a:picLocks noChangeAspect="1"/>
          </p:cNvPicPr>
          <p:nvPr/>
        </p:nvPicPr>
        <p:blipFill>
          <a:blip r:embed="rId3"/>
          <a:stretch>
            <a:fillRect/>
          </a:stretch>
        </p:blipFill>
        <p:spPr>
          <a:xfrm>
            <a:off x="5481277" y="2811940"/>
            <a:ext cx="140495" cy="138113"/>
          </a:xfrm>
          <a:prstGeom prst="rect">
            <a:avLst/>
          </a:prstGeom>
        </p:spPr>
      </p:pic>
      <p:pic>
        <p:nvPicPr>
          <p:cNvPr id="28" name="Picture 27">
            <a:extLst>
              <a:ext uri="{FF2B5EF4-FFF2-40B4-BE49-F238E27FC236}">
                <a16:creationId xmlns:a16="http://schemas.microsoft.com/office/drawing/2014/main" id="{3A96F09C-D2B9-451A-A616-C83D201F49B7}"/>
              </a:ext>
            </a:extLst>
          </p:cNvPr>
          <p:cNvPicPr>
            <a:picLocks noChangeAspect="1"/>
          </p:cNvPicPr>
          <p:nvPr/>
        </p:nvPicPr>
        <p:blipFill>
          <a:blip r:embed="rId3"/>
          <a:stretch>
            <a:fillRect/>
          </a:stretch>
        </p:blipFill>
        <p:spPr>
          <a:xfrm>
            <a:off x="5912646" y="3570693"/>
            <a:ext cx="140495" cy="138113"/>
          </a:xfrm>
          <a:prstGeom prst="rect">
            <a:avLst/>
          </a:prstGeom>
        </p:spPr>
      </p:pic>
    </p:spTree>
    <p:extLst>
      <p:ext uri="{BB962C8B-B14F-4D97-AF65-F5344CB8AC3E}">
        <p14:creationId xmlns:p14="http://schemas.microsoft.com/office/powerpoint/2010/main" val="2892935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1" name="Google Shape;401;p28"/>
          <p:cNvSpPr/>
          <p:nvPr/>
        </p:nvSpPr>
        <p:spPr>
          <a:xfrm>
            <a:off x="841190" y="523224"/>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406" name="Google Shape;406;p28"/>
          <p:cNvSpPr txBox="1">
            <a:spLocks noGrp="1"/>
          </p:cNvSpPr>
          <p:nvPr>
            <p:ph type="ctrTitle" idx="3"/>
          </p:nvPr>
        </p:nvSpPr>
        <p:spPr>
          <a:xfrm>
            <a:off x="743289" y="701317"/>
            <a:ext cx="23265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dk1"/>
                </a:solidFill>
              </a:rPr>
              <a:t>JOIN aprendidos previamente</a:t>
            </a:r>
            <a:endParaRPr dirty="0">
              <a:solidFill>
                <a:schemeClr val="dk1"/>
              </a:solidFill>
            </a:endParaRPr>
          </a:p>
        </p:txBody>
      </p:sp>
      <p:sp>
        <p:nvSpPr>
          <p:cNvPr id="409" name="Google Shape;409;p28"/>
          <p:cNvSpPr/>
          <p:nvPr/>
        </p:nvSpPr>
        <p:spPr>
          <a:xfrm>
            <a:off x="303625" y="52322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364250" y="653318"/>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pic>
        <p:nvPicPr>
          <p:cNvPr id="11" name="Picture 10">
            <a:extLst>
              <a:ext uri="{FF2B5EF4-FFF2-40B4-BE49-F238E27FC236}">
                <a16:creationId xmlns:a16="http://schemas.microsoft.com/office/drawing/2014/main" id="{6A173943-860B-4CC7-966F-DBAAA52B0316}"/>
              </a:ext>
            </a:extLst>
          </p:cNvPr>
          <p:cNvPicPr>
            <a:picLocks noChangeAspect="1"/>
          </p:cNvPicPr>
          <p:nvPr/>
        </p:nvPicPr>
        <p:blipFill>
          <a:blip r:embed="rId3"/>
          <a:stretch>
            <a:fillRect/>
          </a:stretch>
        </p:blipFill>
        <p:spPr>
          <a:xfrm>
            <a:off x="1506397" y="1165565"/>
            <a:ext cx="6131205" cy="3755465"/>
          </a:xfrm>
          <a:prstGeom prst="rect">
            <a:avLst/>
          </a:prstGeom>
        </p:spPr>
      </p:pic>
    </p:spTree>
    <p:extLst>
      <p:ext uri="{BB962C8B-B14F-4D97-AF65-F5344CB8AC3E}">
        <p14:creationId xmlns:p14="http://schemas.microsoft.com/office/powerpoint/2010/main" val="2626368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1" name="Google Shape;401;p28"/>
          <p:cNvSpPr/>
          <p:nvPr/>
        </p:nvSpPr>
        <p:spPr>
          <a:xfrm>
            <a:off x="841190" y="523224"/>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406" name="Google Shape;406;p28"/>
          <p:cNvSpPr txBox="1">
            <a:spLocks noGrp="1"/>
          </p:cNvSpPr>
          <p:nvPr>
            <p:ph type="ctrTitle" idx="3"/>
          </p:nvPr>
        </p:nvSpPr>
        <p:spPr>
          <a:xfrm>
            <a:off x="788150" y="701317"/>
            <a:ext cx="23265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dk1"/>
                </a:solidFill>
              </a:rPr>
              <a:t>Algebra relacional</a:t>
            </a:r>
            <a:endParaRPr dirty="0">
              <a:solidFill>
                <a:schemeClr val="dk1"/>
              </a:solidFill>
            </a:endParaRPr>
          </a:p>
        </p:txBody>
      </p:sp>
      <p:sp>
        <p:nvSpPr>
          <p:cNvPr id="409" name="Google Shape;409;p28"/>
          <p:cNvSpPr/>
          <p:nvPr/>
        </p:nvSpPr>
        <p:spPr>
          <a:xfrm>
            <a:off x="303625" y="52322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364250" y="653318"/>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2" name="Google Shape;297;p26">
            <a:extLst>
              <a:ext uri="{FF2B5EF4-FFF2-40B4-BE49-F238E27FC236}">
                <a16:creationId xmlns:a16="http://schemas.microsoft.com/office/drawing/2014/main" id="{8F483BD2-69D1-47C1-B447-1801FAB09353}"/>
              </a:ext>
            </a:extLst>
          </p:cNvPr>
          <p:cNvSpPr txBox="1">
            <a:spLocks/>
          </p:cNvSpPr>
          <p:nvPr/>
        </p:nvSpPr>
        <p:spPr>
          <a:xfrm>
            <a:off x="788150" y="2034625"/>
            <a:ext cx="7673928" cy="42390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dirty="0">
                <a:solidFill>
                  <a:srgbClr val="FFFFFF"/>
                </a:solidFill>
              </a:rPr>
              <a:t>Teniendo en cuenta la lectura: </a:t>
            </a:r>
            <a:r>
              <a:rPr lang="es-ES" sz="1200" dirty="0" err="1">
                <a:solidFill>
                  <a:srgbClr val="FFFFFF"/>
                </a:solidFill>
              </a:rPr>
              <a:t>Extending</a:t>
            </a:r>
            <a:r>
              <a:rPr lang="es-ES" sz="1200" dirty="0">
                <a:solidFill>
                  <a:srgbClr val="FFFFFF"/>
                </a:solidFill>
              </a:rPr>
              <a:t> </a:t>
            </a:r>
            <a:r>
              <a:rPr lang="es-ES" sz="1200" dirty="0" err="1">
                <a:solidFill>
                  <a:srgbClr val="FFFFFF"/>
                </a:solidFill>
              </a:rPr>
              <a:t>the</a:t>
            </a:r>
            <a:r>
              <a:rPr lang="es-ES" sz="1200" dirty="0">
                <a:solidFill>
                  <a:srgbClr val="FFFFFF"/>
                </a:solidFill>
              </a:rPr>
              <a:t> </a:t>
            </a:r>
            <a:r>
              <a:rPr lang="es-ES" sz="1200" dirty="0" err="1">
                <a:solidFill>
                  <a:srgbClr val="FFFFFF"/>
                </a:solidFill>
              </a:rPr>
              <a:t>database</a:t>
            </a:r>
            <a:r>
              <a:rPr lang="es-ES" sz="1200" dirty="0">
                <a:solidFill>
                  <a:srgbClr val="FFFFFF"/>
                </a:solidFill>
              </a:rPr>
              <a:t> </a:t>
            </a:r>
            <a:r>
              <a:rPr lang="es-ES" sz="1200" dirty="0" err="1">
                <a:solidFill>
                  <a:srgbClr val="FFFFFF"/>
                </a:solidFill>
              </a:rPr>
              <a:t>relational</a:t>
            </a:r>
            <a:r>
              <a:rPr lang="es-ES" sz="1200" dirty="0">
                <a:solidFill>
                  <a:srgbClr val="FFFFFF"/>
                </a:solidFill>
              </a:rPr>
              <a:t> </a:t>
            </a:r>
            <a:r>
              <a:rPr lang="es-ES" sz="1200" dirty="0" err="1">
                <a:solidFill>
                  <a:srgbClr val="FFFFFF"/>
                </a:solidFill>
              </a:rPr>
              <a:t>model</a:t>
            </a:r>
            <a:r>
              <a:rPr lang="es-ES" sz="1200" dirty="0">
                <a:solidFill>
                  <a:srgbClr val="FFFFFF"/>
                </a:solidFill>
              </a:rPr>
              <a:t> </a:t>
            </a:r>
            <a:r>
              <a:rPr lang="es-ES" sz="1200" dirty="0" err="1">
                <a:solidFill>
                  <a:srgbClr val="FFFFFF"/>
                </a:solidFill>
              </a:rPr>
              <a:t>to</a:t>
            </a:r>
            <a:r>
              <a:rPr lang="es-ES" sz="1200" dirty="0">
                <a:solidFill>
                  <a:srgbClr val="FFFFFF"/>
                </a:solidFill>
              </a:rPr>
              <a:t> capture more </a:t>
            </a:r>
            <a:r>
              <a:rPr lang="es-ES" sz="1200" dirty="0" err="1">
                <a:solidFill>
                  <a:srgbClr val="FFFFFF"/>
                </a:solidFill>
              </a:rPr>
              <a:t>meaning</a:t>
            </a:r>
            <a:r>
              <a:rPr lang="es-ES" sz="1200" dirty="0">
                <a:solidFill>
                  <a:srgbClr val="FFFFFF"/>
                </a:solidFill>
              </a:rPr>
              <a:t>, nos enfocaremos en los operadores de conjuntos como UNION, INTERSECCIÓN Y DIFERENCIA. Estas operaciones como el caso de la unión deben realizarse sobre entidades (conjuntos) que estén bajo el mismo dominio. La unión a nivel de sentencia SQL combina el resultado de dos o más instrucciones para entregar como resultado una entidad.</a:t>
            </a:r>
          </a:p>
          <a:p>
            <a:endParaRPr lang="es-ES" sz="1200" dirty="0">
              <a:solidFill>
                <a:srgbClr val="FFFFFF"/>
              </a:solidFill>
            </a:endParaRPr>
          </a:p>
          <a:p>
            <a:r>
              <a:rPr lang="es-ES" sz="1200" dirty="0">
                <a:solidFill>
                  <a:srgbClr val="FFFFFF"/>
                </a:solidFill>
              </a:rPr>
              <a:t>Vamos a revisar el siguiente ejemplo para entender como funciona la UNION en la teoría de conjuntos.</a:t>
            </a:r>
          </a:p>
          <a:p>
            <a:endParaRPr lang="es-ES" sz="1200" dirty="0">
              <a:solidFill>
                <a:srgbClr val="FFFFFF"/>
              </a:solidFill>
            </a:endParaRPr>
          </a:p>
        </p:txBody>
      </p:sp>
    </p:spTree>
    <p:extLst>
      <p:ext uri="{BB962C8B-B14F-4D97-AF65-F5344CB8AC3E}">
        <p14:creationId xmlns:p14="http://schemas.microsoft.com/office/powerpoint/2010/main" val="4177600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1" name="Google Shape;401;p28"/>
          <p:cNvSpPr/>
          <p:nvPr/>
        </p:nvSpPr>
        <p:spPr>
          <a:xfrm>
            <a:off x="841190" y="523224"/>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406" name="Google Shape;406;p28"/>
          <p:cNvSpPr txBox="1">
            <a:spLocks noGrp="1"/>
          </p:cNvSpPr>
          <p:nvPr>
            <p:ph type="ctrTitle" idx="3"/>
          </p:nvPr>
        </p:nvSpPr>
        <p:spPr>
          <a:xfrm>
            <a:off x="788150" y="701317"/>
            <a:ext cx="23265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dk1"/>
                </a:solidFill>
              </a:rPr>
              <a:t>Algebra relacional - UNION</a:t>
            </a:r>
            <a:endParaRPr dirty="0">
              <a:solidFill>
                <a:schemeClr val="dk1"/>
              </a:solidFill>
            </a:endParaRPr>
          </a:p>
        </p:txBody>
      </p:sp>
      <p:sp>
        <p:nvSpPr>
          <p:cNvPr id="409" name="Google Shape;409;p28"/>
          <p:cNvSpPr/>
          <p:nvPr/>
        </p:nvSpPr>
        <p:spPr>
          <a:xfrm>
            <a:off x="303625" y="52322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364250" y="653318"/>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pic>
        <p:nvPicPr>
          <p:cNvPr id="3" name="Picture 2">
            <a:extLst>
              <a:ext uri="{FF2B5EF4-FFF2-40B4-BE49-F238E27FC236}">
                <a16:creationId xmlns:a16="http://schemas.microsoft.com/office/drawing/2014/main" id="{F0B10167-F841-44A6-AEB8-781BF175C573}"/>
              </a:ext>
            </a:extLst>
          </p:cNvPr>
          <p:cNvPicPr>
            <a:picLocks noChangeAspect="1"/>
          </p:cNvPicPr>
          <p:nvPr/>
        </p:nvPicPr>
        <p:blipFill>
          <a:blip r:embed="rId3"/>
          <a:stretch>
            <a:fillRect/>
          </a:stretch>
        </p:blipFill>
        <p:spPr>
          <a:xfrm>
            <a:off x="303625" y="1954768"/>
            <a:ext cx="4229365" cy="1977500"/>
          </a:xfrm>
          <a:prstGeom prst="rect">
            <a:avLst/>
          </a:prstGeom>
        </p:spPr>
      </p:pic>
      <p:pic>
        <p:nvPicPr>
          <p:cNvPr id="16" name="Picture 15">
            <a:extLst>
              <a:ext uri="{FF2B5EF4-FFF2-40B4-BE49-F238E27FC236}">
                <a16:creationId xmlns:a16="http://schemas.microsoft.com/office/drawing/2014/main" id="{10A58FC7-4A01-4D0A-B081-332888839604}"/>
              </a:ext>
            </a:extLst>
          </p:cNvPr>
          <p:cNvPicPr>
            <a:picLocks noChangeAspect="1"/>
          </p:cNvPicPr>
          <p:nvPr/>
        </p:nvPicPr>
        <p:blipFill>
          <a:blip r:embed="rId4"/>
          <a:stretch>
            <a:fillRect/>
          </a:stretch>
        </p:blipFill>
        <p:spPr>
          <a:xfrm>
            <a:off x="4804974" y="1879359"/>
            <a:ext cx="4035401" cy="2052909"/>
          </a:xfrm>
          <a:prstGeom prst="rect">
            <a:avLst/>
          </a:prstGeom>
        </p:spPr>
      </p:pic>
    </p:spTree>
    <p:extLst>
      <p:ext uri="{BB962C8B-B14F-4D97-AF65-F5344CB8AC3E}">
        <p14:creationId xmlns:p14="http://schemas.microsoft.com/office/powerpoint/2010/main" val="1117894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1" name="Google Shape;401;p28"/>
          <p:cNvSpPr/>
          <p:nvPr/>
        </p:nvSpPr>
        <p:spPr>
          <a:xfrm>
            <a:off x="841190" y="523224"/>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406" name="Google Shape;406;p28"/>
          <p:cNvSpPr txBox="1">
            <a:spLocks noGrp="1"/>
          </p:cNvSpPr>
          <p:nvPr>
            <p:ph type="ctrTitle" idx="3"/>
          </p:nvPr>
        </p:nvSpPr>
        <p:spPr>
          <a:xfrm>
            <a:off x="788150" y="701317"/>
            <a:ext cx="23265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dk1"/>
                </a:solidFill>
              </a:rPr>
              <a:t>Algebra relacional - UNION</a:t>
            </a:r>
            <a:endParaRPr dirty="0">
              <a:solidFill>
                <a:schemeClr val="dk1"/>
              </a:solidFill>
            </a:endParaRPr>
          </a:p>
        </p:txBody>
      </p:sp>
      <p:sp>
        <p:nvSpPr>
          <p:cNvPr id="409" name="Google Shape;409;p28"/>
          <p:cNvSpPr/>
          <p:nvPr/>
        </p:nvSpPr>
        <p:spPr>
          <a:xfrm>
            <a:off x="303625" y="52322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364250" y="653318"/>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2" name="Google Shape;297;p26">
            <a:extLst>
              <a:ext uri="{FF2B5EF4-FFF2-40B4-BE49-F238E27FC236}">
                <a16:creationId xmlns:a16="http://schemas.microsoft.com/office/drawing/2014/main" id="{FB8C9332-2DCB-4C5E-9C57-59C6F12E597A}"/>
              </a:ext>
            </a:extLst>
          </p:cNvPr>
          <p:cNvSpPr txBox="1">
            <a:spLocks/>
          </p:cNvSpPr>
          <p:nvPr/>
        </p:nvSpPr>
        <p:spPr>
          <a:xfrm>
            <a:off x="841190" y="1321116"/>
            <a:ext cx="7673928" cy="42390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dirty="0">
                <a:solidFill>
                  <a:srgbClr val="FFFFFF"/>
                </a:solidFill>
              </a:rPr>
              <a:t>Para lograr la unión con sentencias SQL es necesario que los tipos de datos sean similares, las entidades tengan la misma cantidad de campos, en la selección deben estar en el mismo orden.</a:t>
            </a:r>
          </a:p>
          <a:p>
            <a:endParaRPr lang="es-ES" sz="1200" dirty="0">
              <a:solidFill>
                <a:srgbClr val="FFFFFF"/>
              </a:solidFill>
            </a:endParaRPr>
          </a:p>
        </p:txBody>
      </p:sp>
      <p:pic>
        <p:nvPicPr>
          <p:cNvPr id="6" name="Picture 5">
            <a:extLst>
              <a:ext uri="{FF2B5EF4-FFF2-40B4-BE49-F238E27FC236}">
                <a16:creationId xmlns:a16="http://schemas.microsoft.com/office/drawing/2014/main" id="{15F8DFBF-7391-4F49-91DA-621D5871EE14}"/>
              </a:ext>
            </a:extLst>
          </p:cNvPr>
          <p:cNvPicPr>
            <a:picLocks noChangeAspect="1"/>
          </p:cNvPicPr>
          <p:nvPr/>
        </p:nvPicPr>
        <p:blipFill>
          <a:blip r:embed="rId3"/>
          <a:stretch>
            <a:fillRect/>
          </a:stretch>
        </p:blipFill>
        <p:spPr>
          <a:xfrm>
            <a:off x="1228182" y="2493384"/>
            <a:ext cx="6899943" cy="1088015"/>
          </a:xfrm>
          <a:prstGeom prst="rect">
            <a:avLst/>
          </a:prstGeom>
        </p:spPr>
      </p:pic>
      <p:sp>
        <p:nvSpPr>
          <p:cNvPr id="15" name="Google Shape;297;p26">
            <a:extLst>
              <a:ext uri="{FF2B5EF4-FFF2-40B4-BE49-F238E27FC236}">
                <a16:creationId xmlns:a16="http://schemas.microsoft.com/office/drawing/2014/main" id="{EAC67F74-CA31-4D75-91CD-273ED472B5BF}"/>
              </a:ext>
            </a:extLst>
          </p:cNvPr>
          <p:cNvSpPr txBox="1">
            <a:spLocks/>
          </p:cNvSpPr>
          <p:nvPr/>
        </p:nvSpPr>
        <p:spPr>
          <a:xfrm>
            <a:off x="1228182" y="4117815"/>
            <a:ext cx="6805016" cy="42390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dirty="0">
                <a:solidFill>
                  <a:srgbClr val="FFFFFF"/>
                </a:solidFill>
              </a:rPr>
              <a:t>La sentencia </a:t>
            </a:r>
            <a:r>
              <a:rPr lang="es-ES" sz="1200" b="1" dirty="0">
                <a:solidFill>
                  <a:srgbClr val="FFFFFF"/>
                </a:solidFill>
              </a:rPr>
              <a:t>unión </a:t>
            </a:r>
            <a:r>
              <a:rPr lang="es-ES" sz="1200" b="1" dirty="0" err="1">
                <a:solidFill>
                  <a:srgbClr val="FFFFFF"/>
                </a:solidFill>
              </a:rPr>
              <a:t>all</a:t>
            </a:r>
            <a:r>
              <a:rPr lang="es-ES" sz="1200" b="1" dirty="0">
                <a:solidFill>
                  <a:srgbClr val="FFFFFF"/>
                </a:solidFill>
              </a:rPr>
              <a:t> </a:t>
            </a:r>
            <a:r>
              <a:rPr lang="es-ES" sz="1200" dirty="0">
                <a:solidFill>
                  <a:srgbClr val="FFFFFF"/>
                </a:solidFill>
              </a:rPr>
              <a:t>nos trae todos los datos de ambas tablas sin importar que estén repetidos.</a:t>
            </a:r>
          </a:p>
          <a:p>
            <a:endParaRPr lang="es-ES" sz="1200" dirty="0">
              <a:solidFill>
                <a:srgbClr val="FFFFFF"/>
              </a:solidFill>
            </a:endParaRPr>
          </a:p>
        </p:txBody>
      </p:sp>
    </p:spTree>
    <p:extLst>
      <p:ext uri="{BB962C8B-B14F-4D97-AF65-F5344CB8AC3E}">
        <p14:creationId xmlns:p14="http://schemas.microsoft.com/office/powerpoint/2010/main" val="2659863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1" name="Google Shape;401;p28"/>
          <p:cNvSpPr/>
          <p:nvPr/>
        </p:nvSpPr>
        <p:spPr>
          <a:xfrm>
            <a:off x="841190" y="523224"/>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406" name="Google Shape;406;p28"/>
          <p:cNvSpPr txBox="1">
            <a:spLocks noGrp="1"/>
          </p:cNvSpPr>
          <p:nvPr>
            <p:ph type="ctrTitle" idx="3"/>
          </p:nvPr>
        </p:nvSpPr>
        <p:spPr>
          <a:xfrm>
            <a:off x="788150" y="701317"/>
            <a:ext cx="23265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dk1"/>
                </a:solidFill>
              </a:rPr>
              <a:t>Algebra relacional - UNION</a:t>
            </a:r>
            <a:endParaRPr dirty="0">
              <a:solidFill>
                <a:schemeClr val="dk1"/>
              </a:solidFill>
            </a:endParaRPr>
          </a:p>
        </p:txBody>
      </p:sp>
      <p:sp>
        <p:nvSpPr>
          <p:cNvPr id="409" name="Google Shape;409;p28"/>
          <p:cNvSpPr/>
          <p:nvPr/>
        </p:nvSpPr>
        <p:spPr>
          <a:xfrm>
            <a:off x="303625" y="52322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364250" y="653318"/>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pic>
        <p:nvPicPr>
          <p:cNvPr id="5" name="Picture 4">
            <a:extLst>
              <a:ext uri="{FF2B5EF4-FFF2-40B4-BE49-F238E27FC236}">
                <a16:creationId xmlns:a16="http://schemas.microsoft.com/office/drawing/2014/main" id="{DC0CB73C-76A9-4898-BCC5-CF12B18A9E1D}"/>
              </a:ext>
            </a:extLst>
          </p:cNvPr>
          <p:cNvPicPr>
            <a:picLocks noChangeAspect="1"/>
          </p:cNvPicPr>
          <p:nvPr/>
        </p:nvPicPr>
        <p:blipFill>
          <a:blip r:embed="rId3"/>
          <a:stretch>
            <a:fillRect/>
          </a:stretch>
        </p:blipFill>
        <p:spPr>
          <a:xfrm>
            <a:off x="1306879" y="1584181"/>
            <a:ext cx="6530241" cy="1049915"/>
          </a:xfrm>
          <a:prstGeom prst="rect">
            <a:avLst/>
          </a:prstGeom>
        </p:spPr>
      </p:pic>
      <p:pic>
        <p:nvPicPr>
          <p:cNvPr id="8" name="Picture 7">
            <a:extLst>
              <a:ext uri="{FF2B5EF4-FFF2-40B4-BE49-F238E27FC236}">
                <a16:creationId xmlns:a16="http://schemas.microsoft.com/office/drawing/2014/main" id="{811B8E20-E772-4597-96AB-CBBD0AB2D64C}"/>
              </a:ext>
            </a:extLst>
          </p:cNvPr>
          <p:cNvPicPr>
            <a:picLocks noChangeAspect="1"/>
          </p:cNvPicPr>
          <p:nvPr/>
        </p:nvPicPr>
        <p:blipFill>
          <a:blip r:embed="rId4"/>
          <a:stretch>
            <a:fillRect/>
          </a:stretch>
        </p:blipFill>
        <p:spPr>
          <a:xfrm>
            <a:off x="1306879" y="3175508"/>
            <a:ext cx="6530241" cy="1085456"/>
          </a:xfrm>
          <a:prstGeom prst="rect">
            <a:avLst/>
          </a:prstGeom>
        </p:spPr>
      </p:pic>
    </p:spTree>
    <p:extLst>
      <p:ext uri="{BB962C8B-B14F-4D97-AF65-F5344CB8AC3E}">
        <p14:creationId xmlns:p14="http://schemas.microsoft.com/office/powerpoint/2010/main" val="1628945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1" name="Google Shape;401;p28"/>
          <p:cNvSpPr/>
          <p:nvPr/>
        </p:nvSpPr>
        <p:spPr>
          <a:xfrm>
            <a:off x="841190" y="523224"/>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406" name="Google Shape;406;p28"/>
          <p:cNvSpPr txBox="1">
            <a:spLocks noGrp="1"/>
          </p:cNvSpPr>
          <p:nvPr>
            <p:ph type="ctrTitle" idx="3"/>
          </p:nvPr>
        </p:nvSpPr>
        <p:spPr>
          <a:xfrm>
            <a:off x="788150" y="781411"/>
            <a:ext cx="23265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dk1"/>
                </a:solidFill>
              </a:rPr>
              <a:t>Algebra relacional – PRODUCTO CARTESIANO</a:t>
            </a:r>
            <a:endParaRPr dirty="0">
              <a:solidFill>
                <a:schemeClr val="dk1"/>
              </a:solidFill>
            </a:endParaRPr>
          </a:p>
        </p:txBody>
      </p:sp>
      <p:sp>
        <p:nvSpPr>
          <p:cNvPr id="409" name="Google Shape;409;p28"/>
          <p:cNvSpPr/>
          <p:nvPr/>
        </p:nvSpPr>
        <p:spPr>
          <a:xfrm>
            <a:off x="303625" y="52322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364250" y="653318"/>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2" name="Google Shape;297;p26">
            <a:extLst>
              <a:ext uri="{FF2B5EF4-FFF2-40B4-BE49-F238E27FC236}">
                <a16:creationId xmlns:a16="http://schemas.microsoft.com/office/drawing/2014/main" id="{8F483BD2-69D1-47C1-B447-1801FAB09353}"/>
              </a:ext>
            </a:extLst>
          </p:cNvPr>
          <p:cNvSpPr txBox="1">
            <a:spLocks/>
          </p:cNvSpPr>
          <p:nvPr/>
        </p:nvSpPr>
        <p:spPr>
          <a:xfrm>
            <a:off x="788150" y="2034625"/>
            <a:ext cx="7673928" cy="42390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dirty="0">
                <a:solidFill>
                  <a:srgbClr val="FFFFFF"/>
                </a:solidFill>
              </a:rPr>
              <a:t>En la teoría de conjuntos el producto cartesiano da como resultado un nuevo conjunto que ha sido combinado de manera que todos los datos de un conjunto A se relacionan con cada uno de los datos de la tabla B.  </a:t>
            </a:r>
          </a:p>
          <a:p>
            <a:endParaRPr lang="es-ES" sz="1200" dirty="0">
              <a:solidFill>
                <a:srgbClr val="FFFFFF"/>
              </a:solidFill>
            </a:endParaRPr>
          </a:p>
          <a:p>
            <a:endParaRPr lang="es-ES" sz="1200" dirty="0">
              <a:solidFill>
                <a:srgbClr val="FFFFFF"/>
              </a:solidFill>
            </a:endParaRPr>
          </a:p>
          <a:p>
            <a:r>
              <a:rPr lang="es-ES" sz="1200" dirty="0">
                <a:solidFill>
                  <a:srgbClr val="FFFFFF"/>
                </a:solidFill>
              </a:rPr>
              <a:t>El producto cartesiano en SQL es posible aplicarlo, aunque no se tengan restricciones (</a:t>
            </a:r>
            <a:r>
              <a:rPr lang="es-ES" sz="1200" dirty="0" err="1">
                <a:solidFill>
                  <a:srgbClr val="FFFFFF"/>
                </a:solidFill>
              </a:rPr>
              <a:t>constraints</a:t>
            </a:r>
            <a:r>
              <a:rPr lang="es-ES" sz="1200" dirty="0">
                <a:solidFill>
                  <a:srgbClr val="FFFFFF"/>
                </a:solidFill>
              </a:rPr>
              <a:t>), ya que sugiere crear una nueva entidad a partir de la combinación de dos o más entidades, aunque no estén asociadas, pero SÍ pertenecen al mismo dominio.</a:t>
            </a:r>
          </a:p>
        </p:txBody>
      </p:sp>
    </p:spTree>
    <p:extLst>
      <p:ext uri="{BB962C8B-B14F-4D97-AF65-F5344CB8AC3E}">
        <p14:creationId xmlns:p14="http://schemas.microsoft.com/office/powerpoint/2010/main" val="2738433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1" name="Google Shape;401;p28"/>
          <p:cNvSpPr/>
          <p:nvPr/>
        </p:nvSpPr>
        <p:spPr>
          <a:xfrm>
            <a:off x="841190" y="523224"/>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406" name="Google Shape;406;p28"/>
          <p:cNvSpPr txBox="1">
            <a:spLocks noGrp="1"/>
          </p:cNvSpPr>
          <p:nvPr>
            <p:ph type="ctrTitle" idx="3"/>
          </p:nvPr>
        </p:nvSpPr>
        <p:spPr>
          <a:xfrm>
            <a:off x="788150" y="781411"/>
            <a:ext cx="23265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dk1"/>
                </a:solidFill>
              </a:rPr>
              <a:t>Algebra relacional – PRODUCTO CARTESIANO</a:t>
            </a:r>
            <a:endParaRPr dirty="0">
              <a:solidFill>
                <a:schemeClr val="dk1"/>
              </a:solidFill>
            </a:endParaRPr>
          </a:p>
        </p:txBody>
      </p:sp>
      <p:sp>
        <p:nvSpPr>
          <p:cNvPr id="409" name="Google Shape;409;p28"/>
          <p:cNvSpPr/>
          <p:nvPr/>
        </p:nvSpPr>
        <p:spPr>
          <a:xfrm>
            <a:off x="303625" y="52322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364250" y="653318"/>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2" name="Google Shape;297;p26">
            <a:extLst>
              <a:ext uri="{FF2B5EF4-FFF2-40B4-BE49-F238E27FC236}">
                <a16:creationId xmlns:a16="http://schemas.microsoft.com/office/drawing/2014/main" id="{8F483BD2-69D1-47C1-B447-1801FAB09353}"/>
              </a:ext>
            </a:extLst>
          </p:cNvPr>
          <p:cNvSpPr txBox="1">
            <a:spLocks/>
          </p:cNvSpPr>
          <p:nvPr/>
        </p:nvSpPr>
        <p:spPr>
          <a:xfrm>
            <a:off x="5146963" y="2076188"/>
            <a:ext cx="3121151" cy="42390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dirty="0">
                <a:solidFill>
                  <a:srgbClr val="FFFFFF"/>
                </a:solidFill>
              </a:rPr>
              <a:t>En el juego de vestir la muñeca, podemos tomar como conjuntos cada sección del juego como “</a:t>
            </a:r>
            <a:r>
              <a:rPr lang="es-ES" sz="1200" dirty="0" err="1">
                <a:solidFill>
                  <a:srgbClr val="FFFFFF"/>
                </a:solidFill>
              </a:rPr>
              <a:t>Accessories</a:t>
            </a:r>
            <a:r>
              <a:rPr lang="es-ES" sz="1200" dirty="0">
                <a:solidFill>
                  <a:srgbClr val="FFFFFF"/>
                </a:solidFill>
              </a:rPr>
              <a:t>”, “Tops”, “</a:t>
            </a:r>
            <a:r>
              <a:rPr lang="es-ES" sz="1200" dirty="0" err="1">
                <a:solidFill>
                  <a:srgbClr val="FFFFFF"/>
                </a:solidFill>
              </a:rPr>
              <a:t>Bottoms</a:t>
            </a:r>
            <a:r>
              <a:rPr lang="es-ES" sz="1200" dirty="0">
                <a:solidFill>
                  <a:srgbClr val="FFFFFF"/>
                </a:solidFill>
              </a:rPr>
              <a:t>”, “</a:t>
            </a:r>
            <a:r>
              <a:rPr lang="es-ES" sz="1200" dirty="0" err="1">
                <a:solidFill>
                  <a:srgbClr val="FFFFFF"/>
                </a:solidFill>
              </a:rPr>
              <a:t>shoes</a:t>
            </a:r>
            <a:r>
              <a:rPr lang="es-ES" sz="1200" dirty="0">
                <a:solidFill>
                  <a:srgbClr val="FFFFFF"/>
                </a:solidFill>
              </a:rPr>
              <a:t>”. Donde por cada uno de los elementos del conjunto es posible armar un look creando combinaciones con cada sección</a:t>
            </a:r>
          </a:p>
        </p:txBody>
      </p:sp>
      <p:pic>
        <p:nvPicPr>
          <p:cNvPr id="3" name="Picture 2">
            <a:extLst>
              <a:ext uri="{FF2B5EF4-FFF2-40B4-BE49-F238E27FC236}">
                <a16:creationId xmlns:a16="http://schemas.microsoft.com/office/drawing/2014/main" id="{6E731A77-8267-4D35-9FBE-D70FCCEC498F}"/>
              </a:ext>
            </a:extLst>
          </p:cNvPr>
          <p:cNvPicPr>
            <a:picLocks noChangeAspect="1"/>
          </p:cNvPicPr>
          <p:nvPr/>
        </p:nvPicPr>
        <p:blipFill>
          <a:blip r:embed="rId3"/>
          <a:stretch>
            <a:fillRect/>
          </a:stretch>
        </p:blipFill>
        <p:spPr>
          <a:xfrm>
            <a:off x="727525" y="1574008"/>
            <a:ext cx="3995006" cy="2692977"/>
          </a:xfrm>
          <a:prstGeom prst="rect">
            <a:avLst/>
          </a:prstGeom>
        </p:spPr>
      </p:pic>
    </p:spTree>
    <p:extLst>
      <p:ext uri="{BB962C8B-B14F-4D97-AF65-F5344CB8AC3E}">
        <p14:creationId xmlns:p14="http://schemas.microsoft.com/office/powerpoint/2010/main" val="1991551003"/>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17010</TotalTime>
  <Words>931</Words>
  <Application>Microsoft Office PowerPoint</Application>
  <PresentationFormat>On-screen Show (16:9)</PresentationFormat>
  <Paragraphs>107</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Roboto Black</vt:lpstr>
      <vt:lpstr>Bree Serif</vt:lpstr>
      <vt:lpstr>Roboto Light</vt:lpstr>
      <vt:lpstr>Arial</vt:lpstr>
      <vt:lpstr>Arial</vt:lpstr>
      <vt:lpstr>Roboto Thin</vt:lpstr>
      <vt:lpstr>WEB PROPOSAL</vt:lpstr>
      <vt:lpstr>BASES DE DATOS</vt:lpstr>
      <vt:lpstr>Tema 2: Bases de datos relacionales</vt:lpstr>
      <vt:lpstr>JOIN aprendidos previamente</vt:lpstr>
      <vt:lpstr>Algebra relacional</vt:lpstr>
      <vt:lpstr>Algebra relacional - UNION</vt:lpstr>
      <vt:lpstr>Algebra relacional - UNION</vt:lpstr>
      <vt:lpstr>Algebra relacional - UNION</vt:lpstr>
      <vt:lpstr>Algebra relacional – PRODUCTO CARTESIANO</vt:lpstr>
      <vt:lpstr>Algebra relacional – PRODUCTO CARTESIANO</vt:lpstr>
      <vt:lpstr>Algebra relacional – PRODUCTO CARTESIANO</vt:lpstr>
      <vt:lpstr>Algebra relacional – PRODUCTO CARTESIANO</vt:lpstr>
      <vt:lpstr>Algebra relacional – THETA SELECT</vt:lpstr>
      <vt:lpstr>Algebra relacional – THETA SELECT</vt:lpstr>
      <vt:lpstr>Algebra relacional – PROJECTION</vt:lpstr>
      <vt:lpstr>Algebra relacional – PROJECTION</vt:lpstr>
      <vt:lpstr>Algebra relacional – EJERCICIOS PRACTICOS</vt:lpstr>
      <vt:lpstr>Algebra relacional – EJERCICIOS PRACTICOS</vt:lpstr>
      <vt:lpstr>REFERENCIAS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BASES DE DATOS</dc:title>
  <dc:creator>erika</dc:creator>
  <cp:lastModifiedBy>erika.beltran@vtex.com.br</cp:lastModifiedBy>
  <cp:revision>166</cp:revision>
  <dcterms:modified xsi:type="dcterms:W3CDTF">2022-04-01T14:58:18Z</dcterms:modified>
</cp:coreProperties>
</file>