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56" r:id="rId2"/>
    <p:sldId id="294" r:id="rId3"/>
    <p:sldId id="306" r:id="rId4"/>
    <p:sldId id="326" r:id="rId5"/>
    <p:sldId id="335" r:id="rId6"/>
    <p:sldId id="336" r:id="rId7"/>
    <p:sldId id="337" r:id="rId8"/>
    <p:sldId id="338" r:id="rId9"/>
    <p:sldId id="339" r:id="rId10"/>
    <p:sldId id="340" r:id="rId11"/>
    <p:sldId id="341" r:id="rId12"/>
    <p:sldId id="342" r:id="rId13"/>
    <p:sldId id="343" r:id="rId14"/>
    <p:sldId id="345" r:id="rId15"/>
    <p:sldId id="346" r:id="rId16"/>
    <p:sldId id="344" r:id="rId17"/>
    <p:sldId id="347" r:id="rId18"/>
    <p:sldId id="349" r:id="rId19"/>
    <p:sldId id="348" r:id="rId20"/>
    <p:sldId id="350" r:id="rId21"/>
    <p:sldId id="351" r:id="rId22"/>
    <p:sldId id="352" r:id="rId23"/>
    <p:sldId id="353" r:id="rId24"/>
    <p:sldId id="299" r:id="rId25"/>
    <p:sldId id="274" r:id="rId26"/>
  </p:sldIdLst>
  <p:sldSz cx="9144000" cy="5143500" type="screen16x9"/>
  <p:notesSz cx="6858000" cy="9144000"/>
  <p:embeddedFontLst>
    <p:embeddedFont>
      <p:font typeface="Bree Serif" panose="020B0604020202020204" charset="0"/>
      <p:regular r:id="rId28"/>
    </p:embeddedFont>
    <p:embeddedFont>
      <p:font typeface="Roboto Black" panose="02000000000000000000" pitchFamily="2" charset="0"/>
      <p:bold r:id="rId29"/>
      <p:boldItalic r:id="rId30"/>
    </p:embeddedFont>
    <p:embeddedFont>
      <p:font typeface="Roboto Light" panose="02000000000000000000" pitchFamily="2" charset="0"/>
      <p:regular r:id="rId31"/>
      <p:bold r:id="rId32"/>
      <p:italic r:id="rId33"/>
      <p:boldItalic r:id="rId34"/>
    </p:embeddedFont>
    <p:embeddedFont>
      <p:font typeface="Roboto Thin"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1EA7D-5D52-44FB-8D95-2F073F026014}">
  <a:tblStyle styleId="{FF71EA7D-5D52-44FB-8D95-2F073F0260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128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642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01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8964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255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7752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71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21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70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969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3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16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7995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0404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448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38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521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105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51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753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22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823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477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0"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jisselgb/Bases-Datos-Practic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jisselgb/Bases-Datos-Practic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anielkummer.github.io/git-flow-cheatshee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011479" y="3670025"/>
            <a:ext cx="3355496"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BASES DE DATOS</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Clase 6 – Manejo de repositorios</a:t>
            </a:r>
          </a:p>
          <a:p>
            <a:pPr marL="0" lvl="0" indent="0" algn="r" rtl="0">
              <a:spcBef>
                <a:spcPts val="0"/>
              </a:spcBef>
              <a:spcAft>
                <a:spcPts val="0"/>
              </a:spcAft>
              <a:buNone/>
            </a:pPr>
            <a:r>
              <a:rPr lang="es" dirty="0"/>
              <a:t>Profesora: Erika Gutiérrez Beltrán</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718275" y="1717953"/>
            <a:ext cx="946296" cy="1051486"/>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772927" y="2808111"/>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5. Para compartir tu rama con otros desarrolladores y programar en conjunto utiliza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feature</a:t>
            </a:r>
            <a:r>
              <a:rPr lang="es-ES" sz="1200" b="1" dirty="0">
                <a:solidFill>
                  <a:srgbClr val="FFFFFF"/>
                </a:solidFill>
              </a:rPr>
              <a:t> </a:t>
            </a:r>
            <a:r>
              <a:rPr lang="es-ES" sz="1200" b="1" dirty="0" err="1">
                <a:solidFill>
                  <a:srgbClr val="FFFFFF"/>
                </a:solidFill>
              </a:rPr>
              <a:t>publish</a:t>
            </a:r>
            <a:r>
              <a:rPr lang="es-ES" sz="1200" b="1" dirty="0">
                <a:solidFill>
                  <a:srgbClr val="FFFFFF"/>
                </a:solidFill>
              </a:rPr>
              <a:t> MYFEATURE</a:t>
            </a:r>
          </a:p>
        </p:txBody>
      </p:sp>
      <p:pic>
        <p:nvPicPr>
          <p:cNvPr id="4" name="Picture 3">
            <a:extLst>
              <a:ext uri="{FF2B5EF4-FFF2-40B4-BE49-F238E27FC236}">
                <a16:creationId xmlns:a16="http://schemas.microsoft.com/office/drawing/2014/main" id="{E1FFC8CC-9243-43C1-99D3-F5192E064C73}"/>
              </a:ext>
            </a:extLst>
          </p:cNvPr>
          <p:cNvPicPr>
            <a:picLocks noChangeAspect="1"/>
          </p:cNvPicPr>
          <p:nvPr/>
        </p:nvPicPr>
        <p:blipFill>
          <a:blip r:embed="rId3"/>
          <a:stretch>
            <a:fillRect/>
          </a:stretch>
        </p:blipFill>
        <p:spPr>
          <a:xfrm>
            <a:off x="5663503" y="2256719"/>
            <a:ext cx="2752725" cy="1962150"/>
          </a:xfrm>
          <a:prstGeom prst="rect">
            <a:avLst/>
          </a:prstGeom>
        </p:spPr>
      </p:pic>
    </p:spTree>
    <p:extLst>
      <p:ext uri="{BB962C8B-B14F-4D97-AF65-F5344CB8AC3E}">
        <p14:creationId xmlns:p14="http://schemas.microsoft.com/office/powerpoint/2010/main" val="360990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772927" y="2785534"/>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6. Para obtener los cambios creados por otro usuario sobre la rama que hemos creado usar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feature</a:t>
            </a:r>
            <a:r>
              <a:rPr lang="es-ES" sz="1200" b="1" dirty="0">
                <a:solidFill>
                  <a:srgbClr val="FFFFFF"/>
                </a:solidFill>
              </a:rPr>
              <a:t> </a:t>
            </a:r>
            <a:r>
              <a:rPr lang="es-ES" sz="1200" b="1" dirty="0" err="1">
                <a:solidFill>
                  <a:srgbClr val="FFFFFF"/>
                </a:solidFill>
              </a:rPr>
              <a:t>pull</a:t>
            </a:r>
            <a:r>
              <a:rPr lang="es-ES" sz="1200" b="1" dirty="0">
                <a:solidFill>
                  <a:srgbClr val="FFFFFF"/>
                </a:solidFill>
              </a:rPr>
              <a:t> </a:t>
            </a:r>
            <a:r>
              <a:rPr lang="es-ES" sz="1200" b="1" dirty="0" err="1">
                <a:solidFill>
                  <a:srgbClr val="FFFFFF"/>
                </a:solidFill>
              </a:rPr>
              <a:t>origin</a:t>
            </a:r>
            <a:r>
              <a:rPr lang="es-ES" sz="1200" b="1" dirty="0">
                <a:solidFill>
                  <a:srgbClr val="FFFFFF"/>
                </a:solidFill>
              </a:rPr>
              <a:t> MYFEATURE</a:t>
            </a:r>
          </a:p>
        </p:txBody>
      </p:sp>
      <p:pic>
        <p:nvPicPr>
          <p:cNvPr id="4" name="Picture 3">
            <a:extLst>
              <a:ext uri="{FF2B5EF4-FFF2-40B4-BE49-F238E27FC236}">
                <a16:creationId xmlns:a16="http://schemas.microsoft.com/office/drawing/2014/main" id="{E1FFC8CC-9243-43C1-99D3-F5192E064C73}"/>
              </a:ext>
            </a:extLst>
          </p:cNvPr>
          <p:cNvPicPr>
            <a:picLocks noChangeAspect="1"/>
          </p:cNvPicPr>
          <p:nvPr/>
        </p:nvPicPr>
        <p:blipFill>
          <a:blip r:embed="rId3"/>
          <a:stretch>
            <a:fillRect/>
          </a:stretch>
        </p:blipFill>
        <p:spPr>
          <a:xfrm>
            <a:off x="5663503" y="2256719"/>
            <a:ext cx="2752725" cy="1962150"/>
          </a:xfrm>
          <a:prstGeom prst="rect">
            <a:avLst/>
          </a:prstGeom>
        </p:spPr>
      </p:pic>
    </p:spTree>
    <p:extLst>
      <p:ext uri="{BB962C8B-B14F-4D97-AF65-F5344CB8AC3E}">
        <p14:creationId xmlns:p14="http://schemas.microsoft.com/office/powerpoint/2010/main" val="11239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819925" y="2570692"/>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7. Los </a:t>
            </a:r>
            <a:r>
              <a:rPr lang="es-ES" sz="1200" dirty="0" err="1">
                <a:solidFill>
                  <a:srgbClr val="FFFFFF"/>
                </a:solidFill>
              </a:rPr>
              <a:t>hotfix</a:t>
            </a:r>
            <a:r>
              <a:rPr lang="es-ES" sz="1200" dirty="0">
                <a:solidFill>
                  <a:srgbClr val="FFFFFF"/>
                </a:solidFill>
              </a:rPr>
              <a:t> son utilizados para resolver problemas presentados en el código que ocurren sobre producción</a:t>
            </a:r>
          </a:p>
          <a:p>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hotfix</a:t>
            </a:r>
            <a:r>
              <a:rPr lang="es-ES" sz="1200" b="1" dirty="0">
                <a:solidFill>
                  <a:srgbClr val="FFFFFF"/>
                </a:solidFill>
              </a:rPr>
              <a:t> </a:t>
            </a:r>
            <a:r>
              <a:rPr lang="es-ES" sz="1200" b="1" dirty="0" err="1">
                <a:solidFill>
                  <a:srgbClr val="FFFFFF"/>
                </a:solidFill>
              </a:rPr>
              <a:t>start</a:t>
            </a:r>
            <a:r>
              <a:rPr lang="es-ES" sz="1200" b="1" dirty="0">
                <a:solidFill>
                  <a:srgbClr val="FFFFFF"/>
                </a:solidFill>
              </a:rPr>
              <a:t> VERSION </a:t>
            </a:r>
            <a:r>
              <a:rPr lang="es-ES" sz="1200" b="1" dirty="0" err="1">
                <a:solidFill>
                  <a:srgbClr val="FFFFFF"/>
                </a:solidFill>
              </a:rPr>
              <a:t>name</a:t>
            </a:r>
            <a:endParaRPr lang="es-ES" sz="1200" b="1" dirty="0">
              <a:solidFill>
                <a:srgbClr val="FFFFFF"/>
              </a:solidFill>
            </a:endParaRPr>
          </a:p>
          <a:p>
            <a:endParaRPr lang="es-ES" sz="1200" b="1" dirty="0">
              <a:solidFill>
                <a:srgbClr val="FFFFFF"/>
              </a:solidFill>
            </a:endParaRPr>
          </a:p>
          <a:p>
            <a:r>
              <a:rPr lang="es-ES" sz="1200" dirty="0">
                <a:solidFill>
                  <a:srgbClr val="FFFFFF"/>
                </a:solidFill>
              </a:rPr>
              <a:t>Importante hacer seguimiento de las versiones</a:t>
            </a:r>
          </a:p>
        </p:txBody>
      </p:sp>
      <p:pic>
        <p:nvPicPr>
          <p:cNvPr id="3" name="Picture 2">
            <a:extLst>
              <a:ext uri="{FF2B5EF4-FFF2-40B4-BE49-F238E27FC236}">
                <a16:creationId xmlns:a16="http://schemas.microsoft.com/office/drawing/2014/main" id="{EAD8A84C-F4DD-4C2F-91D3-41F3C6513B45}"/>
              </a:ext>
            </a:extLst>
          </p:cNvPr>
          <p:cNvPicPr>
            <a:picLocks noChangeAspect="1"/>
          </p:cNvPicPr>
          <p:nvPr/>
        </p:nvPicPr>
        <p:blipFill>
          <a:blip r:embed="rId3"/>
          <a:stretch>
            <a:fillRect/>
          </a:stretch>
        </p:blipFill>
        <p:spPr>
          <a:xfrm>
            <a:off x="5363104" y="2139598"/>
            <a:ext cx="2752725" cy="1924050"/>
          </a:xfrm>
          <a:prstGeom prst="rect">
            <a:avLst/>
          </a:prstGeom>
        </p:spPr>
      </p:pic>
    </p:spTree>
    <p:extLst>
      <p:ext uri="{BB962C8B-B14F-4D97-AF65-F5344CB8AC3E}">
        <p14:creationId xmlns:p14="http://schemas.microsoft.com/office/powerpoint/2010/main" val="74833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742179" y="2272819"/>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8. Cuando se finaliza un </a:t>
            </a:r>
            <a:r>
              <a:rPr lang="es-ES" sz="1200" dirty="0" err="1">
                <a:solidFill>
                  <a:srgbClr val="FFFFFF"/>
                </a:solidFill>
              </a:rPr>
              <a:t>hotifx</a:t>
            </a:r>
            <a:r>
              <a:rPr lang="es-ES" sz="1200" dirty="0">
                <a:solidFill>
                  <a:srgbClr val="FFFFFF"/>
                </a:solidFill>
              </a:rPr>
              <a:t> el ajuste se libera tanto en la rama principal (master) como en desarrollo (</a:t>
            </a:r>
            <a:r>
              <a:rPr lang="es-ES" sz="1200" dirty="0" err="1">
                <a:solidFill>
                  <a:srgbClr val="FFFFFF"/>
                </a:solidFill>
              </a:rPr>
              <a:t>develop</a:t>
            </a:r>
            <a:r>
              <a:rPr lang="es-ES" sz="1200" dirty="0">
                <a:solidFill>
                  <a:srgbClr val="FFFFFF"/>
                </a:solidFill>
              </a:rPr>
              <a:t>)</a:t>
            </a:r>
          </a:p>
          <a:p>
            <a:endParaRPr lang="es-ES" sz="1200" dirty="0">
              <a:solidFill>
                <a:srgbClr val="FFFFFF"/>
              </a:solidFill>
            </a:endParaRPr>
          </a:p>
          <a:p>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hotfix</a:t>
            </a:r>
            <a:r>
              <a:rPr lang="es-ES" sz="1200" b="1" dirty="0">
                <a:solidFill>
                  <a:srgbClr val="FFFFFF"/>
                </a:solidFill>
              </a:rPr>
              <a:t> </a:t>
            </a:r>
            <a:r>
              <a:rPr lang="es-ES" sz="1200" b="1" dirty="0" err="1">
                <a:solidFill>
                  <a:srgbClr val="FFFFFF"/>
                </a:solidFill>
              </a:rPr>
              <a:t>finish</a:t>
            </a:r>
            <a:r>
              <a:rPr lang="es-ES" sz="1200" b="1" dirty="0">
                <a:solidFill>
                  <a:srgbClr val="FFFFFF"/>
                </a:solidFill>
              </a:rPr>
              <a:t> VERSION</a:t>
            </a:r>
          </a:p>
          <a:p>
            <a:endParaRPr lang="es-ES" sz="1200" b="1" dirty="0">
              <a:solidFill>
                <a:srgbClr val="FFFFFF"/>
              </a:solidFill>
            </a:endParaRPr>
          </a:p>
          <a:p>
            <a:endParaRPr lang="es-ES" sz="1200" b="1" dirty="0">
              <a:solidFill>
                <a:srgbClr val="FFFFFF"/>
              </a:solidFill>
            </a:endParaRPr>
          </a:p>
          <a:p>
            <a:r>
              <a:rPr lang="es-ES" sz="1200" dirty="0">
                <a:solidFill>
                  <a:srgbClr val="FFFFFF"/>
                </a:solidFill>
              </a:rPr>
              <a:t>El </a:t>
            </a:r>
            <a:r>
              <a:rPr lang="es-ES" sz="1200" dirty="0" err="1">
                <a:solidFill>
                  <a:srgbClr val="FFFFFF"/>
                </a:solidFill>
              </a:rPr>
              <a:t>hotfix</a:t>
            </a:r>
            <a:r>
              <a:rPr lang="es-ES" sz="1200" dirty="0">
                <a:solidFill>
                  <a:srgbClr val="FFFFFF"/>
                </a:solidFill>
              </a:rPr>
              <a:t> también pude ser publicado con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publish</a:t>
            </a:r>
            <a:r>
              <a:rPr lang="es-ES" sz="1200" b="1" dirty="0">
                <a:solidFill>
                  <a:srgbClr val="FFFFFF"/>
                </a:solidFill>
              </a:rPr>
              <a:t> </a:t>
            </a:r>
            <a:r>
              <a:rPr lang="es-ES" sz="1200" dirty="0">
                <a:solidFill>
                  <a:srgbClr val="FFFFFF"/>
                </a:solidFill>
              </a:rPr>
              <a:t>y descargar cambios con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pull</a:t>
            </a:r>
            <a:endParaRPr lang="es-ES" sz="1200" b="1" dirty="0">
              <a:solidFill>
                <a:srgbClr val="FFFFFF"/>
              </a:solidFill>
            </a:endParaRPr>
          </a:p>
        </p:txBody>
      </p:sp>
      <p:pic>
        <p:nvPicPr>
          <p:cNvPr id="4" name="Picture 3">
            <a:extLst>
              <a:ext uri="{FF2B5EF4-FFF2-40B4-BE49-F238E27FC236}">
                <a16:creationId xmlns:a16="http://schemas.microsoft.com/office/drawing/2014/main" id="{6C4E944F-07E1-4DBA-AADB-98D170C72AFA}"/>
              </a:ext>
            </a:extLst>
          </p:cNvPr>
          <p:cNvPicPr>
            <a:picLocks noChangeAspect="1"/>
          </p:cNvPicPr>
          <p:nvPr/>
        </p:nvPicPr>
        <p:blipFill>
          <a:blip r:embed="rId3"/>
          <a:stretch>
            <a:fillRect/>
          </a:stretch>
        </p:blipFill>
        <p:spPr>
          <a:xfrm>
            <a:off x="5243147" y="2054369"/>
            <a:ext cx="2733675" cy="1933575"/>
          </a:xfrm>
          <a:prstGeom prst="rect">
            <a:avLst/>
          </a:prstGeom>
        </p:spPr>
      </p:pic>
    </p:spTree>
    <p:extLst>
      <p:ext uri="{BB962C8B-B14F-4D97-AF65-F5344CB8AC3E}">
        <p14:creationId xmlns:p14="http://schemas.microsoft.com/office/powerpoint/2010/main" val="231813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819925" y="2570692"/>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9. El </a:t>
            </a:r>
            <a:r>
              <a:rPr lang="es-ES" sz="1200" dirty="0" err="1">
                <a:solidFill>
                  <a:srgbClr val="FFFFFF"/>
                </a:solidFill>
              </a:rPr>
              <a:t>release</a:t>
            </a:r>
            <a:r>
              <a:rPr lang="es-ES" sz="1200" dirty="0">
                <a:solidFill>
                  <a:srgbClr val="FFFFFF"/>
                </a:solidFill>
              </a:rPr>
              <a:t> permite crear una nueva versión de la aplicación y llevar control de las características desplegadas</a:t>
            </a:r>
          </a:p>
          <a:p>
            <a:endParaRPr lang="es-ES" sz="1200" b="1" dirty="0">
              <a:solidFill>
                <a:srgbClr val="FFFFFF"/>
              </a:solidFill>
            </a:endParaRPr>
          </a:p>
          <a:p>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release</a:t>
            </a:r>
            <a:r>
              <a:rPr lang="es-ES" sz="1200" b="1" dirty="0">
                <a:solidFill>
                  <a:srgbClr val="FFFFFF"/>
                </a:solidFill>
              </a:rPr>
              <a:t> </a:t>
            </a:r>
            <a:r>
              <a:rPr lang="es-ES" sz="1200" b="1" dirty="0" err="1">
                <a:solidFill>
                  <a:srgbClr val="FFFFFF"/>
                </a:solidFill>
              </a:rPr>
              <a:t>start</a:t>
            </a:r>
            <a:r>
              <a:rPr lang="es-ES" sz="1200" b="1" dirty="0">
                <a:solidFill>
                  <a:srgbClr val="FFFFFF"/>
                </a:solidFill>
              </a:rPr>
              <a:t> RELEASE [BASE]</a:t>
            </a:r>
          </a:p>
        </p:txBody>
      </p:sp>
      <p:pic>
        <p:nvPicPr>
          <p:cNvPr id="3" name="Picture 2">
            <a:extLst>
              <a:ext uri="{FF2B5EF4-FFF2-40B4-BE49-F238E27FC236}">
                <a16:creationId xmlns:a16="http://schemas.microsoft.com/office/drawing/2014/main" id="{3672FBD1-CD89-452A-A5C0-7DFDE5836682}"/>
              </a:ext>
            </a:extLst>
          </p:cNvPr>
          <p:cNvPicPr>
            <a:picLocks noChangeAspect="1"/>
          </p:cNvPicPr>
          <p:nvPr/>
        </p:nvPicPr>
        <p:blipFill>
          <a:blip r:embed="rId3"/>
          <a:stretch>
            <a:fillRect/>
          </a:stretch>
        </p:blipFill>
        <p:spPr>
          <a:xfrm>
            <a:off x="5336469" y="2112962"/>
            <a:ext cx="2647950" cy="1933575"/>
          </a:xfrm>
          <a:prstGeom prst="rect">
            <a:avLst/>
          </a:prstGeom>
        </p:spPr>
      </p:pic>
    </p:spTree>
    <p:extLst>
      <p:ext uri="{BB962C8B-B14F-4D97-AF65-F5344CB8AC3E}">
        <p14:creationId xmlns:p14="http://schemas.microsoft.com/office/powerpoint/2010/main" val="102451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727525" y="2142067"/>
            <a:ext cx="4182895" cy="4296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10. El reléase debe ser publicado para garantizar por parte de todo el equipo que los ajustes a liberar para la versión o sprint son correctos, el comando es </a:t>
            </a:r>
          </a:p>
          <a:p>
            <a:endParaRPr lang="es-ES" sz="1200" b="1" dirty="0">
              <a:solidFill>
                <a:srgbClr val="FFFFFF"/>
              </a:solidFill>
            </a:endParaRPr>
          </a:p>
          <a:p>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release</a:t>
            </a:r>
            <a:r>
              <a:rPr lang="es-ES" sz="1200" b="1" dirty="0">
                <a:solidFill>
                  <a:srgbClr val="FFFFFF"/>
                </a:solidFill>
              </a:rPr>
              <a:t> </a:t>
            </a:r>
            <a:r>
              <a:rPr lang="es-ES" sz="1200" b="1" dirty="0" err="1">
                <a:solidFill>
                  <a:srgbClr val="FFFFFF"/>
                </a:solidFill>
              </a:rPr>
              <a:t>publish</a:t>
            </a:r>
            <a:r>
              <a:rPr lang="es-ES" sz="1200" b="1" dirty="0">
                <a:solidFill>
                  <a:srgbClr val="FFFFFF"/>
                </a:solidFill>
              </a:rPr>
              <a:t> RELEASE</a:t>
            </a:r>
          </a:p>
          <a:p>
            <a:endParaRPr lang="es-ES" sz="1200" b="1" dirty="0">
              <a:solidFill>
                <a:srgbClr val="FFFFFF"/>
              </a:solidFill>
            </a:endParaRPr>
          </a:p>
          <a:p>
            <a:r>
              <a:rPr lang="es-ES" sz="1200" dirty="0">
                <a:solidFill>
                  <a:srgbClr val="FFFFFF"/>
                </a:solidFill>
              </a:rPr>
              <a:t>11. Para finalizar este </a:t>
            </a:r>
            <a:r>
              <a:rPr lang="es-ES" sz="1200" dirty="0" err="1">
                <a:solidFill>
                  <a:srgbClr val="FFFFFF"/>
                </a:solidFill>
              </a:rPr>
              <a:t>release</a:t>
            </a:r>
            <a:r>
              <a:rPr lang="es-ES" sz="1200" dirty="0">
                <a:solidFill>
                  <a:srgbClr val="FFFFFF"/>
                </a:solidFill>
              </a:rPr>
              <a:t>, utilice el comando </a:t>
            </a:r>
          </a:p>
          <a:p>
            <a:endParaRPr lang="es-ES" sz="1200" dirty="0">
              <a:solidFill>
                <a:srgbClr val="FFFFFF"/>
              </a:solidFill>
            </a:endParaRPr>
          </a:p>
          <a:p>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reléase </a:t>
            </a:r>
            <a:r>
              <a:rPr lang="es-ES" sz="1200" b="1" dirty="0" err="1">
                <a:solidFill>
                  <a:srgbClr val="FFFFFF"/>
                </a:solidFill>
              </a:rPr>
              <a:t>finish</a:t>
            </a:r>
            <a:r>
              <a:rPr lang="es-ES" sz="1200" b="1" dirty="0">
                <a:solidFill>
                  <a:srgbClr val="FFFFFF"/>
                </a:solidFill>
              </a:rPr>
              <a:t> RELEASE</a:t>
            </a:r>
          </a:p>
        </p:txBody>
      </p:sp>
      <p:pic>
        <p:nvPicPr>
          <p:cNvPr id="4" name="Picture 3">
            <a:extLst>
              <a:ext uri="{FF2B5EF4-FFF2-40B4-BE49-F238E27FC236}">
                <a16:creationId xmlns:a16="http://schemas.microsoft.com/office/drawing/2014/main" id="{75D04BA0-C9D5-424D-AC74-38B0F419959B}"/>
              </a:ext>
            </a:extLst>
          </p:cNvPr>
          <p:cNvPicPr>
            <a:picLocks noChangeAspect="1"/>
          </p:cNvPicPr>
          <p:nvPr/>
        </p:nvPicPr>
        <p:blipFill>
          <a:blip r:embed="rId3"/>
          <a:stretch>
            <a:fillRect/>
          </a:stretch>
        </p:blipFill>
        <p:spPr>
          <a:xfrm>
            <a:off x="5155848" y="2009775"/>
            <a:ext cx="2647950" cy="1981200"/>
          </a:xfrm>
          <a:prstGeom prst="rect">
            <a:avLst/>
          </a:prstGeom>
        </p:spPr>
      </p:pic>
    </p:spTree>
    <p:extLst>
      <p:ext uri="{BB962C8B-B14F-4D97-AF65-F5344CB8AC3E}">
        <p14:creationId xmlns:p14="http://schemas.microsoft.com/office/powerpoint/2010/main" val="64179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pic>
        <p:nvPicPr>
          <p:cNvPr id="3" name="Picture 2">
            <a:extLst>
              <a:ext uri="{FF2B5EF4-FFF2-40B4-BE49-F238E27FC236}">
                <a16:creationId xmlns:a16="http://schemas.microsoft.com/office/drawing/2014/main" id="{01644E8F-A6D6-4EF0-822D-ADED91CCC086}"/>
              </a:ext>
            </a:extLst>
          </p:cNvPr>
          <p:cNvPicPr>
            <a:picLocks noChangeAspect="1"/>
          </p:cNvPicPr>
          <p:nvPr/>
        </p:nvPicPr>
        <p:blipFill>
          <a:blip r:embed="rId3"/>
          <a:stretch>
            <a:fillRect/>
          </a:stretch>
        </p:blipFill>
        <p:spPr>
          <a:xfrm>
            <a:off x="894567" y="1411110"/>
            <a:ext cx="6968803" cy="3397073"/>
          </a:xfrm>
          <a:prstGeom prst="rect">
            <a:avLst/>
          </a:prstGeom>
        </p:spPr>
      </p:pic>
    </p:spTree>
    <p:extLst>
      <p:ext uri="{BB962C8B-B14F-4D97-AF65-F5344CB8AC3E}">
        <p14:creationId xmlns:p14="http://schemas.microsoft.com/office/powerpoint/2010/main" val="421117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Otros Comandos de GIT</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1157016" y="1989667"/>
            <a:ext cx="6519943"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1. Para ver las ramas disponibles de un proyecto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branch</a:t>
            </a:r>
            <a:r>
              <a:rPr lang="es-ES" sz="1200" b="1" dirty="0">
                <a:solidFill>
                  <a:srgbClr val="FFFFFF"/>
                </a:solidFill>
              </a:rPr>
              <a:t> -a</a:t>
            </a:r>
          </a:p>
          <a:p>
            <a:r>
              <a:rPr lang="es-ES" sz="1200" dirty="0">
                <a:solidFill>
                  <a:srgbClr val="FFFFFF"/>
                </a:solidFill>
              </a:rPr>
              <a:t>2. Para cambiar de ubicación entre ramas </a:t>
            </a:r>
            <a:r>
              <a:rPr lang="es-ES" sz="1200" b="1" dirty="0" err="1">
                <a:solidFill>
                  <a:srgbClr val="FFFFFF"/>
                </a:solidFill>
              </a:rPr>
              <a:t>git</a:t>
            </a:r>
            <a:r>
              <a:rPr lang="es-ES" sz="1200" b="1" dirty="0">
                <a:solidFill>
                  <a:srgbClr val="FFFFFF"/>
                </a:solidFill>
              </a:rPr>
              <a:t> </a:t>
            </a:r>
            <a:r>
              <a:rPr lang="es-ES" sz="1200" b="1" dirty="0" err="1">
                <a:solidFill>
                  <a:srgbClr val="FFFFFF"/>
                </a:solidFill>
              </a:rPr>
              <a:t>checkout</a:t>
            </a:r>
            <a:r>
              <a:rPr lang="es-ES" sz="1200" b="1" dirty="0">
                <a:solidFill>
                  <a:srgbClr val="FFFFFF"/>
                </a:solidFill>
              </a:rPr>
              <a:t> </a:t>
            </a:r>
            <a:r>
              <a:rPr lang="es-ES" sz="1200" b="1" dirty="0" err="1">
                <a:solidFill>
                  <a:srgbClr val="FFFFFF"/>
                </a:solidFill>
              </a:rPr>
              <a:t>nombre_rama</a:t>
            </a:r>
            <a:endParaRPr lang="es-ES" sz="1200" b="1" dirty="0">
              <a:solidFill>
                <a:srgbClr val="FFFFFF"/>
              </a:solidFill>
            </a:endParaRPr>
          </a:p>
          <a:p>
            <a:r>
              <a:rPr lang="es-ES" sz="1200" dirty="0">
                <a:solidFill>
                  <a:srgbClr val="FFFFFF"/>
                </a:solidFill>
              </a:rPr>
              <a:t>3. Para crear una rama de manera tradicional </a:t>
            </a:r>
            <a:r>
              <a:rPr lang="es-ES" sz="1200" b="1" dirty="0" err="1">
                <a:solidFill>
                  <a:srgbClr val="FFFFFF"/>
                </a:solidFill>
              </a:rPr>
              <a:t>git</a:t>
            </a:r>
            <a:r>
              <a:rPr lang="es-ES" sz="1200" b="1" dirty="0">
                <a:solidFill>
                  <a:srgbClr val="FFFFFF"/>
                </a:solidFill>
              </a:rPr>
              <a:t> </a:t>
            </a:r>
            <a:r>
              <a:rPr lang="es-ES" sz="1200" b="1" dirty="0" err="1">
                <a:solidFill>
                  <a:srgbClr val="FFFFFF"/>
                </a:solidFill>
              </a:rPr>
              <a:t>checkout</a:t>
            </a:r>
            <a:r>
              <a:rPr lang="es-ES" sz="1200" b="1" dirty="0">
                <a:solidFill>
                  <a:srgbClr val="FFFFFF"/>
                </a:solidFill>
              </a:rPr>
              <a:t> –b </a:t>
            </a:r>
            <a:r>
              <a:rPr lang="es-ES" sz="1200" b="1" dirty="0" err="1">
                <a:solidFill>
                  <a:srgbClr val="FFFFFF"/>
                </a:solidFill>
              </a:rPr>
              <a:t>nombre_rama</a:t>
            </a:r>
            <a:endParaRPr lang="es-ES" sz="1200" b="1" dirty="0">
              <a:solidFill>
                <a:srgbClr val="FFFFFF"/>
              </a:solidFill>
            </a:endParaRPr>
          </a:p>
          <a:p>
            <a:r>
              <a:rPr lang="es-ES" sz="1200" dirty="0">
                <a:solidFill>
                  <a:srgbClr val="FFFFFF"/>
                </a:solidFill>
              </a:rPr>
              <a:t>4. Para descartar cambios </a:t>
            </a:r>
            <a:r>
              <a:rPr lang="es-ES" sz="1200" b="1" dirty="0" err="1">
                <a:solidFill>
                  <a:srgbClr val="FFFFFF"/>
                </a:solidFill>
              </a:rPr>
              <a:t>git</a:t>
            </a:r>
            <a:r>
              <a:rPr lang="es-ES" sz="1200" b="1" dirty="0">
                <a:solidFill>
                  <a:srgbClr val="FFFFFF"/>
                </a:solidFill>
              </a:rPr>
              <a:t> </a:t>
            </a:r>
            <a:r>
              <a:rPr lang="es-ES" sz="1200" b="1" dirty="0" err="1">
                <a:solidFill>
                  <a:srgbClr val="FFFFFF"/>
                </a:solidFill>
              </a:rPr>
              <a:t>reset</a:t>
            </a:r>
            <a:r>
              <a:rPr lang="es-ES" sz="1200" b="1" dirty="0">
                <a:solidFill>
                  <a:srgbClr val="FFFFFF"/>
                </a:solidFill>
              </a:rPr>
              <a:t> head –</a:t>
            </a:r>
            <a:r>
              <a:rPr lang="es-ES" sz="1200" b="1" dirty="0" err="1">
                <a:solidFill>
                  <a:srgbClr val="FFFFFF"/>
                </a:solidFill>
              </a:rPr>
              <a:t>hard</a:t>
            </a:r>
            <a:endParaRPr lang="es-ES" sz="1200" b="1" dirty="0">
              <a:solidFill>
                <a:srgbClr val="FFFFFF"/>
              </a:solidFill>
            </a:endParaRPr>
          </a:p>
          <a:p>
            <a:r>
              <a:rPr lang="es-ES" sz="1200" dirty="0">
                <a:solidFill>
                  <a:srgbClr val="FFFFFF"/>
                </a:solidFill>
              </a:rPr>
              <a:t>5. Para añadir todos los cambios a la rama </a:t>
            </a:r>
            <a:r>
              <a:rPr lang="es-ES" sz="1200" b="1" dirty="0" err="1">
                <a:solidFill>
                  <a:srgbClr val="FFFFFF"/>
                </a:solidFill>
              </a:rPr>
              <a:t>git</a:t>
            </a:r>
            <a:r>
              <a:rPr lang="es-ES" sz="1200" b="1" dirty="0">
                <a:solidFill>
                  <a:srgbClr val="FFFFFF"/>
                </a:solidFill>
              </a:rPr>
              <a:t> </a:t>
            </a:r>
            <a:r>
              <a:rPr lang="es-ES" sz="1200" b="1" dirty="0" err="1">
                <a:solidFill>
                  <a:srgbClr val="FFFFFF"/>
                </a:solidFill>
              </a:rPr>
              <a:t>add</a:t>
            </a:r>
            <a:r>
              <a:rPr lang="es-ES" sz="1200" b="1" dirty="0">
                <a:solidFill>
                  <a:srgbClr val="FFFFFF"/>
                </a:solidFill>
              </a:rPr>
              <a:t> .</a:t>
            </a:r>
          </a:p>
          <a:p>
            <a:r>
              <a:rPr lang="es-ES" sz="1200" dirty="0">
                <a:solidFill>
                  <a:srgbClr val="FFFFFF"/>
                </a:solidFill>
              </a:rPr>
              <a:t>6. Para añadir solo un archivo o un cambio de un archivo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add</a:t>
            </a:r>
            <a:r>
              <a:rPr lang="es-ES" sz="1200" b="1" dirty="0">
                <a:solidFill>
                  <a:srgbClr val="FFFFFF"/>
                </a:solidFill>
              </a:rPr>
              <a:t> </a:t>
            </a:r>
            <a:r>
              <a:rPr lang="es-ES" sz="1200" b="1" dirty="0" err="1">
                <a:solidFill>
                  <a:srgbClr val="FFFFFF"/>
                </a:solidFill>
              </a:rPr>
              <a:t>ruta_archivo</a:t>
            </a:r>
            <a:endParaRPr lang="es-ES" sz="1200" b="1" dirty="0">
              <a:solidFill>
                <a:srgbClr val="FFFFFF"/>
              </a:solidFill>
            </a:endParaRPr>
          </a:p>
          <a:p>
            <a:r>
              <a:rPr lang="es-ES" sz="1200" dirty="0">
                <a:solidFill>
                  <a:srgbClr val="FFFFFF"/>
                </a:solidFill>
              </a:rPr>
              <a:t>7. Para agregar un comentario sobre los cambios </a:t>
            </a:r>
            <a:r>
              <a:rPr lang="es-ES" sz="1200" b="1" dirty="0" err="1">
                <a:solidFill>
                  <a:srgbClr val="FFFFFF"/>
                </a:solidFill>
              </a:rPr>
              <a:t>git</a:t>
            </a:r>
            <a:r>
              <a:rPr lang="es-ES" sz="1200" b="1" dirty="0">
                <a:solidFill>
                  <a:srgbClr val="FFFFFF"/>
                </a:solidFill>
              </a:rPr>
              <a:t> </a:t>
            </a:r>
            <a:r>
              <a:rPr lang="es-ES" sz="1200" b="1" dirty="0" err="1">
                <a:solidFill>
                  <a:srgbClr val="FFFFFF"/>
                </a:solidFill>
              </a:rPr>
              <a:t>commit</a:t>
            </a:r>
            <a:r>
              <a:rPr lang="es-ES" sz="1200" b="1" dirty="0">
                <a:solidFill>
                  <a:srgbClr val="FFFFFF"/>
                </a:solidFill>
              </a:rPr>
              <a:t> –m “texto”</a:t>
            </a:r>
          </a:p>
          <a:p>
            <a:r>
              <a:rPr lang="es-ES" sz="1200" dirty="0">
                <a:solidFill>
                  <a:srgbClr val="FFFFFF"/>
                </a:solidFill>
              </a:rPr>
              <a:t>8. Para subir los cambios al repositorio de manera remota </a:t>
            </a:r>
            <a:r>
              <a:rPr lang="es-ES" sz="1200" b="1" dirty="0" err="1">
                <a:solidFill>
                  <a:srgbClr val="FFFFFF"/>
                </a:solidFill>
              </a:rPr>
              <a:t>git</a:t>
            </a:r>
            <a:r>
              <a:rPr lang="es-ES" sz="1200" b="1" dirty="0">
                <a:solidFill>
                  <a:srgbClr val="FFFFFF"/>
                </a:solidFill>
              </a:rPr>
              <a:t> </a:t>
            </a:r>
            <a:r>
              <a:rPr lang="es-ES" sz="1200" b="1" dirty="0" err="1">
                <a:solidFill>
                  <a:srgbClr val="FFFFFF"/>
                </a:solidFill>
              </a:rPr>
              <a:t>push</a:t>
            </a:r>
            <a:r>
              <a:rPr lang="es-ES" sz="1200" b="1" dirty="0">
                <a:solidFill>
                  <a:srgbClr val="FFFFFF"/>
                </a:solidFill>
              </a:rPr>
              <a:t> </a:t>
            </a:r>
            <a:r>
              <a:rPr lang="es-ES" sz="1200" b="1" dirty="0" err="1">
                <a:solidFill>
                  <a:srgbClr val="FFFFFF"/>
                </a:solidFill>
              </a:rPr>
              <a:t>origin</a:t>
            </a:r>
            <a:r>
              <a:rPr lang="es-ES" sz="1200" b="1" dirty="0">
                <a:solidFill>
                  <a:srgbClr val="FFFFFF"/>
                </a:solidFill>
              </a:rPr>
              <a:t> </a:t>
            </a:r>
            <a:r>
              <a:rPr lang="es-ES" sz="1200" b="1" dirty="0" err="1">
                <a:solidFill>
                  <a:srgbClr val="FFFFFF"/>
                </a:solidFill>
              </a:rPr>
              <a:t>nombre_rama</a:t>
            </a:r>
            <a:endParaRPr lang="es-ES" sz="1200" b="1" dirty="0">
              <a:solidFill>
                <a:srgbClr val="FFFFFF"/>
              </a:solidFill>
            </a:endParaRPr>
          </a:p>
          <a:p>
            <a:r>
              <a:rPr lang="es-ES" sz="1200" dirty="0">
                <a:solidFill>
                  <a:srgbClr val="FFFFFF"/>
                </a:solidFill>
              </a:rPr>
              <a:t>9. Para descargar los cambios del repositorio de manera local </a:t>
            </a:r>
            <a:r>
              <a:rPr lang="es-ES" sz="1200" b="1" dirty="0" err="1">
                <a:solidFill>
                  <a:srgbClr val="FFFFFF"/>
                </a:solidFill>
              </a:rPr>
              <a:t>git</a:t>
            </a:r>
            <a:r>
              <a:rPr lang="es-ES" sz="1200" b="1" dirty="0">
                <a:solidFill>
                  <a:srgbClr val="FFFFFF"/>
                </a:solidFill>
              </a:rPr>
              <a:t> </a:t>
            </a:r>
            <a:r>
              <a:rPr lang="es-ES" sz="1200" b="1" dirty="0" err="1">
                <a:solidFill>
                  <a:srgbClr val="FFFFFF"/>
                </a:solidFill>
              </a:rPr>
              <a:t>pull</a:t>
            </a:r>
            <a:r>
              <a:rPr lang="es-ES" sz="1200" b="1" dirty="0">
                <a:solidFill>
                  <a:srgbClr val="FFFFFF"/>
                </a:solidFill>
              </a:rPr>
              <a:t> </a:t>
            </a:r>
            <a:r>
              <a:rPr lang="es-ES" sz="1200" b="1" dirty="0" err="1">
                <a:solidFill>
                  <a:srgbClr val="FFFFFF"/>
                </a:solidFill>
              </a:rPr>
              <a:t>origin</a:t>
            </a:r>
            <a:r>
              <a:rPr lang="es-ES" sz="1200" b="1" dirty="0">
                <a:solidFill>
                  <a:srgbClr val="FFFFFF"/>
                </a:solidFill>
              </a:rPr>
              <a:t> </a:t>
            </a:r>
            <a:r>
              <a:rPr lang="es-ES" sz="1200" b="1" dirty="0" err="1">
                <a:solidFill>
                  <a:srgbClr val="FFFFFF"/>
                </a:solidFill>
              </a:rPr>
              <a:t>nombre_rama</a:t>
            </a:r>
            <a:endParaRPr lang="es-ES" sz="1200" b="1" dirty="0">
              <a:solidFill>
                <a:srgbClr val="FFFFFF"/>
              </a:solidFill>
            </a:endParaRPr>
          </a:p>
          <a:p>
            <a:endParaRPr lang="es-ES" sz="1200" b="1" dirty="0">
              <a:solidFill>
                <a:srgbClr val="FFFFFF"/>
              </a:solidFill>
            </a:endParaRPr>
          </a:p>
        </p:txBody>
      </p:sp>
    </p:spTree>
    <p:extLst>
      <p:ext uri="{BB962C8B-B14F-4D97-AF65-F5344CB8AC3E}">
        <p14:creationId xmlns:p14="http://schemas.microsoft.com/office/powerpoint/2010/main" val="203782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5" y="566124"/>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1008455" y="1134246"/>
            <a:ext cx="7851528"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Ir al repositorio </a:t>
            </a:r>
          </a:p>
          <a:p>
            <a:endParaRPr lang="es-ES" sz="1200" b="1" dirty="0">
              <a:solidFill>
                <a:srgbClr val="FFFFFF"/>
              </a:solidFill>
            </a:endParaRPr>
          </a:p>
          <a:p>
            <a:r>
              <a:rPr lang="es-ES" sz="1200" b="1" dirty="0">
                <a:solidFill>
                  <a:srgbClr val="FFFFFF"/>
                </a:solidFill>
                <a:hlinkClick r:id="rId3"/>
              </a:rPr>
              <a:t>https://github.com/ejisselgb/Bases-Datos-Practica</a:t>
            </a:r>
            <a:endParaRPr lang="es-ES" sz="1200" b="1" dirty="0">
              <a:solidFill>
                <a:srgbClr val="FFFFFF"/>
              </a:solidFill>
            </a:endParaRPr>
          </a:p>
          <a:p>
            <a:endParaRPr lang="es-ES" sz="1200" b="1" dirty="0">
              <a:solidFill>
                <a:srgbClr val="FFFFFF"/>
              </a:solidFill>
            </a:endParaRPr>
          </a:p>
          <a:p>
            <a:r>
              <a:rPr lang="es-ES" sz="1200" dirty="0">
                <a:solidFill>
                  <a:srgbClr val="FFFFFF"/>
                </a:solidFill>
              </a:rPr>
              <a:t>Para descargar el proyecto ejecuta el comando</a:t>
            </a:r>
            <a:r>
              <a:rPr lang="es-ES" sz="1200" b="1" dirty="0">
                <a:solidFill>
                  <a:srgbClr val="FFFFFF"/>
                </a:solidFill>
              </a:rPr>
              <a:t> </a:t>
            </a:r>
            <a:r>
              <a:rPr lang="es-ES" sz="1200" b="1" dirty="0" err="1">
                <a:solidFill>
                  <a:srgbClr val="FFFFFF"/>
                </a:solidFill>
              </a:rPr>
              <a:t>git</a:t>
            </a:r>
            <a:r>
              <a:rPr lang="es-ES" sz="1200" b="1" dirty="0">
                <a:solidFill>
                  <a:srgbClr val="FFFFFF"/>
                </a:solidFill>
              </a:rPr>
              <a:t> clone + el link </a:t>
            </a:r>
            <a:r>
              <a:rPr lang="es-ES" sz="1200" dirty="0">
                <a:solidFill>
                  <a:srgbClr val="FFFFFF"/>
                </a:solidFill>
              </a:rPr>
              <a:t>que encontrarás en la página</a:t>
            </a: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pic>
        <p:nvPicPr>
          <p:cNvPr id="5" name="Picture 4">
            <a:extLst>
              <a:ext uri="{FF2B5EF4-FFF2-40B4-BE49-F238E27FC236}">
                <a16:creationId xmlns:a16="http://schemas.microsoft.com/office/drawing/2014/main" id="{90B05931-D4BA-427A-B31B-917F255E4FDE}"/>
              </a:ext>
            </a:extLst>
          </p:cNvPr>
          <p:cNvPicPr>
            <a:picLocks noChangeAspect="1"/>
          </p:cNvPicPr>
          <p:nvPr/>
        </p:nvPicPr>
        <p:blipFill>
          <a:blip r:embed="rId4"/>
          <a:stretch>
            <a:fillRect/>
          </a:stretch>
        </p:blipFill>
        <p:spPr>
          <a:xfrm>
            <a:off x="1889687" y="2571750"/>
            <a:ext cx="4987637" cy="2216302"/>
          </a:xfrm>
          <a:prstGeom prst="rect">
            <a:avLst/>
          </a:prstGeom>
        </p:spPr>
      </p:pic>
    </p:spTree>
    <p:extLst>
      <p:ext uri="{BB962C8B-B14F-4D97-AF65-F5344CB8AC3E}">
        <p14:creationId xmlns:p14="http://schemas.microsoft.com/office/powerpoint/2010/main" val="308813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5" y="566124"/>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681997" y="1820046"/>
            <a:ext cx="7851528"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Ir al repositorio </a:t>
            </a:r>
          </a:p>
          <a:p>
            <a:endParaRPr lang="es-ES" sz="1200" b="1" dirty="0">
              <a:solidFill>
                <a:srgbClr val="FFFFFF"/>
              </a:solidFill>
            </a:endParaRPr>
          </a:p>
          <a:p>
            <a:r>
              <a:rPr lang="es-ES" sz="1200" b="1" dirty="0">
                <a:solidFill>
                  <a:srgbClr val="FFFFFF"/>
                </a:solidFill>
                <a:hlinkClick r:id="rId3"/>
              </a:rPr>
              <a:t>https://github.com/ejisselgb/Bases-Datos-Practica</a:t>
            </a:r>
            <a:endParaRPr lang="es-ES" sz="1200" b="1" dirty="0">
              <a:solidFill>
                <a:srgbClr val="FFFFFF"/>
              </a:solidFill>
            </a:endParaRPr>
          </a:p>
          <a:p>
            <a:endParaRPr lang="es-ES" sz="1200" b="1" dirty="0">
              <a:solidFill>
                <a:srgbClr val="FFFFFF"/>
              </a:solidFill>
            </a:endParaRPr>
          </a:p>
          <a:p>
            <a:r>
              <a:rPr lang="es-ES" sz="1200" dirty="0">
                <a:solidFill>
                  <a:srgbClr val="FFFFFF"/>
                </a:solidFill>
              </a:rPr>
              <a:t>Para descargar el proyecto ejecuta el comando</a:t>
            </a:r>
            <a:r>
              <a:rPr lang="es-ES" sz="1200" b="1" dirty="0">
                <a:solidFill>
                  <a:srgbClr val="FFFFFF"/>
                </a:solidFill>
              </a:rPr>
              <a:t> </a:t>
            </a:r>
            <a:r>
              <a:rPr lang="es-ES" sz="1200" b="1" dirty="0" err="1">
                <a:solidFill>
                  <a:srgbClr val="FFFFFF"/>
                </a:solidFill>
              </a:rPr>
              <a:t>git</a:t>
            </a:r>
            <a:r>
              <a:rPr lang="es-ES" sz="1200" b="1" dirty="0">
                <a:solidFill>
                  <a:srgbClr val="FFFFFF"/>
                </a:solidFill>
              </a:rPr>
              <a:t> clone + el link </a:t>
            </a:r>
            <a:r>
              <a:rPr lang="es-ES" sz="1200" dirty="0">
                <a:solidFill>
                  <a:srgbClr val="FFFFFF"/>
                </a:solidFill>
              </a:rPr>
              <a:t>que encontrarás en la página</a:t>
            </a: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pic>
        <p:nvPicPr>
          <p:cNvPr id="7" name="Picture 6">
            <a:extLst>
              <a:ext uri="{FF2B5EF4-FFF2-40B4-BE49-F238E27FC236}">
                <a16:creationId xmlns:a16="http://schemas.microsoft.com/office/drawing/2014/main" id="{F9583712-82FD-41D4-9F13-625640047DC7}"/>
              </a:ext>
            </a:extLst>
          </p:cNvPr>
          <p:cNvPicPr>
            <a:picLocks noChangeAspect="1"/>
          </p:cNvPicPr>
          <p:nvPr/>
        </p:nvPicPr>
        <p:blipFill>
          <a:blip r:embed="rId4"/>
          <a:stretch>
            <a:fillRect/>
          </a:stretch>
        </p:blipFill>
        <p:spPr>
          <a:xfrm>
            <a:off x="369136" y="3261093"/>
            <a:ext cx="8477250" cy="1181100"/>
          </a:xfrm>
          <a:prstGeom prst="rect">
            <a:avLst/>
          </a:prstGeom>
        </p:spPr>
      </p:pic>
    </p:spTree>
    <p:extLst>
      <p:ext uri="{BB962C8B-B14F-4D97-AF65-F5344CB8AC3E}">
        <p14:creationId xmlns:p14="http://schemas.microsoft.com/office/powerpoint/2010/main" val="359276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430818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70092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07431" y="16727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87144" y="644813"/>
            <a:ext cx="838888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FFFF"/>
                </a:solidFill>
              </a:rPr>
              <a:t>Tema</a:t>
            </a:r>
            <a:r>
              <a:rPr lang="en-US" dirty="0">
                <a:solidFill>
                  <a:srgbClr val="FFFFFF"/>
                </a:solidFill>
              </a:rPr>
              <a:t> 2: Bases de </a:t>
            </a:r>
            <a:r>
              <a:rPr lang="en-US" dirty="0" err="1">
                <a:solidFill>
                  <a:srgbClr val="FFFFFF"/>
                </a:solidFill>
              </a:rPr>
              <a:t>datos</a:t>
            </a:r>
            <a:r>
              <a:rPr lang="en-US" dirty="0">
                <a:solidFill>
                  <a:srgbClr val="FFFFFF"/>
                </a:solidFill>
              </a:rPr>
              <a:t> </a:t>
            </a:r>
            <a:r>
              <a:rPr lang="en-US" dirty="0" err="1">
                <a:solidFill>
                  <a:srgbClr val="FFFFFF"/>
                </a:solidFill>
              </a:rPr>
              <a:t>relacionales</a:t>
            </a:r>
            <a:endParaRPr dirty="0">
              <a:solidFill>
                <a:srgbClr val="FFFFFF"/>
              </a:solidFill>
            </a:endParaRPr>
          </a:p>
        </p:txBody>
      </p:sp>
      <p:sp>
        <p:nvSpPr>
          <p:cNvPr id="404" name="Google Shape;404;p28"/>
          <p:cNvSpPr txBox="1">
            <a:spLocks noGrp="1"/>
          </p:cNvSpPr>
          <p:nvPr>
            <p:ph type="ctrTitle"/>
          </p:nvPr>
        </p:nvSpPr>
        <p:spPr>
          <a:xfrm>
            <a:off x="1529137" y="185844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Objetivo</a:t>
            </a:r>
            <a:endParaRPr dirty="0">
              <a:solidFill>
                <a:schemeClr val="dk1"/>
              </a:solidFill>
            </a:endParaRPr>
          </a:p>
        </p:txBody>
      </p:sp>
      <p:sp>
        <p:nvSpPr>
          <p:cNvPr id="405" name="Google Shape;405;p28"/>
          <p:cNvSpPr txBox="1">
            <a:spLocks noGrp="1"/>
          </p:cNvSpPr>
          <p:nvPr>
            <p:ph type="ctrTitle" idx="2"/>
          </p:nvPr>
        </p:nvSpPr>
        <p:spPr>
          <a:xfrm>
            <a:off x="1557931" y="449388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Logros</a:t>
            </a:r>
            <a:endParaRPr dirty="0">
              <a:solidFill>
                <a:schemeClr val="dk1"/>
              </a:solidFill>
            </a:endParaRPr>
          </a:p>
        </p:txBody>
      </p:sp>
      <p:sp>
        <p:nvSpPr>
          <p:cNvPr id="406" name="Google Shape;406;p28"/>
          <p:cNvSpPr txBox="1">
            <a:spLocks noGrp="1"/>
          </p:cNvSpPr>
          <p:nvPr>
            <p:ph type="ctrTitle" idx="3"/>
          </p:nvPr>
        </p:nvSpPr>
        <p:spPr>
          <a:xfrm>
            <a:off x="1557931" y="288663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Temario</a:t>
            </a:r>
            <a:endParaRPr dirty="0">
              <a:solidFill>
                <a:schemeClr val="dk1"/>
              </a:solidFill>
            </a:endParaRPr>
          </a:p>
        </p:txBody>
      </p:sp>
      <p:cxnSp>
        <p:nvCxnSpPr>
          <p:cNvPr id="407" name="Google Shape;407;p28"/>
          <p:cNvCxnSpPr>
            <a:cxnSpLocks/>
          </p:cNvCxnSpPr>
          <p:nvPr/>
        </p:nvCxnSpPr>
        <p:spPr>
          <a:xfrm>
            <a:off x="0" y="1197575"/>
            <a:ext cx="8652164"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791131" y="16512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67947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04419" y="176510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428673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809570"/>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4416824"/>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9" name="Google Shape;297;p26">
            <a:extLst>
              <a:ext uri="{FF2B5EF4-FFF2-40B4-BE49-F238E27FC236}">
                <a16:creationId xmlns:a16="http://schemas.microsoft.com/office/drawing/2014/main" id="{1EEB521D-2058-40B2-99AC-0290EC601887}"/>
              </a:ext>
            </a:extLst>
          </p:cNvPr>
          <p:cNvSpPr txBox="1">
            <a:spLocks/>
          </p:cNvSpPr>
          <p:nvPr/>
        </p:nvSpPr>
        <p:spPr>
          <a:xfrm>
            <a:off x="3826843" y="1468326"/>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Transformar los modelos conceptuales a lógicos. Construir bases de datos para datos estructurados</a:t>
            </a:r>
          </a:p>
        </p:txBody>
      </p:sp>
      <p:sp>
        <p:nvSpPr>
          <p:cNvPr id="50" name="Google Shape;297;p26">
            <a:extLst>
              <a:ext uri="{FF2B5EF4-FFF2-40B4-BE49-F238E27FC236}">
                <a16:creationId xmlns:a16="http://schemas.microsoft.com/office/drawing/2014/main" id="{A8F4EE1F-2000-4B9D-9C5D-DAFC6E9CF63F}"/>
              </a:ext>
            </a:extLst>
          </p:cNvPr>
          <p:cNvSpPr txBox="1">
            <a:spLocks/>
          </p:cNvSpPr>
          <p:nvPr/>
        </p:nvSpPr>
        <p:spPr>
          <a:xfrm>
            <a:off x="3826843" y="2165590"/>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Utilización de los modelos en el mundo real</a:t>
            </a:r>
          </a:p>
          <a:p>
            <a:r>
              <a:rPr lang="es-ES" sz="1200" dirty="0">
                <a:solidFill>
                  <a:srgbClr val="FFFFFF"/>
                </a:solidFill>
              </a:rPr>
              <a:t>- Transformación del modelado a la base de datos</a:t>
            </a:r>
          </a:p>
          <a:p>
            <a:r>
              <a:rPr lang="es-ES" sz="1200" dirty="0">
                <a:solidFill>
                  <a:srgbClr val="FFFFFF"/>
                </a:solidFill>
              </a:rPr>
              <a:t>- Clases de entidades</a:t>
            </a:r>
          </a:p>
          <a:p>
            <a:r>
              <a:rPr lang="es-ES" sz="1200" dirty="0">
                <a:solidFill>
                  <a:srgbClr val="FFFFFF"/>
                </a:solidFill>
              </a:rPr>
              <a:t>- Arquitectura de los sistemas gestores de Bases de datos, OLTP, OLAP</a:t>
            </a:r>
          </a:p>
          <a:p>
            <a:r>
              <a:rPr lang="es-ES" sz="1200" dirty="0">
                <a:solidFill>
                  <a:srgbClr val="FFFFFF"/>
                </a:solidFill>
              </a:rPr>
              <a:t>- Modelo relacional, restricciones de integridad y normalización</a:t>
            </a:r>
          </a:p>
          <a:p>
            <a:r>
              <a:rPr lang="es-ES" sz="1200" dirty="0">
                <a:solidFill>
                  <a:srgbClr val="FFFFFF"/>
                </a:solidFill>
              </a:rPr>
              <a:t>- Lenguaje de consulta formal </a:t>
            </a:r>
          </a:p>
          <a:p>
            <a:r>
              <a:rPr lang="es-ES" sz="1200" dirty="0">
                <a:solidFill>
                  <a:srgbClr val="FFFFFF"/>
                </a:solidFill>
              </a:rPr>
              <a:t>- Lenguaje de consulta SQL</a:t>
            </a:r>
          </a:p>
          <a:p>
            <a:endParaRPr lang="es-ES" sz="1200" dirty="0">
              <a:solidFill>
                <a:srgbClr val="FFFFFF"/>
              </a:solidFill>
            </a:endParaRPr>
          </a:p>
          <a:p>
            <a:pPr marL="171450" indent="-171450">
              <a:buFontTx/>
              <a:buChar char="-"/>
            </a:pPr>
            <a:endParaRPr lang="es-ES" sz="1200" dirty="0">
              <a:solidFill>
                <a:srgbClr val="FFFFFF"/>
              </a:solidFill>
            </a:endParaRPr>
          </a:p>
        </p:txBody>
      </p:sp>
      <p:sp>
        <p:nvSpPr>
          <p:cNvPr id="51" name="Google Shape;297;p26">
            <a:extLst>
              <a:ext uri="{FF2B5EF4-FFF2-40B4-BE49-F238E27FC236}">
                <a16:creationId xmlns:a16="http://schemas.microsoft.com/office/drawing/2014/main" id="{E65834D7-51ED-42BF-8D6B-4F3269AB0804}"/>
              </a:ext>
            </a:extLst>
          </p:cNvPr>
          <p:cNvSpPr txBox="1">
            <a:spLocks/>
          </p:cNvSpPr>
          <p:nvPr/>
        </p:nvSpPr>
        <p:spPr>
          <a:xfrm>
            <a:off x="3826843" y="4218431"/>
            <a:ext cx="3457500"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Capturar datos desde una pantalla de usuario real y almacenarlos en una base de datos. Manipulación de estos datos.</a:t>
            </a:r>
          </a:p>
          <a:p>
            <a:pPr marL="171450" indent="-171450">
              <a:buFontTx/>
              <a:buChar char="-"/>
            </a:pPr>
            <a:endParaRPr lang="es-ES" sz="1200" dirty="0">
              <a:solidFill>
                <a:srgbClr val="FFFFFF"/>
              </a:solidFill>
            </a:endParaRPr>
          </a:p>
        </p:txBody>
      </p:sp>
    </p:spTree>
    <p:extLst>
      <p:ext uri="{BB962C8B-B14F-4D97-AF65-F5344CB8AC3E}">
        <p14:creationId xmlns:p14="http://schemas.microsoft.com/office/powerpoint/2010/main" val="289293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5" y="566124"/>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410470" y="1602701"/>
            <a:ext cx="7851528"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Inicializar </a:t>
            </a:r>
            <a:r>
              <a:rPr lang="es-ES" sz="1200" dirty="0" err="1">
                <a:solidFill>
                  <a:srgbClr val="FFFFFF"/>
                </a:solidFill>
              </a:rPr>
              <a:t>git</a:t>
            </a:r>
            <a:r>
              <a:rPr lang="es-ES" sz="1200" dirty="0">
                <a:solidFill>
                  <a:srgbClr val="FFFFFF"/>
                </a:solidFill>
              </a:rPr>
              <a:t> </a:t>
            </a:r>
            <a:r>
              <a:rPr lang="es-ES" sz="1200" dirty="0" err="1">
                <a:solidFill>
                  <a:srgbClr val="FFFFFF"/>
                </a:solidFill>
              </a:rPr>
              <a:t>flow</a:t>
            </a:r>
            <a:endParaRPr lang="es-ES" sz="1200" dirty="0">
              <a:solidFill>
                <a:srgbClr val="FFFFFF"/>
              </a:solidFill>
            </a:endParaRP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pic>
        <p:nvPicPr>
          <p:cNvPr id="3" name="Picture 2">
            <a:extLst>
              <a:ext uri="{FF2B5EF4-FFF2-40B4-BE49-F238E27FC236}">
                <a16:creationId xmlns:a16="http://schemas.microsoft.com/office/drawing/2014/main" id="{55E7A156-2B11-4719-95BD-3663CCA676A1}"/>
              </a:ext>
            </a:extLst>
          </p:cNvPr>
          <p:cNvPicPr>
            <a:picLocks noChangeAspect="1"/>
          </p:cNvPicPr>
          <p:nvPr/>
        </p:nvPicPr>
        <p:blipFill>
          <a:blip r:embed="rId3"/>
          <a:stretch>
            <a:fillRect/>
          </a:stretch>
        </p:blipFill>
        <p:spPr>
          <a:xfrm>
            <a:off x="303625" y="2200275"/>
            <a:ext cx="8543925" cy="2571750"/>
          </a:xfrm>
          <a:prstGeom prst="rect">
            <a:avLst/>
          </a:prstGeom>
        </p:spPr>
      </p:pic>
    </p:spTree>
    <p:extLst>
      <p:ext uri="{BB962C8B-B14F-4D97-AF65-F5344CB8AC3E}">
        <p14:creationId xmlns:p14="http://schemas.microsoft.com/office/powerpoint/2010/main" val="260655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5" y="566124"/>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410470" y="1602701"/>
            <a:ext cx="7851528"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Crea una </a:t>
            </a:r>
            <a:r>
              <a:rPr lang="es-ES" sz="1200" dirty="0" err="1">
                <a:solidFill>
                  <a:srgbClr val="FFFFFF"/>
                </a:solidFill>
              </a:rPr>
              <a:t>feature</a:t>
            </a:r>
            <a:r>
              <a:rPr lang="es-ES" sz="1200" dirty="0">
                <a:solidFill>
                  <a:srgbClr val="FFFFFF"/>
                </a:solidFill>
              </a:rPr>
              <a:t> por equipo. Esta deberá contener los primeros apellidos de cada integrante</a:t>
            </a: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pic>
        <p:nvPicPr>
          <p:cNvPr id="4" name="Picture 3">
            <a:extLst>
              <a:ext uri="{FF2B5EF4-FFF2-40B4-BE49-F238E27FC236}">
                <a16:creationId xmlns:a16="http://schemas.microsoft.com/office/drawing/2014/main" id="{F2DBA474-A2EE-466B-A84E-CEA8537FA4F5}"/>
              </a:ext>
            </a:extLst>
          </p:cNvPr>
          <p:cNvPicPr>
            <a:picLocks noChangeAspect="1"/>
          </p:cNvPicPr>
          <p:nvPr/>
        </p:nvPicPr>
        <p:blipFill>
          <a:blip r:embed="rId3"/>
          <a:stretch>
            <a:fillRect/>
          </a:stretch>
        </p:blipFill>
        <p:spPr>
          <a:xfrm>
            <a:off x="251546" y="2386541"/>
            <a:ext cx="8543925" cy="1962150"/>
          </a:xfrm>
          <a:prstGeom prst="rect">
            <a:avLst/>
          </a:prstGeom>
        </p:spPr>
      </p:pic>
    </p:spTree>
    <p:extLst>
      <p:ext uri="{BB962C8B-B14F-4D97-AF65-F5344CB8AC3E}">
        <p14:creationId xmlns:p14="http://schemas.microsoft.com/office/powerpoint/2010/main" val="13105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144829" y="555948"/>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410470" y="1602701"/>
            <a:ext cx="7851528" cy="1938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Publica la rama en el repositorio para que todos los miembros del equipo tengan acceso</a:t>
            </a: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pic>
        <p:nvPicPr>
          <p:cNvPr id="3" name="Picture 2">
            <a:extLst>
              <a:ext uri="{FF2B5EF4-FFF2-40B4-BE49-F238E27FC236}">
                <a16:creationId xmlns:a16="http://schemas.microsoft.com/office/drawing/2014/main" id="{CCEC9B44-4CC3-4658-BC5E-FC7969ED139B}"/>
              </a:ext>
            </a:extLst>
          </p:cNvPr>
          <p:cNvPicPr>
            <a:picLocks noChangeAspect="1"/>
          </p:cNvPicPr>
          <p:nvPr/>
        </p:nvPicPr>
        <p:blipFill>
          <a:blip r:embed="rId3"/>
          <a:stretch>
            <a:fillRect/>
          </a:stretch>
        </p:blipFill>
        <p:spPr>
          <a:xfrm>
            <a:off x="512810" y="2138852"/>
            <a:ext cx="7994073" cy="2803891"/>
          </a:xfrm>
          <a:prstGeom prst="rect">
            <a:avLst/>
          </a:prstGeom>
        </p:spPr>
      </p:pic>
    </p:spTree>
    <p:extLst>
      <p:ext uri="{BB962C8B-B14F-4D97-AF65-F5344CB8AC3E}">
        <p14:creationId xmlns:p14="http://schemas.microsoft.com/office/powerpoint/2010/main" val="369059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144829" y="555948"/>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Práctica</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512810" y="2046046"/>
            <a:ext cx="8158566" cy="17708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Valida la rama en que te encuentras usando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branch</a:t>
            </a:r>
            <a:r>
              <a:rPr lang="es-ES" sz="1200" b="1" dirty="0">
                <a:solidFill>
                  <a:srgbClr val="FFFFFF"/>
                </a:solidFill>
              </a:rPr>
              <a:t> -a</a:t>
            </a:r>
          </a:p>
          <a:p>
            <a:r>
              <a:rPr lang="es-ES" sz="1200" dirty="0">
                <a:solidFill>
                  <a:srgbClr val="FFFFFF"/>
                </a:solidFill>
              </a:rPr>
              <a:t>- Luego, si estás en tu rama, crea una carpeta con los primeros apellidos de cada integrante (Esto debe hacerlo inicialmente un solo integrante)</a:t>
            </a:r>
          </a:p>
          <a:p>
            <a:r>
              <a:rPr lang="es-ES" sz="1200" dirty="0">
                <a:solidFill>
                  <a:srgbClr val="FFFFFF"/>
                </a:solidFill>
              </a:rPr>
              <a:t>- Agrega un archivo de texto plano indicando que aplicación quieren trabajar para el proyecto de clase</a:t>
            </a:r>
          </a:p>
          <a:p>
            <a:r>
              <a:rPr lang="es-ES" sz="1200" dirty="0">
                <a:solidFill>
                  <a:srgbClr val="FFFFFF"/>
                </a:solidFill>
              </a:rPr>
              <a:t>- Sube el proyecto usando los comandos explicados previamente </a:t>
            </a:r>
          </a:p>
          <a:p>
            <a:r>
              <a:rPr lang="es-ES" sz="1200" dirty="0">
                <a:solidFill>
                  <a:srgbClr val="FFFFFF"/>
                </a:solidFill>
              </a:rPr>
              <a:t>- Cada integrante debe clonar el repositorio, pasarse a la rama creada (en esa trabajarán durante todo el semestre)</a:t>
            </a:r>
          </a:p>
          <a:p>
            <a:r>
              <a:rPr lang="es-ES" sz="1200" dirty="0">
                <a:solidFill>
                  <a:srgbClr val="FFFFFF"/>
                </a:solidFill>
              </a:rPr>
              <a:t>- Cada integrante debe crear en la carpeta un archivo de texto colocando su nombre, apellido y correo electrónico</a:t>
            </a:r>
          </a:p>
          <a:p>
            <a:r>
              <a:rPr lang="es-ES" sz="1200" dirty="0">
                <a:solidFill>
                  <a:srgbClr val="FFFFFF"/>
                </a:solidFill>
              </a:rPr>
              <a:t>- Subir nuevamente los cambios</a:t>
            </a:r>
          </a:p>
          <a:p>
            <a:endParaRPr lang="es-ES" sz="1200" dirty="0">
              <a:solidFill>
                <a:srgbClr val="FFFFFF"/>
              </a:solidFill>
            </a:endParaRPr>
          </a:p>
          <a:p>
            <a:endParaRPr lang="es-ES" sz="1200" b="1" dirty="0">
              <a:solidFill>
                <a:srgbClr val="FFFFFF"/>
              </a:solidFill>
            </a:endParaRPr>
          </a:p>
          <a:p>
            <a:endParaRPr lang="es-ES" sz="1200" b="1" dirty="0">
              <a:solidFill>
                <a:srgbClr val="FFFFFF"/>
              </a:solidFill>
            </a:endParaRPr>
          </a:p>
          <a:p>
            <a:endParaRPr lang="es-ES" sz="1200" b="1" dirty="0">
              <a:solidFill>
                <a:srgbClr val="FFFFFF"/>
              </a:solidFill>
            </a:endParaRPr>
          </a:p>
        </p:txBody>
      </p:sp>
    </p:spTree>
    <p:extLst>
      <p:ext uri="{BB962C8B-B14F-4D97-AF65-F5344CB8AC3E}">
        <p14:creationId xmlns:p14="http://schemas.microsoft.com/office/powerpoint/2010/main" val="306005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8815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REFERENCIAS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9" name="Google Shape;297;p26">
            <a:extLst>
              <a:ext uri="{FF2B5EF4-FFF2-40B4-BE49-F238E27FC236}">
                <a16:creationId xmlns:a16="http://schemas.microsoft.com/office/drawing/2014/main" id="{1EEB521D-2058-40B2-99AC-0290EC601887}"/>
              </a:ext>
            </a:extLst>
          </p:cNvPr>
          <p:cNvSpPr txBox="1">
            <a:spLocks/>
          </p:cNvSpPr>
          <p:nvPr/>
        </p:nvSpPr>
        <p:spPr>
          <a:xfrm>
            <a:off x="573869" y="2205748"/>
            <a:ext cx="8227805" cy="535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 Git-Flow </a:t>
            </a:r>
            <a:r>
              <a:rPr lang="es-ES" sz="1200" dirty="0" err="1">
                <a:solidFill>
                  <a:srgbClr val="FFFFFF"/>
                </a:solidFill>
              </a:rPr>
              <a:t>cheatsheet</a:t>
            </a:r>
            <a:r>
              <a:rPr lang="es-ES" sz="1200" dirty="0">
                <a:solidFill>
                  <a:srgbClr val="FFFFFF"/>
                </a:solidFill>
              </a:rPr>
              <a:t>: </a:t>
            </a:r>
            <a:r>
              <a:rPr lang="es-ES" sz="1200" dirty="0">
                <a:solidFill>
                  <a:srgbClr val="FFFFFF"/>
                </a:solidFill>
                <a:hlinkClick r:id="rId3"/>
              </a:rPr>
              <a:t>http://danielkummer.github.io/git-flow-cheatsheet/</a:t>
            </a:r>
            <a:endParaRPr lang="es-ES" sz="1200" dirty="0">
              <a:solidFill>
                <a:srgbClr val="FFFFFF"/>
              </a:solidFill>
            </a:endParaRPr>
          </a:p>
          <a:p>
            <a:r>
              <a:rPr lang="es-ES" sz="1200" dirty="0">
                <a:solidFill>
                  <a:srgbClr val="FFFFFF"/>
                </a:solidFill>
              </a:rPr>
              <a:t>- Flujo de trabajo de </a:t>
            </a:r>
            <a:r>
              <a:rPr lang="es-ES" sz="1200" dirty="0" err="1">
                <a:solidFill>
                  <a:srgbClr val="FFFFFF"/>
                </a:solidFill>
              </a:rPr>
              <a:t>Gitflow</a:t>
            </a:r>
            <a:r>
              <a:rPr lang="es-ES" sz="1200" dirty="0">
                <a:solidFill>
                  <a:srgbClr val="FFFFFF"/>
                </a:solidFill>
              </a:rPr>
              <a:t>: https://www.atlassian.com/es/git/tutorials/comparing-workflows/gitflow-workflow</a:t>
            </a:r>
          </a:p>
          <a:p>
            <a:r>
              <a:rPr lang="es-ES" sz="1200" dirty="0">
                <a:solidFill>
                  <a:srgbClr val="FFFFFF"/>
                </a:solidFill>
              </a:rPr>
              <a:t>- ¿Qué es </a:t>
            </a:r>
            <a:r>
              <a:rPr lang="es-ES" sz="1200" dirty="0" err="1">
                <a:solidFill>
                  <a:srgbClr val="FFFFFF"/>
                </a:solidFill>
              </a:rPr>
              <a:t>git</a:t>
            </a:r>
            <a:r>
              <a:rPr lang="es-ES" sz="1200" dirty="0">
                <a:solidFill>
                  <a:srgbClr val="FFFFFF"/>
                </a:solidFill>
              </a:rPr>
              <a:t>?: https://www.atlassian.com/es/git/tutorials/what-is-git</a:t>
            </a:r>
          </a:p>
          <a:p>
            <a:r>
              <a:rPr lang="es-ES" sz="1200" dirty="0">
                <a:solidFill>
                  <a:srgbClr val="FFFFFF"/>
                </a:solidFill>
              </a:rPr>
              <a:t> </a:t>
            </a:r>
          </a:p>
        </p:txBody>
      </p:sp>
    </p:spTree>
    <p:extLst>
      <p:ext uri="{BB962C8B-B14F-4D97-AF65-F5344CB8AC3E}">
        <p14:creationId xmlns:p14="http://schemas.microsoft.com/office/powerpoint/2010/main" val="238588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507707" y="2465254"/>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Gracias!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025592" y="885330"/>
              <a:ext cx="230849" cy="76382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41190" y="52322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80040" y="70131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Resumen del tema 1</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1357184" y="2321839"/>
            <a:ext cx="6429631" cy="125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Pensemos en un escenario de la vida real. Es tu momento de prácticas, empezaste a trabajar en una aplicación nueva. Desde lo que aprendiste en el tema 1 ¿cómo puedes aportar al desarrollo de la aplicación?</a:t>
            </a:r>
          </a:p>
          <a:p>
            <a:endParaRPr lang="es-ES" sz="1200" dirty="0">
              <a:solidFill>
                <a:srgbClr val="FFFFFF"/>
              </a:solidFill>
            </a:endParaRPr>
          </a:p>
          <a:p>
            <a:endParaRPr lang="es-ES" sz="1200" dirty="0">
              <a:solidFill>
                <a:srgbClr val="FFFFFF"/>
              </a:solidFill>
            </a:endParaRPr>
          </a:p>
          <a:p>
            <a:r>
              <a:rPr lang="es-ES" sz="1200" dirty="0">
                <a:solidFill>
                  <a:srgbClr val="FFFFFF"/>
                </a:solidFill>
              </a:rPr>
              <a:t>Además, pensemos en que otras tablas podemos agregar al modelo y que otros atributos nos permitirían tener más información importante en nuestra base de datos de redes sociales</a:t>
            </a:r>
          </a:p>
        </p:txBody>
      </p:sp>
    </p:spTree>
    <p:extLst>
      <p:ext uri="{BB962C8B-B14F-4D97-AF65-F5344CB8AC3E}">
        <p14:creationId xmlns:p14="http://schemas.microsoft.com/office/powerpoint/2010/main" val="407200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72927" y="735174"/>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1032572" y="1684390"/>
            <a:ext cx="6429631" cy="10588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¿Qué es GIT?</a:t>
            </a:r>
          </a:p>
          <a:p>
            <a:endParaRPr lang="es-ES" sz="1200" dirty="0">
              <a:solidFill>
                <a:srgbClr val="FFFFFF"/>
              </a:solidFill>
            </a:endParaRPr>
          </a:p>
          <a:p>
            <a:r>
              <a:rPr lang="es-ES" sz="1200" dirty="0">
                <a:solidFill>
                  <a:srgbClr val="FFFFFF"/>
                </a:solidFill>
              </a:rPr>
              <a:t>Git es un sistema de control de versiones, que permite gestionar proyectos de software de manera distribuida, permitiendo acceder al historial de todos los cambios realizados sobre el código del proyecto.</a:t>
            </a:r>
          </a:p>
        </p:txBody>
      </p:sp>
      <p:pic>
        <p:nvPicPr>
          <p:cNvPr id="3" name="Graphic 2">
            <a:extLst>
              <a:ext uri="{FF2B5EF4-FFF2-40B4-BE49-F238E27FC236}">
                <a16:creationId xmlns:a16="http://schemas.microsoft.com/office/drawing/2014/main" id="{2C985F5D-08E5-498F-BC42-6C11D704E8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7912" y="2830704"/>
            <a:ext cx="4338950" cy="1768122"/>
          </a:xfrm>
          <a:prstGeom prst="rect">
            <a:avLst/>
          </a:prstGeom>
        </p:spPr>
      </p:pic>
    </p:spTree>
    <p:extLst>
      <p:ext uri="{BB962C8B-B14F-4D97-AF65-F5344CB8AC3E}">
        <p14:creationId xmlns:p14="http://schemas.microsoft.com/office/powerpoint/2010/main" val="103669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72927" y="735174"/>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1134172" y="2042345"/>
            <a:ext cx="6429631" cy="10588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¿Qué es </a:t>
            </a:r>
            <a:r>
              <a:rPr lang="es-ES" sz="1200" b="1" dirty="0" err="1">
                <a:solidFill>
                  <a:srgbClr val="FFFFFF"/>
                </a:solidFill>
              </a:rPr>
              <a:t>git-flow</a:t>
            </a:r>
            <a:r>
              <a:rPr lang="es-ES" sz="1200" b="1" dirty="0">
                <a:solidFill>
                  <a:srgbClr val="FFFFFF"/>
                </a:solidFill>
              </a:rPr>
              <a:t>?</a:t>
            </a:r>
          </a:p>
          <a:p>
            <a:endParaRPr lang="es-ES" sz="1200" dirty="0">
              <a:solidFill>
                <a:srgbClr val="FFFFFF"/>
              </a:solidFill>
            </a:endParaRPr>
          </a:p>
          <a:p>
            <a:r>
              <a:rPr lang="es-ES" sz="1200" dirty="0">
                <a:solidFill>
                  <a:srgbClr val="FFFFFF"/>
                </a:solidFill>
              </a:rPr>
              <a:t>Es un conjunto de extensiones de </a:t>
            </a:r>
            <a:r>
              <a:rPr lang="es-ES" sz="1200" dirty="0" err="1">
                <a:solidFill>
                  <a:srgbClr val="FFFFFF"/>
                </a:solidFill>
              </a:rPr>
              <a:t>git</a:t>
            </a:r>
            <a:r>
              <a:rPr lang="es-ES" sz="1200" dirty="0">
                <a:solidFill>
                  <a:srgbClr val="FFFFFF"/>
                </a:solidFill>
              </a:rPr>
              <a:t> para proporcionar operaciones de repositorios de alto nivel para el modelo de ramificación.</a:t>
            </a:r>
          </a:p>
          <a:p>
            <a:endParaRPr lang="es-ES" sz="1200" dirty="0">
              <a:solidFill>
                <a:srgbClr val="FFFFFF"/>
              </a:solidFill>
            </a:endParaRPr>
          </a:p>
          <a:p>
            <a:r>
              <a:rPr lang="es-ES" sz="1200" dirty="0">
                <a:solidFill>
                  <a:srgbClr val="FFFFFF"/>
                </a:solidFill>
              </a:rPr>
              <a:t>Facilita el manejo de las ramas, el orden del proyecto y la división de los diferentes momentos por los que pasa un proyecto de software, además de desplegar y liberar cambios sobre cada rama según su ambiente.</a:t>
            </a:r>
          </a:p>
        </p:txBody>
      </p:sp>
    </p:spTree>
    <p:extLst>
      <p:ext uri="{BB962C8B-B14F-4D97-AF65-F5344CB8AC3E}">
        <p14:creationId xmlns:p14="http://schemas.microsoft.com/office/powerpoint/2010/main" val="332267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8"/>
          <p:cNvSpPr txBox="1">
            <a:spLocks noGrp="1"/>
          </p:cNvSpPr>
          <p:nvPr>
            <p:ph type="ctrTitle" idx="3"/>
          </p:nvPr>
        </p:nvSpPr>
        <p:spPr>
          <a:xfrm>
            <a:off x="772927" y="735174"/>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66124"/>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Git-</a:t>
            </a:r>
            <a:r>
              <a:rPr lang="es-ES" sz="1200" b="1" dirty="0" err="1">
                <a:solidFill>
                  <a:srgbClr val="FFFFFF"/>
                </a:solidFill>
              </a:rPr>
              <a:t>flow</a:t>
            </a:r>
            <a:endParaRPr lang="es-ES" sz="1200" dirty="0">
              <a:solidFill>
                <a:srgbClr val="FFFFFF"/>
              </a:solidFill>
            </a:endParaRPr>
          </a:p>
        </p:txBody>
      </p:sp>
      <p:pic>
        <p:nvPicPr>
          <p:cNvPr id="3" name="Picture 2" descr="Diagram&#10;&#10;Description automatically generated">
            <a:extLst>
              <a:ext uri="{FF2B5EF4-FFF2-40B4-BE49-F238E27FC236}">
                <a16:creationId xmlns:a16="http://schemas.microsoft.com/office/drawing/2014/main" id="{4ADD9BD3-C2FF-4BD2-841B-E41B75FFE512}"/>
              </a:ext>
            </a:extLst>
          </p:cNvPr>
          <p:cNvPicPr>
            <a:picLocks noChangeAspect="1"/>
          </p:cNvPicPr>
          <p:nvPr/>
        </p:nvPicPr>
        <p:blipFill>
          <a:blip r:embed="rId3"/>
          <a:stretch>
            <a:fillRect/>
          </a:stretch>
        </p:blipFill>
        <p:spPr>
          <a:xfrm>
            <a:off x="1330766" y="1298060"/>
            <a:ext cx="6357777" cy="3505859"/>
          </a:xfrm>
          <a:prstGeom prst="rect">
            <a:avLst/>
          </a:prstGeom>
        </p:spPr>
      </p:pic>
    </p:spTree>
    <p:extLst>
      <p:ext uri="{BB962C8B-B14F-4D97-AF65-F5344CB8AC3E}">
        <p14:creationId xmlns:p14="http://schemas.microsoft.com/office/powerpoint/2010/main" val="250203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1134172" y="2042345"/>
            <a:ext cx="6429631" cy="10588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Iniciar un proyecto con </a:t>
            </a:r>
            <a:r>
              <a:rPr lang="es-ES" sz="1200" dirty="0" err="1">
                <a:solidFill>
                  <a:srgbClr val="FFFFFF"/>
                </a:solidFill>
              </a:rPr>
              <a:t>git</a:t>
            </a:r>
            <a:r>
              <a:rPr lang="es-ES" sz="1200" dirty="0">
                <a:solidFill>
                  <a:srgbClr val="FFFFFF"/>
                </a:solidFill>
              </a:rPr>
              <a:t>-Flow.</a:t>
            </a:r>
          </a:p>
          <a:p>
            <a:endParaRPr lang="es-ES" sz="1200" dirty="0">
              <a:solidFill>
                <a:srgbClr val="FFFFFF"/>
              </a:solidFill>
            </a:endParaRPr>
          </a:p>
          <a:p>
            <a:r>
              <a:rPr lang="es-ES" sz="1200" dirty="0">
                <a:solidFill>
                  <a:srgbClr val="FFFFFF"/>
                </a:solidFill>
              </a:rPr>
              <a:t>1. Descargar el proyecto del repositorio, en este caso, de GITHUB</a:t>
            </a:r>
          </a:p>
          <a:p>
            <a:r>
              <a:rPr lang="es-ES" sz="1200" dirty="0">
                <a:solidFill>
                  <a:srgbClr val="FFFFFF"/>
                </a:solidFill>
              </a:rPr>
              <a:t>2. Ejecutar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init</a:t>
            </a:r>
            <a:r>
              <a:rPr lang="es-ES" sz="1200" b="1" dirty="0">
                <a:solidFill>
                  <a:srgbClr val="FFFFFF"/>
                </a:solidFill>
              </a:rPr>
              <a:t> </a:t>
            </a:r>
            <a:r>
              <a:rPr lang="es-ES" sz="1200" dirty="0">
                <a:solidFill>
                  <a:srgbClr val="FFFFFF"/>
                </a:solidFill>
              </a:rPr>
              <a:t>en la consola o terminal</a:t>
            </a:r>
          </a:p>
          <a:p>
            <a:endParaRPr lang="es-ES" sz="1200" b="1" dirty="0">
              <a:solidFill>
                <a:srgbClr val="FFFFFF"/>
              </a:solidFill>
            </a:endParaRPr>
          </a:p>
        </p:txBody>
      </p:sp>
      <p:pic>
        <p:nvPicPr>
          <p:cNvPr id="4" name="Picture 3">
            <a:extLst>
              <a:ext uri="{FF2B5EF4-FFF2-40B4-BE49-F238E27FC236}">
                <a16:creationId xmlns:a16="http://schemas.microsoft.com/office/drawing/2014/main" id="{23F34928-43F3-423D-A469-0B11BB3CA09B}"/>
              </a:ext>
            </a:extLst>
          </p:cNvPr>
          <p:cNvPicPr>
            <a:picLocks noChangeAspect="1"/>
          </p:cNvPicPr>
          <p:nvPr/>
        </p:nvPicPr>
        <p:blipFill>
          <a:blip r:embed="rId3"/>
          <a:stretch>
            <a:fillRect/>
          </a:stretch>
        </p:blipFill>
        <p:spPr>
          <a:xfrm>
            <a:off x="2008178" y="3409245"/>
            <a:ext cx="5455660" cy="494241"/>
          </a:xfrm>
          <a:prstGeom prst="rect">
            <a:avLst/>
          </a:prstGeom>
        </p:spPr>
      </p:pic>
    </p:spTree>
    <p:extLst>
      <p:ext uri="{BB962C8B-B14F-4D97-AF65-F5344CB8AC3E}">
        <p14:creationId xmlns:p14="http://schemas.microsoft.com/office/powerpoint/2010/main" val="217525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654001" y="2719917"/>
            <a:ext cx="4182895"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3. Ejecuta el comando </a:t>
            </a:r>
            <a:r>
              <a:rPr lang="es-ES" sz="1200" b="1" dirty="0" err="1">
                <a:solidFill>
                  <a:srgbClr val="FFFFFF"/>
                </a:solidFill>
              </a:rPr>
              <a:t>git</a:t>
            </a:r>
            <a:r>
              <a:rPr lang="es-ES" sz="1200" b="1" dirty="0">
                <a:solidFill>
                  <a:srgbClr val="FFFFFF"/>
                </a:solidFill>
              </a:rPr>
              <a:t> </a:t>
            </a:r>
            <a:r>
              <a:rPr lang="es-ES" sz="1200" b="1" dirty="0" err="1">
                <a:solidFill>
                  <a:srgbClr val="FFFFFF"/>
                </a:solidFill>
              </a:rPr>
              <a:t>flow</a:t>
            </a:r>
            <a:r>
              <a:rPr lang="es-ES" sz="1200" b="1" dirty="0">
                <a:solidFill>
                  <a:srgbClr val="FFFFFF"/>
                </a:solidFill>
              </a:rPr>
              <a:t> </a:t>
            </a:r>
            <a:r>
              <a:rPr lang="es-ES" sz="1200" b="1" dirty="0" err="1">
                <a:solidFill>
                  <a:srgbClr val="FFFFFF"/>
                </a:solidFill>
              </a:rPr>
              <a:t>feature</a:t>
            </a:r>
            <a:r>
              <a:rPr lang="es-ES" sz="1200" b="1" dirty="0">
                <a:solidFill>
                  <a:srgbClr val="FFFFFF"/>
                </a:solidFill>
              </a:rPr>
              <a:t> </a:t>
            </a:r>
            <a:r>
              <a:rPr lang="es-ES" sz="1200" b="1" dirty="0" err="1">
                <a:solidFill>
                  <a:srgbClr val="FFFFFF"/>
                </a:solidFill>
              </a:rPr>
              <a:t>start</a:t>
            </a:r>
            <a:r>
              <a:rPr lang="es-ES" sz="1200" b="1" dirty="0">
                <a:solidFill>
                  <a:srgbClr val="FFFFFF"/>
                </a:solidFill>
              </a:rPr>
              <a:t> MYFEATURE</a:t>
            </a:r>
          </a:p>
          <a:p>
            <a:r>
              <a:rPr lang="es-ES" sz="1200" dirty="0">
                <a:solidFill>
                  <a:srgbClr val="FFFFFF"/>
                </a:solidFill>
              </a:rPr>
              <a:t>Si quiere sacar una copia del proyecto desde la rama de desarrollo</a:t>
            </a:r>
          </a:p>
        </p:txBody>
      </p:sp>
      <p:pic>
        <p:nvPicPr>
          <p:cNvPr id="3" name="Picture 2">
            <a:extLst>
              <a:ext uri="{FF2B5EF4-FFF2-40B4-BE49-F238E27FC236}">
                <a16:creationId xmlns:a16="http://schemas.microsoft.com/office/drawing/2014/main" id="{FEB1166F-D0B8-4496-8A37-8AD0DC4061E5}"/>
              </a:ext>
            </a:extLst>
          </p:cNvPr>
          <p:cNvPicPr>
            <a:picLocks noChangeAspect="1"/>
          </p:cNvPicPr>
          <p:nvPr/>
        </p:nvPicPr>
        <p:blipFill>
          <a:blip r:embed="rId3"/>
          <a:stretch>
            <a:fillRect/>
          </a:stretch>
        </p:blipFill>
        <p:spPr>
          <a:xfrm>
            <a:off x="5243147" y="2110317"/>
            <a:ext cx="2800350" cy="1981200"/>
          </a:xfrm>
          <a:prstGeom prst="rect">
            <a:avLst/>
          </a:prstGeom>
        </p:spPr>
      </p:pic>
    </p:spTree>
    <p:extLst>
      <p:ext uri="{BB962C8B-B14F-4D97-AF65-F5344CB8AC3E}">
        <p14:creationId xmlns:p14="http://schemas.microsoft.com/office/powerpoint/2010/main" val="296782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28"/>
          <p:cNvSpPr/>
          <p:nvPr/>
        </p:nvSpPr>
        <p:spPr>
          <a:xfrm>
            <a:off x="819925" y="5446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6" name="Google Shape;406;p28"/>
          <p:cNvSpPr txBox="1">
            <a:spLocks noGrp="1"/>
          </p:cNvSpPr>
          <p:nvPr>
            <p:ph type="ctrTitle" idx="3"/>
          </p:nvPr>
        </p:nvSpPr>
        <p:spPr>
          <a:xfrm>
            <a:off x="772927" y="701307"/>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Manejo de repositorios</a:t>
            </a:r>
            <a:endParaRPr dirty="0">
              <a:solidFill>
                <a:schemeClr val="dk1"/>
              </a:solidFill>
            </a:endParaRPr>
          </a:p>
        </p:txBody>
      </p:sp>
      <p:sp>
        <p:nvSpPr>
          <p:cNvPr id="409" name="Google Shape;409;p28"/>
          <p:cNvSpPr/>
          <p:nvPr/>
        </p:nvSpPr>
        <p:spPr>
          <a:xfrm>
            <a:off x="303625" y="52322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364250" y="653318"/>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297;p26">
            <a:extLst>
              <a:ext uri="{FF2B5EF4-FFF2-40B4-BE49-F238E27FC236}">
                <a16:creationId xmlns:a16="http://schemas.microsoft.com/office/drawing/2014/main" id="{091D8225-0568-449A-9355-8EA7E18D212E}"/>
              </a:ext>
            </a:extLst>
          </p:cNvPr>
          <p:cNvSpPr txBox="1">
            <a:spLocks/>
          </p:cNvSpPr>
          <p:nvPr/>
        </p:nvSpPr>
        <p:spPr>
          <a:xfrm>
            <a:off x="3238826" y="554835"/>
            <a:ext cx="4008642"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b="1" dirty="0">
                <a:solidFill>
                  <a:srgbClr val="FFFFFF"/>
                </a:solidFill>
              </a:rPr>
              <a:t>Comandos</a:t>
            </a:r>
            <a:endParaRPr lang="es-ES" sz="1200" dirty="0">
              <a:solidFill>
                <a:srgbClr val="FFFFFF"/>
              </a:solidFill>
            </a:endParaRPr>
          </a:p>
        </p:txBody>
      </p:sp>
      <p:sp>
        <p:nvSpPr>
          <p:cNvPr id="11" name="Google Shape;297;p26">
            <a:extLst>
              <a:ext uri="{FF2B5EF4-FFF2-40B4-BE49-F238E27FC236}">
                <a16:creationId xmlns:a16="http://schemas.microsoft.com/office/drawing/2014/main" id="{22BADF74-A595-471E-9DD3-4FB7B3EAB710}"/>
              </a:ext>
            </a:extLst>
          </p:cNvPr>
          <p:cNvSpPr txBox="1">
            <a:spLocks/>
          </p:cNvSpPr>
          <p:nvPr/>
        </p:nvSpPr>
        <p:spPr>
          <a:xfrm>
            <a:off x="782883" y="2381250"/>
            <a:ext cx="4182895"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FFFFFF"/>
                </a:solidFill>
              </a:rPr>
              <a:t>4. Para finalizar un </a:t>
            </a:r>
            <a:r>
              <a:rPr lang="es-ES" sz="1200" dirty="0" err="1">
                <a:solidFill>
                  <a:srgbClr val="FFFFFF"/>
                </a:solidFill>
              </a:rPr>
              <a:t>feature</a:t>
            </a:r>
            <a:r>
              <a:rPr lang="es-ES" sz="1200" dirty="0">
                <a:solidFill>
                  <a:srgbClr val="FFFFFF"/>
                </a:solidFill>
              </a:rPr>
              <a:t> ejecutar el comando </a:t>
            </a:r>
            <a:r>
              <a:rPr lang="en-US" sz="1200" b="1" i="0" dirty="0">
                <a:solidFill>
                  <a:srgbClr val="FFFFFF"/>
                </a:solidFill>
                <a:effectLst/>
                <a:latin typeface="+mj-lt"/>
              </a:rPr>
              <a:t>git flow feature finish MYFEATURE</a:t>
            </a:r>
            <a:endParaRPr lang="es-ES" sz="1200" b="1" dirty="0">
              <a:solidFill>
                <a:srgbClr val="FFFFFF"/>
              </a:solidFill>
              <a:latin typeface="+mj-lt"/>
            </a:endParaRPr>
          </a:p>
          <a:p>
            <a:endParaRPr lang="es-ES" sz="1200" b="1" dirty="0">
              <a:solidFill>
                <a:srgbClr val="FFFFFF"/>
              </a:solidFill>
            </a:endParaRPr>
          </a:p>
        </p:txBody>
      </p:sp>
      <p:pic>
        <p:nvPicPr>
          <p:cNvPr id="4" name="Picture 3">
            <a:extLst>
              <a:ext uri="{FF2B5EF4-FFF2-40B4-BE49-F238E27FC236}">
                <a16:creationId xmlns:a16="http://schemas.microsoft.com/office/drawing/2014/main" id="{E1FFC8CC-9243-43C1-99D3-F5192E064C73}"/>
              </a:ext>
            </a:extLst>
          </p:cNvPr>
          <p:cNvPicPr>
            <a:picLocks noChangeAspect="1"/>
          </p:cNvPicPr>
          <p:nvPr/>
        </p:nvPicPr>
        <p:blipFill>
          <a:blip r:embed="rId3"/>
          <a:stretch>
            <a:fillRect/>
          </a:stretch>
        </p:blipFill>
        <p:spPr>
          <a:xfrm>
            <a:off x="5608392" y="2153003"/>
            <a:ext cx="2752725" cy="1962150"/>
          </a:xfrm>
          <a:prstGeom prst="rect">
            <a:avLst/>
          </a:prstGeom>
        </p:spPr>
      </p:pic>
      <p:sp>
        <p:nvSpPr>
          <p:cNvPr id="14" name="Google Shape;297;p26">
            <a:extLst>
              <a:ext uri="{FF2B5EF4-FFF2-40B4-BE49-F238E27FC236}">
                <a16:creationId xmlns:a16="http://schemas.microsoft.com/office/drawing/2014/main" id="{247F2385-79E9-40BE-9209-4E9AC6213197}"/>
              </a:ext>
            </a:extLst>
          </p:cNvPr>
          <p:cNvSpPr txBox="1">
            <a:spLocks/>
          </p:cNvSpPr>
          <p:nvPr/>
        </p:nvSpPr>
        <p:spPr>
          <a:xfrm>
            <a:off x="666375" y="3134078"/>
            <a:ext cx="4182895" cy="38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ES" sz="1200" b="1" dirty="0">
                <a:solidFill>
                  <a:srgbClr val="FFFFFF"/>
                </a:solidFill>
              </a:rPr>
              <a:t>Se debe tener en cuenta que un </a:t>
            </a:r>
            <a:r>
              <a:rPr lang="es-ES" sz="1200" b="1" dirty="0" err="1">
                <a:solidFill>
                  <a:srgbClr val="FFFFFF"/>
                </a:solidFill>
              </a:rPr>
              <a:t>feature</a:t>
            </a:r>
            <a:r>
              <a:rPr lang="es-ES" sz="1200" b="1" dirty="0">
                <a:solidFill>
                  <a:srgbClr val="FFFFFF"/>
                </a:solidFill>
              </a:rPr>
              <a:t> es creado siempre que vamos a agregar funcionalidades nuevas a nuestro desarrollo. A nivel industria el </a:t>
            </a:r>
            <a:r>
              <a:rPr lang="es-ES" sz="1200" b="1" dirty="0" err="1">
                <a:solidFill>
                  <a:srgbClr val="FFFFFF"/>
                </a:solidFill>
              </a:rPr>
              <a:t>feature</a:t>
            </a:r>
            <a:r>
              <a:rPr lang="es-ES" sz="1200" b="1" dirty="0">
                <a:solidFill>
                  <a:srgbClr val="FFFFFF"/>
                </a:solidFill>
              </a:rPr>
              <a:t> se utiliza uno por cada sprint, o cada que sale un nuevo </a:t>
            </a:r>
            <a:r>
              <a:rPr lang="es-ES" sz="1200" b="1" dirty="0" err="1">
                <a:solidFill>
                  <a:srgbClr val="FFFFFF"/>
                </a:solidFill>
              </a:rPr>
              <a:t>release</a:t>
            </a:r>
            <a:endParaRPr lang="es-ES" sz="1200" b="1" dirty="0">
              <a:solidFill>
                <a:srgbClr val="FFFFFF"/>
              </a:solidFill>
            </a:endParaRPr>
          </a:p>
        </p:txBody>
      </p:sp>
    </p:spTree>
    <p:extLst>
      <p:ext uri="{BB962C8B-B14F-4D97-AF65-F5344CB8AC3E}">
        <p14:creationId xmlns:p14="http://schemas.microsoft.com/office/powerpoint/2010/main" val="10160751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2411</TotalTime>
  <Words>1092</Words>
  <Application>Microsoft Office PowerPoint</Application>
  <PresentationFormat>On-screen Show (16:9)</PresentationFormat>
  <Paragraphs>139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Roboto Black</vt:lpstr>
      <vt:lpstr>Bree Serif</vt:lpstr>
      <vt:lpstr>Arial</vt:lpstr>
      <vt:lpstr>Roboto Light</vt:lpstr>
      <vt:lpstr>Roboto Thin</vt:lpstr>
      <vt:lpstr>WEB PROPOSAL</vt:lpstr>
      <vt:lpstr>BASES DE DATOS</vt:lpstr>
      <vt:lpstr>Tema 2: Bases de datos relacionales</vt:lpstr>
      <vt:lpstr>Resumen del tema 1</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Manejo de repositorios</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erika</dc:creator>
  <cp:lastModifiedBy>erika.beltran@vtex.com.br</cp:lastModifiedBy>
  <cp:revision>39</cp:revision>
  <dcterms:modified xsi:type="dcterms:W3CDTF">2022-02-08T17:30:07Z</dcterms:modified>
</cp:coreProperties>
</file>