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8" r:id="rId3"/>
    <p:sldId id="260" r:id="rId4"/>
    <p:sldId id="257" r:id="rId5"/>
    <p:sldId id="259" r:id="rId6"/>
    <p:sldId id="262" r:id="rId7"/>
    <p:sldId id="294" r:id="rId8"/>
    <p:sldId id="295" r:id="rId9"/>
    <p:sldId id="264" r:id="rId10"/>
    <p:sldId id="274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Thin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1EA7D-5D52-44FB-8D95-2F073F026014}">
  <a:tblStyle styleId="{FF71EA7D-5D52-44FB-8D95-2F073F026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40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11479" y="3670025"/>
            <a:ext cx="335549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BASES DE 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 – Introducción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Profesora: Erika Gutiérrez Beltrán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718275" y="1717953"/>
            <a:ext cx="946296" cy="1051486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507707" y="2465254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Gracias!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25592" y="885330"/>
              <a:ext cx="230849" cy="76382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26772" y="5006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Presentación profe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99672" y="1524209"/>
            <a:ext cx="3457500" cy="2565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Soy Erika Gutiérrez </a:t>
            </a:r>
            <a:r>
              <a:rPr lang="en-US" dirty="0" err="1"/>
              <a:t>Beltrán</a:t>
            </a:r>
            <a:r>
              <a:rPr lang="en-US" dirty="0"/>
              <a:t>, </a:t>
            </a:r>
            <a:r>
              <a:rPr lang="en-US" dirty="0" err="1"/>
              <a:t>ingeniera</a:t>
            </a:r>
            <a:r>
              <a:rPr lang="en-US" dirty="0"/>
              <a:t> multimedia </a:t>
            </a:r>
            <a:r>
              <a:rPr lang="en-US" dirty="0" err="1"/>
              <a:t>graduada</a:t>
            </a:r>
            <a:r>
              <a:rPr lang="en-US" dirty="0"/>
              <a:t> de la Universidad de San Buenaventura de Cali, me </a:t>
            </a:r>
            <a:r>
              <a:rPr lang="en-US" dirty="0" err="1"/>
              <a:t>encuentro</a:t>
            </a:r>
            <a:r>
              <a:rPr lang="en-US" dirty="0"/>
              <a:t> </a:t>
            </a:r>
            <a:r>
              <a:rPr lang="en-US" dirty="0" err="1"/>
              <a:t>finalizando</a:t>
            </a:r>
            <a:r>
              <a:rPr lang="en-US" dirty="0"/>
              <a:t> mis </a:t>
            </a:r>
            <a:r>
              <a:rPr lang="en-US" dirty="0" err="1"/>
              <a:t>estudios</a:t>
            </a:r>
            <a:r>
              <a:rPr lang="en-US" dirty="0"/>
              <a:t> de </a:t>
            </a:r>
            <a:r>
              <a:rPr lang="en-US" dirty="0" err="1"/>
              <a:t>maestría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 de software </a:t>
            </a:r>
            <a:r>
              <a:rPr lang="en-US" dirty="0" err="1"/>
              <a:t>en</a:t>
            </a:r>
            <a:r>
              <a:rPr lang="en-US" dirty="0"/>
              <a:t> la Pontificia Universidad Javeriana.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Tengo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profesora</a:t>
            </a:r>
            <a:r>
              <a:rPr lang="en-US" dirty="0"/>
              <a:t> </a:t>
            </a:r>
            <a:r>
              <a:rPr lang="en-US" dirty="0" err="1"/>
              <a:t>dictando</a:t>
            </a:r>
            <a:r>
              <a:rPr lang="en-US" dirty="0"/>
              <a:t> los </a:t>
            </a:r>
            <a:r>
              <a:rPr lang="en-US" dirty="0" err="1"/>
              <a:t>cursos</a:t>
            </a:r>
            <a:r>
              <a:rPr lang="en-US" dirty="0"/>
              <a:t>: </a:t>
            </a:r>
            <a:r>
              <a:rPr lang="en-US" dirty="0" err="1"/>
              <a:t>servicios</a:t>
            </a:r>
            <a:r>
              <a:rPr lang="en-US" dirty="0"/>
              <a:t> web, </a:t>
            </a:r>
            <a:r>
              <a:rPr lang="en-US" dirty="0" err="1"/>
              <a:t>interacción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 </a:t>
            </a:r>
            <a:r>
              <a:rPr lang="en-US" dirty="0" err="1"/>
              <a:t>computador</a:t>
            </a:r>
            <a:r>
              <a:rPr lang="en-US" dirty="0"/>
              <a:t>, </a:t>
            </a:r>
            <a:r>
              <a:rPr lang="en-US" dirty="0" err="1"/>
              <a:t>introducción</a:t>
            </a:r>
            <a:r>
              <a:rPr lang="en-US" dirty="0"/>
              <a:t> a la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He </a:t>
            </a:r>
            <a:r>
              <a:rPr lang="en-US" dirty="0" err="1"/>
              <a:t>trabajado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 de la </a:t>
            </a:r>
            <a:r>
              <a:rPr lang="en-US" dirty="0" err="1"/>
              <a:t>tecnología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5 </a:t>
            </a:r>
            <a:r>
              <a:rPr lang="en-US" dirty="0" err="1"/>
              <a:t>años</a:t>
            </a:r>
            <a:r>
              <a:rPr lang="en-US" dirty="0"/>
              <a:t>, </a:t>
            </a:r>
            <a:r>
              <a:rPr lang="en-US" dirty="0" err="1"/>
              <a:t>enfocandome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frontend y backend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Node JS, </a:t>
            </a:r>
            <a:r>
              <a:rPr lang="en-US" dirty="0" err="1"/>
              <a:t>GraphQL</a:t>
            </a:r>
            <a:r>
              <a:rPr lang="en-US" dirty="0"/>
              <a:t>, React, Mongo, Oracle, entre </a:t>
            </a:r>
            <a:r>
              <a:rPr lang="en-US" dirty="0" err="1"/>
              <a:t>otras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Contacto</a:t>
            </a:r>
            <a:r>
              <a:rPr lang="en-US" b="1" dirty="0"/>
              <a:t>: ejgutierrb@eafit.edu.co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0" y="119224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64;p24">
            <a:extLst>
              <a:ext uri="{FF2B5EF4-FFF2-40B4-BE49-F238E27FC236}">
                <a16:creationId xmlns:a16="http://schemas.microsoft.com/office/drawing/2014/main" id="{F8BC81DA-3FA6-4C3D-B44A-15755601159B}"/>
              </a:ext>
            </a:extLst>
          </p:cNvPr>
          <p:cNvCxnSpPr/>
          <p:nvPr/>
        </p:nvCxnSpPr>
        <p:spPr>
          <a:xfrm>
            <a:off x="4695600" y="308020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62;p24">
            <a:extLst>
              <a:ext uri="{FF2B5EF4-FFF2-40B4-BE49-F238E27FC236}">
                <a16:creationId xmlns:a16="http://schemas.microsoft.com/office/drawing/2014/main" id="{571F2948-F381-468C-BDC4-AB87D4564010}"/>
              </a:ext>
            </a:extLst>
          </p:cNvPr>
          <p:cNvSpPr txBox="1">
            <a:spLocks/>
          </p:cNvSpPr>
          <p:nvPr/>
        </p:nvSpPr>
        <p:spPr>
          <a:xfrm>
            <a:off x="4826224" y="2473603"/>
            <a:ext cx="384054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000" dirty="0" err="1"/>
              <a:t>Ahora</a:t>
            </a:r>
            <a:r>
              <a:rPr lang="en-US" sz="3000" dirty="0"/>
              <a:t> </a:t>
            </a:r>
            <a:r>
              <a:rPr lang="en-US" sz="3000" dirty="0" err="1"/>
              <a:t>presentate</a:t>
            </a:r>
            <a:r>
              <a:rPr lang="en-US" sz="3000" dirty="0"/>
              <a:t> </a:t>
            </a:r>
            <a:r>
              <a:rPr lang="en-US" sz="3000" dirty="0" err="1"/>
              <a:t>tú</a:t>
            </a:r>
            <a:endParaRPr lang="en-US" sz="3000" dirty="0"/>
          </a:p>
        </p:txBody>
      </p:sp>
      <p:sp>
        <p:nvSpPr>
          <p:cNvPr id="16" name="Google Shape;263;p24">
            <a:extLst>
              <a:ext uri="{FF2B5EF4-FFF2-40B4-BE49-F238E27FC236}">
                <a16:creationId xmlns:a16="http://schemas.microsoft.com/office/drawing/2014/main" id="{8CC278B4-9B77-4F6F-B2B1-48C3BDA2BA8C}"/>
              </a:ext>
            </a:extLst>
          </p:cNvPr>
          <p:cNvSpPr txBox="1">
            <a:spLocks/>
          </p:cNvSpPr>
          <p:nvPr/>
        </p:nvSpPr>
        <p:spPr>
          <a:xfrm>
            <a:off x="4904332" y="3358560"/>
            <a:ext cx="3457500" cy="133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dirty="0"/>
              <a:t>¿Cómo te llamas?</a:t>
            </a:r>
          </a:p>
          <a:p>
            <a:pPr marL="171450" indent="-171450">
              <a:buFontTx/>
              <a:buChar char="-"/>
            </a:pPr>
            <a:r>
              <a:rPr lang="es-ES" dirty="0"/>
              <a:t>¿Cuál es tu semestre?</a:t>
            </a:r>
          </a:p>
          <a:p>
            <a:pPr marL="171450" indent="-171450">
              <a:buFontTx/>
              <a:buChar char="-"/>
            </a:pPr>
            <a:r>
              <a:rPr lang="es-ES" dirty="0"/>
              <a:t>¿Qué es lo que más le gusta de su carrera?</a:t>
            </a:r>
          </a:p>
          <a:p>
            <a:pPr marL="171450" indent="-171450">
              <a:buFontTx/>
              <a:buChar char="-"/>
            </a:pPr>
            <a:r>
              <a:rPr lang="es-ES" dirty="0"/>
              <a:t>¿En que área te gustaría enfocarte más?</a:t>
            </a:r>
          </a:p>
          <a:p>
            <a:pPr marL="171450" indent="-171450">
              <a:buFontTx/>
              <a:buChar char="-"/>
            </a:pPr>
            <a:r>
              <a:rPr lang="es-ES" dirty="0"/>
              <a:t>¿Cómo te visualizas en el futuro siendo ingeniero o ingeniera de sistemas?</a:t>
            </a:r>
          </a:p>
        </p:txBody>
      </p:sp>
      <p:grpSp>
        <p:nvGrpSpPr>
          <p:cNvPr id="17" name="Google Shape;248;p23">
            <a:extLst>
              <a:ext uri="{FF2B5EF4-FFF2-40B4-BE49-F238E27FC236}">
                <a16:creationId xmlns:a16="http://schemas.microsoft.com/office/drawing/2014/main" id="{6F8A79E8-ADA6-4572-A9BD-38DE2DC89795}"/>
              </a:ext>
            </a:extLst>
          </p:cNvPr>
          <p:cNvGrpSpPr/>
          <p:nvPr/>
        </p:nvGrpSpPr>
        <p:grpSpPr>
          <a:xfrm>
            <a:off x="5929746" y="1107225"/>
            <a:ext cx="1234695" cy="1230765"/>
            <a:chOff x="5812000" y="2553488"/>
            <a:chExt cx="769850" cy="767400"/>
          </a:xfrm>
        </p:grpSpPr>
        <p:sp>
          <p:nvSpPr>
            <p:cNvPr id="18" name="Google Shape;249;p23">
              <a:extLst>
                <a:ext uri="{FF2B5EF4-FFF2-40B4-BE49-F238E27FC236}">
                  <a16:creationId xmlns:a16="http://schemas.microsoft.com/office/drawing/2014/main" id="{4A8F7037-73EB-4E87-988B-C5C3683FFC5A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0;p23">
              <a:extLst>
                <a:ext uri="{FF2B5EF4-FFF2-40B4-BE49-F238E27FC236}">
                  <a16:creationId xmlns:a16="http://schemas.microsoft.com/office/drawing/2014/main" id="{5E40EEC0-ACC3-45A4-AC97-70608880653B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;p23">
              <a:extLst>
                <a:ext uri="{FF2B5EF4-FFF2-40B4-BE49-F238E27FC236}">
                  <a16:creationId xmlns:a16="http://schemas.microsoft.com/office/drawing/2014/main" id="{898F4AD7-0D37-4318-A4CD-FEAF1A3891D1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;p23">
              <a:extLst>
                <a:ext uri="{FF2B5EF4-FFF2-40B4-BE49-F238E27FC236}">
                  <a16:creationId xmlns:a16="http://schemas.microsoft.com/office/drawing/2014/main" id="{C8DBABA3-50DA-46BC-AA56-B696610D3D89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;p23">
              <a:extLst>
                <a:ext uri="{FF2B5EF4-FFF2-40B4-BE49-F238E27FC236}">
                  <a16:creationId xmlns:a16="http://schemas.microsoft.com/office/drawing/2014/main" id="{B86CB5BE-B8F5-439E-A886-4F15893EAC4F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;p23">
              <a:extLst>
                <a:ext uri="{FF2B5EF4-FFF2-40B4-BE49-F238E27FC236}">
                  <a16:creationId xmlns:a16="http://schemas.microsoft.com/office/drawing/2014/main" id="{00251693-3099-47B9-AB75-D18F30306686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113340" y="1790525"/>
            <a:ext cx="45340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Objetivos del curso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436500" y="2636836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Aprender sobre las principales diferencias entre las bases de datos relacionales (SQL) y NoSQL, identificando la manera en que se construye cada base de datos, los formatos, tipos y lenguajes que se utilizan para manipular los datos. </a:t>
            </a:r>
            <a:r>
              <a:rPr lang="es" dirty="0"/>
              <a:t>Esto permitirá al estudiante definir una arquitectura básica para el almacenamiento de datos de sistemas no complejos.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000873" y="2397125"/>
            <a:ext cx="5302454" cy="112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247;p23">
            <a:extLst>
              <a:ext uri="{FF2B5EF4-FFF2-40B4-BE49-F238E27FC236}">
                <a16:creationId xmlns:a16="http://schemas.microsoft.com/office/drawing/2014/main" id="{D4A3A7C7-202B-44F4-9870-8F079F71F141}"/>
              </a:ext>
            </a:extLst>
          </p:cNvPr>
          <p:cNvSpPr/>
          <p:nvPr/>
        </p:nvSpPr>
        <p:spPr>
          <a:xfrm>
            <a:off x="1330127" y="1790525"/>
            <a:ext cx="1781668" cy="178166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Metodología del curso y reglas de juego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5948988" y="2230274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Respetar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opiniones</a:t>
            </a:r>
            <a:r>
              <a:rPr lang="en-US" dirty="0">
                <a:solidFill>
                  <a:schemeClr val="accent1"/>
                </a:solidFill>
              </a:rPr>
              <a:t> de los </a:t>
            </a:r>
            <a:r>
              <a:rPr lang="en-US" dirty="0" err="1">
                <a:solidFill>
                  <a:schemeClr val="accent1"/>
                </a:solidFill>
              </a:rPr>
              <a:t>compañeros</a:t>
            </a:r>
            <a:r>
              <a:rPr lang="en-US" dirty="0">
                <a:solidFill>
                  <a:schemeClr val="accent1"/>
                </a:solidFill>
              </a:rPr>
              <a:t> y </a:t>
            </a:r>
            <a:r>
              <a:rPr lang="en-US" dirty="0" err="1">
                <a:solidFill>
                  <a:schemeClr val="accent1"/>
                </a:solidFill>
              </a:rPr>
              <a:t>estar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abiertos</a:t>
            </a:r>
            <a:r>
              <a:rPr lang="en-US" dirty="0">
                <a:solidFill>
                  <a:schemeClr val="accent1"/>
                </a:solidFill>
              </a:rPr>
              <a:t> al </a:t>
            </a:r>
            <a:r>
              <a:rPr lang="en-US" dirty="0" err="1">
                <a:solidFill>
                  <a:schemeClr val="accent1"/>
                </a:solidFill>
              </a:rPr>
              <a:t>dialogo</a:t>
            </a:r>
            <a:r>
              <a:rPr lang="en-US" dirty="0">
                <a:solidFill>
                  <a:schemeClr val="accent1"/>
                </a:solidFill>
              </a:rPr>
              <a:t> y a los </a:t>
            </a:r>
            <a:r>
              <a:rPr lang="en-US" dirty="0" err="1">
                <a:solidFill>
                  <a:schemeClr val="accent1"/>
                </a:solidFill>
              </a:rPr>
              <a:t>cambios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4599267" y="393897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713074" y="2095187"/>
            <a:ext cx="2285477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Desarrolla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actividades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programadas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como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trabajo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independiente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pregunta</a:t>
            </a:r>
            <a:r>
              <a:rPr lang="en-US" dirty="0">
                <a:solidFill>
                  <a:schemeClr val="accent1"/>
                </a:solidFill>
              </a:rPr>
              <a:t> y </a:t>
            </a:r>
            <a:r>
              <a:rPr lang="en-US" dirty="0" err="1">
                <a:solidFill>
                  <a:schemeClr val="accent1"/>
                </a:solidFill>
              </a:rPr>
              <a:t>soluciona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tus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dudas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clase</a:t>
            </a:r>
            <a:r>
              <a:rPr lang="en-US" dirty="0">
                <a:solidFill>
                  <a:schemeClr val="accent1"/>
                </a:solidFill>
              </a:rPr>
              <a:t> o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monitorias</a:t>
            </a:r>
            <a:endParaRPr lang="en-US" dirty="0">
              <a:solidFill>
                <a:schemeClr val="accent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Realiza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tus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lecturas</a:t>
            </a:r>
            <a:r>
              <a:rPr lang="en-US" dirty="0">
                <a:solidFill>
                  <a:schemeClr val="accent1"/>
                </a:solidFill>
              </a:rPr>
              <a:t> e </a:t>
            </a:r>
            <a:r>
              <a:rPr lang="en-US" dirty="0" err="1">
                <a:solidFill>
                  <a:schemeClr val="accent1"/>
                </a:solidFill>
              </a:rPr>
              <a:t>investiga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sobre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cada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concepto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hablado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clase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083431" y="203561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059769" y="382915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5228982" y="229333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720476" y="194493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El aprendizaje es nuestro principal pilar en clase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620280" y="379006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Lograr los objetivos propuestos para el curso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5616973" y="210190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Trabajo en equipo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5948988" y="362540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Hacer y construir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1114234" y="3485903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1123566" y="1697515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5295013" y="1942591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294779" y="3606748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25;p23">
            <a:extLst>
              <a:ext uri="{FF2B5EF4-FFF2-40B4-BE49-F238E27FC236}">
                <a16:creationId xmlns:a16="http://schemas.microsoft.com/office/drawing/2014/main" id="{D1409405-1F31-4F17-B16B-CCC063BC301E}"/>
              </a:ext>
            </a:extLst>
          </p:cNvPr>
          <p:cNvSpPr txBox="1">
            <a:spLocks/>
          </p:cNvSpPr>
          <p:nvPr/>
        </p:nvSpPr>
        <p:spPr>
          <a:xfrm>
            <a:off x="1711139" y="3951930"/>
            <a:ext cx="228547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Entregar</a:t>
            </a:r>
            <a:r>
              <a:rPr lang="en-US" dirty="0">
                <a:solidFill>
                  <a:schemeClr val="accent1"/>
                </a:solidFill>
              </a:rPr>
              <a:t> los </a:t>
            </a:r>
            <a:r>
              <a:rPr lang="en-US" dirty="0" err="1">
                <a:solidFill>
                  <a:schemeClr val="accent1"/>
                </a:solidFill>
              </a:rPr>
              <a:t>trabajos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fechas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establecidas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caledario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académico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Informar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sobre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alguna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situación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pueda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poner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riesgo</a:t>
            </a:r>
            <a:r>
              <a:rPr lang="en-US" dirty="0">
                <a:solidFill>
                  <a:schemeClr val="accent1"/>
                </a:solidFill>
              </a:rPr>
              <a:t> sus </a:t>
            </a:r>
            <a:r>
              <a:rPr lang="en-US" dirty="0" err="1">
                <a:solidFill>
                  <a:schemeClr val="accent1"/>
                </a:solidFill>
              </a:rPr>
              <a:t>objetivos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académicos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tiempo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Google Shape;225;p23">
            <a:extLst>
              <a:ext uri="{FF2B5EF4-FFF2-40B4-BE49-F238E27FC236}">
                <a16:creationId xmlns:a16="http://schemas.microsoft.com/office/drawing/2014/main" id="{B6C140DA-29EA-4E75-9787-2AE680BECC05}"/>
              </a:ext>
            </a:extLst>
          </p:cNvPr>
          <p:cNvSpPr txBox="1">
            <a:spLocks/>
          </p:cNvSpPr>
          <p:nvPr/>
        </p:nvSpPr>
        <p:spPr>
          <a:xfrm>
            <a:off x="5741189" y="3808246"/>
            <a:ext cx="228547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No </a:t>
            </a:r>
            <a:r>
              <a:rPr lang="en-US" dirty="0" err="1">
                <a:solidFill>
                  <a:schemeClr val="accent1"/>
                </a:solidFill>
              </a:rPr>
              <a:t>tener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miedo</a:t>
            </a:r>
            <a:r>
              <a:rPr lang="en-US" dirty="0">
                <a:solidFill>
                  <a:schemeClr val="accent1"/>
                </a:solidFill>
              </a:rPr>
              <a:t> de los </a:t>
            </a:r>
            <a:r>
              <a:rPr lang="en-US" dirty="0" err="1">
                <a:solidFill>
                  <a:schemeClr val="accent1"/>
                </a:solidFill>
              </a:rPr>
              <a:t>errores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n-US" dirty="0">
                <a:solidFill>
                  <a:schemeClr val="accent1"/>
                </a:solidFill>
              </a:rPr>
              <a:t>No </a:t>
            </a:r>
            <a:r>
              <a:rPr lang="en-US" dirty="0" err="1">
                <a:solidFill>
                  <a:schemeClr val="accent1"/>
                </a:solidFill>
              </a:rPr>
              <a:t>tener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miedo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trabajar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equipo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Codificar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probar</a:t>
            </a:r>
            <a:r>
              <a:rPr lang="en-US" dirty="0">
                <a:solidFill>
                  <a:schemeClr val="accent1"/>
                </a:solidFill>
              </a:rPr>
              <a:t> y </a:t>
            </a:r>
            <a:r>
              <a:rPr lang="en-US" dirty="0" err="1">
                <a:solidFill>
                  <a:schemeClr val="accent1"/>
                </a:solidFill>
              </a:rPr>
              <a:t>entregar</a:t>
            </a:r>
            <a:r>
              <a:rPr lang="en-US" dirty="0">
                <a:solidFill>
                  <a:schemeClr val="accent1"/>
                </a:solidFill>
              </a:rPr>
              <a:t>, sin </a:t>
            </a:r>
            <a:r>
              <a:rPr lang="en-US" dirty="0" err="1">
                <a:solidFill>
                  <a:schemeClr val="accent1"/>
                </a:solidFill>
              </a:rPr>
              <a:t>miedo</a:t>
            </a:r>
            <a:r>
              <a:rPr lang="en-US" dirty="0">
                <a:solidFill>
                  <a:schemeClr val="accent1"/>
                </a:solidFill>
              </a:rPr>
              <a:t> al </a:t>
            </a:r>
            <a:r>
              <a:rPr lang="en-US" dirty="0" err="1">
                <a:solidFill>
                  <a:schemeClr val="accent1"/>
                </a:solidFill>
              </a:rPr>
              <a:t>éxito</a:t>
            </a:r>
            <a:endParaRPr lang="en-US" dirty="0">
              <a:solidFill>
                <a:schemeClr val="accent1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</a:rPr>
              <a:t>Recuerde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profesor</a:t>
            </a:r>
            <a:r>
              <a:rPr lang="en-US" dirty="0">
                <a:solidFill>
                  <a:schemeClr val="accent1"/>
                </a:solidFill>
              </a:rPr>
              <a:t> es una </a:t>
            </a:r>
            <a:r>
              <a:rPr lang="en-US" dirty="0" err="1">
                <a:solidFill>
                  <a:schemeClr val="accent1"/>
                </a:solidFill>
              </a:rPr>
              <a:t>guía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pero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usted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también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puede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proponer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otras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soluciones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Módulos del curso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2055543" y="38490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BASES DE DATOS RELACIONALES (SQL)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4801393" y="37509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BASES DE DATOS NoSQL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D930BF3-FF35-4ECB-9AFC-E29039F0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81" y="2320193"/>
            <a:ext cx="1103654" cy="110365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61D5B2E-A090-4968-BFD6-5CE70C5E8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23" y="2017570"/>
            <a:ext cx="1828278" cy="1461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5434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7009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87144" y="644813"/>
            <a:ext cx="83888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Tema</a:t>
            </a:r>
            <a:r>
              <a:rPr lang="en-US" dirty="0">
                <a:solidFill>
                  <a:srgbClr val="FFFFFF"/>
                </a:solidFill>
              </a:rPr>
              <a:t> 1: </a:t>
            </a:r>
            <a:r>
              <a:rPr lang="en-US" dirty="0" err="1">
                <a:solidFill>
                  <a:srgbClr val="FFFFFF"/>
                </a:solidFill>
              </a:rPr>
              <a:t>Generalidades</a:t>
            </a:r>
            <a:r>
              <a:rPr lang="en-US" dirty="0">
                <a:solidFill>
                  <a:srgbClr val="FFFFFF"/>
                </a:solidFill>
              </a:rPr>
              <a:t> de las bases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7291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Logros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8866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Temario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86521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6794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5220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80957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652112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3943560" y="1804175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Distinguir las características fundamentales de un ambiente de bases de datos</a:t>
            </a:r>
          </a:p>
        </p:txBody>
      </p:sp>
      <p:sp>
        <p:nvSpPr>
          <p:cNvPr id="50" name="Google Shape;297;p26">
            <a:extLst>
              <a:ext uri="{FF2B5EF4-FFF2-40B4-BE49-F238E27FC236}">
                <a16:creationId xmlns:a16="http://schemas.microsoft.com/office/drawing/2014/main" id="{A8F4EE1F-2000-4B9D-9C5D-DAFC6E9CF63F}"/>
              </a:ext>
            </a:extLst>
          </p:cNvPr>
          <p:cNvSpPr txBox="1">
            <a:spLocks/>
          </p:cNvSpPr>
          <p:nvPr/>
        </p:nvSpPr>
        <p:spPr>
          <a:xfrm>
            <a:off x="3855637" y="2437960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- Evolución de los datos y tipos de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Ciclo de vida de la información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Momentos de los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Modelos de datos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1" name="Google Shape;297;p26">
            <a:extLst>
              <a:ext uri="{FF2B5EF4-FFF2-40B4-BE49-F238E27FC236}">
                <a16:creationId xmlns:a16="http://schemas.microsoft.com/office/drawing/2014/main" id="{E65834D7-51ED-42BF-8D6B-4F3269AB0804}"/>
              </a:ext>
            </a:extLst>
          </p:cNvPr>
          <p:cNvSpPr txBox="1">
            <a:spLocks/>
          </p:cNvSpPr>
          <p:nvPr/>
        </p:nvSpPr>
        <p:spPr>
          <a:xfrm>
            <a:off x="3884431" y="3522025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Diagramas y modelos de datos (Modelo entidad relación y modelo relacional)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430818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7009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07431" y="1672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87144" y="644813"/>
            <a:ext cx="83888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Tema</a:t>
            </a:r>
            <a:r>
              <a:rPr lang="en-US" dirty="0">
                <a:solidFill>
                  <a:srgbClr val="FFFFFF"/>
                </a:solidFill>
              </a:rPr>
              <a:t> 2: Bases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relacionales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29137" y="185844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44938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Logros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8866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Temario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86521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791131" y="16512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67947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04419" y="176510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428673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80957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4416824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3826843" y="1468326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Transformar los modelos conceptuales a lógicos. Construir bases de datos para datos estructurados</a:t>
            </a:r>
          </a:p>
        </p:txBody>
      </p:sp>
      <p:sp>
        <p:nvSpPr>
          <p:cNvPr id="50" name="Google Shape;297;p26">
            <a:extLst>
              <a:ext uri="{FF2B5EF4-FFF2-40B4-BE49-F238E27FC236}">
                <a16:creationId xmlns:a16="http://schemas.microsoft.com/office/drawing/2014/main" id="{A8F4EE1F-2000-4B9D-9C5D-DAFC6E9CF63F}"/>
              </a:ext>
            </a:extLst>
          </p:cNvPr>
          <p:cNvSpPr txBox="1">
            <a:spLocks/>
          </p:cNvSpPr>
          <p:nvPr/>
        </p:nvSpPr>
        <p:spPr>
          <a:xfrm>
            <a:off x="3826843" y="2165590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- Utilización de los modelos en el mundo real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Transformación del modelado a la base de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Clases de entidades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Arquitectura de los sistemas gestores de Bases de datos, OLTP, OLAP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Modelo relacional, restricciones de integridad y normalización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Lenguaje de consulta formal 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Lenguaje de consulta SQL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1" name="Google Shape;297;p26">
            <a:extLst>
              <a:ext uri="{FF2B5EF4-FFF2-40B4-BE49-F238E27FC236}">
                <a16:creationId xmlns:a16="http://schemas.microsoft.com/office/drawing/2014/main" id="{E65834D7-51ED-42BF-8D6B-4F3269AB0804}"/>
              </a:ext>
            </a:extLst>
          </p:cNvPr>
          <p:cNvSpPr txBox="1">
            <a:spLocks/>
          </p:cNvSpPr>
          <p:nvPr/>
        </p:nvSpPr>
        <p:spPr>
          <a:xfrm>
            <a:off x="3826843" y="4218431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Capturar datos desde una pantalla de usuario real y almacenarlos en una base de datos. Manipulación de estos datos.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415031" y="411768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415031" y="30066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07431" y="1672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87144" y="644813"/>
            <a:ext cx="838888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</a:rPr>
              <a:t>Tema</a:t>
            </a:r>
            <a:r>
              <a:rPr lang="en-US" dirty="0">
                <a:solidFill>
                  <a:srgbClr val="FFFFFF"/>
                </a:solidFill>
              </a:rPr>
              <a:t> 3: Bases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 NoSQL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29137" y="185844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Objetivo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636737" y="430338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Logros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636737" y="31923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Temario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865216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791131" y="16512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98731" y="29852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04419" y="176510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98731" y="409623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959356" y="3115319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977537" y="4226324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297;p26">
            <a:extLst>
              <a:ext uri="{FF2B5EF4-FFF2-40B4-BE49-F238E27FC236}">
                <a16:creationId xmlns:a16="http://schemas.microsoft.com/office/drawing/2014/main" id="{1EEB521D-2058-40B2-99AC-0290EC601887}"/>
              </a:ext>
            </a:extLst>
          </p:cNvPr>
          <p:cNvSpPr txBox="1">
            <a:spLocks/>
          </p:cNvSpPr>
          <p:nvPr/>
        </p:nvSpPr>
        <p:spPr>
          <a:xfrm>
            <a:off x="3826843" y="1468326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Construir bases de datos para datos no estructurados, comprender el funcionamiento y aplicación de estos tipos de bases de datos</a:t>
            </a:r>
          </a:p>
        </p:txBody>
      </p:sp>
      <p:sp>
        <p:nvSpPr>
          <p:cNvPr id="50" name="Google Shape;297;p26">
            <a:extLst>
              <a:ext uri="{FF2B5EF4-FFF2-40B4-BE49-F238E27FC236}">
                <a16:creationId xmlns:a16="http://schemas.microsoft.com/office/drawing/2014/main" id="{A8F4EE1F-2000-4B9D-9C5D-DAFC6E9CF63F}"/>
              </a:ext>
            </a:extLst>
          </p:cNvPr>
          <p:cNvSpPr txBox="1">
            <a:spLocks/>
          </p:cNvSpPr>
          <p:nvPr/>
        </p:nvSpPr>
        <p:spPr>
          <a:xfrm>
            <a:off x="3905649" y="2471339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- Arquitecturas de bases de datos manejadoras de grandes volúmenes de datos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Bases de datos bajo modelos Key - </a:t>
            </a:r>
            <a:r>
              <a:rPr lang="es-ES" sz="1200" dirty="0" err="1">
                <a:solidFill>
                  <a:srgbClr val="FFFFFF"/>
                </a:solidFill>
              </a:rPr>
              <a:t>Value</a:t>
            </a:r>
            <a:endParaRPr lang="es-ES" sz="1200" dirty="0">
              <a:solidFill>
                <a:srgbClr val="FFFFFF"/>
              </a:solidFill>
            </a:endParaRPr>
          </a:p>
          <a:p>
            <a:r>
              <a:rPr lang="es-ES" sz="1200" dirty="0">
                <a:solidFill>
                  <a:srgbClr val="FFFFFF"/>
                </a:solidFill>
              </a:rPr>
              <a:t>- Bases de datos orientadas a documentos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Bases de datos columnares</a:t>
            </a:r>
          </a:p>
          <a:p>
            <a:r>
              <a:rPr lang="es-ES" sz="1200" dirty="0">
                <a:solidFill>
                  <a:srgbClr val="FFFFFF"/>
                </a:solidFill>
              </a:rPr>
              <a:t>- Bases de datos orientadas a grafos</a:t>
            </a:r>
          </a:p>
          <a:p>
            <a:endParaRPr lang="es-ES" sz="1200" dirty="0">
              <a:solidFill>
                <a:srgbClr val="FFFFFF"/>
              </a:solidFill>
            </a:endParaRP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  <p:sp>
        <p:nvSpPr>
          <p:cNvPr id="51" name="Google Shape;297;p26">
            <a:extLst>
              <a:ext uri="{FF2B5EF4-FFF2-40B4-BE49-F238E27FC236}">
                <a16:creationId xmlns:a16="http://schemas.microsoft.com/office/drawing/2014/main" id="{E65834D7-51ED-42BF-8D6B-4F3269AB0804}"/>
              </a:ext>
            </a:extLst>
          </p:cNvPr>
          <p:cNvSpPr txBox="1">
            <a:spLocks/>
          </p:cNvSpPr>
          <p:nvPr/>
        </p:nvSpPr>
        <p:spPr>
          <a:xfrm>
            <a:off x="3905649" y="4027931"/>
            <a:ext cx="3457500" cy="535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FFFFFF"/>
                </a:solidFill>
              </a:rPr>
              <a:t>Interactuar con grandes volúmenes de datos, realizar consultas e interactuar con los datos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36053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536775" y="3416532"/>
            <a:ext cx="227715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4 de </a:t>
            </a:r>
            <a:r>
              <a:rPr lang="en-US" b="1" dirty="0" err="1"/>
              <a:t>febrero</a:t>
            </a:r>
            <a:r>
              <a:rPr lang="en-US" b="1" dirty="0"/>
              <a:t> : </a:t>
            </a:r>
            <a:r>
              <a:rPr lang="en-US" dirty="0"/>
              <a:t>Quiz 1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11 de </a:t>
            </a:r>
            <a:r>
              <a:rPr lang="en-US" b="1" dirty="0" err="1"/>
              <a:t>febrero</a:t>
            </a:r>
            <a:r>
              <a:rPr lang="en-US" b="1" dirty="0"/>
              <a:t>: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1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16 de </a:t>
            </a:r>
            <a:r>
              <a:rPr lang="en-US" b="1" dirty="0" err="1"/>
              <a:t>febrero</a:t>
            </a:r>
            <a:r>
              <a:rPr lang="en-US" b="1" dirty="0"/>
              <a:t>: </a:t>
            </a:r>
            <a:r>
              <a:rPr lang="en-US" dirty="0" err="1"/>
              <a:t>Parcial</a:t>
            </a:r>
            <a:r>
              <a:rPr lang="en-US" dirty="0"/>
              <a:t> 1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659197" y="321117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Corte 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938378" y="2917044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635273" y="2041103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777144" y="2935589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474058" y="2059648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6542334" y="285117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239248" y="197523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90768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7152;p55">
            <a:extLst>
              <a:ext uri="{FF2B5EF4-FFF2-40B4-BE49-F238E27FC236}">
                <a16:creationId xmlns:a16="http://schemas.microsoft.com/office/drawing/2014/main" id="{ADCBBED5-9F9A-4AEE-82D5-376FE949844E}"/>
              </a:ext>
            </a:extLst>
          </p:cNvPr>
          <p:cNvGrpSpPr/>
          <p:nvPr/>
        </p:nvGrpSpPr>
        <p:grpSpPr>
          <a:xfrm>
            <a:off x="1270479" y="1393052"/>
            <a:ext cx="729588" cy="723785"/>
            <a:chOff x="-32174975" y="3192625"/>
            <a:chExt cx="295375" cy="293025"/>
          </a:xfrm>
        </p:grpSpPr>
        <p:sp>
          <p:nvSpPr>
            <p:cNvPr id="41" name="Google Shape;7153;p55">
              <a:extLst>
                <a:ext uri="{FF2B5EF4-FFF2-40B4-BE49-F238E27FC236}">
                  <a16:creationId xmlns:a16="http://schemas.microsoft.com/office/drawing/2014/main" id="{64D89358-34AF-4DCC-8F80-75C74532B2DB}"/>
                </a:ext>
              </a:extLst>
            </p:cNvPr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54;p55">
              <a:extLst>
                <a:ext uri="{FF2B5EF4-FFF2-40B4-BE49-F238E27FC236}">
                  <a16:creationId xmlns:a16="http://schemas.microsoft.com/office/drawing/2014/main" id="{220A95F3-0E2F-46D7-B921-C9F4A1DEC529}"/>
                </a:ext>
              </a:extLst>
            </p:cNvPr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55;p55">
              <a:extLst>
                <a:ext uri="{FF2B5EF4-FFF2-40B4-BE49-F238E27FC236}">
                  <a16:creationId xmlns:a16="http://schemas.microsoft.com/office/drawing/2014/main" id="{11B75FE8-87A1-4C24-A8C3-0A2A2CDB1B28}"/>
                </a:ext>
              </a:extLst>
            </p:cNvPr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56;p55">
              <a:extLst>
                <a:ext uri="{FF2B5EF4-FFF2-40B4-BE49-F238E27FC236}">
                  <a16:creationId xmlns:a16="http://schemas.microsoft.com/office/drawing/2014/main" id="{EEFE2D75-DEAC-4747-B0AD-6D30D536B4A3}"/>
                </a:ext>
              </a:extLst>
            </p:cNvPr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7152;p55">
            <a:extLst>
              <a:ext uri="{FF2B5EF4-FFF2-40B4-BE49-F238E27FC236}">
                <a16:creationId xmlns:a16="http://schemas.microsoft.com/office/drawing/2014/main" id="{8BE089F1-F704-4DC5-9F85-9A11B08A5DD6}"/>
              </a:ext>
            </a:extLst>
          </p:cNvPr>
          <p:cNvGrpSpPr/>
          <p:nvPr/>
        </p:nvGrpSpPr>
        <p:grpSpPr>
          <a:xfrm>
            <a:off x="4125985" y="1417230"/>
            <a:ext cx="729588" cy="723785"/>
            <a:chOff x="-32174975" y="3192625"/>
            <a:chExt cx="295375" cy="293025"/>
          </a:xfrm>
          <a:solidFill>
            <a:schemeClr val="accent1"/>
          </a:solidFill>
        </p:grpSpPr>
        <p:sp>
          <p:nvSpPr>
            <p:cNvPr id="46" name="Google Shape;7153;p55">
              <a:extLst>
                <a:ext uri="{FF2B5EF4-FFF2-40B4-BE49-F238E27FC236}">
                  <a16:creationId xmlns:a16="http://schemas.microsoft.com/office/drawing/2014/main" id="{46EC73E2-88AB-4B05-85C5-87D94BD48900}"/>
                </a:ext>
              </a:extLst>
            </p:cNvPr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54;p55">
              <a:extLst>
                <a:ext uri="{FF2B5EF4-FFF2-40B4-BE49-F238E27FC236}">
                  <a16:creationId xmlns:a16="http://schemas.microsoft.com/office/drawing/2014/main" id="{CCB7A642-3B3D-490F-8FB3-54B567AE3041}"/>
                </a:ext>
              </a:extLst>
            </p:cNvPr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55;p55">
              <a:extLst>
                <a:ext uri="{FF2B5EF4-FFF2-40B4-BE49-F238E27FC236}">
                  <a16:creationId xmlns:a16="http://schemas.microsoft.com/office/drawing/2014/main" id="{2F19D875-4CF1-4BA5-AE6A-CC8175F1328E}"/>
                </a:ext>
              </a:extLst>
            </p:cNvPr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56;p55">
              <a:extLst>
                <a:ext uri="{FF2B5EF4-FFF2-40B4-BE49-F238E27FC236}">
                  <a16:creationId xmlns:a16="http://schemas.microsoft.com/office/drawing/2014/main" id="{468AAE61-C0CD-45AD-BD47-29C0150E749A}"/>
                </a:ext>
              </a:extLst>
            </p:cNvPr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7152;p55">
            <a:extLst>
              <a:ext uri="{FF2B5EF4-FFF2-40B4-BE49-F238E27FC236}">
                <a16:creationId xmlns:a16="http://schemas.microsoft.com/office/drawing/2014/main" id="{44E493F1-2F49-4DBC-A510-4FB4152AEF41}"/>
              </a:ext>
            </a:extLst>
          </p:cNvPr>
          <p:cNvGrpSpPr/>
          <p:nvPr/>
        </p:nvGrpSpPr>
        <p:grpSpPr>
          <a:xfrm>
            <a:off x="6907897" y="1331518"/>
            <a:ext cx="729588" cy="723785"/>
            <a:chOff x="-32174975" y="3192625"/>
            <a:chExt cx="295375" cy="293025"/>
          </a:xfrm>
          <a:solidFill>
            <a:schemeClr val="bg1"/>
          </a:solidFill>
        </p:grpSpPr>
        <p:sp>
          <p:nvSpPr>
            <p:cNvPr id="51" name="Google Shape;7153;p55">
              <a:extLst>
                <a:ext uri="{FF2B5EF4-FFF2-40B4-BE49-F238E27FC236}">
                  <a16:creationId xmlns:a16="http://schemas.microsoft.com/office/drawing/2014/main" id="{EE6D3624-00D4-4992-A2E7-5AE3D5C56063}"/>
                </a:ext>
              </a:extLst>
            </p:cNvPr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4;p55">
              <a:extLst>
                <a:ext uri="{FF2B5EF4-FFF2-40B4-BE49-F238E27FC236}">
                  <a16:creationId xmlns:a16="http://schemas.microsoft.com/office/drawing/2014/main" id="{ABB592D7-3801-468C-8EA9-F1CFD5CECF9F}"/>
                </a:ext>
              </a:extLst>
            </p:cNvPr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55;p55">
              <a:extLst>
                <a:ext uri="{FF2B5EF4-FFF2-40B4-BE49-F238E27FC236}">
                  <a16:creationId xmlns:a16="http://schemas.microsoft.com/office/drawing/2014/main" id="{0A9DED7B-C0D4-4F78-8054-943CA85B86ED}"/>
                </a:ext>
              </a:extLst>
            </p:cNvPr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56;p55">
              <a:extLst>
                <a:ext uri="{FF2B5EF4-FFF2-40B4-BE49-F238E27FC236}">
                  <a16:creationId xmlns:a16="http://schemas.microsoft.com/office/drawing/2014/main" id="{25A933FA-3517-450A-8A57-D8D242C1548A}"/>
                </a:ext>
              </a:extLst>
            </p:cNvPr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69;p30">
            <a:extLst>
              <a:ext uri="{FF2B5EF4-FFF2-40B4-BE49-F238E27FC236}">
                <a16:creationId xmlns:a16="http://schemas.microsoft.com/office/drawing/2014/main" id="{524B2CF6-41A4-4FE3-B803-081BAAC45D53}"/>
              </a:ext>
            </a:extLst>
          </p:cNvPr>
          <p:cNvSpPr txBox="1">
            <a:spLocks/>
          </p:cNvSpPr>
          <p:nvPr/>
        </p:nvSpPr>
        <p:spPr>
          <a:xfrm>
            <a:off x="3476140" y="322062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Corte 2</a:t>
            </a:r>
          </a:p>
        </p:txBody>
      </p:sp>
      <p:sp>
        <p:nvSpPr>
          <p:cNvPr id="60" name="Google Shape;566;p30">
            <a:extLst>
              <a:ext uri="{FF2B5EF4-FFF2-40B4-BE49-F238E27FC236}">
                <a16:creationId xmlns:a16="http://schemas.microsoft.com/office/drawing/2014/main" id="{24B4F5D5-9111-4156-9722-BCFCD83A6A72}"/>
              </a:ext>
            </a:extLst>
          </p:cNvPr>
          <p:cNvSpPr txBox="1">
            <a:spLocks/>
          </p:cNvSpPr>
          <p:nvPr/>
        </p:nvSpPr>
        <p:spPr>
          <a:xfrm>
            <a:off x="3335478" y="3392942"/>
            <a:ext cx="227715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b="1" dirty="0"/>
              <a:t>2 de marzo: </a:t>
            </a:r>
            <a:r>
              <a:rPr lang="es-ES" dirty="0"/>
              <a:t>Quiz 2</a:t>
            </a:r>
          </a:p>
          <a:p>
            <a:pPr marL="171450" indent="-171450">
              <a:buFontTx/>
              <a:buChar char="-"/>
            </a:pPr>
            <a:r>
              <a:rPr lang="es-ES" b="1" dirty="0"/>
              <a:t>18 de marzo: </a:t>
            </a:r>
            <a:r>
              <a:rPr lang="es-ES" dirty="0"/>
              <a:t>Entrega trabajo 2</a:t>
            </a:r>
          </a:p>
          <a:p>
            <a:pPr marL="171450" indent="-171450">
              <a:buFontTx/>
              <a:buChar char="-"/>
            </a:pPr>
            <a:r>
              <a:rPr lang="es-ES" b="1" dirty="0"/>
              <a:t>23 de marzo: </a:t>
            </a:r>
            <a:r>
              <a:rPr lang="es-ES" dirty="0"/>
              <a:t>Parcial 2</a:t>
            </a:r>
          </a:p>
          <a:p>
            <a:pPr marL="171450" indent="-171450">
              <a:buFontTx/>
              <a:buChar char="-"/>
            </a:pPr>
            <a:endParaRPr lang="es-ES" b="1" dirty="0"/>
          </a:p>
        </p:txBody>
      </p:sp>
      <p:sp>
        <p:nvSpPr>
          <p:cNvPr id="63" name="Google Shape;569;p30">
            <a:extLst>
              <a:ext uri="{FF2B5EF4-FFF2-40B4-BE49-F238E27FC236}">
                <a16:creationId xmlns:a16="http://schemas.microsoft.com/office/drawing/2014/main" id="{FC91B75F-65C9-4D71-882B-88C8CF739D9F}"/>
              </a:ext>
            </a:extLst>
          </p:cNvPr>
          <p:cNvSpPr txBox="1">
            <a:spLocks/>
          </p:cNvSpPr>
          <p:nvPr/>
        </p:nvSpPr>
        <p:spPr>
          <a:xfrm>
            <a:off x="6257715" y="31159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Corte 3</a:t>
            </a:r>
          </a:p>
        </p:txBody>
      </p:sp>
      <p:sp>
        <p:nvSpPr>
          <p:cNvPr id="66" name="Google Shape;566;p30">
            <a:extLst>
              <a:ext uri="{FF2B5EF4-FFF2-40B4-BE49-F238E27FC236}">
                <a16:creationId xmlns:a16="http://schemas.microsoft.com/office/drawing/2014/main" id="{41A6350A-51F8-47A3-8048-2F3C6C25E9DD}"/>
              </a:ext>
            </a:extLst>
          </p:cNvPr>
          <p:cNvSpPr txBox="1">
            <a:spLocks/>
          </p:cNvSpPr>
          <p:nvPr/>
        </p:nvSpPr>
        <p:spPr>
          <a:xfrm>
            <a:off x="6140731" y="3325601"/>
            <a:ext cx="2277159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b="1" dirty="0"/>
              <a:t>8 de abril: </a:t>
            </a:r>
            <a:r>
              <a:rPr lang="es-ES" dirty="0"/>
              <a:t>Quiz 3</a:t>
            </a:r>
          </a:p>
          <a:p>
            <a:pPr marL="171450" indent="-171450">
              <a:buFontTx/>
              <a:buChar char="-"/>
            </a:pPr>
            <a:r>
              <a:rPr lang="es-ES" b="1" dirty="0"/>
              <a:t>1 de junio: </a:t>
            </a:r>
            <a:r>
              <a:rPr lang="es-ES" dirty="0"/>
              <a:t>Entrega trabajo 2</a:t>
            </a:r>
          </a:p>
          <a:p>
            <a:pPr marL="171450" indent="-171450">
              <a:buFontTx/>
              <a:buChar char="-"/>
            </a:pPr>
            <a:r>
              <a:rPr lang="es-ES" b="1" dirty="0"/>
              <a:t>3 de junio: </a:t>
            </a:r>
            <a:r>
              <a:rPr lang="es-ES" dirty="0"/>
              <a:t>Parcial 2</a:t>
            </a:r>
          </a:p>
          <a:p>
            <a:pPr marL="171450" indent="-171450">
              <a:buFontTx/>
              <a:buChar char="-"/>
            </a:pPr>
            <a:endParaRPr lang="es-ES" b="1" dirty="0"/>
          </a:p>
        </p:txBody>
      </p:sp>
      <p:sp>
        <p:nvSpPr>
          <p:cNvPr id="67" name="Google Shape;566;p30">
            <a:extLst>
              <a:ext uri="{FF2B5EF4-FFF2-40B4-BE49-F238E27FC236}">
                <a16:creationId xmlns:a16="http://schemas.microsoft.com/office/drawing/2014/main" id="{89239D10-FA1D-4AA4-903D-E3C4B1A7F5ED}"/>
              </a:ext>
            </a:extLst>
          </p:cNvPr>
          <p:cNvSpPr txBox="1">
            <a:spLocks/>
          </p:cNvSpPr>
          <p:nvPr/>
        </p:nvSpPr>
        <p:spPr>
          <a:xfrm>
            <a:off x="3151192" y="4441673"/>
            <a:ext cx="289906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b="1" dirty="0"/>
              <a:t>FECHA INICIO CLASES: </a:t>
            </a:r>
            <a:r>
              <a:rPr lang="es-ES" dirty="0"/>
              <a:t>26 de enero</a:t>
            </a:r>
          </a:p>
          <a:p>
            <a:pPr marL="171450" indent="-171450">
              <a:buFontTx/>
              <a:buChar char="-"/>
            </a:pPr>
            <a:r>
              <a:rPr lang="es-ES" b="1" dirty="0"/>
              <a:t>FECHA FIN CLASES: </a:t>
            </a:r>
            <a:r>
              <a:rPr lang="es-ES" dirty="0"/>
              <a:t>28 de mayo</a:t>
            </a:r>
          </a:p>
          <a:p>
            <a:pPr marL="171450" indent="-171450">
              <a:buFontTx/>
              <a:buChar char="-"/>
            </a:pPr>
            <a:endParaRPr lang="es-ES" b="1" dirty="0"/>
          </a:p>
          <a:p>
            <a:pPr marL="171450" indent="-171450">
              <a:buFontTx/>
              <a:buChar char="-"/>
            </a:pPr>
            <a:endParaRPr lang="es-E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708</Words>
  <Application>Microsoft Office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Black</vt:lpstr>
      <vt:lpstr>Roboto Mono Thin</vt:lpstr>
      <vt:lpstr>Roboto Thin</vt:lpstr>
      <vt:lpstr>Arial</vt:lpstr>
      <vt:lpstr>Bree Serif</vt:lpstr>
      <vt:lpstr>Roboto Light</vt:lpstr>
      <vt:lpstr>WEB PROPOSAL</vt:lpstr>
      <vt:lpstr>BASES DE DATOS</vt:lpstr>
      <vt:lpstr>Presentación profe</vt:lpstr>
      <vt:lpstr>Objetivos del curso</vt:lpstr>
      <vt:lpstr>Metodología del curso y reglas de juego</vt:lpstr>
      <vt:lpstr>Módulos del curso</vt:lpstr>
      <vt:lpstr>Tema 1: Generalidades de las bases de datos</vt:lpstr>
      <vt:lpstr>Tema 2: Bases de datos relacionales</vt:lpstr>
      <vt:lpstr>Tema 3: Bases de datos NoSQL</vt:lpstr>
      <vt:lpstr>Fechas importantes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erika</dc:creator>
  <cp:lastModifiedBy>erika.beltran@vtex.com.br</cp:lastModifiedBy>
  <cp:revision>3</cp:revision>
  <dcterms:modified xsi:type="dcterms:W3CDTF">2022-01-25T22:35:42Z</dcterms:modified>
</cp:coreProperties>
</file>