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2" r:id="rId3"/>
    <p:sldId id="296" r:id="rId4"/>
    <p:sldId id="298" r:id="rId5"/>
    <p:sldId id="304" r:id="rId6"/>
    <p:sldId id="303" r:id="rId7"/>
    <p:sldId id="302" r:id="rId8"/>
    <p:sldId id="301" r:id="rId9"/>
    <p:sldId id="299" r:id="rId10"/>
    <p:sldId id="300" r:id="rId11"/>
    <p:sldId id="305" r:id="rId12"/>
    <p:sldId id="306" r:id="rId13"/>
    <p:sldId id="274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1EA7D-5D52-44FB-8D95-2F073F026014}">
  <a:tblStyle styleId="{FF71EA7D-5D52-44FB-8D95-2F073F026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31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72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1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36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4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5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7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7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5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3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11479" y="3670025"/>
            <a:ext cx="335549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BASES DE 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2 – Introducción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Profesora: Erika Gutiérrez Beltrán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718275" y="1717953"/>
            <a:ext cx="946296" cy="1051486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5" y="54467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8150" y="735174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Ciclo de vida de la información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AA766E4-D927-4319-8AB7-51AE30B9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5" y="1836576"/>
            <a:ext cx="4530587" cy="2571750"/>
          </a:xfrm>
          <a:prstGeom prst="rect">
            <a:avLst/>
          </a:prstGeom>
        </p:spPr>
      </p:pic>
      <p:sp>
        <p:nvSpPr>
          <p:cNvPr id="14" name="Google Shape;297;p26">
            <a:extLst>
              <a:ext uri="{FF2B5EF4-FFF2-40B4-BE49-F238E27FC236}">
                <a16:creationId xmlns:a16="http://schemas.microsoft.com/office/drawing/2014/main" id="{DD0E56E0-F002-409B-AC24-00FF9F7100A9}"/>
              </a:ext>
            </a:extLst>
          </p:cNvPr>
          <p:cNvSpPr txBox="1">
            <a:spLocks/>
          </p:cNvSpPr>
          <p:nvPr/>
        </p:nvSpPr>
        <p:spPr>
          <a:xfrm>
            <a:off x="5008418" y="2304082"/>
            <a:ext cx="3915085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Día a día, diversos dispositivos capturan información con un objetivo específico, los cuales tienen un ciclo de vida, hasta que estos pierden utilidad, el sistema se declara obsoleto o son eliminados.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- Imagina el ciclo de vida de los datos que día a día ingresas en internet, piensa en como funcionan los datos que tiene la universidad de ti, ¿qué datos serían y cual crees tú que es su ciclo de vida?</a:t>
            </a:r>
          </a:p>
        </p:txBody>
      </p:sp>
    </p:spTree>
    <p:extLst>
      <p:ext uri="{BB962C8B-B14F-4D97-AF65-F5344CB8AC3E}">
        <p14:creationId xmlns:p14="http://schemas.microsoft.com/office/powerpoint/2010/main" val="202909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5" y="54467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8150" y="735174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Ciclo de vida de la información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" name="Google Shape;297;p26">
            <a:extLst>
              <a:ext uri="{FF2B5EF4-FFF2-40B4-BE49-F238E27FC236}">
                <a16:creationId xmlns:a16="http://schemas.microsoft.com/office/drawing/2014/main" id="{8BEC61C2-8528-4265-B1C9-735F13C9383B}"/>
              </a:ext>
            </a:extLst>
          </p:cNvPr>
          <p:cNvSpPr txBox="1">
            <a:spLocks/>
          </p:cNvSpPr>
          <p:nvPr/>
        </p:nvSpPr>
        <p:spPr>
          <a:xfrm>
            <a:off x="1097426" y="1860735"/>
            <a:ext cx="6727476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¿Cuáles crees que son los momentos de los datos?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endParaRPr lang="es-ES" sz="1200" dirty="0">
              <a:solidFill>
                <a:srgbClr val="FFFFFF"/>
              </a:solidFill>
            </a:endParaRP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Para la próxima clase TRAER un diagrama donde representes el momento de los datos de un sistema, puedes tomar como ejemplo redes sociales como Instagram, Facebook o incluso tomar a la página de la universidad, (puede ser cualquier otra).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No es necesario conocer de diagramas o modelos, deja fluir la imaginación y construye a partir de lo que consideres, un modelo de datos que represente el ciclo de vida de los datos para la aplicación seleccionada.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Realiza también la lectura de la referencia, hagamos un análisis sobre los tres objetivos del ciclo de vida de los datos y porque estos son importantes.</a:t>
            </a:r>
          </a:p>
        </p:txBody>
      </p:sp>
    </p:spTree>
    <p:extLst>
      <p:ext uri="{BB962C8B-B14F-4D97-AF65-F5344CB8AC3E}">
        <p14:creationId xmlns:p14="http://schemas.microsoft.com/office/powerpoint/2010/main" val="38545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5" y="54467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8150" y="735174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REFERENCIAS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" name="Google Shape;297;p26">
            <a:extLst>
              <a:ext uri="{FF2B5EF4-FFF2-40B4-BE49-F238E27FC236}">
                <a16:creationId xmlns:a16="http://schemas.microsoft.com/office/drawing/2014/main" id="{8BEC61C2-8528-4265-B1C9-735F13C9383B}"/>
              </a:ext>
            </a:extLst>
          </p:cNvPr>
          <p:cNvSpPr txBox="1">
            <a:spLocks/>
          </p:cNvSpPr>
          <p:nvPr/>
        </p:nvSpPr>
        <p:spPr>
          <a:xfrm>
            <a:off x="1097426" y="1860735"/>
            <a:ext cx="6727476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Data </a:t>
            </a:r>
            <a:r>
              <a:rPr lang="es-ES" sz="1200" dirty="0" err="1">
                <a:solidFill>
                  <a:srgbClr val="FFFFFF"/>
                </a:solidFill>
              </a:rPr>
              <a:t>lifecycle</a:t>
            </a:r>
            <a:r>
              <a:rPr lang="es-ES" sz="1200" dirty="0">
                <a:solidFill>
                  <a:srgbClr val="FFFFFF"/>
                </a:solidFill>
              </a:rPr>
              <a:t> </a:t>
            </a:r>
            <a:r>
              <a:rPr lang="es-ES" sz="1200" dirty="0" err="1">
                <a:solidFill>
                  <a:srgbClr val="FFFFFF"/>
                </a:solidFill>
              </a:rPr>
              <a:t>management</a:t>
            </a:r>
            <a:r>
              <a:rPr lang="es-ES" sz="1200" dirty="0">
                <a:solidFill>
                  <a:srgbClr val="FFFFFF"/>
                </a:solidFill>
              </a:rPr>
              <a:t>: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https://www.techtarget.com/searchstorage/definition/data-life-cycle-management</a:t>
            </a:r>
          </a:p>
        </p:txBody>
      </p:sp>
    </p:spTree>
    <p:extLst>
      <p:ext uri="{BB962C8B-B14F-4D97-AF65-F5344CB8AC3E}">
        <p14:creationId xmlns:p14="http://schemas.microsoft.com/office/powerpoint/2010/main" val="40720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507707" y="2465254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Gracias!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25592" y="885330"/>
              <a:ext cx="230849" cy="76382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5434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7009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87144" y="644813"/>
            <a:ext cx="83888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Tema</a:t>
            </a:r>
            <a:r>
              <a:rPr lang="en-US" dirty="0">
                <a:solidFill>
                  <a:srgbClr val="FFFFFF"/>
                </a:solidFill>
              </a:rPr>
              <a:t> 1: </a:t>
            </a:r>
            <a:r>
              <a:rPr lang="en-US" dirty="0" err="1">
                <a:solidFill>
                  <a:srgbClr val="FFFFFF"/>
                </a:solidFill>
              </a:rPr>
              <a:t>Generalidades</a:t>
            </a:r>
            <a:r>
              <a:rPr lang="en-US" dirty="0">
                <a:solidFill>
                  <a:srgbClr val="FFFFFF"/>
                </a:solidFill>
              </a:rPr>
              <a:t> de las bases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7291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Logros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8866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Temario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86521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6794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5220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80957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652112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3943560" y="1804175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Distinguir las características fundamentales de un ambiente de bases de datos</a:t>
            </a:r>
          </a:p>
        </p:txBody>
      </p:sp>
      <p:sp>
        <p:nvSpPr>
          <p:cNvPr id="50" name="Google Shape;297;p26">
            <a:extLst>
              <a:ext uri="{FF2B5EF4-FFF2-40B4-BE49-F238E27FC236}">
                <a16:creationId xmlns:a16="http://schemas.microsoft.com/office/drawing/2014/main" id="{A8F4EE1F-2000-4B9D-9C5D-DAFC6E9CF63F}"/>
              </a:ext>
            </a:extLst>
          </p:cNvPr>
          <p:cNvSpPr txBox="1">
            <a:spLocks/>
          </p:cNvSpPr>
          <p:nvPr/>
        </p:nvSpPr>
        <p:spPr>
          <a:xfrm>
            <a:off x="3855637" y="2437960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- Evolución de los datos y tipos de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Ciclo de vida de la información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Momentos de los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Modelos de datos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1" name="Google Shape;297;p26">
            <a:extLst>
              <a:ext uri="{FF2B5EF4-FFF2-40B4-BE49-F238E27FC236}">
                <a16:creationId xmlns:a16="http://schemas.microsoft.com/office/drawing/2014/main" id="{E65834D7-51ED-42BF-8D6B-4F3269AB0804}"/>
              </a:ext>
            </a:extLst>
          </p:cNvPr>
          <p:cNvSpPr txBox="1">
            <a:spLocks/>
          </p:cNvSpPr>
          <p:nvPr/>
        </p:nvSpPr>
        <p:spPr>
          <a:xfrm>
            <a:off x="3884431" y="3522025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Diagramas y modelos de datos (Modelo entidad relación y modelo relacional)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4" y="544674"/>
            <a:ext cx="256751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819925" y="818665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Evolución de los datos y tipos de 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5143666" y="2412423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- Ahora, intentemos pensar en un dato que hemos transformado en conocimiento, pasando por todas las etapas: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b="1" dirty="0">
                <a:solidFill>
                  <a:srgbClr val="FFFFFF"/>
                </a:solidFill>
              </a:rPr>
              <a:t>Dato, información, aprendizaje y conocimiento.</a:t>
            </a:r>
          </a:p>
        </p:txBody>
      </p:sp>
      <p:grpSp>
        <p:nvGrpSpPr>
          <p:cNvPr id="30" name="object 4">
            <a:extLst>
              <a:ext uri="{FF2B5EF4-FFF2-40B4-BE49-F238E27FC236}">
                <a16:creationId xmlns:a16="http://schemas.microsoft.com/office/drawing/2014/main" id="{FA68ACF6-B43A-408F-8033-33E750CF3CD1}"/>
              </a:ext>
            </a:extLst>
          </p:cNvPr>
          <p:cNvGrpSpPr/>
          <p:nvPr/>
        </p:nvGrpSpPr>
        <p:grpSpPr>
          <a:xfrm>
            <a:off x="456691" y="1288856"/>
            <a:ext cx="4342170" cy="3075565"/>
            <a:chOff x="3517391" y="441198"/>
            <a:chExt cx="8246109" cy="5840730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7DA70D41-7FBF-40E1-A71B-D60FF5756A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391" y="441198"/>
              <a:ext cx="8245602" cy="5840730"/>
            </a:xfrm>
            <a:prstGeom prst="rect">
              <a:avLst/>
            </a:prstGeom>
          </p:spPr>
        </p:pic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6593DE2-7BF4-4B8B-976E-BBE9B2733A14}"/>
                </a:ext>
              </a:extLst>
            </p:cNvPr>
            <p:cNvSpPr/>
            <p:nvPr/>
          </p:nvSpPr>
          <p:spPr>
            <a:xfrm>
              <a:off x="3580256" y="485013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8129015" y="0"/>
                  </a:moveTo>
                  <a:lnTo>
                    <a:pt x="0" y="0"/>
                  </a:lnTo>
                  <a:lnTo>
                    <a:pt x="0" y="5724144"/>
                  </a:lnTo>
                  <a:lnTo>
                    <a:pt x="8129015" y="5724144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D77484DB-9B5E-4E2C-97FD-BDC59D15EB2A}"/>
                </a:ext>
              </a:extLst>
            </p:cNvPr>
            <p:cNvSpPr/>
            <p:nvPr/>
          </p:nvSpPr>
          <p:spPr>
            <a:xfrm>
              <a:off x="3580256" y="485013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0" y="5724144"/>
                  </a:moveTo>
                  <a:lnTo>
                    <a:pt x="8129015" y="5724144"/>
                  </a:lnTo>
                  <a:lnTo>
                    <a:pt x="8129015" y="0"/>
                  </a:lnTo>
                  <a:lnTo>
                    <a:pt x="0" y="0"/>
                  </a:lnTo>
                  <a:lnTo>
                    <a:pt x="0" y="572414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8">
              <a:extLst>
                <a:ext uri="{FF2B5EF4-FFF2-40B4-BE49-F238E27FC236}">
                  <a16:creationId xmlns:a16="http://schemas.microsoft.com/office/drawing/2014/main" id="{DB7429A7-F38A-433F-99B5-2337B532DEC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2983" y="942594"/>
              <a:ext cx="7163561" cy="4808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4" y="544674"/>
            <a:ext cx="256751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819925" y="818665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Evolución de los datos y tipos de 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5206012" y="1913660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Piensa: 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- Cuando hablamos con alguien estamos proporcionando información. ¿Es estructurada o no estructurada?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El lenguaje que utilizamos las personas para comunicarnos se le conoce como lenguaje natural, en el mundo computacional este se transforma y se expresa en un lenguaje específico, con mayores limitaciones de lingüística, pero mayor precisión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F78CC5-0CCD-48A1-BBE2-A1C564AB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3" y="1722311"/>
            <a:ext cx="4666624" cy="2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4" y="544674"/>
            <a:ext cx="256751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819925" y="818665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Evolución de los datos y tipos de 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570;p30">
            <a:extLst>
              <a:ext uri="{FF2B5EF4-FFF2-40B4-BE49-F238E27FC236}">
                <a16:creationId xmlns:a16="http://schemas.microsoft.com/office/drawing/2014/main" id="{E29D71C7-2231-40DE-92BC-9D800477E5DA}"/>
              </a:ext>
            </a:extLst>
          </p:cNvPr>
          <p:cNvSpPr/>
          <p:nvPr/>
        </p:nvSpPr>
        <p:spPr>
          <a:xfrm>
            <a:off x="1157158" y="2670990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72;p30">
            <a:extLst>
              <a:ext uri="{FF2B5EF4-FFF2-40B4-BE49-F238E27FC236}">
                <a16:creationId xmlns:a16="http://schemas.microsoft.com/office/drawing/2014/main" id="{E5D06E87-D2CA-43BE-8AE8-5056159D7A5A}"/>
              </a:ext>
            </a:extLst>
          </p:cNvPr>
          <p:cNvSpPr/>
          <p:nvPr/>
        </p:nvSpPr>
        <p:spPr>
          <a:xfrm>
            <a:off x="1854053" y="179504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15A3297-9773-41D4-B429-6DE0C8DF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82" y="1355739"/>
            <a:ext cx="731531" cy="584854"/>
          </a:xfrm>
          <a:prstGeom prst="rect">
            <a:avLst/>
          </a:prstGeom>
        </p:spPr>
      </p:pic>
      <p:sp>
        <p:nvSpPr>
          <p:cNvPr id="21" name="Google Shape;297;p26">
            <a:extLst>
              <a:ext uri="{FF2B5EF4-FFF2-40B4-BE49-F238E27FC236}">
                <a16:creationId xmlns:a16="http://schemas.microsoft.com/office/drawing/2014/main" id="{7C5712BD-82C9-44F0-B58C-DC19AC75B2B9}"/>
              </a:ext>
            </a:extLst>
          </p:cNvPr>
          <p:cNvSpPr txBox="1">
            <a:spLocks/>
          </p:cNvSpPr>
          <p:nvPr/>
        </p:nvSpPr>
        <p:spPr>
          <a:xfrm>
            <a:off x="1219937" y="2711117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b="1" dirty="0">
                <a:solidFill>
                  <a:srgbClr val="FFFFFF"/>
                </a:solidFill>
              </a:rPr>
              <a:t>DATOS ESTRUCTURADOS</a:t>
            </a:r>
          </a:p>
        </p:txBody>
      </p:sp>
      <p:sp>
        <p:nvSpPr>
          <p:cNvPr id="22" name="Google Shape;297;p26">
            <a:extLst>
              <a:ext uri="{FF2B5EF4-FFF2-40B4-BE49-F238E27FC236}">
                <a16:creationId xmlns:a16="http://schemas.microsoft.com/office/drawing/2014/main" id="{32F5C18F-E540-4AD0-866C-FB36C611FB47}"/>
              </a:ext>
            </a:extLst>
          </p:cNvPr>
          <p:cNvSpPr txBox="1">
            <a:spLocks/>
          </p:cNvSpPr>
          <p:nvPr/>
        </p:nvSpPr>
        <p:spPr>
          <a:xfrm>
            <a:off x="522405" y="3133719"/>
            <a:ext cx="3349734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- Son datos definidos bajo ciertos criterios (tabla, clase, </a:t>
            </a:r>
            <a:r>
              <a:rPr lang="es-ES" sz="1100" dirty="0" err="1">
                <a:solidFill>
                  <a:srgbClr val="FFFFFF"/>
                </a:solidFill>
              </a:rPr>
              <a:t>etc</a:t>
            </a:r>
            <a:r>
              <a:rPr lang="es-ES" sz="1100" dirty="0">
                <a:solidFill>
                  <a:srgbClr val="FFFFFF"/>
                </a:solidFill>
              </a:rPr>
              <a:t>)</a:t>
            </a:r>
          </a:p>
          <a:p>
            <a:r>
              <a:rPr lang="es-ES" sz="1100" dirty="0">
                <a:solidFill>
                  <a:srgbClr val="FFFFFF"/>
                </a:solidFill>
              </a:rPr>
              <a:t>- Tiene una cantidad fija en memoria o un tamaño, esto varia en función de su tipo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- Se almacenan en motores de bases de datos y tienen sus propios lenguajes para la manipulación </a:t>
            </a:r>
          </a:p>
        </p:txBody>
      </p:sp>
      <p:sp>
        <p:nvSpPr>
          <p:cNvPr id="23" name="Google Shape;570;p30">
            <a:extLst>
              <a:ext uri="{FF2B5EF4-FFF2-40B4-BE49-F238E27FC236}">
                <a16:creationId xmlns:a16="http://schemas.microsoft.com/office/drawing/2014/main" id="{3AAD5D1B-5EBB-4D30-81C2-16FF55FCA368}"/>
              </a:ext>
            </a:extLst>
          </p:cNvPr>
          <p:cNvSpPr/>
          <p:nvPr/>
        </p:nvSpPr>
        <p:spPr>
          <a:xfrm>
            <a:off x="5771894" y="2574009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72;p30">
            <a:extLst>
              <a:ext uri="{FF2B5EF4-FFF2-40B4-BE49-F238E27FC236}">
                <a16:creationId xmlns:a16="http://schemas.microsoft.com/office/drawing/2014/main" id="{DCDF8E84-3003-4B9D-8D7C-B9826A7638F7}"/>
              </a:ext>
            </a:extLst>
          </p:cNvPr>
          <p:cNvSpPr/>
          <p:nvPr/>
        </p:nvSpPr>
        <p:spPr>
          <a:xfrm>
            <a:off x="6468789" y="1698068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7;p26">
            <a:extLst>
              <a:ext uri="{FF2B5EF4-FFF2-40B4-BE49-F238E27FC236}">
                <a16:creationId xmlns:a16="http://schemas.microsoft.com/office/drawing/2014/main" id="{9124E61E-C7B0-411C-BD13-C4450A8EAA78}"/>
              </a:ext>
            </a:extLst>
          </p:cNvPr>
          <p:cNvSpPr txBox="1">
            <a:spLocks/>
          </p:cNvSpPr>
          <p:nvPr/>
        </p:nvSpPr>
        <p:spPr>
          <a:xfrm>
            <a:off x="5058159" y="3023348"/>
            <a:ext cx="3349734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- Su estructura contiene gran cantidad de información, generalmente se definen en lenguaje natural</a:t>
            </a:r>
          </a:p>
          <a:p>
            <a:r>
              <a:rPr lang="es-ES" sz="1100" dirty="0">
                <a:solidFill>
                  <a:srgbClr val="FFFFFF"/>
                </a:solidFill>
              </a:rPr>
              <a:t>- Se almacenan y se visualizan como textos planos, por ejemplo: wikis, textos almacenados en el computador</a:t>
            </a:r>
          </a:p>
          <a:p>
            <a:r>
              <a:rPr lang="es-ES" sz="1100" dirty="0">
                <a:solidFill>
                  <a:srgbClr val="FFFFFF"/>
                </a:solidFill>
              </a:rPr>
              <a:t>- Se utilizan para analítica y modelos estadísticos que influyen en la toma de decisiones</a:t>
            </a:r>
          </a:p>
          <a:p>
            <a:r>
              <a:rPr lang="es-ES" sz="1100" dirty="0">
                <a:solidFill>
                  <a:srgbClr val="FFFFFF"/>
                </a:solidFill>
              </a:rPr>
              <a:t>- Se utilizan lenguajes de mayor complejidad para su procesamiento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C2D744B-9540-4038-9DE8-7BE684F6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299" y="1288856"/>
            <a:ext cx="503727" cy="503727"/>
          </a:xfrm>
          <a:prstGeom prst="rect">
            <a:avLst/>
          </a:prstGeom>
        </p:spPr>
      </p:pic>
      <p:sp>
        <p:nvSpPr>
          <p:cNvPr id="28" name="Google Shape;297;p26">
            <a:extLst>
              <a:ext uri="{FF2B5EF4-FFF2-40B4-BE49-F238E27FC236}">
                <a16:creationId xmlns:a16="http://schemas.microsoft.com/office/drawing/2014/main" id="{68E42F0D-FF9D-41DD-8465-BFC03AAC42E3}"/>
              </a:ext>
            </a:extLst>
          </p:cNvPr>
          <p:cNvSpPr txBox="1">
            <a:spLocks/>
          </p:cNvSpPr>
          <p:nvPr/>
        </p:nvSpPr>
        <p:spPr>
          <a:xfrm>
            <a:off x="5743573" y="2614136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b="1" dirty="0">
                <a:solidFill>
                  <a:srgbClr val="FFFFFF"/>
                </a:solidFill>
              </a:rPr>
              <a:t>DATOS NO ESTRUCTURADOS</a:t>
            </a:r>
          </a:p>
        </p:txBody>
      </p:sp>
    </p:spTree>
    <p:extLst>
      <p:ext uri="{BB962C8B-B14F-4D97-AF65-F5344CB8AC3E}">
        <p14:creationId xmlns:p14="http://schemas.microsoft.com/office/powerpoint/2010/main" val="137263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4" y="544674"/>
            <a:ext cx="256751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819925" y="818665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Evolución de los datos y tipos de 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570;p30">
            <a:extLst>
              <a:ext uri="{FF2B5EF4-FFF2-40B4-BE49-F238E27FC236}">
                <a16:creationId xmlns:a16="http://schemas.microsoft.com/office/drawing/2014/main" id="{E29D71C7-2231-40DE-92BC-9D800477E5DA}"/>
              </a:ext>
            </a:extLst>
          </p:cNvPr>
          <p:cNvSpPr/>
          <p:nvPr/>
        </p:nvSpPr>
        <p:spPr>
          <a:xfrm>
            <a:off x="3781178" y="286041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72;p30">
            <a:extLst>
              <a:ext uri="{FF2B5EF4-FFF2-40B4-BE49-F238E27FC236}">
                <a16:creationId xmlns:a16="http://schemas.microsoft.com/office/drawing/2014/main" id="{E5D06E87-D2CA-43BE-8AE8-5056159D7A5A}"/>
              </a:ext>
            </a:extLst>
          </p:cNvPr>
          <p:cNvSpPr/>
          <p:nvPr/>
        </p:nvSpPr>
        <p:spPr>
          <a:xfrm>
            <a:off x="4478073" y="198447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15A3297-9773-41D4-B429-6DE0C8DF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02" y="1545165"/>
            <a:ext cx="731531" cy="584854"/>
          </a:xfrm>
          <a:prstGeom prst="rect">
            <a:avLst/>
          </a:prstGeom>
        </p:spPr>
      </p:pic>
      <p:sp>
        <p:nvSpPr>
          <p:cNvPr id="21" name="Google Shape;297;p26">
            <a:extLst>
              <a:ext uri="{FF2B5EF4-FFF2-40B4-BE49-F238E27FC236}">
                <a16:creationId xmlns:a16="http://schemas.microsoft.com/office/drawing/2014/main" id="{7C5712BD-82C9-44F0-B58C-DC19AC75B2B9}"/>
              </a:ext>
            </a:extLst>
          </p:cNvPr>
          <p:cNvSpPr txBox="1">
            <a:spLocks/>
          </p:cNvSpPr>
          <p:nvPr/>
        </p:nvSpPr>
        <p:spPr>
          <a:xfrm>
            <a:off x="3843957" y="2900543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b="1" dirty="0">
                <a:solidFill>
                  <a:srgbClr val="FFFFFF"/>
                </a:solidFill>
              </a:rPr>
              <a:t>DATOS ESTRUCTURADOS</a:t>
            </a:r>
          </a:p>
        </p:txBody>
      </p:sp>
      <p:sp>
        <p:nvSpPr>
          <p:cNvPr id="22" name="Google Shape;297;p26">
            <a:extLst>
              <a:ext uri="{FF2B5EF4-FFF2-40B4-BE49-F238E27FC236}">
                <a16:creationId xmlns:a16="http://schemas.microsoft.com/office/drawing/2014/main" id="{32F5C18F-E540-4AD0-866C-FB36C611FB47}"/>
              </a:ext>
            </a:extLst>
          </p:cNvPr>
          <p:cNvSpPr txBox="1">
            <a:spLocks/>
          </p:cNvSpPr>
          <p:nvPr/>
        </p:nvSpPr>
        <p:spPr>
          <a:xfrm>
            <a:off x="3146425" y="3323145"/>
            <a:ext cx="3349734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Piensa en tres ejemplos de datos estructurados, puedes basarte en tus conocimientos previos de programación te serán de gran ayuda</a:t>
            </a:r>
          </a:p>
        </p:txBody>
      </p:sp>
    </p:spTree>
    <p:extLst>
      <p:ext uri="{BB962C8B-B14F-4D97-AF65-F5344CB8AC3E}">
        <p14:creationId xmlns:p14="http://schemas.microsoft.com/office/powerpoint/2010/main" val="12258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4" y="544674"/>
            <a:ext cx="256751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819925" y="818665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Evolución de los datos y tipos de 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570;p30">
            <a:extLst>
              <a:ext uri="{FF2B5EF4-FFF2-40B4-BE49-F238E27FC236}">
                <a16:creationId xmlns:a16="http://schemas.microsoft.com/office/drawing/2014/main" id="{3AAD5D1B-5EBB-4D30-81C2-16FF55FCA368}"/>
              </a:ext>
            </a:extLst>
          </p:cNvPr>
          <p:cNvSpPr/>
          <p:nvPr/>
        </p:nvSpPr>
        <p:spPr>
          <a:xfrm>
            <a:off x="3610868" y="2961937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72;p30">
            <a:extLst>
              <a:ext uri="{FF2B5EF4-FFF2-40B4-BE49-F238E27FC236}">
                <a16:creationId xmlns:a16="http://schemas.microsoft.com/office/drawing/2014/main" id="{DCDF8E84-3003-4B9D-8D7C-B9826A7638F7}"/>
              </a:ext>
            </a:extLst>
          </p:cNvPr>
          <p:cNvSpPr/>
          <p:nvPr/>
        </p:nvSpPr>
        <p:spPr>
          <a:xfrm>
            <a:off x="4307763" y="2085996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7;p26">
            <a:extLst>
              <a:ext uri="{FF2B5EF4-FFF2-40B4-BE49-F238E27FC236}">
                <a16:creationId xmlns:a16="http://schemas.microsoft.com/office/drawing/2014/main" id="{9124E61E-C7B0-411C-BD13-C4450A8EAA78}"/>
              </a:ext>
            </a:extLst>
          </p:cNvPr>
          <p:cNvSpPr txBox="1">
            <a:spLocks/>
          </p:cNvSpPr>
          <p:nvPr/>
        </p:nvSpPr>
        <p:spPr>
          <a:xfrm>
            <a:off x="2897133" y="3411276"/>
            <a:ext cx="3349734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Piensa en 3 ejemplos de datos estructurados, analiza como en tu día a día diversos dispositivos capturan este tipo de información, ¿cuáles crees tu que son?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C2D744B-9540-4038-9DE8-7BE684F6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73" y="1676784"/>
            <a:ext cx="503727" cy="503727"/>
          </a:xfrm>
          <a:prstGeom prst="rect">
            <a:avLst/>
          </a:prstGeom>
        </p:spPr>
      </p:pic>
      <p:sp>
        <p:nvSpPr>
          <p:cNvPr id="28" name="Google Shape;297;p26">
            <a:extLst>
              <a:ext uri="{FF2B5EF4-FFF2-40B4-BE49-F238E27FC236}">
                <a16:creationId xmlns:a16="http://schemas.microsoft.com/office/drawing/2014/main" id="{68E42F0D-FF9D-41DD-8465-BFC03AAC42E3}"/>
              </a:ext>
            </a:extLst>
          </p:cNvPr>
          <p:cNvSpPr txBox="1">
            <a:spLocks/>
          </p:cNvSpPr>
          <p:nvPr/>
        </p:nvSpPr>
        <p:spPr>
          <a:xfrm>
            <a:off x="3582547" y="3002064"/>
            <a:ext cx="3702461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b="1" dirty="0">
                <a:solidFill>
                  <a:srgbClr val="FFFFFF"/>
                </a:solidFill>
              </a:rPr>
              <a:t>DATOS NO ESTRUCTURADOS</a:t>
            </a:r>
          </a:p>
        </p:txBody>
      </p:sp>
    </p:spTree>
    <p:extLst>
      <p:ext uri="{BB962C8B-B14F-4D97-AF65-F5344CB8AC3E}">
        <p14:creationId xmlns:p14="http://schemas.microsoft.com/office/powerpoint/2010/main" val="327423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5" y="54467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8150" y="735174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Ciclo de vida de la información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1905000" y="3987291"/>
            <a:ext cx="5333999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Los datos pasan por etapas de captura, proceso y manipulación.  Estos se convierten en información que puede ser utilizada de múltiples formas para la toma de decisiones en diferentes sistemas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C75352-250E-4927-AA62-D6BFC1C1D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502863"/>
            <a:ext cx="533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819925" y="54467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8150" y="735174"/>
            <a:ext cx="23265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Ciclo de vida de la información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03625" y="52322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364250" y="65331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1808017" y="2304082"/>
            <a:ext cx="5333999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El ciclo de vida de los datos se enfoca en la gestión del flujo de datos de un sistema de información a lo largo de sus años de funcionamiento, lo cual se define desde la creación hasta el almacenamiento, también puede pasar por etapas de transformación o migración o simplemente se puede volver obsoleto y ser eliminado.</a:t>
            </a:r>
          </a:p>
        </p:txBody>
      </p:sp>
    </p:spTree>
    <p:extLst>
      <p:ext uri="{BB962C8B-B14F-4D97-AF65-F5344CB8AC3E}">
        <p14:creationId xmlns:p14="http://schemas.microsoft.com/office/powerpoint/2010/main" val="238588379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708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Black</vt:lpstr>
      <vt:lpstr>Roboto Thin</vt:lpstr>
      <vt:lpstr>Arial</vt:lpstr>
      <vt:lpstr>Bree Serif</vt:lpstr>
      <vt:lpstr>Roboto Light</vt:lpstr>
      <vt:lpstr>WEB PROPOSAL</vt:lpstr>
      <vt:lpstr>BASES DE DATOS</vt:lpstr>
      <vt:lpstr>Tema 1: Generalidades de las bases de datos</vt:lpstr>
      <vt:lpstr>Evolución de los datos y tipos de datos</vt:lpstr>
      <vt:lpstr>Evolución de los datos y tipos de datos</vt:lpstr>
      <vt:lpstr>Evolución de los datos y tipos de datos</vt:lpstr>
      <vt:lpstr>Evolución de los datos y tipos de datos</vt:lpstr>
      <vt:lpstr>Evolución de los datos y tipos de datos</vt:lpstr>
      <vt:lpstr>Ciclo de vida de la información</vt:lpstr>
      <vt:lpstr>Ciclo de vida de la información</vt:lpstr>
      <vt:lpstr>Ciclo de vida de la información</vt:lpstr>
      <vt:lpstr>Ciclo de vida de la información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erika</dc:creator>
  <cp:lastModifiedBy>erika.beltran@vtex.com.br</cp:lastModifiedBy>
  <cp:revision>5</cp:revision>
  <dcterms:modified xsi:type="dcterms:W3CDTF">2022-01-25T23:28:49Z</dcterms:modified>
</cp:coreProperties>
</file>