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5" r:id="rId5"/>
    <p:sldId id="259" r:id="rId6"/>
    <p:sldId id="261" r:id="rId7"/>
    <p:sldId id="269" r:id="rId8"/>
    <p:sldId id="270" r:id="rId9"/>
    <p:sldId id="271" r:id="rId10"/>
    <p:sldId id="273" r:id="rId11"/>
    <p:sldId id="272" r:id="rId12"/>
    <p:sldId id="274"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9FD17E-506E-4EDB-A988-02FBE304F092}"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175284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FD17E-506E-4EDB-A988-02FBE304F092}"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171583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FD17E-506E-4EDB-A988-02FBE304F092}"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363879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9FD17E-506E-4EDB-A988-02FBE304F092}"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120261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9FD17E-506E-4EDB-A988-02FBE304F092}"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1587184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9FD17E-506E-4EDB-A988-02FBE304F092}"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398894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9FD17E-506E-4EDB-A988-02FBE304F092}"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346581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9FD17E-506E-4EDB-A988-02FBE304F092}"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27532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9FD17E-506E-4EDB-A988-02FBE304F092}"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274869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FD17E-506E-4EDB-A988-02FBE304F092}"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227787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9FD17E-506E-4EDB-A988-02FBE304F092}"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D2A5E3-03C9-47BB-A458-C7DEDEDC4027}" type="slidenum">
              <a:rPr lang="en-IN" smtClean="0"/>
              <a:t>‹#›</a:t>
            </a:fld>
            <a:endParaRPr lang="en-IN"/>
          </a:p>
        </p:txBody>
      </p:sp>
    </p:spTree>
    <p:extLst>
      <p:ext uri="{BB962C8B-B14F-4D97-AF65-F5344CB8AC3E}">
        <p14:creationId xmlns:p14="http://schemas.microsoft.com/office/powerpoint/2010/main" val="283029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FD17E-506E-4EDB-A988-02FBE304F092}" type="datetimeFigureOut">
              <a:rPr lang="en-IN" smtClean="0"/>
              <a:t>01-12-2023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2A5E3-03C9-47BB-A458-C7DEDEDC4027}" type="slidenum">
              <a:rPr lang="en-IN" smtClean="0"/>
              <a:t>‹#›</a:t>
            </a:fld>
            <a:endParaRPr lang="en-IN"/>
          </a:p>
        </p:txBody>
      </p:sp>
    </p:spTree>
    <p:extLst>
      <p:ext uri="{BB962C8B-B14F-4D97-AF65-F5344CB8AC3E}">
        <p14:creationId xmlns:p14="http://schemas.microsoft.com/office/powerpoint/2010/main" val="361594644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stamp-template-red-1656195/"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36830B-61A2-82EF-09E2-84C7BA8B8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BE6FD6-43D5-DCDC-F342-D64A5548F3A8}"/>
              </a:ext>
            </a:extLst>
          </p:cNvPr>
          <p:cNvSpPr>
            <a:spLocks noGrp="1"/>
          </p:cNvSpPr>
          <p:nvPr>
            <p:ph type="ctrTitle"/>
          </p:nvPr>
        </p:nvSpPr>
        <p:spPr>
          <a:xfrm>
            <a:off x="5465805" y="2310714"/>
            <a:ext cx="5247503" cy="369332"/>
          </a:xfrm>
        </p:spPr>
        <p:txBody>
          <a:bodyPr>
            <a:noAutofit/>
          </a:bodyPr>
          <a:lstStyle/>
          <a:p>
            <a:r>
              <a:rPr lang="en-US" sz="2400" b="1" dirty="0">
                <a:latin typeface="Georgia" panose="02040502050405020303" pitchFamily="18" charset="0"/>
              </a:rPr>
              <a:t>Credit Card Fraud Detection</a:t>
            </a:r>
            <a:endParaRPr lang="en-IN" sz="2400" b="1" dirty="0">
              <a:latin typeface="Georgia" panose="02040502050405020303" pitchFamily="18" charset="0"/>
            </a:endParaRPr>
          </a:p>
        </p:txBody>
      </p:sp>
      <p:sp>
        <p:nvSpPr>
          <p:cNvPr id="3" name="Subtitle 2">
            <a:extLst>
              <a:ext uri="{FF2B5EF4-FFF2-40B4-BE49-F238E27FC236}">
                <a16:creationId xmlns:a16="http://schemas.microsoft.com/office/drawing/2014/main" id="{DEB53C95-44DE-663E-C87A-00F9C5A8F93B}"/>
              </a:ext>
            </a:extLst>
          </p:cNvPr>
          <p:cNvSpPr>
            <a:spLocks noGrp="1"/>
          </p:cNvSpPr>
          <p:nvPr>
            <p:ph type="subTitle" idx="1"/>
          </p:nvPr>
        </p:nvSpPr>
        <p:spPr>
          <a:xfrm>
            <a:off x="9069859" y="5566441"/>
            <a:ext cx="2722605" cy="846394"/>
          </a:xfrm>
        </p:spPr>
        <p:txBody>
          <a:bodyPr/>
          <a:lstStyle/>
          <a:p>
            <a:r>
              <a:rPr lang="en-US" b="1" dirty="0"/>
              <a:t>Presentation By</a:t>
            </a:r>
            <a:br>
              <a:rPr lang="en-US" dirty="0"/>
            </a:br>
            <a:r>
              <a:rPr lang="en-US" b="1" dirty="0"/>
              <a:t>E. Akhil</a:t>
            </a:r>
          </a:p>
          <a:p>
            <a:endParaRPr lang="en-IN" dirty="0"/>
          </a:p>
        </p:txBody>
      </p:sp>
      <p:sp>
        <p:nvSpPr>
          <p:cNvPr id="6" name="TextBox 5">
            <a:extLst>
              <a:ext uri="{FF2B5EF4-FFF2-40B4-BE49-F238E27FC236}">
                <a16:creationId xmlns:a16="http://schemas.microsoft.com/office/drawing/2014/main" id="{686783CF-DB17-F5A0-0499-D6BAB6D4A669}"/>
              </a:ext>
            </a:extLst>
          </p:cNvPr>
          <p:cNvSpPr txBox="1"/>
          <p:nvPr/>
        </p:nvSpPr>
        <p:spPr>
          <a:xfrm>
            <a:off x="7018638" y="1359243"/>
            <a:ext cx="3892378" cy="369332"/>
          </a:xfrm>
          <a:prstGeom prst="rect">
            <a:avLst/>
          </a:prstGeom>
          <a:noFill/>
        </p:spPr>
        <p:txBody>
          <a:bodyPr wrap="square" rtlCol="0">
            <a:spAutoFit/>
          </a:bodyPr>
          <a:lstStyle/>
          <a:p>
            <a:r>
              <a:rPr lang="en-IN" b="1" dirty="0">
                <a:latin typeface="Georgia" panose="02040502050405020303" pitchFamily="18" charset="0"/>
              </a:rPr>
              <a:t>Exploratory Data Analysis on</a:t>
            </a:r>
          </a:p>
        </p:txBody>
      </p:sp>
    </p:spTree>
    <p:extLst>
      <p:ext uri="{BB962C8B-B14F-4D97-AF65-F5344CB8AC3E}">
        <p14:creationId xmlns:p14="http://schemas.microsoft.com/office/powerpoint/2010/main" val="2289167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Process of EDA</a:t>
            </a:r>
            <a:endParaRPr lang="en-IN" b="1" dirty="0"/>
          </a:p>
        </p:txBody>
      </p:sp>
      <p:sp>
        <p:nvSpPr>
          <p:cNvPr id="3" name="TextBox 2">
            <a:extLst>
              <a:ext uri="{FF2B5EF4-FFF2-40B4-BE49-F238E27FC236}">
                <a16:creationId xmlns:a16="http://schemas.microsoft.com/office/drawing/2014/main" id="{2BB29162-F09D-2A65-1A78-13EA47DDB152}"/>
              </a:ext>
            </a:extLst>
          </p:cNvPr>
          <p:cNvSpPr txBox="1"/>
          <p:nvPr/>
        </p:nvSpPr>
        <p:spPr>
          <a:xfrm>
            <a:off x="725166" y="3075057"/>
            <a:ext cx="1129553" cy="707886"/>
          </a:xfrm>
          <a:prstGeom prst="rect">
            <a:avLst/>
          </a:prstGeom>
          <a:noFill/>
        </p:spPr>
        <p:txBody>
          <a:bodyPr wrap="square" rtlCol="0">
            <a:spAutoFit/>
          </a:bodyPr>
          <a:lstStyle/>
          <a:p>
            <a:r>
              <a:rPr lang="en-IN" sz="2000" b="1" i="0" dirty="0">
                <a:effectLst/>
                <a:latin typeface="Söhne"/>
              </a:rPr>
              <a:t>Data Loading</a:t>
            </a:r>
            <a:endParaRPr lang="en-IN" sz="2000" dirty="0"/>
          </a:p>
        </p:txBody>
      </p:sp>
      <p:sp>
        <p:nvSpPr>
          <p:cNvPr id="7" name="TextBox 6">
            <a:extLst>
              <a:ext uri="{FF2B5EF4-FFF2-40B4-BE49-F238E27FC236}">
                <a16:creationId xmlns:a16="http://schemas.microsoft.com/office/drawing/2014/main" id="{2B414F25-E96B-BED9-E16E-EDDDFD6495BD}"/>
              </a:ext>
            </a:extLst>
          </p:cNvPr>
          <p:cNvSpPr txBox="1"/>
          <p:nvPr/>
        </p:nvSpPr>
        <p:spPr>
          <a:xfrm>
            <a:off x="2370739" y="3219617"/>
            <a:ext cx="1613647" cy="646331"/>
          </a:xfrm>
          <a:prstGeom prst="rect">
            <a:avLst/>
          </a:prstGeom>
          <a:noFill/>
        </p:spPr>
        <p:txBody>
          <a:bodyPr wrap="square" rtlCol="0">
            <a:spAutoFit/>
          </a:bodyPr>
          <a:lstStyle/>
          <a:p>
            <a:r>
              <a:rPr lang="en-IN" b="1" dirty="0">
                <a:latin typeface="Söhne"/>
              </a:rPr>
              <a:t>Clean the data</a:t>
            </a:r>
          </a:p>
          <a:p>
            <a:endParaRPr lang="en-IN" b="1" dirty="0"/>
          </a:p>
        </p:txBody>
      </p:sp>
      <p:sp>
        <p:nvSpPr>
          <p:cNvPr id="8" name="TextBox 7">
            <a:extLst>
              <a:ext uri="{FF2B5EF4-FFF2-40B4-BE49-F238E27FC236}">
                <a16:creationId xmlns:a16="http://schemas.microsoft.com/office/drawing/2014/main" id="{A137C2CA-0DD9-8A88-4E67-9388E39BC593}"/>
              </a:ext>
            </a:extLst>
          </p:cNvPr>
          <p:cNvSpPr txBox="1"/>
          <p:nvPr/>
        </p:nvSpPr>
        <p:spPr>
          <a:xfrm>
            <a:off x="4457410" y="2942619"/>
            <a:ext cx="1440413" cy="1477328"/>
          </a:xfrm>
          <a:prstGeom prst="rect">
            <a:avLst/>
          </a:prstGeom>
          <a:noFill/>
        </p:spPr>
        <p:txBody>
          <a:bodyPr wrap="square" rtlCol="0">
            <a:spAutoFit/>
          </a:bodyPr>
          <a:lstStyle/>
          <a:p>
            <a:r>
              <a:rPr lang="en-US" b="1" dirty="0">
                <a:effectLst/>
                <a:latin typeface="Söhne"/>
              </a:rPr>
              <a:t>Analyze and visualize the data to gain insights</a:t>
            </a:r>
          </a:p>
          <a:p>
            <a:endParaRPr lang="en-IN" b="1" dirty="0">
              <a:latin typeface="Söhne"/>
            </a:endParaRPr>
          </a:p>
        </p:txBody>
      </p:sp>
      <p:sp>
        <p:nvSpPr>
          <p:cNvPr id="11" name="TextBox 10">
            <a:extLst>
              <a:ext uri="{FF2B5EF4-FFF2-40B4-BE49-F238E27FC236}">
                <a16:creationId xmlns:a16="http://schemas.microsoft.com/office/drawing/2014/main" id="{2A4A52D1-1029-039C-ED24-408CEFA456F8}"/>
              </a:ext>
            </a:extLst>
          </p:cNvPr>
          <p:cNvSpPr txBox="1"/>
          <p:nvPr/>
        </p:nvSpPr>
        <p:spPr>
          <a:xfrm>
            <a:off x="6370801" y="3081117"/>
            <a:ext cx="1395283" cy="923330"/>
          </a:xfrm>
          <a:prstGeom prst="rect">
            <a:avLst/>
          </a:prstGeom>
          <a:noFill/>
        </p:spPr>
        <p:txBody>
          <a:bodyPr wrap="square" rtlCol="0">
            <a:spAutoFit/>
          </a:bodyPr>
          <a:lstStyle/>
          <a:p>
            <a:r>
              <a:rPr lang="en-IN" b="1" dirty="0">
                <a:latin typeface="Söhne"/>
              </a:rPr>
              <a:t>Optimize the data</a:t>
            </a:r>
          </a:p>
          <a:p>
            <a:endParaRPr lang="en-IN" b="1" dirty="0">
              <a:latin typeface="Söhne"/>
            </a:endParaRPr>
          </a:p>
        </p:txBody>
      </p:sp>
      <p:sp>
        <p:nvSpPr>
          <p:cNvPr id="12" name="TextBox 11">
            <a:extLst>
              <a:ext uri="{FF2B5EF4-FFF2-40B4-BE49-F238E27FC236}">
                <a16:creationId xmlns:a16="http://schemas.microsoft.com/office/drawing/2014/main" id="{C9A87D9D-1B54-097D-B26C-08E9BDBF8BC5}"/>
              </a:ext>
            </a:extLst>
          </p:cNvPr>
          <p:cNvSpPr txBox="1"/>
          <p:nvPr/>
        </p:nvSpPr>
        <p:spPr>
          <a:xfrm>
            <a:off x="7868561" y="3075057"/>
            <a:ext cx="1610907" cy="1200329"/>
          </a:xfrm>
          <a:prstGeom prst="rect">
            <a:avLst/>
          </a:prstGeom>
          <a:noFill/>
        </p:spPr>
        <p:txBody>
          <a:bodyPr wrap="square" rtlCol="0">
            <a:spAutoFit/>
          </a:bodyPr>
          <a:lstStyle/>
          <a:p>
            <a:r>
              <a:rPr lang="en-IN" b="1" dirty="0">
                <a:latin typeface="Söhne"/>
              </a:rPr>
              <a:t>Model performance evaluation</a:t>
            </a:r>
          </a:p>
          <a:p>
            <a:endParaRPr lang="en-IN" b="1" dirty="0">
              <a:latin typeface="Söhne"/>
            </a:endParaRPr>
          </a:p>
        </p:txBody>
      </p:sp>
      <p:cxnSp>
        <p:nvCxnSpPr>
          <p:cNvPr id="14" name="Straight Arrow Connector 13">
            <a:extLst>
              <a:ext uri="{FF2B5EF4-FFF2-40B4-BE49-F238E27FC236}">
                <a16:creationId xmlns:a16="http://schemas.microsoft.com/office/drawing/2014/main" id="{CD9628D9-8945-BE11-00F1-32301A276710}"/>
              </a:ext>
            </a:extLst>
          </p:cNvPr>
          <p:cNvCxnSpPr>
            <a:cxnSpLocks/>
          </p:cNvCxnSpPr>
          <p:nvPr/>
        </p:nvCxnSpPr>
        <p:spPr>
          <a:xfrm>
            <a:off x="1854719"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E1F5C0-46C9-D331-8FDC-246A596FB8A7}"/>
              </a:ext>
            </a:extLst>
          </p:cNvPr>
          <p:cNvCxnSpPr>
            <a:cxnSpLocks/>
          </p:cNvCxnSpPr>
          <p:nvPr/>
        </p:nvCxnSpPr>
        <p:spPr>
          <a:xfrm>
            <a:off x="3967674"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BCDC4C-9977-613D-140F-F31C428ADE54}"/>
              </a:ext>
            </a:extLst>
          </p:cNvPr>
          <p:cNvCxnSpPr>
            <a:cxnSpLocks/>
          </p:cNvCxnSpPr>
          <p:nvPr/>
        </p:nvCxnSpPr>
        <p:spPr>
          <a:xfrm>
            <a:off x="5897823"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8717FA-0481-5775-3E63-A0A8C45F6BA3}"/>
              </a:ext>
            </a:extLst>
          </p:cNvPr>
          <p:cNvCxnSpPr>
            <a:cxnSpLocks/>
          </p:cNvCxnSpPr>
          <p:nvPr/>
        </p:nvCxnSpPr>
        <p:spPr>
          <a:xfrm>
            <a:off x="7406524" y="3442445"/>
            <a:ext cx="35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17130-3697-75E4-8EEE-95A27CC64B3A}"/>
              </a:ext>
            </a:extLst>
          </p:cNvPr>
          <p:cNvCxnSpPr>
            <a:cxnSpLocks/>
          </p:cNvCxnSpPr>
          <p:nvPr/>
        </p:nvCxnSpPr>
        <p:spPr>
          <a:xfrm>
            <a:off x="9300450"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2844EB-D8D2-932E-E587-846E746A62F7}"/>
              </a:ext>
            </a:extLst>
          </p:cNvPr>
          <p:cNvSpPr txBox="1"/>
          <p:nvPr/>
        </p:nvSpPr>
        <p:spPr>
          <a:xfrm>
            <a:off x="9913387" y="3075057"/>
            <a:ext cx="1440413" cy="923330"/>
          </a:xfrm>
          <a:prstGeom prst="rect">
            <a:avLst/>
          </a:prstGeom>
          <a:noFill/>
        </p:spPr>
        <p:txBody>
          <a:bodyPr wrap="square" rtlCol="0">
            <a:spAutoFit/>
          </a:bodyPr>
          <a:lstStyle/>
          <a:p>
            <a:r>
              <a:rPr lang="en-IN" b="1" dirty="0">
                <a:solidFill>
                  <a:srgbClr val="D4D4D4"/>
                </a:solidFill>
                <a:effectLst/>
                <a:latin typeface="Söhne"/>
              </a:rPr>
              <a:t>Model optimization</a:t>
            </a:r>
          </a:p>
          <a:p>
            <a:endParaRPr lang="en-IN" b="1" dirty="0">
              <a:latin typeface="Söhne"/>
            </a:endParaRPr>
          </a:p>
        </p:txBody>
      </p:sp>
      <p:sp>
        <p:nvSpPr>
          <p:cNvPr id="19" name="Rectangle 18">
            <a:extLst>
              <a:ext uri="{FF2B5EF4-FFF2-40B4-BE49-F238E27FC236}">
                <a16:creationId xmlns:a16="http://schemas.microsoft.com/office/drawing/2014/main" id="{10074572-6C69-3AE4-E06F-1B0711DCD0CD}"/>
              </a:ext>
            </a:extLst>
          </p:cNvPr>
          <p:cNvSpPr/>
          <p:nvPr/>
        </p:nvSpPr>
        <p:spPr>
          <a:xfrm>
            <a:off x="7406525" y="2750458"/>
            <a:ext cx="4785476" cy="15725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78756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Process of EDA</a:t>
            </a:r>
            <a:endParaRPr lang="en-IN" b="1" dirty="0"/>
          </a:p>
        </p:txBody>
      </p:sp>
      <p:sp>
        <p:nvSpPr>
          <p:cNvPr id="3" name="TextBox 2">
            <a:extLst>
              <a:ext uri="{FF2B5EF4-FFF2-40B4-BE49-F238E27FC236}">
                <a16:creationId xmlns:a16="http://schemas.microsoft.com/office/drawing/2014/main" id="{2BB29162-F09D-2A65-1A78-13EA47DDB152}"/>
              </a:ext>
            </a:extLst>
          </p:cNvPr>
          <p:cNvSpPr txBox="1"/>
          <p:nvPr/>
        </p:nvSpPr>
        <p:spPr>
          <a:xfrm>
            <a:off x="725166" y="3075057"/>
            <a:ext cx="1129553" cy="707886"/>
          </a:xfrm>
          <a:prstGeom prst="rect">
            <a:avLst/>
          </a:prstGeom>
          <a:noFill/>
        </p:spPr>
        <p:txBody>
          <a:bodyPr wrap="square" rtlCol="0">
            <a:spAutoFit/>
          </a:bodyPr>
          <a:lstStyle/>
          <a:p>
            <a:r>
              <a:rPr lang="en-IN" sz="2000" b="1" i="0" dirty="0">
                <a:effectLst/>
                <a:latin typeface="Söhne"/>
              </a:rPr>
              <a:t>Data Loading</a:t>
            </a:r>
            <a:endParaRPr lang="en-IN" sz="2000" dirty="0"/>
          </a:p>
        </p:txBody>
      </p:sp>
      <p:sp>
        <p:nvSpPr>
          <p:cNvPr id="7" name="TextBox 6">
            <a:extLst>
              <a:ext uri="{FF2B5EF4-FFF2-40B4-BE49-F238E27FC236}">
                <a16:creationId xmlns:a16="http://schemas.microsoft.com/office/drawing/2014/main" id="{2B414F25-E96B-BED9-E16E-EDDDFD6495BD}"/>
              </a:ext>
            </a:extLst>
          </p:cNvPr>
          <p:cNvSpPr txBox="1"/>
          <p:nvPr/>
        </p:nvSpPr>
        <p:spPr>
          <a:xfrm>
            <a:off x="2370739" y="3219617"/>
            <a:ext cx="1613647" cy="646331"/>
          </a:xfrm>
          <a:prstGeom prst="rect">
            <a:avLst/>
          </a:prstGeom>
          <a:noFill/>
        </p:spPr>
        <p:txBody>
          <a:bodyPr wrap="square" rtlCol="0">
            <a:spAutoFit/>
          </a:bodyPr>
          <a:lstStyle/>
          <a:p>
            <a:r>
              <a:rPr lang="en-IN" b="1" dirty="0">
                <a:latin typeface="Söhne"/>
              </a:rPr>
              <a:t>Clean the data</a:t>
            </a:r>
          </a:p>
          <a:p>
            <a:endParaRPr lang="en-IN" b="1" dirty="0"/>
          </a:p>
        </p:txBody>
      </p:sp>
      <p:sp>
        <p:nvSpPr>
          <p:cNvPr id="8" name="TextBox 7">
            <a:extLst>
              <a:ext uri="{FF2B5EF4-FFF2-40B4-BE49-F238E27FC236}">
                <a16:creationId xmlns:a16="http://schemas.microsoft.com/office/drawing/2014/main" id="{A137C2CA-0DD9-8A88-4E67-9388E39BC593}"/>
              </a:ext>
            </a:extLst>
          </p:cNvPr>
          <p:cNvSpPr txBox="1"/>
          <p:nvPr/>
        </p:nvSpPr>
        <p:spPr>
          <a:xfrm>
            <a:off x="4457410" y="2942619"/>
            <a:ext cx="1440413" cy="1477328"/>
          </a:xfrm>
          <a:prstGeom prst="rect">
            <a:avLst/>
          </a:prstGeom>
          <a:noFill/>
        </p:spPr>
        <p:txBody>
          <a:bodyPr wrap="square" rtlCol="0">
            <a:spAutoFit/>
          </a:bodyPr>
          <a:lstStyle/>
          <a:p>
            <a:r>
              <a:rPr lang="en-US" b="1" dirty="0">
                <a:effectLst/>
                <a:latin typeface="Söhne"/>
              </a:rPr>
              <a:t>Analyze and visualize the data to gain insights</a:t>
            </a:r>
          </a:p>
          <a:p>
            <a:endParaRPr lang="en-IN" b="1" dirty="0">
              <a:latin typeface="Söhne"/>
            </a:endParaRPr>
          </a:p>
        </p:txBody>
      </p:sp>
      <p:sp>
        <p:nvSpPr>
          <p:cNvPr id="11" name="TextBox 10">
            <a:extLst>
              <a:ext uri="{FF2B5EF4-FFF2-40B4-BE49-F238E27FC236}">
                <a16:creationId xmlns:a16="http://schemas.microsoft.com/office/drawing/2014/main" id="{2A4A52D1-1029-039C-ED24-408CEFA456F8}"/>
              </a:ext>
            </a:extLst>
          </p:cNvPr>
          <p:cNvSpPr txBox="1"/>
          <p:nvPr/>
        </p:nvSpPr>
        <p:spPr>
          <a:xfrm>
            <a:off x="6370801" y="3081117"/>
            <a:ext cx="1395283" cy="923330"/>
          </a:xfrm>
          <a:prstGeom prst="rect">
            <a:avLst/>
          </a:prstGeom>
          <a:noFill/>
        </p:spPr>
        <p:txBody>
          <a:bodyPr wrap="square" rtlCol="0">
            <a:spAutoFit/>
          </a:bodyPr>
          <a:lstStyle/>
          <a:p>
            <a:r>
              <a:rPr lang="en-IN" b="1" dirty="0">
                <a:latin typeface="Söhne"/>
              </a:rPr>
              <a:t>Optimize the data</a:t>
            </a:r>
          </a:p>
          <a:p>
            <a:endParaRPr lang="en-IN" b="1" dirty="0">
              <a:latin typeface="Söhne"/>
            </a:endParaRPr>
          </a:p>
        </p:txBody>
      </p:sp>
      <p:sp>
        <p:nvSpPr>
          <p:cNvPr id="12" name="TextBox 11">
            <a:extLst>
              <a:ext uri="{FF2B5EF4-FFF2-40B4-BE49-F238E27FC236}">
                <a16:creationId xmlns:a16="http://schemas.microsoft.com/office/drawing/2014/main" id="{C9A87D9D-1B54-097D-B26C-08E9BDBF8BC5}"/>
              </a:ext>
            </a:extLst>
          </p:cNvPr>
          <p:cNvSpPr txBox="1"/>
          <p:nvPr/>
        </p:nvSpPr>
        <p:spPr>
          <a:xfrm>
            <a:off x="7868561" y="3075057"/>
            <a:ext cx="1610907" cy="1200329"/>
          </a:xfrm>
          <a:prstGeom prst="rect">
            <a:avLst/>
          </a:prstGeom>
          <a:noFill/>
        </p:spPr>
        <p:txBody>
          <a:bodyPr wrap="square" rtlCol="0">
            <a:spAutoFit/>
          </a:bodyPr>
          <a:lstStyle/>
          <a:p>
            <a:r>
              <a:rPr lang="en-IN" b="1" dirty="0">
                <a:latin typeface="Söhne"/>
              </a:rPr>
              <a:t>Model performance evaluation</a:t>
            </a:r>
          </a:p>
          <a:p>
            <a:endParaRPr lang="en-IN" b="1" dirty="0">
              <a:latin typeface="Söhne"/>
            </a:endParaRPr>
          </a:p>
        </p:txBody>
      </p:sp>
      <p:cxnSp>
        <p:nvCxnSpPr>
          <p:cNvPr id="14" name="Straight Arrow Connector 13">
            <a:extLst>
              <a:ext uri="{FF2B5EF4-FFF2-40B4-BE49-F238E27FC236}">
                <a16:creationId xmlns:a16="http://schemas.microsoft.com/office/drawing/2014/main" id="{CD9628D9-8945-BE11-00F1-32301A276710}"/>
              </a:ext>
            </a:extLst>
          </p:cNvPr>
          <p:cNvCxnSpPr>
            <a:cxnSpLocks/>
          </p:cNvCxnSpPr>
          <p:nvPr/>
        </p:nvCxnSpPr>
        <p:spPr>
          <a:xfrm>
            <a:off x="1854719"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E1F5C0-46C9-D331-8FDC-246A596FB8A7}"/>
              </a:ext>
            </a:extLst>
          </p:cNvPr>
          <p:cNvCxnSpPr>
            <a:cxnSpLocks/>
          </p:cNvCxnSpPr>
          <p:nvPr/>
        </p:nvCxnSpPr>
        <p:spPr>
          <a:xfrm>
            <a:off x="3967674"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BCDC4C-9977-613D-140F-F31C428ADE54}"/>
              </a:ext>
            </a:extLst>
          </p:cNvPr>
          <p:cNvCxnSpPr>
            <a:cxnSpLocks/>
          </p:cNvCxnSpPr>
          <p:nvPr/>
        </p:nvCxnSpPr>
        <p:spPr>
          <a:xfrm>
            <a:off x="5897823"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8717FA-0481-5775-3E63-A0A8C45F6BA3}"/>
              </a:ext>
            </a:extLst>
          </p:cNvPr>
          <p:cNvCxnSpPr>
            <a:cxnSpLocks/>
          </p:cNvCxnSpPr>
          <p:nvPr/>
        </p:nvCxnSpPr>
        <p:spPr>
          <a:xfrm>
            <a:off x="7406524" y="3442445"/>
            <a:ext cx="35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17130-3697-75E4-8EEE-95A27CC64B3A}"/>
              </a:ext>
            </a:extLst>
          </p:cNvPr>
          <p:cNvCxnSpPr>
            <a:cxnSpLocks/>
          </p:cNvCxnSpPr>
          <p:nvPr/>
        </p:nvCxnSpPr>
        <p:spPr>
          <a:xfrm>
            <a:off x="9300450"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2844EB-D8D2-932E-E587-846E746A62F7}"/>
              </a:ext>
            </a:extLst>
          </p:cNvPr>
          <p:cNvSpPr txBox="1"/>
          <p:nvPr/>
        </p:nvSpPr>
        <p:spPr>
          <a:xfrm>
            <a:off x="9913387" y="3075057"/>
            <a:ext cx="1440413" cy="923330"/>
          </a:xfrm>
          <a:prstGeom prst="rect">
            <a:avLst/>
          </a:prstGeom>
          <a:noFill/>
        </p:spPr>
        <p:txBody>
          <a:bodyPr wrap="square" rtlCol="0">
            <a:spAutoFit/>
          </a:bodyPr>
          <a:lstStyle/>
          <a:p>
            <a:r>
              <a:rPr lang="en-IN" b="1" dirty="0">
                <a:solidFill>
                  <a:srgbClr val="D4D4D4"/>
                </a:solidFill>
                <a:effectLst/>
                <a:latin typeface="Söhne"/>
              </a:rPr>
              <a:t>Model optimization</a:t>
            </a:r>
          </a:p>
          <a:p>
            <a:endParaRPr lang="en-IN" b="1" dirty="0">
              <a:latin typeface="Söhne"/>
            </a:endParaRPr>
          </a:p>
        </p:txBody>
      </p:sp>
      <p:sp>
        <p:nvSpPr>
          <p:cNvPr id="19" name="Rectangle 18">
            <a:extLst>
              <a:ext uri="{FF2B5EF4-FFF2-40B4-BE49-F238E27FC236}">
                <a16:creationId xmlns:a16="http://schemas.microsoft.com/office/drawing/2014/main" id="{10074572-6C69-3AE4-E06F-1B0711DCD0CD}"/>
              </a:ext>
            </a:extLst>
          </p:cNvPr>
          <p:cNvSpPr/>
          <p:nvPr/>
        </p:nvSpPr>
        <p:spPr>
          <a:xfrm>
            <a:off x="9300451" y="2888957"/>
            <a:ext cx="2891550" cy="15725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16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Process of EDA</a:t>
            </a:r>
            <a:endParaRPr lang="en-IN" b="1" dirty="0"/>
          </a:p>
        </p:txBody>
      </p:sp>
      <p:sp>
        <p:nvSpPr>
          <p:cNvPr id="3" name="TextBox 2">
            <a:extLst>
              <a:ext uri="{FF2B5EF4-FFF2-40B4-BE49-F238E27FC236}">
                <a16:creationId xmlns:a16="http://schemas.microsoft.com/office/drawing/2014/main" id="{2BB29162-F09D-2A65-1A78-13EA47DDB152}"/>
              </a:ext>
            </a:extLst>
          </p:cNvPr>
          <p:cNvSpPr txBox="1"/>
          <p:nvPr/>
        </p:nvSpPr>
        <p:spPr>
          <a:xfrm>
            <a:off x="725166" y="3075057"/>
            <a:ext cx="1129553" cy="707886"/>
          </a:xfrm>
          <a:prstGeom prst="rect">
            <a:avLst/>
          </a:prstGeom>
          <a:noFill/>
        </p:spPr>
        <p:txBody>
          <a:bodyPr wrap="square" rtlCol="0">
            <a:spAutoFit/>
          </a:bodyPr>
          <a:lstStyle/>
          <a:p>
            <a:r>
              <a:rPr lang="en-IN" sz="2000" b="1" i="0" dirty="0">
                <a:effectLst/>
                <a:latin typeface="Söhne"/>
              </a:rPr>
              <a:t>Data Loading</a:t>
            </a:r>
            <a:endParaRPr lang="en-IN" sz="2000" dirty="0"/>
          </a:p>
        </p:txBody>
      </p:sp>
      <p:sp>
        <p:nvSpPr>
          <p:cNvPr id="7" name="TextBox 6">
            <a:extLst>
              <a:ext uri="{FF2B5EF4-FFF2-40B4-BE49-F238E27FC236}">
                <a16:creationId xmlns:a16="http://schemas.microsoft.com/office/drawing/2014/main" id="{2B414F25-E96B-BED9-E16E-EDDDFD6495BD}"/>
              </a:ext>
            </a:extLst>
          </p:cNvPr>
          <p:cNvSpPr txBox="1"/>
          <p:nvPr/>
        </p:nvSpPr>
        <p:spPr>
          <a:xfrm>
            <a:off x="2370739" y="3219617"/>
            <a:ext cx="1613647" cy="646331"/>
          </a:xfrm>
          <a:prstGeom prst="rect">
            <a:avLst/>
          </a:prstGeom>
          <a:noFill/>
        </p:spPr>
        <p:txBody>
          <a:bodyPr wrap="square" rtlCol="0">
            <a:spAutoFit/>
          </a:bodyPr>
          <a:lstStyle/>
          <a:p>
            <a:r>
              <a:rPr lang="en-IN" b="1" dirty="0">
                <a:latin typeface="Söhne"/>
              </a:rPr>
              <a:t>Clean the data</a:t>
            </a:r>
          </a:p>
          <a:p>
            <a:endParaRPr lang="en-IN" b="1" dirty="0"/>
          </a:p>
        </p:txBody>
      </p:sp>
      <p:sp>
        <p:nvSpPr>
          <p:cNvPr id="8" name="TextBox 7">
            <a:extLst>
              <a:ext uri="{FF2B5EF4-FFF2-40B4-BE49-F238E27FC236}">
                <a16:creationId xmlns:a16="http://schemas.microsoft.com/office/drawing/2014/main" id="{A137C2CA-0DD9-8A88-4E67-9388E39BC593}"/>
              </a:ext>
            </a:extLst>
          </p:cNvPr>
          <p:cNvSpPr txBox="1"/>
          <p:nvPr/>
        </p:nvSpPr>
        <p:spPr>
          <a:xfrm>
            <a:off x="4457410" y="2942619"/>
            <a:ext cx="1440413" cy="1477328"/>
          </a:xfrm>
          <a:prstGeom prst="rect">
            <a:avLst/>
          </a:prstGeom>
          <a:noFill/>
        </p:spPr>
        <p:txBody>
          <a:bodyPr wrap="square" rtlCol="0">
            <a:spAutoFit/>
          </a:bodyPr>
          <a:lstStyle/>
          <a:p>
            <a:r>
              <a:rPr lang="en-US" b="1" dirty="0">
                <a:effectLst/>
                <a:latin typeface="Söhne"/>
              </a:rPr>
              <a:t>Analyze and visualize the data to gain insights</a:t>
            </a:r>
          </a:p>
          <a:p>
            <a:endParaRPr lang="en-IN" b="1" dirty="0">
              <a:latin typeface="Söhne"/>
            </a:endParaRPr>
          </a:p>
        </p:txBody>
      </p:sp>
      <p:sp>
        <p:nvSpPr>
          <p:cNvPr id="11" name="TextBox 10">
            <a:extLst>
              <a:ext uri="{FF2B5EF4-FFF2-40B4-BE49-F238E27FC236}">
                <a16:creationId xmlns:a16="http://schemas.microsoft.com/office/drawing/2014/main" id="{2A4A52D1-1029-039C-ED24-408CEFA456F8}"/>
              </a:ext>
            </a:extLst>
          </p:cNvPr>
          <p:cNvSpPr txBox="1"/>
          <p:nvPr/>
        </p:nvSpPr>
        <p:spPr>
          <a:xfrm>
            <a:off x="6370801" y="3081117"/>
            <a:ext cx="1395283" cy="923330"/>
          </a:xfrm>
          <a:prstGeom prst="rect">
            <a:avLst/>
          </a:prstGeom>
          <a:noFill/>
        </p:spPr>
        <p:txBody>
          <a:bodyPr wrap="square" rtlCol="0">
            <a:spAutoFit/>
          </a:bodyPr>
          <a:lstStyle/>
          <a:p>
            <a:r>
              <a:rPr lang="en-IN" b="1" dirty="0">
                <a:latin typeface="Söhne"/>
              </a:rPr>
              <a:t>Optimize the data</a:t>
            </a:r>
          </a:p>
          <a:p>
            <a:endParaRPr lang="en-IN" b="1" dirty="0">
              <a:latin typeface="Söhne"/>
            </a:endParaRPr>
          </a:p>
        </p:txBody>
      </p:sp>
      <p:sp>
        <p:nvSpPr>
          <p:cNvPr id="12" name="TextBox 11">
            <a:extLst>
              <a:ext uri="{FF2B5EF4-FFF2-40B4-BE49-F238E27FC236}">
                <a16:creationId xmlns:a16="http://schemas.microsoft.com/office/drawing/2014/main" id="{C9A87D9D-1B54-097D-B26C-08E9BDBF8BC5}"/>
              </a:ext>
            </a:extLst>
          </p:cNvPr>
          <p:cNvSpPr txBox="1"/>
          <p:nvPr/>
        </p:nvSpPr>
        <p:spPr>
          <a:xfrm>
            <a:off x="7868561" y="3075057"/>
            <a:ext cx="1610907" cy="1200329"/>
          </a:xfrm>
          <a:prstGeom prst="rect">
            <a:avLst/>
          </a:prstGeom>
          <a:noFill/>
        </p:spPr>
        <p:txBody>
          <a:bodyPr wrap="square" rtlCol="0">
            <a:spAutoFit/>
          </a:bodyPr>
          <a:lstStyle/>
          <a:p>
            <a:r>
              <a:rPr lang="en-IN" b="1" dirty="0">
                <a:latin typeface="Söhne"/>
              </a:rPr>
              <a:t>Model performance evaluation</a:t>
            </a:r>
          </a:p>
          <a:p>
            <a:endParaRPr lang="en-IN" b="1" dirty="0">
              <a:latin typeface="Söhne"/>
            </a:endParaRPr>
          </a:p>
        </p:txBody>
      </p:sp>
      <p:cxnSp>
        <p:nvCxnSpPr>
          <p:cNvPr id="14" name="Straight Arrow Connector 13">
            <a:extLst>
              <a:ext uri="{FF2B5EF4-FFF2-40B4-BE49-F238E27FC236}">
                <a16:creationId xmlns:a16="http://schemas.microsoft.com/office/drawing/2014/main" id="{CD9628D9-8945-BE11-00F1-32301A276710}"/>
              </a:ext>
            </a:extLst>
          </p:cNvPr>
          <p:cNvCxnSpPr>
            <a:cxnSpLocks/>
          </p:cNvCxnSpPr>
          <p:nvPr/>
        </p:nvCxnSpPr>
        <p:spPr>
          <a:xfrm>
            <a:off x="1854719"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E1F5C0-46C9-D331-8FDC-246A596FB8A7}"/>
              </a:ext>
            </a:extLst>
          </p:cNvPr>
          <p:cNvCxnSpPr>
            <a:cxnSpLocks/>
          </p:cNvCxnSpPr>
          <p:nvPr/>
        </p:nvCxnSpPr>
        <p:spPr>
          <a:xfrm>
            <a:off x="3967674"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BCDC4C-9977-613D-140F-F31C428ADE54}"/>
              </a:ext>
            </a:extLst>
          </p:cNvPr>
          <p:cNvCxnSpPr>
            <a:cxnSpLocks/>
          </p:cNvCxnSpPr>
          <p:nvPr/>
        </p:nvCxnSpPr>
        <p:spPr>
          <a:xfrm>
            <a:off x="5897823"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8717FA-0481-5775-3E63-A0A8C45F6BA3}"/>
              </a:ext>
            </a:extLst>
          </p:cNvPr>
          <p:cNvCxnSpPr>
            <a:cxnSpLocks/>
          </p:cNvCxnSpPr>
          <p:nvPr/>
        </p:nvCxnSpPr>
        <p:spPr>
          <a:xfrm>
            <a:off x="7406524" y="3442445"/>
            <a:ext cx="35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17130-3697-75E4-8EEE-95A27CC64B3A}"/>
              </a:ext>
            </a:extLst>
          </p:cNvPr>
          <p:cNvCxnSpPr>
            <a:cxnSpLocks/>
          </p:cNvCxnSpPr>
          <p:nvPr/>
        </p:nvCxnSpPr>
        <p:spPr>
          <a:xfrm>
            <a:off x="9300450"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2844EB-D8D2-932E-E587-846E746A62F7}"/>
              </a:ext>
            </a:extLst>
          </p:cNvPr>
          <p:cNvSpPr txBox="1"/>
          <p:nvPr/>
        </p:nvSpPr>
        <p:spPr>
          <a:xfrm>
            <a:off x="9913387" y="3075057"/>
            <a:ext cx="1440413" cy="923330"/>
          </a:xfrm>
          <a:prstGeom prst="rect">
            <a:avLst/>
          </a:prstGeom>
          <a:noFill/>
        </p:spPr>
        <p:txBody>
          <a:bodyPr wrap="square" rtlCol="0">
            <a:spAutoFit/>
          </a:bodyPr>
          <a:lstStyle/>
          <a:p>
            <a:r>
              <a:rPr lang="en-IN" b="1" dirty="0">
                <a:solidFill>
                  <a:srgbClr val="D4D4D4"/>
                </a:solidFill>
                <a:effectLst/>
                <a:latin typeface="Söhne"/>
              </a:rPr>
              <a:t>Model optimization</a:t>
            </a:r>
          </a:p>
          <a:p>
            <a:endParaRPr lang="en-IN" b="1" dirty="0">
              <a:latin typeface="Söhne"/>
            </a:endParaRPr>
          </a:p>
        </p:txBody>
      </p:sp>
    </p:spTree>
    <p:extLst>
      <p:ext uri="{BB962C8B-B14F-4D97-AF65-F5344CB8AC3E}">
        <p14:creationId xmlns:p14="http://schemas.microsoft.com/office/powerpoint/2010/main" val="3457837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45AA-0798-68D2-E95A-0F0EE19603E5}"/>
              </a:ext>
            </a:extLst>
          </p:cNvPr>
          <p:cNvSpPr>
            <a:spLocks noGrp="1"/>
          </p:cNvSpPr>
          <p:nvPr>
            <p:ph type="title"/>
          </p:nvPr>
        </p:nvSpPr>
        <p:spPr/>
        <p:txBody>
          <a:bodyPr/>
          <a:lstStyle/>
          <a:p>
            <a:r>
              <a:rPr lang="en-IN" b="1" dirty="0"/>
              <a:t>Implementation</a:t>
            </a:r>
          </a:p>
        </p:txBody>
      </p:sp>
      <p:sp>
        <p:nvSpPr>
          <p:cNvPr id="3" name="Content Placeholder 2">
            <a:extLst>
              <a:ext uri="{FF2B5EF4-FFF2-40B4-BE49-F238E27FC236}">
                <a16:creationId xmlns:a16="http://schemas.microsoft.com/office/drawing/2014/main" id="{40B46A7E-BF0C-CF8A-5F47-CAD2A77F932B}"/>
              </a:ext>
            </a:extLst>
          </p:cNvPr>
          <p:cNvSpPr>
            <a:spLocks noGrp="1"/>
          </p:cNvSpPr>
          <p:nvPr>
            <p:ph idx="1"/>
          </p:nvPr>
        </p:nvSpPr>
        <p:spPr>
          <a:xfrm>
            <a:off x="838200" y="2363507"/>
            <a:ext cx="10515600" cy="4351338"/>
          </a:xfrm>
        </p:spPr>
        <p:txBody>
          <a:bodyPr/>
          <a:lstStyle/>
          <a:p>
            <a:r>
              <a:rPr lang="en-IN" dirty="0"/>
              <a:t>Install Anaconda</a:t>
            </a:r>
          </a:p>
          <a:p>
            <a:r>
              <a:rPr lang="en-IN" dirty="0"/>
              <a:t>Launch Jupyter Notebook</a:t>
            </a:r>
          </a:p>
          <a:p>
            <a:r>
              <a:rPr lang="en-IN" dirty="0"/>
              <a:t>Install all the required packages for the analysis </a:t>
            </a:r>
          </a:p>
          <a:p>
            <a:r>
              <a:rPr lang="en-IN" dirty="0"/>
              <a:t>Now Start implementing the Machine learning Model</a:t>
            </a:r>
          </a:p>
          <a:p>
            <a:pPr marL="0" indent="0">
              <a:buNone/>
            </a:pPr>
            <a:endParaRPr lang="en-IN" dirty="0"/>
          </a:p>
          <a:p>
            <a:endParaRPr lang="en-IN" dirty="0"/>
          </a:p>
        </p:txBody>
      </p:sp>
    </p:spTree>
    <p:extLst>
      <p:ext uri="{BB962C8B-B14F-4D97-AF65-F5344CB8AC3E}">
        <p14:creationId xmlns:p14="http://schemas.microsoft.com/office/powerpoint/2010/main" val="239269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8E41-1CA0-8C8C-0AB5-7CD3D4AE7DD7}"/>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FD454F10-5344-D5FC-832C-7D14208D9D10}"/>
              </a:ext>
            </a:extLst>
          </p:cNvPr>
          <p:cNvSpPr>
            <a:spLocks noGrp="1"/>
          </p:cNvSpPr>
          <p:nvPr>
            <p:ph idx="1"/>
          </p:nvPr>
        </p:nvSpPr>
        <p:spPr/>
        <p:txBody>
          <a:bodyPr>
            <a:normAutofit fontScale="92500" lnSpcReduction="20000"/>
          </a:bodyPr>
          <a:lstStyle/>
          <a:p>
            <a:pPr>
              <a:lnSpc>
                <a:spcPct val="150000"/>
              </a:lnSpc>
            </a:pPr>
            <a:r>
              <a:rPr lang="en-US" sz="2000" b="1" dirty="0">
                <a:solidFill>
                  <a:srgbClr val="D4D4D4"/>
                </a:solidFill>
                <a:effectLst/>
                <a:latin typeface="Trebuchet MS (Body)"/>
              </a:rPr>
              <a:t>More complex classification algorithms, such as XGBoost, could be applied to this dataset. </a:t>
            </a:r>
          </a:p>
          <a:p>
            <a:pPr>
              <a:lnSpc>
                <a:spcPct val="150000"/>
              </a:lnSpc>
            </a:pPr>
            <a:r>
              <a:rPr lang="en-US" sz="2000" b="1" dirty="0">
                <a:solidFill>
                  <a:srgbClr val="D4D4D4"/>
                </a:solidFill>
                <a:effectLst/>
                <a:latin typeface="Trebuchet MS (Body)"/>
              </a:rPr>
              <a:t>Two optimization procedures are implemented: data optimization and model optimization. For each of them, there are more options to explore. For example, you could choose MinMaxScaler or MaxAbsScaler to preprocess data. And for model optimization, more advanced methods can be used, such as Bayesian Optimization and Evolutionary Optimization. There are also libraries like Ray-Tune, Optuna, Hyperopt, etc. for optimization use. </a:t>
            </a:r>
          </a:p>
          <a:p>
            <a:pPr>
              <a:lnSpc>
                <a:spcPct val="150000"/>
              </a:lnSpc>
            </a:pPr>
            <a:r>
              <a:rPr lang="en-US" sz="2000" b="1" dirty="0">
                <a:solidFill>
                  <a:srgbClr val="D4D4D4"/>
                </a:solidFill>
                <a:effectLst/>
                <a:latin typeface="Trebuchet MS (Body)"/>
              </a:rPr>
              <a:t>Outliers are not removed from the dataset. If you do, it could increase the metric performance.</a:t>
            </a:r>
          </a:p>
          <a:p>
            <a:pPr>
              <a:lnSpc>
                <a:spcPct val="160000"/>
              </a:lnSpc>
            </a:pPr>
            <a:endParaRPr lang="en-IN" sz="2400" dirty="0">
              <a:latin typeface="Trebuchet MS (Body)"/>
            </a:endParaRPr>
          </a:p>
        </p:txBody>
      </p:sp>
    </p:spTree>
    <p:extLst>
      <p:ext uri="{BB962C8B-B14F-4D97-AF65-F5344CB8AC3E}">
        <p14:creationId xmlns:p14="http://schemas.microsoft.com/office/powerpoint/2010/main" val="1439418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8092-B635-BA3B-7523-9DB5E440C420}"/>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6B6C9F62-02CA-954A-8D8D-1F5B38655769}"/>
              </a:ext>
            </a:extLst>
          </p:cNvPr>
          <p:cNvSpPr>
            <a:spLocks noGrp="1"/>
          </p:cNvSpPr>
          <p:nvPr>
            <p:ph idx="1"/>
          </p:nvPr>
        </p:nvSpPr>
        <p:spPr>
          <a:xfrm>
            <a:off x="542365" y="1825625"/>
            <a:ext cx="11353800" cy="4351338"/>
          </a:xfrm>
        </p:spPr>
        <p:txBody>
          <a:bodyPr>
            <a:normAutofit fontScale="77500" lnSpcReduction="20000"/>
          </a:bodyPr>
          <a:lstStyle/>
          <a:p>
            <a:pPr>
              <a:lnSpc>
                <a:spcPct val="120000"/>
              </a:lnSpc>
            </a:pPr>
            <a:r>
              <a:rPr lang="en-IN" dirty="0"/>
              <a:t>https://www.kaggle.com/datasets/mlg-ulb/creditcardfraud/data</a:t>
            </a:r>
          </a:p>
          <a:p>
            <a:pPr>
              <a:lnSpc>
                <a:spcPct val="120000"/>
              </a:lnSpc>
            </a:pPr>
            <a:r>
              <a:rPr lang="en-IN" b="0" i="0" u="none" strike="noStrike" dirty="0">
                <a:effectLst/>
                <a:latin typeface="Inter"/>
              </a:rPr>
              <a:t>http://scikitlearn.org/stable/modules/generated/sklearn.ensemble.RandomForestClassifier.html</a:t>
            </a:r>
            <a:endParaRPr lang="en-IN" dirty="0"/>
          </a:p>
          <a:p>
            <a:pPr>
              <a:lnSpc>
                <a:spcPct val="120000"/>
              </a:lnSpc>
            </a:pPr>
            <a:r>
              <a:rPr lang="en-IN" b="0" i="0" u="none" strike="noStrike" dirty="0">
                <a:effectLst/>
                <a:latin typeface="Inter"/>
              </a:rPr>
              <a:t>https://en.wikipedia.org/wiki/Receiver_operating_characteristic#Area_under_the_curve</a:t>
            </a:r>
          </a:p>
          <a:p>
            <a:pPr>
              <a:lnSpc>
                <a:spcPct val="120000"/>
              </a:lnSpc>
            </a:pPr>
            <a:r>
              <a:rPr lang="en-IN" b="0" i="0" dirty="0">
                <a:effectLst/>
                <a:latin typeface="Inter"/>
              </a:rPr>
              <a:t> </a:t>
            </a:r>
            <a:r>
              <a:rPr lang="en-IN" b="0" i="0" u="none" strike="noStrike" dirty="0">
                <a:effectLst/>
                <a:latin typeface="Inter"/>
              </a:rPr>
              <a:t>http://scikit-learn.org/stable/modules/generated/sklearn.ensemble.AdaBoostClassifier.html</a:t>
            </a:r>
            <a:endParaRPr lang="en-IN" dirty="0"/>
          </a:p>
          <a:p>
            <a:pPr>
              <a:lnSpc>
                <a:spcPct val="120000"/>
              </a:lnSpc>
            </a:pPr>
            <a:r>
              <a:rPr lang="en-IN" b="0" i="0" u="none" strike="noStrike" dirty="0">
                <a:effectLst/>
                <a:latin typeface="Inter"/>
              </a:rPr>
              <a:t>https://tech.yandex.com/catboost/doc/dg/concepts/python-reference_catboostclassifier-docpage/</a:t>
            </a:r>
            <a:endParaRPr lang="en-IN" dirty="0">
              <a:latin typeface="Inter"/>
            </a:endParaRPr>
          </a:p>
          <a:p>
            <a:pPr>
              <a:lnSpc>
                <a:spcPct val="120000"/>
              </a:lnSpc>
            </a:pPr>
            <a:r>
              <a:rPr lang="en-IN" b="0" i="0" u="none" strike="noStrike" dirty="0">
                <a:effectLst/>
                <a:latin typeface="Inter"/>
              </a:rPr>
              <a:t>http://xgboost.readthedocs.io/en/latest/python/python_api.html</a:t>
            </a:r>
            <a:endParaRPr lang="en-IN" dirty="0"/>
          </a:p>
          <a:p>
            <a:pPr>
              <a:lnSpc>
                <a:spcPct val="120000"/>
              </a:lnSpc>
            </a:pPr>
            <a:r>
              <a:rPr lang="en-IN" b="0" i="0" u="none" strike="noStrike" dirty="0">
                <a:effectLst/>
                <a:latin typeface="Inter"/>
              </a:rPr>
              <a:t>https://www.microsoft.com/en-us/research/wp-content/uploads/2017/11/lightgbm.pdf</a:t>
            </a:r>
            <a:endParaRPr lang="en-IN" dirty="0"/>
          </a:p>
        </p:txBody>
      </p:sp>
    </p:spTree>
    <p:extLst>
      <p:ext uri="{BB962C8B-B14F-4D97-AF65-F5344CB8AC3E}">
        <p14:creationId xmlns:p14="http://schemas.microsoft.com/office/powerpoint/2010/main" val="148218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9D2D-A29F-8603-497D-8D447FC8EF70}"/>
              </a:ext>
            </a:extLst>
          </p:cNvPr>
          <p:cNvSpPr>
            <a:spLocks noGrp="1"/>
          </p:cNvSpPr>
          <p:nvPr>
            <p:ph type="title"/>
          </p:nvPr>
        </p:nvSpPr>
        <p:spPr>
          <a:xfrm>
            <a:off x="2371164" y="2318590"/>
            <a:ext cx="10515600" cy="1325563"/>
          </a:xfrm>
        </p:spPr>
        <p:txBody>
          <a:bodyPr>
            <a:normAutofit fontScale="90000"/>
          </a:bodyPr>
          <a:lstStyle/>
          <a:p>
            <a:r>
              <a:rPr lang="en-IN" sz="9600" b="1" dirty="0"/>
              <a:t>Q &amp; A Section</a:t>
            </a:r>
          </a:p>
        </p:txBody>
      </p:sp>
      <p:sp>
        <p:nvSpPr>
          <p:cNvPr id="3" name="Content Placeholder 2">
            <a:extLst>
              <a:ext uri="{FF2B5EF4-FFF2-40B4-BE49-F238E27FC236}">
                <a16:creationId xmlns:a16="http://schemas.microsoft.com/office/drawing/2014/main" id="{A46A35F4-23A4-660A-F1F8-ECDC90D8EAE6}"/>
              </a:ext>
            </a:extLst>
          </p:cNvPr>
          <p:cNvSpPr>
            <a:spLocks noGrp="1"/>
          </p:cNvSpPr>
          <p:nvPr>
            <p:ph idx="1"/>
          </p:nvPr>
        </p:nvSpPr>
        <p:spPr>
          <a:xfrm>
            <a:off x="7938247" y="5583518"/>
            <a:ext cx="5257800" cy="959504"/>
          </a:xfrm>
        </p:spPr>
        <p:txBody>
          <a:bodyPr>
            <a:normAutofit fontScale="62500" lnSpcReduction="20000"/>
          </a:bodyPr>
          <a:lstStyle/>
          <a:p>
            <a:r>
              <a:rPr lang="en-IN" dirty="0"/>
              <a:t>LinkedIn: ejjada-akhil</a:t>
            </a:r>
          </a:p>
          <a:p>
            <a:r>
              <a:rPr lang="en-IN" dirty="0"/>
              <a:t>GitHub: ejjada-akhil-13</a:t>
            </a:r>
          </a:p>
          <a:p>
            <a:r>
              <a:rPr lang="en-IN" dirty="0"/>
              <a:t>Email: ejjadaakhil@gmail.com</a:t>
            </a:r>
          </a:p>
          <a:p>
            <a:endParaRPr lang="en-IN" dirty="0"/>
          </a:p>
        </p:txBody>
      </p:sp>
    </p:spTree>
    <p:extLst>
      <p:ext uri="{BB962C8B-B14F-4D97-AF65-F5344CB8AC3E}">
        <p14:creationId xmlns:p14="http://schemas.microsoft.com/office/powerpoint/2010/main" val="62733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B02816-91F1-9C5E-9837-E9A6277DA6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4343" y="1902619"/>
            <a:ext cx="11403313" cy="3052762"/>
          </a:xfrm>
          <a:prstGeom prst="rect">
            <a:avLst/>
          </a:prstGeom>
        </p:spPr>
      </p:pic>
    </p:spTree>
    <p:extLst>
      <p:ext uri="{BB962C8B-B14F-4D97-AF65-F5344CB8AC3E}">
        <p14:creationId xmlns:p14="http://schemas.microsoft.com/office/powerpoint/2010/main" val="400426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A73-E180-FB4A-AF35-D07857BCBB28}"/>
              </a:ext>
            </a:extLst>
          </p:cNvPr>
          <p:cNvSpPr>
            <a:spLocks noGrp="1"/>
          </p:cNvSpPr>
          <p:nvPr>
            <p:ph type="title"/>
          </p:nvPr>
        </p:nvSpPr>
        <p:spPr/>
        <p:txBody>
          <a:bodyPr/>
          <a:lstStyle/>
          <a:p>
            <a:r>
              <a:rPr lang="en-US" b="1" dirty="0"/>
              <a:t>Agenda </a:t>
            </a:r>
            <a:endParaRPr lang="en-IN" b="1" dirty="0"/>
          </a:p>
        </p:txBody>
      </p:sp>
      <p:sp>
        <p:nvSpPr>
          <p:cNvPr id="3" name="Content Placeholder 2">
            <a:extLst>
              <a:ext uri="{FF2B5EF4-FFF2-40B4-BE49-F238E27FC236}">
                <a16:creationId xmlns:a16="http://schemas.microsoft.com/office/drawing/2014/main" id="{32D56143-0FB6-0B0F-96A0-635C225DC807}"/>
              </a:ext>
            </a:extLst>
          </p:cNvPr>
          <p:cNvSpPr>
            <a:spLocks noGrp="1"/>
          </p:cNvSpPr>
          <p:nvPr>
            <p:ph idx="1"/>
          </p:nvPr>
        </p:nvSpPr>
        <p:spPr/>
        <p:txBody>
          <a:bodyPr/>
          <a:lstStyle/>
          <a:p>
            <a:r>
              <a:rPr lang="en-US" dirty="0"/>
              <a:t>Introduction</a:t>
            </a:r>
          </a:p>
          <a:p>
            <a:r>
              <a:rPr lang="en-US"/>
              <a:t>Algorithms </a:t>
            </a:r>
            <a:endParaRPr lang="en-US" dirty="0"/>
          </a:p>
          <a:p>
            <a:r>
              <a:rPr lang="en-US" dirty="0"/>
              <a:t>EDA</a:t>
            </a:r>
          </a:p>
          <a:p>
            <a:r>
              <a:rPr lang="en-US" dirty="0"/>
              <a:t>Process of EDA</a:t>
            </a:r>
          </a:p>
          <a:p>
            <a:r>
              <a:rPr lang="en-US" dirty="0"/>
              <a:t>Implementation</a:t>
            </a:r>
          </a:p>
          <a:p>
            <a:r>
              <a:rPr lang="en-US" dirty="0"/>
              <a:t>Conclusion</a:t>
            </a:r>
          </a:p>
          <a:p>
            <a:r>
              <a:rPr lang="en-US" dirty="0"/>
              <a:t>References</a:t>
            </a:r>
          </a:p>
          <a:p>
            <a:endParaRPr lang="en-IN" dirty="0"/>
          </a:p>
        </p:txBody>
      </p:sp>
      <p:pic>
        <p:nvPicPr>
          <p:cNvPr id="5" name="Picture 4">
            <a:extLst>
              <a:ext uri="{FF2B5EF4-FFF2-40B4-BE49-F238E27FC236}">
                <a16:creationId xmlns:a16="http://schemas.microsoft.com/office/drawing/2014/main" id="{29F96880-43F9-8802-2648-753E9135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226" y="902044"/>
            <a:ext cx="7265774" cy="4574574"/>
          </a:xfrm>
          <a:prstGeom prst="rect">
            <a:avLst/>
          </a:prstGeom>
        </p:spPr>
      </p:pic>
    </p:spTree>
    <p:extLst>
      <p:ext uri="{BB962C8B-B14F-4D97-AF65-F5344CB8AC3E}">
        <p14:creationId xmlns:p14="http://schemas.microsoft.com/office/powerpoint/2010/main" val="793661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316F-3FBF-76D5-9F8A-2A41804332CD}"/>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2680D0C3-8AA3-8DAB-A54B-3ACCB9EAAAA3}"/>
              </a:ext>
            </a:extLst>
          </p:cNvPr>
          <p:cNvSpPr>
            <a:spLocks noGrp="1"/>
          </p:cNvSpPr>
          <p:nvPr>
            <p:ph idx="1"/>
          </p:nvPr>
        </p:nvSpPr>
        <p:spPr/>
        <p:txBody>
          <a:bodyPr>
            <a:normAutofit fontScale="85000" lnSpcReduction="10000"/>
          </a:bodyPr>
          <a:lstStyle/>
          <a:p>
            <a:pPr>
              <a:lnSpc>
                <a:spcPct val="150000"/>
              </a:lnSpc>
            </a:pPr>
            <a:r>
              <a:rPr lang="en-US" dirty="0"/>
              <a:t>Essential for securing financial transactions against unauthorized activities.</a:t>
            </a:r>
          </a:p>
          <a:p>
            <a:pPr>
              <a:lnSpc>
                <a:spcPct val="150000"/>
              </a:lnSpc>
            </a:pPr>
            <a:r>
              <a:rPr lang="en-US" dirty="0"/>
              <a:t>Exploration through Exploratory Data Analysis (EDA) provides crucial insights.</a:t>
            </a:r>
          </a:p>
          <a:p>
            <a:pPr>
              <a:lnSpc>
                <a:spcPct val="150000"/>
              </a:lnSpc>
            </a:pPr>
            <a:r>
              <a:rPr lang="en-US" dirty="0"/>
              <a:t>Analyzing patterns and anomalies is key to detecting potential fraudulent transactions.</a:t>
            </a:r>
          </a:p>
          <a:p>
            <a:pPr>
              <a:lnSpc>
                <a:spcPct val="150000"/>
              </a:lnSpc>
            </a:pPr>
            <a:r>
              <a:rPr lang="en-US" dirty="0"/>
              <a:t>EDA enhances proactive measures, ensuring robust credit card security.</a:t>
            </a:r>
            <a:endParaRPr lang="en-IN" dirty="0"/>
          </a:p>
        </p:txBody>
      </p:sp>
    </p:spTree>
    <p:extLst>
      <p:ext uri="{BB962C8B-B14F-4D97-AF65-F5344CB8AC3E}">
        <p14:creationId xmlns:p14="http://schemas.microsoft.com/office/powerpoint/2010/main" val="168475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0B8B-F3C5-B4C6-66D7-13D5C88E2B29}"/>
              </a:ext>
            </a:extLst>
          </p:cNvPr>
          <p:cNvSpPr>
            <a:spLocks noGrp="1"/>
          </p:cNvSpPr>
          <p:nvPr>
            <p:ph type="title"/>
          </p:nvPr>
        </p:nvSpPr>
        <p:spPr>
          <a:xfrm>
            <a:off x="475129" y="284442"/>
            <a:ext cx="10515600" cy="1325563"/>
          </a:xfrm>
        </p:spPr>
        <p:txBody>
          <a:bodyPr/>
          <a:lstStyle/>
          <a:p>
            <a:r>
              <a:rPr lang="en-US" b="1"/>
              <a:t>Algorithm</a:t>
            </a:r>
            <a:endParaRPr lang="en-IN" b="1" dirty="0"/>
          </a:p>
        </p:txBody>
      </p:sp>
      <p:sp>
        <p:nvSpPr>
          <p:cNvPr id="3" name="Content Placeholder 2">
            <a:extLst>
              <a:ext uri="{FF2B5EF4-FFF2-40B4-BE49-F238E27FC236}">
                <a16:creationId xmlns:a16="http://schemas.microsoft.com/office/drawing/2014/main" id="{42BF73F4-8317-2452-4648-CC516935A1AD}"/>
              </a:ext>
            </a:extLst>
          </p:cNvPr>
          <p:cNvSpPr>
            <a:spLocks noGrp="1"/>
          </p:cNvSpPr>
          <p:nvPr>
            <p:ph idx="1"/>
          </p:nvPr>
        </p:nvSpPr>
        <p:spPr>
          <a:xfrm>
            <a:off x="475129" y="1822450"/>
            <a:ext cx="7055224" cy="4351338"/>
          </a:xfrm>
        </p:spPr>
        <p:txBody>
          <a:bodyPr>
            <a:normAutofit lnSpcReduction="10000"/>
          </a:bodyPr>
          <a:lstStyle/>
          <a:p>
            <a:pPr marL="0" indent="0">
              <a:buNone/>
            </a:pPr>
            <a:r>
              <a:rPr lang="en-US" b="1" dirty="0"/>
              <a:t>Random Forest:</a:t>
            </a:r>
          </a:p>
          <a:p>
            <a:pPr>
              <a:lnSpc>
                <a:spcPct val="150000"/>
              </a:lnSpc>
            </a:pPr>
            <a:r>
              <a:rPr lang="en-US" dirty="0"/>
              <a:t> </a:t>
            </a:r>
            <a:r>
              <a:rPr lang="en-US" b="1" i="0" dirty="0">
                <a:solidFill>
                  <a:srgbClr val="D1D5DB"/>
                </a:solidFill>
                <a:effectLst/>
                <a:latin typeface="Söhne"/>
              </a:rPr>
              <a:t>Random Forest is like a teamwork algorithm. It's as if you ask many friends for advice before making a decision. Each friend (or tree) gives their opinion, and then, together, they help you make a smarter choice. It's a group effort for better results.</a:t>
            </a:r>
            <a:endParaRPr lang="en-IN" b="1" dirty="0"/>
          </a:p>
        </p:txBody>
      </p:sp>
      <p:pic>
        <p:nvPicPr>
          <p:cNvPr id="1028" name="Picture 4">
            <a:extLst>
              <a:ext uri="{FF2B5EF4-FFF2-40B4-BE49-F238E27FC236}">
                <a16:creationId xmlns:a16="http://schemas.microsoft.com/office/drawing/2014/main" id="{AEDCDF86-7C54-486E-001D-EBB4DE91DA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0" t="3474" r="14286" b="3303"/>
          <a:stretch/>
        </p:blipFill>
        <p:spPr bwMode="auto">
          <a:xfrm>
            <a:off x="7651377" y="1490858"/>
            <a:ext cx="4289612" cy="395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3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EDA</a:t>
            </a:r>
            <a:endParaRPr lang="en-IN" b="1" dirty="0"/>
          </a:p>
        </p:txBody>
      </p:sp>
      <p:sp>
        <p:nvSpPr>
          <p:cNvPr id="8" name="TextBox 7">
            <a:extLst>
              <a:ext uri="{FF2B5EF4-FFF2-40B4-BE49-F238E27FC236}">
                <a16:creationId xmlns:a16="http://schemas.microsoft.com/office/drawing/2014/main" id="{07EDA757-3315-EB7A-CFE3-F7B7BBB98670}"/>
              </a:ext>
            </a:extLst>
          </p:cNvPr>
          <p:cNvSpPr txBox="1"/>
          <p:nvPr/>
        </p:nvSpPr>
        <p:spPr>
          <a:xfrm>
            <a:off x="838199" y="1927654"/>
            <a:ext cx="10604157" cy="389119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800" b="1" i="0" dirty="0">
                <a:effectLst/>
                <a:latin typeface="Trebuchet MS (Body)"/>
              </a:rPr>
              <a:t>This is unavoidable and one of the major step to fine tune the given data set(s) in a different form of analysis to understand the insights of the key characteristics of various entities of the data set like column(s), row(s) by applying pandas, NumPy, statistical methods, and data visualization packages.</a:t>
            </a:r>
            <a:endParaRPr lang="en-IN" sz="2800" b="1" dirty="0">
              <a:latin typeface="Trebuchet MS (Body)"/>
            </a:endParaRPr>
          </a:p>
        </p:txBody>
      </p:sp>
    </p:spTree>
    <p:extLst>
      <p:ext uri="{BB962C8B-B14F-4D97-AF65-F5344CB8AC3E}">
        <p14:creationId xmlns:p14="http://schemas.microsoft.com/office/powerpoint/2010/main" val="2262719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Process of EDA</a:t>
            </a:r>
            <a:endParaRPr lang="en-IN" b="1" dirty="0"/>
          </a:p>
        </p:txBody>
      </p:sp>
      <p:sp>
        <p:nvSpPr>
          <p:cNvPr id="3" name="TextBox 2">
            <a:extLst>
              <a:ext uri="{FF2B5EF4-FFF2-40B4-BE49-F238E27FC236}">
                <a16:creationId xmlns:a16="http://schemas.microsoft.com/office/drawing/2014/main" id="{2BB29162-F09D-2A65-1A78-13EA47DDB152}"/>
              </a:ext>
            </a:extLst>
          </p:cNvPr>
          <p:cNvSpPr txBox="1"/>
          <p:nvPr/>
        </p:nvSpPr>
        <p:spPr>
          <a:xfrm>
            <a:off x="725166" y="3075057"/>
            <a:ext cx="1129553" cy="707886"/>
          </a:xfrm>
          <a:prstGeom prst="rect">
            <a:avLst/>
          </a:prstGeom>
          <a:noFill/>
        </p:spPr>
        <p:txBody>
          <a:bodyPr wrap="square" rtlCol="0">
            <a:spAutoFit/>
          </a:bodyPr>
          <a:lstStyle/>
          <a:p>
            <a:r>
              <a:rPr lang="en-IN" sz="2000" b="1" i="0" dirty="0">
                <a:effectLst/>
                <a:latin typeface="Söhne"/>
              </a:rPr>
              <a:t>Data Loading</a:t>
            </a:r>
            <a:endParaRPr lang="en-IN" sz="2000" dirty="0"/>
          </a:p>
        </p:txBody>
      </p:sp>
    </p:spTree>
    <p:extLst>
      <p:ext uri="{BB962C8B-B14F-4D97-AF65-F5344CB8AC3E}">
        <p14:creationId xmlns:p14="http://schemas.microsoft.com/office/powerpoint/2010/main" val="452390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Process of EDA</a:t>
            </a:r>
            <a:endParaRPr lang="en-IN" b="1" dirty="0"/>
          </a:p>
        </p:txBody>
      </p:sp>
      <p:sp>
        <p:nvSpPr>
          <p:cNvPr id="3" name="TextBox 2">
            <a:extLst>
              <a:ext uri="{FF2B5EF4-FFF2-40B4-BE49-F238E27FC236}">
                <a16:creationId xmlns:a16="http://schemas.microsoft.com/office/drawing/2014/main" id="{2BB29162-F09D-2A65-1A78-13EA47DDB152}"/>
              </a:ext>
            </a:extLst>
          </p:cNvPr>
          <p:cNvSpPr txBox="1"/>
          <p:nvPr/>
        </p:nvSpPr>
        <p:spPr>
          <a:xfrm>
            <a:off x="725166" y="3075057"/>
            <a:ext cx="1129553" cy="707886"/>
          </a:xfrm>
          <a:prstGeom prst="rect">
            <a:avLst/>
          </a:prstGeom>
          <a:noFill/>
        </p:spPr>
        <p:txBody>
          <a:bodyPr wrap="square" rtlCol="0">
            <a:spAutoFit/>
          </a:bodyPr>
          <a:lstStyle/>
          <a:p>
            <a:r>
              <a:rPr lang="en-IN" sz="2000" b="1" i="0" dirty="0">
                <a:effectLst/>
                <a:latin typeface="Söhne"/>
              </a:rPr>
              <a:t>Data Loading</a:t>
            </a:r>
            <a:endParaRPr lang="en-IN" sz="2000" dirty="0"/>
          </a:p>
        </p:txBody>
      </p:sp>
      <p:sp>
        <p:nvSpPr>
          <p:cNvPr id="7" name="TextBox 6">
            <a:extLst>
              <a:ext uri="{FF2B5EF4-FFF2-40B4-BE49-F238E27FC236}">
                <a16:creationId xmlns:a16="http://schemas.microsoft.com/office/drawing/2014/main" id="{2B414F25-E96B-BED9-E16E-EDDDFD6495BD}"/>
              </a:ext>
            </a:extLst>
          </p:cNvPr>
          <p:cNvSpPr txBox="1"/>
          <p:nvPr/>
        </p:nvSpPr>
        <p:spPr>
          <a:xfrm>
            <a:off x="2370739" y="3219617"/>
            <a:ext cx="1613647" cy="646331"/>
          </a:xfrm>
          <a:prstGeom prst="rect">
            <a:avLst/>
          </a:prstGeom>
          <a:noFill/>
        </p:spPr>
        <p:txBody>
          <a:bodyPr wrap="square" rtlCol="0">
            <a:spAutoFit/>
          </a:bodyPr>
          <a:lstStyle/>
          <a:p>
            <a:r>
              <a:rPr lang="en-IN" b="1" dirty="0">
                <a:latin typeface="Söhne"/>
              </a:rPr>
              <a:t>Clean the data</a:t>
            </a:r>
          </a:p>
          <a:p>
            <a:endParaRPr lang="en-IN" b="1" dirty="0"/>
          </a:p>
        </p:txBody>
      </p:sp>
      <p:sp>
        <p:nvSpPr>
          <p:cNvPr id="8" name="TextBox 7">
            <a:extLst>
              <a:ext uri="{FF2B5EF4-FFF2-40B4-BE49-F238E27FC236}">
                <a16:creationId xmlns:a16="http://schemas.microsoft.com/office/drawing/2014/main" id="{A137C2CA-0DD9-8A88-4E67-9388E39BC593}"/>
              </a:ext>
            </a:extLst>
          </p:cNvPr>
          <p:cNvSpPr txBox="1"/>
          <p:nvPr/>
        </p:nvSpPr>
        <p:spPr>
          <a:xfrm>
            <a:off x="4457410" y="2942619"/>
            <a:ext cx="1440413" cy="1477328"/>
          </a:xfrm>
          <a:prstGeom prst="rect">
            <a:avLst/>
          </a:prstGeom>
          <a:noFill/>
        </p:spPr>
        <p:txBody>
          <a:bodyPr wrap="square" rtlCol="0">
            <a:spAutoFit/>
          </a:bodyPr>
          <a:lstStyle/>
          <a:p>
            <a:r>
              <a:rPr lang="en-US" b="1" dirty="0">
                <a:effectLst/>
                <a:latin typeface="Söhne"/>
              </a:rPr>
              <a:t>Analyze and visualize the data to gain insights</a:t>
            </a:r>
          </a:p>
          <a:p>
            <a:endParaRPr lang="en-IN" b="1" dirty="0">
              <a:latin typeface="Söhne"/>
            </a:endParaRPr>
          </a:p>
        </p:txBody>
      </p:sp>
      <p:sp>
        <p:nvSpPr>
          <p:cNvPr id="11" name="TextBox 10">
            <a:extLst>
              <a:ext uri="{FF2B5EF4-FFF2-40B4-BE49-F238E27FC236}">
                <a16:creationId xmlns:a16="http://schemas.microsoft.com/office/drawing/2014/main" id="{2A4A52D1-1029-039C-ED24-408CEFA456F8}"/>
              </a:ext>
            </a:extLst>
          </p:cNvPr>
          <p:cNvSpPr txBox="1"/>
          <p:nvPr/>
        </p:nvSpPr>
        <p:spPr>
          <a:xfrm>
            <a:off x="6370801" y="3081117"/>
            <a:ext cx="1395283" cy="923330"/>
          </a:xfrm>
          <a:prstGeom prst="rect">
            <a:avLst/>
          </a:prstGeom>
          <a:noFill/>
        </p:spPr>
        <p:txBody>
          <a:bodyPr wrap="square" rtlCol="0">
            <a:spAutoFit/>
          </a:bodyPr>
          <a:lstStyle/>
          <a:p>
            <a:r>
              <a:rPr lang="en-IN" b="1" dirty="0">
                <a:latin typeface="Söhne"/>
              </a:rPr>
              <a:t>Optimize the data</a:t>
            </a:r>
          </a:p>
          <a:p>
            <a:endParaRPr lang="en-IN" b="1" dirty="0">
              <a:latin typeface="Söhne"/>
            </a:endParaRPr>
          </a:p>
        </p:txBody>
      </p:sp>
      <p:sp>
        <p:nvSpPr>
          <p:cNvPr id="12" name="TextBox 11">
            <a:extLst>
              <a:ext uri="{FF2B5EF4-FFF2-40B4-BE49-F238E27FC236}">
                <a16:creationId xmlns:a16="http://schemas.microsoft.com/office/drawing/2014/main" id="{C9A87D9D-1B54-097D-B26C-08E9BDBF8BC5}"/>
              </a:ext>
            </a:extLst>
          </p:cNvPr>
          <p:cNvSpPr txBox="1"/>
          <p:nvPr/>
        </p:nvSpPr>
        <p:spPr>
          <a:xfrm>
            <a:off x="7868561" y="3075057"/>
            <a:ext cx="1610907" cy="1200329"/>
          </a:xfrm>
          <a:prstGeom prst="rect">
            <a:avLst/>
          </a:prstGeom>
          <a:noFill/>
        </p:spPr>
        <p:txBody>
          <a:bodyPr wrap="square" rtlCol="0">
            <a:spAutoFit/>
          </a:bodyPr>
          <a:lstStyle/>
          <a:p>
            <a:r>
              <a:rPr lang="en-IN" b="1" dirty="0">
                <a:latin typeface="Söhne"/>
              </a:rPr>
              <a:t>Model performance evaluation</a:t>
            </a:r>
          </a:p>
          <a:p>
            <a:endParaRPr lang="en-IN" b="1" dirty="0">
              <a:latin typeface="Söhne"/>
            </a:endParaRPr>
          </a:p>
        </p:txBody>
      </p:sp>
      <p:cxnSp>
        <p:nvCxnSpPr>
          <p:cNvPr id="14" name="Straight Arrow Connector 13">
            <a:extLst>
              <a:ext uri="{FF2B5EF4-FFF2-40B4-BE49-F238E27FC236}">
                <a16:creationId xmlns:a16="http://schemas.microsoft.com/office/drawing/2014/main" id="{CD9628D9-8945-BE11-00F1-32301A276710}"/>
              </a:ext>
            </a:extLst>
          </p:cNvPr>
          <p:cNvCxnSpPr>
            <a:cxnSpLocks/>
          </p:cNvCxnSpPr>
          <p:nvPr/>
        </p:nvCxnSpPr>
        <p:spPr>
          <a:xfrm>
            <a:off x="1854719"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E1F5C0-46C9-D331-8FDC-246A596FB8A7}"/>
              </a:ext>
            </a:extLst>
          </p:cNvPr>
          <p:cNvCxnSpPr>
            <a:cxnSpLocks/>
          </p:cNvCxnSpPr>
          <p:nvPr/>
        </p:nvCxnSpPr>
        <p:spPr>
          <a:xfrm>
            <a:off x="3967674"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BCDC4C-9977-613D-140F-F31C428ADE54}"/>
              </a:ext>
            </a:extLst>
          </p:cNvPr>
          <p:cNvCxnSpPr>
            <a:cxnSpLocks/>
          </p:cNvCxnSpPr>
          <p:nvPr/>
        </p:nvCxnSpPr>
        <p:spPr>
          <a:xfrm>
            <a:off x="5897823"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8717FA-0481-5775-3E63-A0A8C45F6BA3}"/>
              </a:ext>
            </a:extLst>
          </p:cNvPr>
          <p:cNvCxnSpPr>
            <a:cxnSpLocks/>
          </p:cNvCxnSpPr>
          <p:nvPr/>
        </p:nvCxnSpPr>
        <p:spPr>
          <a:xfrm>
            <a:off x="7406524" y="3442445"/>
            <a:ext cx="35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17130-3697-75E4-8EEE-95A27CC64B3A}"/>
              </a:ext>
            </a:extLst>
          </p:cNvPr>
          <p:cNvCxnSpPr>
            <a:cxnSpLocks/>
          </p:cNvCxnSpPr>
          <p:nvPr/>
        </p:nvCxnSpPr>
        <p:spPr>
          <a:xfrm>
            <a:off x="9300450"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2844EB-D8D2-932E-E587-846E746A62F7}"/>
              </a:ext>
            </a:extLst>
          </p:cNvPr>
          <p:cNvSpPr txBox="1"/>
          <p:nvPr/>
        </p:nvSpPr>
        <p:spPr>
          <a:xfrm>
            <a:off x="9913387" y="3075057"/>
            <a:ext cx="1440413" cy="923330"/>
          </a:xfrm>
          <a:prstGeom prst="rect">
            <a:avLst/>
          </a:prstGeom>
          <a:noFill/>
        </p:spPr>
        <p:txBody>
          <a:bodyPr wrap="square" rtlCol="0">
            <a:spAutoFit/>
          </a:bodyPr>
          <a:lstStyle/>
          <a:p>
            <a:r>
              <a:rPr lang="en-IN" b="1" dirty="0">
                <a:solidFill>
                  <a:srgbClr val="D4D4D4"/>
                </a:solidFill>
                <a:effectLst/>
                <a:latin typeface="Söhne"/>
              </a:rPr>
              <a:t>Model optimization</a:t>
            </a:r>
          </a:p>
          <a:p>
            <a:endParaRPr lang="en-IN" b="1" dirty="0">
              <a:latin typeface="Söhne"/>
            </a:endParaRPr>
          </a:p>
        </p:txBody>
      </p:sp>
      <p:sp>
        <p:nvSpPr>
          <p:cNvPr id="19" name="Rectangle 18">
            <a:extLst>
              <a:ext uri="{FF2B5EF4-FFF2-40B4-BE49-F238E27FC236}">
                <a16:creationId xmlns:a16="http://schemas.microsoft.com/office/drawing/2014/main" id="{10074572-6C69-3AE4-E06F-1B0711DCD0CD}"/>
              </a:ext>
            </a:extLst>
          </p:cNvPr>
          <p:cNvSpPr/>
          <p:nvPr/>
        </p:nvSpPr>
        <p:spPr>
          <a:xfrm>
            <a:off x="3924473" y="2642735"/>
            <a:ext cx="9499081" cy="15725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2381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Process of EDA</a:t>
            </a:r>
            <a:endParaRPr lang="en-IN" b="1" dirty="0"/>
          </a:p>
        </p:txBody>
      </p:sp>
      <p:sp>
        <p:nvSpPr>
          <p:cNvPr id="3" name="TextBox 2">
            <a:extLst>
              <a:ext uri="{FF2B5EF4-FFF2-40B4-BE49-F238E27FC236}">
                <a16:creationId xmlns:a16="http://schemas.microsoft.com/office/drawing/2014/main" id="{2BB29162-F09D-2A65-1A78-13EA47DDB152}"/>
              </a:ext>
            </a:extLst>
          </p:cNvPr>
          <p:cNvSpPr txBox="1"/>
          <p:nvPr/>
        </p:nvSpPr>
        <p:spPr>
          <a:xfrm>
            <a:off x="725166" y="3075057"/>
            <a:ext cx="1129553" cy="707886"/>
          </a:xfrm>
          <a:prstGeom prst="rect">
            <a:avLst/>
          </a:prstGeom>
          <a:noFill/>
        </p:spPr>
        <p:txBody>
          <a:bodyPr wrap="square" rtlCol="0">
            <a:spAutoFit/>
          </a:bodyPr>
          <a:lstStyle/>
          <a:p>
            <a:r>
              <a:rPr lang="en-IN" sz="2000" b="1" i="0" dirty="0">
                <a:effectLst/>
                <a:latin typeface="Söhne"/>
              </a:rPr>
              <a:t>Data Loading</a:t>
            </a:r>
            <a:endParaRPr lang="en-IN" sz="2000" dirty="0"/>
          </a:p>
        </p:txBody>
      </p:sp>
      <p:sp>
        <p:nvSpPr>
          <p:cNvPr id="7" name="TextBox 6">
            <a:extLst>
              <a:ext uri="{FF2B5EF4-FFF2-40B4-BE49-F238E27FC236}">
                <a16:creationId xmlns:a16="http://schemas.microsoft.com/office/drawing/2014/main" id="{2B414F25-E96B-BED9-E16E-EDDDFD6495BD}"/>
              </a:ext>
            </a:extLst>
          </p:cNvPr>
          <p:cNvSpPr txBox="1"/>
          <p:nvPr/>
        </p:nvSpPr>
        <p:spPr>
          <a:xfrm>
            <a:off x="2370739" y="3219617"/>
            <a:ext cx="1613647" cy="646331"/>
          </a:xfrm>
          <a:prstGeom prst="rect">
            <a:avLst/>
          </a:prstGeom>
          <a:noFill/>
        </p:spPr>
        <p:txBody>
          <a:bodyPr wrap="square" rtlCol="0">
            <a:spAutoFit/>
          </a:bodyPr>
          <a:lstStyle/>
          <a:p>
            <a:r>
              <a:rPr lang="en-IN" b="1" dirty="0">
                <a:latin typeface="Söhne"/>
              </a:rPr>
              <a:t>Clean the data</a:t>
            </a:r>
          </a:p>
          <a:p>
            <a:endParaRPr lang="en-IN" b="1" dirty="0"/>
          </a:p>
        </p:txBody>
      </p:sp>
      <p:sp>
        <p:nvSpPr>
          <p:cNvPr id="8" name="TextBox 7">
            <a:extLst>
              <a:ext uri="{FF2B5EF4-FFF2-40B4-BE49-F238E27FC236}">
                <a16:creationId xmlns:a16="http://schemas.microsoft.com/office/drawing/2014/main" id="{A137C2CA-0DD9-8A88-4E67-9388E39BC593}"/>
              </a:ext>
            </a:extLst>
          </p:cNvPr>
          <p:cNvSpPr txBox="1"/>
          <p:nvPr/>
        </p:nvSpPr>
        <p:spPr>
          <a:xfrm>
            <a:off x="4457410" y="2942619"/>
            <a:ext cx="1440413" cy="1477328"/>
          </a:xfrm>
          <a:prstGeom prst="rect">
            <a:avLst/>
          </a:prstGeom>
          <a:noFill/>
        </p:spPr>
        <p:txBody>
          <a:bodyPr wrap="square" rtlCol="0">
            <a:spAutoFit/>
          </a:bodyPr>
          <a:lstStyle/>
          <a:p>
            <a:r>
              <a:rPr lang="en-US" b="1" dirty="0">
                <a:effectLst/>
                <a:latin typeface="Söhne"/>
              </a:rPr>
              <a:t>Analyze and visualize the data to gain insights</a:t>
            </a:r>
          </a:p>
          <a:p>
            <a:endParaRPr lang="en-IN" b="1" dirty="0">
              <a:latin typeface="Söhne"/>
            </a:endParaRPr>
          </a:p>
        </p:txBody>
      </p:sp>
      <p:sp>
        <p:nvSpPr>
          <p:cNvPr id="11" name="TextBox 10">
            <a:extLst>
              <a:ext uri="{FF2B5EF4-FFF2-40B4-BE49-F238E27FC236}">
                <a16:creationId xmlns:a16="http://schemas.microsoft.com/office/drawing/2014/main" id="{2A4A52D1-1029-039C-ED24-408CEFA456F8}"/>
              </a:ext>
            </a:extLst>
          </p:cNvPr>
          <p:cNvSpPr txBox="1"/>
          <p:nvPr/>
        </p:nvSpPr>
        <p:spPr>
          <a:xfrm>
            <a:off x="6370801" y="3081117"/>
            <a:ext cx="1395283" cy="923330"/>
          </a:xfrm>
          <a:prstGeom prst="rect">
            <a:avLst/>
          </a:prstGeom>
          <a:noFill/>
        </p:spPr>
        <p:txBody>
          <a:bodyPr wrap="square" rtlCol="0">
            <a:spAutoFit/>
          </a:bodyPr>
          <a:lstStyle/>
          <a:p>
            <a:r>
              <a:rPr lang="en-IN" b="1" dirty="0">
                <a:latin typeface="Söhne"/>
              </a:rPr>
              <a:t>Optimize the data</a:t>
            </a:r>
          </a:p>
          <a:p>
            <a:endParaRPr lang="en-IN" b="1" dirty="0">
              <a:latin typeface="Söhne"/>
            </a:endParaRPr>
          </a:p>
        </p:txBody>
      </p:sp>
      <p:sp>
        <p:nvSpPr>
          <p:cNvPr id="12" name="TextBox 11">
            <a:extLst>
              <a:ext uri="{FF2B5EF4-FFF2-40B4-BE49-F238E27FC236}">
                <a16:creationId xmlns:a16="http://schemas.microsoft.com/office/drawing/2014/main" id="{C9A87D9D-1B54-097D-B26C-08E9BDBF8BC5}"/>
              </a:ext>
            </a:extLst>
          </p:cNvPr>
          <p:cNvSpPr txBox="1"/>
          <p:nvPr/>
        </p:nvSpPr>
        <p:spPr>
          <a:xfrm>
            <a:off x="7868561" y="3075057"/>
            <a:ext cx="1610907" cy="1200329"/>
          </a:xfrm>
          <a:prstGeom prst="rect">
            <a:avLst/>
          </a:prstGeom>
          <a:noFill/>
        </p:spPr>
        <p:txBody>
          <a:bodyPr wrap="square" rtlCol="0">
            <a:spAutoFit/>
          </a:bodyPr>
          <a:lstStyle/>
          <a:p>
            <a:r>
              <a:rPr lang="en-IN" b="1" dirty="0">
                <a:latin typeface="Söhne"/>
              </a:rPr>
              <a:t>Model performance evaluation</a:t>
            </a:r>
          </a:p>
          <a:p>
            <a:endParaRPr lang="en-IN" b="1" dirty="0">
              <a:latin typeface="Söhne"/>
            </a:endParaRPr>
          </a:p>
        </p:txBody>
      </p:sp>
      <p:cxnSp>
        <p:nvCxnSpPr>
          <p:cNvPr id="14" name="Straight Arrow Connector 13">
            <a:extLst>
              <a:ext uri="{FF2B5EF4-FFF2-40B4-BE49-F238E27FC236}">
                <a16:creationId xmlns:a16="http://schemas.microsoft.com/office/drawing/2014/main" id="{CD9628D9-8945-BE11-00F1-32301A276710}"/>
              </a:ext>
            </a:extLst>
          </p:cNvPr>
          <p:cNvCxnSpPr>
            <a:cxnSpLocks/>
          </p:cNvCxnSpPr>
          <p:nvPr/>
        </p:nvCxnSpPr>
        <p:spPr>
          <a:xfrm>
            <a:off x="1854719"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E1F5C0-46C9-D331-8FDC-246A596FB8A7}"/>
              </a:ext>
            </a:extLst>
          </p:cNvPr>
          <p:cNvCxnSpPr>
            <a:cxnSpLocks/>
          </p:cNvCxnSpPr>
          <p:nvPr/>
        </p:nvCxnSpPr>
        <p:spPr>
          <a:xfrm>
            <a:off x="3967674"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BCDC4C-9977-613D-140F-F31C428ADE54}"/>
              </a:ext>
            </a:extLst>
          </p:cNvPr>
          <p:cNvCxnSpPr>
            <a:cxnSpLocks/>
          </p:cNvCxnSpPr>
          <p:nvPr/>
        </p:nvCxnSpPr>
        <p:spPr>
          <a:xfrm>
            <a:off x="5897823"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8717FA-0481-5775-3E63-A0A8C45F6BA3}"/>
              </a:ext>
            </a:extLst>
          </p:cNvPr>
          <p:cNvCxnSpPr>
            <a:cxnSpLocks/>
          </p:cNvCxnSpPr>
          <p:nvPr/>
        </p:nvCxnSpPr>
        <p:spPr>
          <a:xfrm>
            <a:off x="7406524" y="3442445"/>
            <a:ext cx="35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17130-3697-75E4-8EEE-95A27CC64B3A}"/>
              </a:ext>
            </a:extLst>
          </p:cNvPr>
          <p:cNvCxnSpPr>
            <a:cxnSpLocks/>
          </p:cNvCxnSpPr>
          <p:nvPr/>
        </p:nvCxnSpPr>
        <p:spPr>
          <a:xfrm>
            <a:off x="9300450"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2844EB-D8D2-932E-E587-846E746A62F7}"/>
              </a:ext>
            </a:extLst>
          </p:cNvPr>
          <p:cNvSpPr txBox="1"/>
          <p:nvPr/>
        </p:nvSpPr>
        <p:spPr>
          <a:xfrm>
            <a:off x="9913387" y="3075057"/>
            <a:ext cx="1440413" cy="923330"/>
          </a:xfrm>
          <a:prstGeom prst="rect">
            <a:avLst/>
          </a:prstGeom>
          <a:noFill/>
        </p:spPr>
        <p:txBody>
          <a:bodyPr wrap="square" rtlCol="0">
            <a:spAutoFit/>
          </a:bodyPr>
          <a:lstStyle/>
          <a:p>
            <a:r>
              <a:rPr lang="en-IN" b="1" dirty="0">
                <a:solidFill>
                  <a:srgbClr val="D4D4D4"/>
                </a:solidFill>
                <a:effectLst/>
                <a:latin typeface="Söhne"/>
              </a:rPr>
              <a:t>Model optimization</a:t>
            </a:r>
          </a:p>
          <a:p>
            <a:endParaRPr lang="en-IN" b="1" dirty="0">
              <a:latin typeface="Söhne"/>
            </a:endParaRPr>
          </a:p>
        </p:txBody>
      </p:sp>
      <p:sp>
        <p:nvSpPr>
          <p:cNvPr id="19" name="Rectangle 18">
            <a:extLst>
              <a:ext uri="{FF2B5EF4-FFF2-40B4-BE49-F238E27FC236}">
                <a16:creationId xmlns:a16="http://schemas.microsoft.com/office/drawing/2014/main" id="{10074572-6C69-3AE4-E06F-1B0711DCD0CD}"/>
              </a:ext>
            </a:extLst>
          </p:cNvPr>
          <p:cNvSpPr/>
          <p:nvPr/>
        </p:nvSpPr>
        <p:spPr>
          <a:xfrm>
            <a:off x="5897823" y="2656181"/>
            <a:ext cx="9499081" cy="15725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4017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7461-2305-60A1-3AB3-2C698EB23246}"/>
              </a:ext>
            </a:extLst>
          </p:cNvPr>
          <p:cNvSpPr>
            <a:spLocks noGrp="1"/>
          </p:cNvSpPr>
          <p:nvPr>
            <p:ph type="title"/>
          </p:nvPr>
        </p:nvSpPr>
        <p:spPr/>
        <p:txBody>
          <a:bodyPr/>
          <a:lstStyle/>
          <a:p>
            <a:r>
              <a:rPr lang="en-US" b="1" dirty="0"/>
              <a:t>Process of EDA</a:t>
            </a:r>
            <a:endParaRPr lang="en-IN" b="1" dirty="0"/>
          </a:p>
        </p:txBody>
      </p:sp>
      <p:sp>
        <p:nvSpPr>
          <p:cNvPr id="3" name="TextBox 2">
            <a:extLst>
              <a:ext uri="{FF2B5EF4-FFF2-40B4-BE49-F238E27FC236}">
                <a16:creationId xmlns:a16="http://schemas.microsoft.com/office/drawing/2014/main" id="{2BB29162-F09D-2A65-1A78-13EA47DDB152}"/>
              </a:ext>
            </a:extLst>
          </p:cNvPr>
          <p:cNvSpPr txBox="1"/>
          <p:nvPr/>
        </p:nvSpPr>
        <p:spPr>
          <a:xfrm>
            <a:off x="725166" y="3075057"/>
            <a:ext cx="1129553" cy="707886"/>
          </a:xfrm>
          <a:prstGeom prst="rect">
            <a:avLst/>
          </a:prstGeom>
          <a:noFill/>
        </p:spPr>
        <p:txBody>
          <a:bodyPr wrap="square" rtlCol="0">
            <a:spAutoFit/>
          </a:bodyPr>
          <a:lstStyle/>
          <a:p>
            <a:r>
              <a:rPr lang="en-IN" sz="2000" b="1" i="0" dirty="0">
                <a:effectLst/>
                <a:latin typeface="Söhne"/>
              </a:rPr>
              <a:t>Data Loading</a:t>
            </a:r>
            <a:endParaRPr lang="en-IN" sz="2000" dirty="0"/>
          </a:p>
        </p:txBody>
      </p:sp>
      <p:sp>
        <p:nvSpPr>
          <p:cNvPr id="7" name="TextBox 6">
            <a:extLst>
              <a:ext uri="{FF2B5EF4-FFF2-40B4-BE49-F238E27FC236}">
                <a16:creationId xmlns:a16="http://schemas.microsoft.com/office/drawing/2014/main" id="{2B414F25-E96B-BED9-E16E-EDDDFD6495BD}"/>
              </a:ext>
            </a:extLst>
          </p:cNvPr>
          <p:cNvSpPr txBox="1"/>
          <p:nvPr/>
        </p:nvSpPr>
        <p:spPr>
          <a:xfrm>
            <a:off x="2370739" y="3219617"/>
            <a:ext cx="1613647" cy="646331"/>
          </a:xfrm>
          <a:prstGeom prst="rect">
            <a:avLst/>
          </a:prstGeom>
          <a:noFill/>
        </p:spPr>
        <p:txBody>
          <a:bodyPr wrap="square" rtlCol="0">
            <a:spAutoFit/>
          </a:bodyPr>
          <a:lstStyle/>
          <a:p>
            <a:r>
              <a:rPr lang="en-IN" b="1" dirty="0">
                <a:latin typeface="Söhne"/>
              </a:rPr>
              <a:t>Clean the data</a:t>
            </a:r>
          </a:p>
          <a:p>
            <a:endParaRPr lang="en-IN" b="1" dirty="0"/>
          </a:p>
        </p:txBody>
      </p:sp>
      <p:sp>
        <p:nvSpPr>
          <p:cNvPr id="8" name="TextBox 7">
            <a:extLst>
              <a:ext uri="{FF2B5EF4-FFF2-40B4-BE49-F238E27FC236}">
                <a16:creationId xmlns:a16="http://schemas.microsoft.com/office/drawing/2014/main" id="{A137C2CA-0DD9-8A88-4E67-9388E39BC593}"/>
              </a:ext>
            </a:extLst>
          </p:cNvPr>
          <p:cNvSpPr txBox="1"/>
          <p:nvPr/>
        </p:nvSpPr>
        <p:spPr>
          <a:xfrm>
            <a:off x="4457410" y="2942619"/>
            <a:ext cx="1440413" cy="1477328"/>
          </a:xfrm>
          <a:prstGeom prst="rect">
            <a:avLst/>
          </a:prstGeom>
          <a:noFill/>
        </p:spPr>
        <p:txBody>
          <a:bodyPr wrap="square" rtlCol="0">
            <a:spAutoFit/>
          </a:bodyPr>
          <a:lstStyle/>
          <a:p>
            <a:r>
              <a:rPr lang="en-US" b="1" dirty="0">
                <a:effectLst/>
                <a:latin typeface="Söhne"/>
              </a:rPr>
              <a:t>Analyze and visualize the data to gain insights</a:t>
            </a:r>
          </a:p>
          <a:p>
            <a:endParaRPr lang="en-IN" b="1" dirty="0">
              <a:latin typeface="Söhne"/>
            </a:endParaRPr>
          </a:p>
        </p:txBody>
      </p:sp>
      <p:sp>
        <p:nvSpPr>
          <p:cNvPr id="11" name="TextBox 10">
            <a:extLst>
              <a:ext uri="{FF2B5EF4-FFF2-40B4-BE49-F238E27FC236}">
                <a16:creationId xmlns:a16="http://schemas.microsoft.com/office/drawing/2014/main" id="{2A4A52D1-1029-039C-ED24-408CEFA456F8}"/>
              </a:ext>
            </a:extLst>
          </p:cNvPr>
          <p:cNvSpPr txBox="1"/>
          <p:nvPr/>
        </p:nvSpPr>
        <p:spPr>
          <a:xfrm>
            <a:off x="6370801" y="3081117"/>
            <a:ext cx="1395283" cy="923330"/>
          </a:xfrm>
          <a:prstGeom prst="rect">
            <a:avLst/>
          </a:prstGeom>
          <a:noFill/>
        </p:spPr>
        <p:txBody>
          <a:bodyPr wrap="square" rtlCol="0">
            <a:spAutoFit/>
          </a:bodyPr>
          <a:lstStyle/>
          <a:p>
            <a:r>
              <a:rPr lang="en-IN" b="1" dirty="0">
                <a:latin typeface="Söhne"/>
              </a:rPr>
              <a:t>Optimize the data</a:t>
            </a:r>
          </a:p>
          <a:p>
            <a:endParaRPr lang="en-IN" b="1" dirty="0">
              <a:latin typeface="Söhne"/>
            </a:endParaRPr>
          </a:p>
        </p:txBody>
      </p:sp>
      <p:sp>
        <p:nvSpPr>
          <p:cNvPr id="12" name="TextBox 11">
            <a:extLst>
              <a:ext uri="{FF2B5EF4-FFF2-40B4-BE49-F238E27FC236}">
                <a16:creationId xmlns:a16="http://schemas.microsoft.com/office/drawing/2014/main" id="{C9A87D9D-1B54-097D-B26C-08E9BDBF8BC5}"/>
              </a:ext>
            </a:extLst>
          </p:cNvPr>
          <p:cNvSpPr txBox="1"/>
          <p:nvPr/>
        </p:nvSpPr>
        <p:spPr>
          <a:xfrm>
            <a:off x="7868561" y="3075057"/>
            <a:ext cx="1610907" cy="1200329"/>
          </a:xfrm>
          <a:prstGeom prst="rect">
            <a:avLst/>
          </a:prstGeom>
          <a:noFill/>
        </p:spPr>
        <p:txBody>
          <a:bodyPr wrap="square" rtlCol="0">
            <a:spAutoFit/>
          </a:bodyPr>
          <a:lstStyle/>
          <a:p>
            <a:r>
              <a:rPr lang="en-IN" b="1" dirty="0">
                <a:latin typeface="Söhne"/>
              </a:rPr>
              <a:t>Model performance evaluation</a:t>
            </a:r>
          </a:p>
          <a:p>
            <a:endParaRPr lang="en-IN" b="1" dirty="0">
              <a:latin typeface="Söhne"/>
            </a:endParaRPr>
          </a:p>
        </p:txBody>
      </p:sp>
      <p:cxnSp>
        <p:nvCxnSpPr>
          <p:cNvPr id="14" name="Straight Arrow Connector 13">
            <a:extLst>
              <a:ext uri="{FF2B5EF4-FFF2-40B4-BE49-F238E27FC236}">
                <a16:creationId xmlns:a16="http://schemas.microsoft.com/office/drawing/2014/main" id="{CD9628D9-8945-BE11-00F1-32301A276710}"/>
              </a:ext>
            </a:extLst>
          </p:cNvPr>
          <p:cNvCxnSpPr>
            <a:cxnSpLocks/>
          </p:cNvCxnSpPr>
          <p:nvPr/>
        </p:nvCxnSpPr>
        <p:spPr>
          <a:xfrm>
            <a:off x="1854719"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E1F5C0-46C9-D331-8FDC-246A596FB8A7}"/>
              </a:ext>
            </a:extLst>
          </p:cNvPr>
          <p:cNvCxnSpPr>
            <a:cxnSpLocks/>
          </p:cNvCxnSpPr>
          <p:nvPr/>
        </p:nvCxnSpPr>
        <p:spPr>
          <a:xfrm>
            <a:off x="3967674"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BCDC4C-9977-613D-140F-F31C428ADE54}"/>
              </a:ext>
            </a:extLst>
          </p:cNvPr>
          <p:cNvCxnSpPr>
            <a:cxnSpLocks/>
          </p:cNvCxnSpPr>
          <p:nvPr/>
        </p:nvCxnSpPr>
        <p:spPr>
          <a:xfrm>
            <a:off x="5897823" y="3428999"/>
            <a:ext cx="441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8717FA-0481-5775-3E63-A0A8C45F6BA3}"/>
              </a:ext>
            </a:extLst>
          </p:cNvPr>
          <p:cNvCxnSpPr>
            <a:cxnSpLocks/>
          </p:cNvCxnSpPr>
          <p:nvPr/>
        </p:nvCxnSpPr>
        <p:spPr>
          <a:xfrm>
            <a:off x="7406524" y="3442445"/>
            <a:ext cx="35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717130-3697-75E4-8EEE-95A27CC64B3A}"/>
              </a:ext>
            </a:extLst>
          </p:cNvPr>
          <p:cNvCxnSpPr>
            <a:cxnSpLocks/>
          </p:cNvCxnSpPr>
          <p:nvPr/>
        </p:nvCxnSpPr>
        <p:spPr>
          <a:xfrm>
            <a:off x="9300450" y="3428999"/>
            <a:ext cx="4580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2844EB-D8D2-932E-E587-846E746A62F7}"/>
              </a:ext>
            </a:extLst>
          </p:cNvPr>
          <p:cNvSpPr txBox="1"/>
          <p:nvPr/>
        </p:nvSpPr>
        <p:spPr>
          <a:xfrm>
            <a:off x="9913387" y="3075057"/>
            <a:ext cx="1440413" cy="923330"/>
          </a:xfrm>
          <a:prstGeom prst="rect">
            <a:avLst/>
          </a:prstGeom>
          <a:noFill/>
        </p:spPr>
        <p:txBody>
          <a:bodyPr wrap="square" rtlCol="0">
            <a:spAutoFit/>
          </a:bodyPr>
          <a:lstStyle/>
          <a:p>
            <a:r>
              <a:rPr lang="en-IN" b="1" dirty="0">
                <a:solidFill>
                  <a:srgbClr val="D4D4D4"/>
                </a:solidFill>
                <a:effectLst/>
                <a:latin typeface="Söhne"/>
              </a:rPr>
              <a:t>Model optimization</a:t>
            </a:r>
          </a:p>
          <a:p>
            <a:endParaRPr lang="en-IN" b="1" dirty="0">
              <a:latin typeface="Söhne"/>
            </a:endParaRPr>
          </a:p>
        </p:txBody>
      </p:sp>
      <p:sp>
        <p:nvSpPr>
          <p:cNvPr id="19" name="Rectangle 18">
            <a:extLst>
              <a:ext uri="{FF2B5EF4-FFF2-40B4-BE49-F238E27FC236}">
                <a16:creationId xmlns:a16="http://schemas.microsoft.com/office/drawing/2014/main" id="{10074572-6C69-3AE4-E06F-1B0711DCD0CD}"/>
              </a:ext>
            </a:extLst>
          </p:cNvPr>
          <p:cNvSpPr/>
          <p:nvPr/>
        </p:nvSpPr>
        <p:spPr>
          <a:xfrm>
            <a:off x="7406524" y="2750458"/>
            <a:ext cx="9499081" cy="15725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8628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162</TotalTime>
  <Words>626</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Garamond</vt:lpstr>
      <vt:lpstr>Georgia</vt:lpstr>
      <vt:lpstr>Inter</vt:lpstr>
      <vt:lpstr>Söhne</vt:lpstr>
      <vt:lpstr>Trebuchet MS</vt:lpstr>
      <vt:lpstr>Trebuchet MS (Body)</vt:lpstr>
      <vt:lpstr>Office Theme</vt:lpstr>
      <vt:lpstr>Credit Card Fraud Detection</vt:lpstr>
      <vt:lpstr>Agenda </vt:lpstr>
      <vt:lpstr>Introduction</vt:lpstr>
      <vt:lpstr>Algorithm</vt:lpstr>
      <vt:lpstr>EDA</vt:lpstr>
      <vt:lpstr>Process of EDA</vt:lpstr>
      <vt:lpstr>Process of EDA</vt:lpstr>
      <vt:lpstr>Process of EDA</vt:lpstr>
      <vt:lpstr>Process of EDA</vt:lpstr>
      <vt:lpstr>Process of EDA</vt:lpstr>
      <vt:lpstr>Process of EDA</vt:lpstr>
      <vt:lpstr>Process of EDA</vt:lpstr>
      <vt:lpstr>Implementation</vt:lpstr>
      <vt:lpstr>Conclusion</vt:lpstr>
      <vt:lpstr>References</vt:lpstr>
      <vt:lpstr>Q &amp; A Section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Ejjada Akhil</dc:creator>
  <cp:lastModifiedBy>Ejjada Akhil</cp:lastModifiedBy>
  <cp:revision>14</cp:revision>
  <dcterms:created xsi:type="dcterms:W3CDTF">2023-11-28T16:22:57Z</dcterms:created>
  <dcterms:modified xsi:type="dcterms:W3CDTF">2023-11-30T19:36:56Z</dcterms:modified>
</cp:coreProperties>
</file>