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4225CD-0DBB-46AE-BCF2-7423F0CE2B98}" type="datetimeFigureOut">
              <a:rPr lang="pl-PL" smtClean="0"/>
              <a:t>2017-05-13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801DF-BCCF-4F02-8CFB-04FC02B580F3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1071546"/>
            <a:ext cx="8229600" cy="1214446"/>
          </a:xfrm>
        </p:spPr>
        <p:txBody>
          <a:bodyPr>
            <a:normAutofit/>
          </a:bodyPr>
          <a:lstStyle/>
          <a:p>
            <a:r>
              <a:rPr lang="pl-PL" b="0" dirty="0" err="1" smtClean="0"/>
              <a:t>Medziugorie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Czyli miejsce, które upodobała sobie </a:t>
            </a:r>
            <a:br>
              <a:rPr lang="pl-PL" dirty="0" smtClean="0"/>
            </a:br>
            <a:r>
              <a:rPr lang="pl-PL" dirty="0" smtClean="0"/>
              <a:t>Maryja.</a:t>
            </a:r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482" name="Picture 2" descr="Znalezione obrazy dla zapytania zdjecie o medziugorj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995418" cy="3143248"/>
          </a:xfrm>
          <a:prstGeom prst="rect">
            <a:avLst/>
          </a:prstGeom>
          <a:noFill/>
        </p:spPr>
      </p:pic>
      <p:pic>
        <p:nvPicPr>
          <p:cNvPr id="20484" name="Picture 4" descr="Znalezione obrazy dla zapytania zdjecie o medziugorj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7" y="0"/>
            <a:ext cx="4143373" cy="3143248"/>
          </a:xfrm>
          <a:prstGeom prst="rect">
            <a:avLst/>
          </a:prstGeom>
          <a:noFill/>
        </p:spPr>
      </p:pic>
      <p:pic>
        <p:nvPicPr>
          <p:cNvPr id="20486" name="Picture 6" descr="Znalezione obrazy dla zapytania medziugorje objawieni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43249"/>
            <a:ext cx="5000628" cy="3714752"/>
          </a:xfrm>
          <a:prstGeom prst="rect">
            <a:avLst/>
          </a:prstGeom>
          <a:noFill/>
        </p:spPr>
      </p:pic>
      <p:pic>
        <p:nvPicPr>
          <p:cNvPr id="20488" name="Picture 8" descr="Znalezione obrazy dla zapytania medziugorje objawieni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7832" y="3143248"/>
            <a:ext cx="4146167" cy="371475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14646" y="6474946"/>
            <a:ext cx="5929354" cy="383054"/>
          </a:xfrm>
        </p:spPr>
        <p:txBody>
          <a:bodyPr>
            <a:normAutofit lnSpcReduction="10000"/>
          </a:bodyPr>
          <a:lstStyle/>
          <a:p>
            <a:r>
              <a:rPr lang="pl-PL" sz="2000" dirty="0" smtClean="0"/>
              <a:t>Konrad </a:t>
            </a:r>
            <a:r>
              <a:rPr lang="pl-PL" sz="2000" dirty="0" err="1" smtClean="0"/>
              <a:t>Kulaszewski</a:t>
            </a:r>
            <a:r>
              <a:rPr lang="pl-PL" sz="2000" dirty="0" smtClean="0"/>
              <a:t> i Jakub Kalinowski</a:t>
            </a:r>
            <a:endParaRPr lang="pl-PL" sz="20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642918"/>
            <a:ext cx="8229600" cy="857256"/>
          </a:xfrm>
        </p:spPr>
        <p:txBody>
          <a:bodyPr/>
          <a:lstStyle/>
          <a:p>
            <a:r>
              <a:rPr lang="pl-PL" dirty="0" smtClean="0"/>
              <a:t>Informacje ogólne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5720" y="2571744"/>
            <a:ext cx="3643338" cy="3714776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 smtClean="0">
                <a:latin typeface="+mj-lt"/>
              </a:rPr>
              <a:t>Medziugorie</a:t>
            </a:r>
            <a:r>
              <a:rPr lang="pl-PL" dirty="0" smtClean="0">
                <a:latin typeface="+mj-lt"/>
              </a:rPr>
              <a:t> - miejscowość </a:t>
            </a:r>
            <a:r>
              <a:rPr lang="pl-PL" dirty="0" smtClean="0">
                <a:latin typeface="+mj-lt"/>
              </a:rPr>
              <a:t>w Bośni i </a:t>
            </a:r>
            <a:r>
              <a:rPr lang="pl-PL" dirty="0" smtClean="0">
                <a:latin typeface="+mj-lt"/>
              </a:rPr>
              <a:t>Hercegowinie,</a:t>
            </a:r>
            <a:r>
              <a:rPr lang="pl-PL" dirty="0" smtClean="0">
                <a:latin typeface="+mj-lt"/>
              </a:rPr>
              <a:t> gminie </a:t>
            </a:r>
            <a:r>
              <a:rPr lang="pl-PL" dirty="0" err="1" smtClean="0">
                <a:latin typeface="+mj-lt"/>
              </a:rPr>
              <a:t>Čitluk</a:t>
            </a:r>
            <a:r>
              <a:rPr lang="pl-PL" dirty="0" smtClean="0">
                <a:latin typeface="+mj-lt"/>
              </a:rPr>
              <a:t>, zlokalizowana w południowej części Hercegowiny, 25 km na południowy-zachód od Mostaru. Panuje tutaj typowy klimat śródziemnomorski.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medjugorie na map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786058"/>
            <a:ext cx="4729156" cy="371475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357166"/>
            <a:ext cx="8229600" cy="1357322"/>
          </a:xfrm>
        </p:spPr>
        <p:txBody>
          <a:bodyPr/>
          <a:lstStyle/>
          <a:p>
            <a:r>
              <a:rPr lang="pl-PL" dirty="0" smtClean="0"/>
              <a:t>Miasto </a:t>
            </a:r>
            <a:r>
              <a:rPr lang="pl-PL" dirty="0" err="1" smtClean="0"/>
              <a:t>maryI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3786214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Znana przede wszystkim, dzięki mającym się tutaj wydarzyć objawieniom </a:t>
            </a:r>
            <a:r>
              <a:rPr lang="pl-PL" dirty="0" smtClean="0"/>
              <a:t>maryjnym. </a:t>
            </a:r>
            <a:r>
              <a:rPr lang="pl-PL" dirty="0" smtClean="0"/>
              <a:t>Według szóstki tzw. "widzących", Matka </a:t>
            </a:r>
            <a:r>
              <a:rPr lang="pl-PL" dirty="0" smtClean="0"/>
              <a:t>Boża </a:t>
            </a:r>
            <a:r>
              <a:rPr lang="pl-PL" dirty="0" smtClean="0"/>
              <a:t>zaczęła się im ukazywać 24 czerwca 1981, w miejscu zwanym </a:t>
            </a:r>
            <a:r>
              <a:rPr lang="pl-PL" i="1" dirty="0" err="1" smtClean="0"/>
              <a:t>Podbrdo</a:t>
            </a:r>
            <a:r>
              <a:rPr lang="pl-PL" dirty="0" smtClean="0"/>
              <a:t>, leżącym u podnóża wzniesienia </a:t>
            </a:r>
            <a:r>
              <a:rPr lang="pl-PL" i="1" dirty="0" err="1" smtClean="0"/>
              <a:t>Crnica</a:t>
            </a:r>
            <a:r>
              <a:rPr lang="pl-PL" dirty="0" smtClean="0"/>
              <a:t> i, objawia się do dnia dzisiejszego. Trójce z nich (Ivan, Vicka, </a:t>
            </a:r>
            <a:r>
              <a:rPr lang="pl-PL" dirty="0" err="1" smtClean="0"/>
              <a:t>Marija</a:t>
            </a:r>
            <a:r>
              <a:rPr lang="pl-PL" dirty="0" smtClean="0"/>
              <a:t>) – prawie codziennie, pozostałej trójce (</a:t>
            </a:r>
            <a:r>
              <a:rPr lang="pl-PL" dirty="0" err="1" smtClean="0"/>
              <a:t>Mirjana</a:t>
            </a:r>
            <a:r>
              <a:rPr lang="pl-PL" dirty="0" smtClean="0"/>
              <a:t>, </a:t>
            </a:r>
            <a:r>
              <a:rPr lang="pl-PL" dirty="0" err="1" smtClean="0"/>
              <a:t>Ivanka</a:t>
            </a:r>
            <a:r>
              <a:rPr lang="pl-PL" dirty="0" smtClean="0"/>
              <a:t>, </a:t>
            </a:r>
            <a:r>
              <a:rPr lang="pl-PL" dirty="0" err="1" smtClean="0"/>
              <a:t>Jakov</a:t>
            </a:r>
            <a:r>
              <a:rPr lang="pl-PL" dirty="0" smtClean="0"/>
              <a:t>) z różną częstotliwością. </a:t>
            </a:r>
            <a:r>
              <a:rPr lang="pl-PL" dirty="0" smtClean="0"/>
              <a:t>Maryja objawia </a:t>
            </a:r>
            <a:r>
              <a:rPr lang="pl-PL" dirty="0" smtClean="0"/>
              <a:t>się widzącym tam, gdzie aktualnie </a:t>
            </a:r>
            <a:r>
              <a:rPr lang="pl-PL" dirty="0" smtClean="0"/>
              <a:t>przebywają. </a:t>
            </a:r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357166"/>
            <a:ext cx="8229600" cy="1285884"/>
          </a:xfrm>
        </p:spPr>
        <p:txBody>
          <a:bodyPr/>
          <a:lstStyle/>
          <a:p>
            <a:r>
              <a:rPr lang="pl-PL" dirty="0" smtClean="0"/>
              <a:t>Co mówi </a:t>
            </a:r>
            <a:r>
              <a:rPr lang="pl-PL" dirty="0" err="1" smtClean="0"/>
              <a:t>maryja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428868"/>
            <a:ext cx="6400800" cy="350046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Maryja w swoich objawieniach wzywa </a:t>
            </a:r>
            <a:r>
              <a:rPr lang="pl-PL" dirty="0" smtClean="0"/>
              <a:t>cały świat do modlitwy i nawrócenia, przekazuje liczne orędzia, w których zachęca do pogłębienia życia wiary i życia sakramentalnego, do lektury Pisma Świętego, oraz wszelkiej pobożnej praktyki, do pokuty oraz oddania swojego życia Jezusowi. Przekazuje widzącym tajemnice dotyczące przyszłych losów Kościoła i świata.</a:t>
            </a:r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714356"/>
            <a:ext cx="8229600" cy="928694"/>
          </a:xfrm>
        </p:spPr>
        <p:txBody>
          <a:bodyPr>
            <a:normAutofit/>
          </a:bodyPr>
          <a:lstStyle/>
          <a:p>
            <a:r>
              <a:rPr lang="pl-PL" sz="3600" dirty="0" smtClean="0"/>
              <a:t>Krzyż na górze </a:t>
            </a:r>
            <a:r>
              <a:rPr lang="pl-PL" sz="3600" dirty="0" err="1" smtClean="0"/>
              <a:t>podbro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5362" name="Picture 2" descr="Znalezione obrazy dla zapytania podbr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7643866" cy="435771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571480"/>
            <a:ext cx="8229600" cy="1785950"/>
          </a:xfrm>
        </p:spPr>
        <p:txBody>
          <a:bodyPr>
            <a:normAutofit/>
          </a:bodyPr>
          <a:lstStyle/>
          <a:p>
            <a:r>
              <a:rPr lang="pl-PL" b="0" dirty="0" smtClean="0"/>
              <a:t>Miejsce kultu </a:t>
            </a:r>
            <a:br>
              <a:rPr lang="pl-PL" b="0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285992"/>
            <a:ext cx="6400800" cy="4000528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 smtClean="0"/>
              <a:t>Medziugorie</a:t>
            </a:r>
            <a:r>
              <a:rPr lang="pl-PL" dirty="0" smtClean="0"/>
              <a:t> to popularny ośrodek pielgrzymkowy w Europie. Corocznie przybywa tam 2,2-2,5 mln pielgrzymów (2016</a:t>
            </a:r>
            <a:r>
              <a:rPr lang="pl-PL" dirty="0" smtClean="0"/>
              <a:t>). </a:t>
            </a:r>
            <a:r>
              <a:rPr lang="pl-PL" dirty="0" smtClean="0"/>
              <a:t>Jego główny punkt stanowi kościół </a:t>
            </a:r>
            <a:r>
              <a:rPr lang="pl-PL" dirty="0" err="1" smtClean="0"/>
              <a:t>pw</a:t>
            </a:r>
            <a:r>
              <a:rPr lang="pl-PL" dirty="0" smtClean="0"/>
              <a:t>. świętego Jakuba, zaś w pobliżu sąsiednich wsi </a:t>
            </a:r>
            <a:r>
              <a:rPr lang="pl-PL" i="1" dirty="0" err="1" smtClean="0"/>
              <a:t>Bijakovići</a:t>
            </a:r>
            <a:r>
              <a:rPr lang="pl-PL" dirty="0" smtClean="0"/>
              <a:t> i </a:t>
            </a:r>
            <a:r>
              <a:rPr lang="pl-PL" i="1" dirty="0" err="1" smtClean="0"/>
              <a:t>Zvirovići</a:t>
            </a:r>
            <a:r>
              <a:rPr lang="pl-PL" dirty="0" smtClean="0"/>
              <a:t> znajdują się dwa często odwiedzane wzniesienia: Wzgórze Objawień (</a:t>
            </a:r>
            <a:r>
              <a:rPr lang="pl-PL" i="1" dirty="0" err="1" smtClean="0"/>
              <a:t>Podbrdo</a:t>
            </a:r>
            <a:r>
              <a:rPr lang="pl-PL" dirty="0" smtClean="0"/>
              <a:t>) – miejsce pierwszych objawień oraz Góra Krzyża (</a:t>
            </a:r>
            <a:r>
              <a:rPr lang="pl-PL" dirty="0" err="1" smtClean="0"/>
              <a:t>Kriżevac</a:t>
            </a:r>
            <a:r>
              <a:rPr lang="pl-PL" dirty="0" smtClean="0"/>
              <a:t>). Ich zbocza są kamieniste, porośnięte niską roślinnością. W miejscach objawień ustawiono krzyże. Dodatkowo, w drodze na </a:t>
            </a:r>
            <a:r>
              <a:rPr lang="pl-PL" dirty="0" err="1" smtClean="0"/>
              <a:t>Podbrdo</a:t>
            </a:r>
            <a:r>
              <a:rPr lang="pl-PL" dirty="0" smtClean="0"/>
              <a:t> umieszczono płaskorzeźby z brązu, przedstawiające tajemnice różańca, zaś przy szlaku na </a:t>
            </a:r>
            <a:r>
              <a:rPr lang="pl-PL" dirty="0" err="1" smtClean="0"/>
              <a:t>Kriżevac</a:t>
            </a:r>
            <a:r>
              <a:rPr lang="pl-PL" dirty="0" smtClean="0"/>
              <a:t> – stacje drogi krzyżowej. W miejscach modlitwy pielgrzymi zostawiają kawałki papieru z obietnicami, prośbami, obrazki, różańce i kwiaty, czasem ustawiają małe krzyże.</a:t>
            </a:r>
          </a:p>
          <a:p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8434" name="Picture 2" descr="Znalezione obrazy dla zapytania medziugorj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615" y="0"/>
            <a:ext cx="4698385" cy="3214686"/>
          </a:xfrm>
          <a:prstGeom prst="rect">
            <a:avLst/>
          </a:prstGeom>
          <a:noFill/>
        </p:spPr>
      </p:pic>
      <p:pic>
        <p:nvPicPr>
          <p:cNvPr id="18436" name="Picture 4" descr="Znalezione obrazy dla zapytania medziugorj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4857751" cy="3643314"/>
          </a:xfrm>
          <a:prstGeom prst="rect">
            <a:avLst/>
          </a:prstGeom>
          <a:noFill/>
        </p:spPr>
      </p:pic>
      <p:pic>
        <p:nvPicPr>
          <p:cNvPr id="18438" name="Picture 6" descr="Znalezione obrazy dla zapytania medziugorj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500594" cy="3214686"/>
          </a:xfrm>
          <a:prstGeom prst="rect">
            <a:avLst/>
          </a:prstGeom>
          <a:noFill/>
        </p:spPr>
      </p:pic>
      <p:pic>
        <p:nvPicPr>
          <p:cNvPr id="18440" name="Picture 8" descr="Znalezione obrazy dla zapytania medziugorj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3450" y="3214687"/>
            <a:ext cx="4400550" cy="364331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500042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PRZYKŁADY CUDÓW</a:t>
            </a:r>
            <a:br>
              <a:rPr lang="pl-PL" dirty="0" smtClean="0"/>
            </a:br>
            <a:r>
              <a:rPr lang="pl-PL" dirty="0" smtClean="0"/>
              <a:t>ks. Piotra </a:t>
            </a:r>
            <a:r>
              <a:rPr lang="pl-PL" dirty="0" err="1" smtClean="0"/>
              <a:t>glasa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285992"/>
            <a:ext cx="6400800" cy="35719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Uzdrowienie chłopca z epilepsją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smtClean="0"/>
              <a:t>Uzdrowienie dziewczynki, osoby niemogącej chodzić.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22030" y="428604"/>
            <a:ext cx="8229600" cy="1071570"/>
          </a:xfrm>
        </p:spPr>
        <p:txBody>
          <a:bodyPr/>
          <a:lstStyle/>
          <a:p>
            <a:r>
              <a:rPr lang="pl-PL" dirty="0" smtClean="0"/>
              <a:t>CIEKAWOSTKI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071678"/>
            <a:ext cx="6400800" cy="435771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l-PL" dirty="0" smtClean="0"/>
              <a:t> W </a:t>
            </a:r>
            <a:r>
              <a:rPr lang="pl-PL" dirty="0" err="1" smtClean="0"/>
              <a:t>Medziugorie</a:t>
            </a:r>
            <a:r>
              <a:rPr lang="pl-PL" dirty="0" smtClean="0"/>
              <a:t> funkcjonuje dom wspólnoty osób uzależnionych – Wspólnota </a:t>
            </a:r>
            <a:r>
              <a:rPr lang="pl-PL" dirty="0" err="1" smtClean="0"/>
              <a:t>Cenacolo</a:t>
            </a:r>
            <a:r>
              <a:rPr lang="pl-PL" dirty="0" smtClean="0"/>
              <a:t>, w którym mieszczą się domy różnych wspólnot (Wspólnoty Błogosławieństw, Oazy Pokoju i innych</a:t>
            </a:r>
            <a:r>
              <a:rPr lang="pl-PL" dirty="0" smtClean="0"/>
              <a:t>).</a:t>
            </a:r>
            <a:endParaRPr lang="pl-PL" dirty="0" smtClean="0"/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</a:t>
            </a:r>
            <a:r>
              <a:rPr lang="pl-PL" dirty="0" smtClean="0"/>
              <a:t>Stolica Apostolska wyraża się krytycznie na temat objawień w </a:t>
            </a:r>
            <a:r>
              <a:rPr lang="pl-PL" dirty="0" err="1" smtClean="0"/>
              <a:t>Medziugorie</a:t>
            </a:r>
            <a:r>
              <a:rPr lang="pl-PL" dirty="0" smtClean="0"/>
              <a:t>, uważając, że są one demoniczne lub fałszywe.</a:t>
            </a:r>
          </a:p>
          <a:p>
            <a:pPr>
              <a:buFont typeface="Wingdings" pitchFamily="2" charset="2"/>
              <a:buChar char="§"/>
            </a:pPr>
            <a:r>
              <a:rPr lang="pl-PL" dirty="0" smtClean="0"/>
              <a:t> </a:t>
            </a:r>
            <a:r>
              <a:rPr lang="pl-PL" dirty="0" smtClean="0"/>
              <a:t> </a:t>
            </a:r>
            <a:r>
              <a:rPr lang="pl-PL" dirty="0" smtClean="0"/>
              <a:t>Franciszkanin </a:t>
            </a:r>
            <a:r>
              <a:rPr lang="pl-PL" dirty="0" smtClean="0"/>
              <a:t>ks. </a:t>
            </a:r>
            <a:r>
              <a:rPr lang="pl-PL" dirty="0" err="1" smtClean="0"/>
              <a:t>Tomislav</a:t>
            </a:r>
            <a:r>
              <a:rPr lang="pl-PL" dirty="0" smtClean="0"/>
              <a:t> </a:t>
            </a:r>
            <a:r>
              <a:rPr lang="pl-PL" dirty="0" err="1" smtClean="0"/>
              <a:t>Vlašić</a:t>
            </a:r>
            <a:r>
              <a:rPr lang="pl-PL" dirty="0" smtClean="0"/>
              <a:t>, opiekun sześciorga "widzących" (chodzi o dzieci, którym w 1981 r. miała objawić się </a:t>
            </a:r>
            <a:r>
              <a:rPr lang="pl-PL" dirty="0" err="1" smtClean="0"/>
              <a:t>Gospa</a:t>
            </a:r>
            <a:r>
              <a:rPr lang="pl-PL" dirty="0" smtClean="0"/>
              <a:t>), został decyzją Benedykta XVI zwolniony ze ślubów zakonnych i pod groźbą ekskomuniki przeniesiony do stanu świeckiego. Powód? Szerzenie herezji, manipulacje, nieposłuszeństwo i dziecko z zakonnicą.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rzchołek">
  <a:themeElements>
    <a:clrScheme name="Wierzchołe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erzchołek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rzchołek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155</Words>
  <Application>Microsoft Office PowerPoint</Application>
  <PresentationFormat>Pokaz na ekranie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Wierzchołek</vt:lpstr>
      <vt:lpstr>Medziugorie</vt:lpstr>
      <vt:lpstr>Informacje ogólne</vt:lpstr>
      <vt:lpstr>Miasto maryI</vt:lpstr>
      <vt:lpstr>Co mówi maryja?</vt:lpstr>
      <vt:lpstr>Krzyż na górze podbro</vt:lpstr>
      <vt:lpstr>Miejsce kultu  </vt:lpstr>
      <vt:lpstr>Slajd 7</vt:lpstr>
      <vt:lpstr>PRZYKŁADY CUDÓW ks. Piotra glasa</vt:lpstr>
      <vt:lpstr>CIEKAWOSTKI</vt:lpstr>
      <vt:lpstr>Slajd 10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Medziugorie</dc:title>
  <dc:creator>Kuba</dc:creator>
  <cp:lastModifiedBy>Kuba</cp:lastModifiedBy>
  <cp:revision>7</cp:revision>
  <dcterms:created xsi:type="dcterms:W3CDTF">2017-05-13T07:32:13Z</dcterms:created>
  <dcterms:modified xsi:type="dcterms:W3CDTF">2017-05-13T08:24:12Z</dcterms:modified>
</cp:coreProperties>
</file>