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43" r:id="rId2"/>
    <p:sldId id="340" r:id="rId3"/>
    <p:sldId id="366" r:id="rId4"/>
    <p:sldId id="365" r:id="rId5"/>
    <p:sldId id="349" r:id="rId6"/>
    <p:sldId id="351" r:id="rId7"/>
    <p:sldId id="370" r:id="rId8"/>
    <p:sldId id="371" r:id="rId9"/>
    <p:sldId id="372" r:id="rId10"/>
    <p:sldId id="350" r:id="rId11"/>
    <p:sldId id="379" r:id="rId12"/>
    <p:sldId id="367" r:id="rId13"/>
    <p:sldId id="353" r:id="rId14"/>
    <p:sldId id="352" r:id="rId15"/>
    <p:sldId id="374" r:id="rId16"/>
    <p:sldId id="376" r:id="rId17"/>
    <p:sldId id="375" r:id="rId18"/>
    <p:sldId id="368" r:id="rId19"/>
    <p:sldId id="347" r:id="rId20"/>
    <p:sldId id="344" r:id="rId21"/>
    <p:sldId id="345" r:id="rId22"/>
    <p:sldId id="346" r:id="rId23"/>
    <p:sldId id="348" r:id="rId24"/>
    <p:sldId id="369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77" r:id="rId37"/>
    <p:sldId id="373" r:id="rId38"/>
    <p:sldId id="378" r:id="rId39"/>
    <p:sldId id="380" r:id="rId40"/>
  </p:sldIdLst>
  <p:sldSz cx="9144000" cy="6858000" type="screen4x3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8514B8-C19F-4F2B-8DE1-4502ED021F08}">
          <p14:sldIdLst>
            <p14:sldId id="343"/>
            <p14:sldId id="340"/>
            <p14:sldId id="366"/>
            <p14:sldId id="365"/>
            <p14:sldId id="349"/>
            <p14:sldId id="351"/>
            <p14:sldId id="370"/>
            <p14:sldId id="371"/>
            <p14:sldId id="372"/>
            <p14:sldId id="350"/>
            <p14:sldId id="379"/>
            <p14:sldId id="367"/>
            <p14:sldId id="353"/>
            <p14:sldId id="352"/>
            <p14:sldId id="374"/>
            <p14:sldId id="376"/>
            <p14:sldId id="375"/>
            <p14:sldId id="368"/>
            <p14:sldId id="347"/>
            <p14:sldId id="344"/>
            <p14:sldId id="345"/>
            <p14:sldId id="346"/>
            <p14:sldId id="348"/>
            <p14:sldId id="369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77"/>
            <p14:sldId id="373"/>
            <p14:sldId id="378"/>
            <p14:sldId id="3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3612">
          <p15:clr>
            <a:srgbClr val="A4A3A4"/>
          </p15:clr>
        </p15:guide>
        <p15:guide id="6" pos="385">
          <p15:clr>
            <a:srgbClr val="A4A3A4"/>
          </p15:clr>
        </p15:guide>
        <p15:guide id="7" pos="2880">
          <p15:clr>
            <a:srgbClr val="A4A3A4"/>
          </p15:clr>
        </p15:guide>
        <p15:guide id="8" pos="53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AB"/>
    <a:srgbClr val="013DFF"/>
    <a:srgbClr val="1A2DA0"/>
    <a:srgbClr val="404040"/>
    <a:srgbClr val="0072BC"/>
    <a:srgbClr val="00B0F0"/>
    <a:srgbClr val="008FD5"/>
    <a:srgbClr val="558ED5"/>
    <a:srgbClr val="40A8DE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7" autoAdjust="0"/>
    <p:restoredTop sz="94660" autoAdjust="0"/>
  </p:normalViewPr>
  <p:slideViewPr>
    <p:cSldViewPr>
      <p:cViewPr>
        <p:scale>
          <a:sx n="100" d="100"/>
          <a:sy n="100" d="100"/>
        </p:scale>
        <p:origin x="-576" y="-306"/>
      </p:cViewPr>
      <p:guideLst>
        <p:guide orient="horz" pos="2160"/>
        <p:guide orient="horz" pos="527"/>
        <p:guide orient="horz" pos="890"/>
        <p:guide orient="horz" pos="1207"/>
        <p:guide orient="horz" pos="3612"/>
        <p:guide pos="385"/>
        <p:guide pos="2880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F5AAE-8FAC-48B9-BE40-A2FCB3DF415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BC949B7-41DC-4082-998E-5BBC7C4CFE4A}">
      <dgm:prSet phldrT="[텍스트]" custT="1"/>
      <dgm:spPr/>
      <dgm:t>
        <a:bodyPr/>
        <a:lstStyle/>
        <a:p>
          <a:pPr latinLnBrk="1"/>
          <a:r>
            <a:rPr lang="ko-KR" altLang="en-US" sz="1800" smtClean="0"/>
            <a:t>작업자</a:t>
          </a:r>
          <a:endParaRPr lang="ko-KR" altLang="en-US" sz="1800"/>
        </a:p>
      </dgm:t>
    </dgm:pt>
    <dgm:pt modelId="{480A551D-CCDA-422B-936D-9FDF90B06D95}" type="parTrans" cxnId="{250F21A3-A78E-4CA3-9D58-6754697DD38A}">
      <dgm:prSet/>
      <dgm:spPr/>
      <dgm:t>
        <a:bodyPr/>
        <a:lstStyle/>
        <a:p>
          <a:pPr latinLnBrk="1"/>
          <a:endParaRPr lang="ko-KR" altLang="en-US"/>
        </a:p>
      </dgm:t>
    </dgm:pt>
    <dgm:pt modelId="{C07B95FF-C600-43A9-827D-C239E3D993C6}" type="sibTrans" cxnId="{250F21A3-A78E-4CA3-9D58-6754697DD38A}">
      <dgm:prSet/>
      <dgm:spPr/>
      <dgm:t>
        <a:bodyPr/>
        <a:lstStyle/>
        <a:p>
          <a:pPr latinLnBrk="1"/>
          <a:endParaRPr lang="ko-KR" altLang="en-US"/>
        </a:p>
      </dgm:t>
    </dgm:pt>
    <dgm:pt modelId="{39E7589A-CA62-4F36-AC2E-9C0B8474A8D4}">
      <dgm:prSet phldrT="[텍스트]" custT="1"/>
      <dgm:spPr/>
      <dgm:t>
        <a:bodyPr/>
        <a:lstStyle/>
        <a:p>
          <a:pPr latinLnBrk="1"/>
          <a:r>
            <a:rPr lang="ko-KR" altLang="en-US" sz="1800" smtClean="0"/>
            <a:t>검수자</a:t>
          </a:r>
          <a:endParaRPr lang="ko-KR" altLang="en-US" sz="1800"/>
        </a:p>
      </dgm:t>
    </dgm:pt>
    <dgm:pt modelId="{992CE2F8-5505-4AEB-BB6A-3F6BD9CDB8FF}" type="parTrans" cxnId="{9F0B4B9F-0F8A-4702-A8C0-6ABA90D7D8A8}">
      <dgm:prSet/>
      <dgm:spPr/>
      <dgm:t>
        <a:bodyPr/>
        <a:lstStyle/>
        <a:p>
          <a:pPr latinLnBrk="1"/>
          <a:endParaRPr lang="ko-KR" altLang="en-US"/>
        </a:p>
      </dgm:t>
    </dgm:pt>
    <dgm:pt modelId="{57367F90-D808-4E44-9CA2-0579BBAF5638}" type="sibTrans" cxnId="{9F0B4B9F-0F8A-4702-A8C0-6ABA90D7D8A8}">
      <dgm:prSet/>
      <dgm:spPr/>
      <dgm:t>
        <a:bodyPr/>
        <a:lstStyle/>
        <a:p>
          <a:pPr latinLnBrk="1"/>
          <a:endParaRPr lang="ko-KR" altLang="en-US"/>
        </a:p>
      </dgm:t>
    </dgm:pt>
    <dgm:pt modelId="{9309C73C-1762-4583-A98F-CCC7DF6A43D3}" type="pres">
      <dgm:prSet presAssocID="{D6DF5AAE-8FAC-48B9-BE40-A2FCB3DF415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345678-B5BA-46D9-95A2-3A10ADC54DD8}" type="pres">
      <dgm:prSet presAssocID="{FBC949B7-41DC-4082-998E-5BBC7C4CFE4A}" presName="node" presStyleLbl="node1" presStyleIdx="0" presStyleCnt="2" custScaleX="64434" custScaleY="6443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431FAD-695E-4A0B-97CF-60FA58857A09}" type="pres">
      <dgm:prSet presAssocID="{FBC949B7-41DC-4082-998E-5BBC7C4CFE4A}" presName="spNode" presStyleCnt="0"/>
      <dgm:spPr/>
    </dgm:pt>
    <dgm:pt modelId="{2834D7C6-5A0D-49FB-B2DF-4402C3B69CFE}" type="pres">
      <dgm:prSet presAssocID="{C07B95FF-C600-43A9-827D-C239E3D993C6}" presName="sibTrans" presStyleLbl="sibTrans1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1BD5FE5-6FF6-46B4-8DC1-CF9595CDDB1B}" type="pres">
      <dgm:prSet presAssocID="{39E7589A-CA62-4F36-AC2E-9C0B8474A8D4}" presName="node" presStyleLbl="node1" presStyleIdx="1" presStyleCnt="2" custScaleX="64434" custScaleY="6443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8D0D66-CC90-4CFB-879D-410283BC2AED}" type="pres">
      <dgm:prSet presAssocID="{39E7589A-CA62-4F36-AC2E-9C0B8474A8D4}" presName="spNode" presStyleCnt="0"/>
      <dgm:spPr/>
    </dgm:pt>
    <dgm:pt modelId="{467B6151-BB9F-437A-AD14-46F25AEA1400}" type="pres">
      <dgm:prSet presAssocID="{57367F90-D808-4E44-9CA2-0579BBAF5638}" presName="sibTrans" presStyleLbl="sibTrans1D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D69FD3C-ED7E-42CE-A76E-E97238E3F850}" type="presOf" srcId="{C07B95FF-C600-43A9-827D-C239E3D993C6}" destId="{2834D7C6-5A0D-49FB-B2DF-4402C3B69CFE}" srcOrd="0" destOrd="0" presId="urn:microsoft.com/office/officeart/2005/8/layout/cycle5"/>
    <dgm:cxn modelId="{B556EB75-22EA-45C0-8E38-F2C033C30885}" type="presOf" srcId="{FBC949B7-41DC-4082-998E-5BBC7C4CFE4A}" destId="{36345678-B5BA-46D9-95A2-3A10ADC54DD8}" srcOrd="0" destOrd="0" presId="urn:microsoft.com/office/officeart/2005/8/layout/cycle5"/>
    <dgm:cxn modelId="{BAFB4DD7-225A-4463-8657-B6D1B1FE18FA}" type="presOf" srcId="{39E7589A-CA62-4F36-AC2E-9C0B8474A8D4}" destId="{C1BD5FE5-6FF6-46B4-8DC1-CF9595CDDB1B}" srcOrd="0" destOrd="0" presId="urn:microsoft.com/office/officeart/2005/8/layout/cycle5"/>
    <dgm:cxn modelId="{253C1B7A-F271-4AA6-90F4-84A44224FD9B}" type="presOf" srcId="{57367F90-D808-4E44-9CA2-0579BBAF5638}" destId="{467B6151-BB9F-437A-AD14-46F25AEA1400}" srcOrd="0" destOrd="0" presId="urn:microsoft.com/office/officeart/2005/8/layout/cycle5"/>
    <dgm:cxn modelId="{796EFD3B-66EE-44C7-9833-7374369D19EE}" type="presOf" srcId="{D6DF5AAE-8FAC-48B9-BE40-A2FCB3DF4156}" destId="{9309C73C-1762-4583-A98F-CCC7DF6A43D3}" srcOrd="0" destOrd="0" presId="urn:microsoft.com/office/officeart/2005/8/layout/cycle5"/>
    <dgm:cxn modelId="{9F0B4B9F-0F8A-4702-A8C0-6ABA90D7D8A8}" srcId="{D6DF5AAE-8FAC-48B9-BE40-A2FCB3DF4156}" destId="{39E7589A-CA62-4F36-AC2E-9C0B8474A8D4}" srcOrd="1" destOrd="0" parTransId="{992CE2F8-5505-4AEB-BB6A-3F6BD9CDB8FF}" sibTransId="{57367F90-D808-4E44-9CA2-0579BBAF5638}"/>
    <dgm:cxn modelId="{250F21A3-A78E-4CA3-9D58-6754697DD38A}" srcId="{D6DF5AAE-8FAC-48B9-BE40-A2FCB3DF4156}" destId="{FBC949B7-41DC-4082-998E-5BBC7C4CFE4A}" srcOrd="0" destOrd="0" parTransId="{480A551D-CCDA-422B-936D-9FDF90B06D95}" sibTransId="{C07B95FF-C600-43A9-827D-C239E3D993C6}"/>
    <dgm:cxn modelId="{6D1D751E-5DEA-4B1C-A922-B8844EA66C0C}" type="presParOf" srcId="{9309C73C-1762-4583-A98F-CCC7DF6A43D3}" destId="{36345678-B5BA-46D9-95A2-3A10ADC54DD8}" srcOrd="0" destOrd="0" presId="urn:microsoft.com/office/officeart/2005/8/layout/cycle5"/>
    <dgm:cxn modelId="{125727D6-D601-44F3-B828-4F950666F9C1}" type="presParOf" srcId="{9309C73C-1762-4583-A98F-CCC7DF6A43D3}" destId="{53431FAD-695E-4A0B-97CF-60FA58857A09}" srcOrd="1" destOrd="0" presId="urn:microsoft.com/office/officeart/2005/8/layout/cycle5"/>
    <dgm:cxn modelId="{A11E307D-197F-4497-8A4C-6CF1D500B7CF}" type="presParOf" srcId="{9309C73C-1762-4583-A98F-CCC7DF6A43D3}" destId="{2834D7C6-5A0D-49FB-B2DF-4402C3B69CFE}" srcOrd="2" destOrd="0" presId="urn:microsoft.com/office/officeart/2005/8/layout/cycle5"/>
    <dgm:cxn modelId="{C99D0D80-58D3-48A2-B083-F5E3C63AA0A4}" type="presParOf" srcId="{9309C73C-1762-4583-A98F-CCC7DF6A43D3}" destId="{C1BD5FE5-6FF6-46B4-8DC1-CF9595CDDB1B}" srcOrd="3" destOrd="0" presId="urn:microsoft.com/office/officeart/2005/8/layout/cycle5"/>
    <dgm:cxn modelId="{A504C5A1-5505-4C1C-8808-C59D9916ADA3}" type="presParOf" srcId="{9309C73C-1762-4583-A98F-CCC7DF6A43D3}" destId="{588D0D66-CC90-4CFB-879D-410283BC2AED}" srcOrd="4" destOrd="0" presId="urn:microsoft.com/office/officeart/2005/8/layout/cycle5"/>
    <dgm:cxn modelId="{14D366CA-447F-4EF1-9A08-E65D576ACBDE}" type="presParOf" srcId="{9309C73C-1762-4583-A98F-CCC7DF6A43D3}" destId="{467B6151-BB9F-437A-AD14-46F25AEA1400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45678-B5BA-46D9-95A2-3A10ADC54DD8}">
      <dsp:nvSpPr>
        <dsp:cNvPr id="0" name=""/>
        <dsp:cNvSpPr/>
      </dsp:nvSpPr>
      <dsp:spPr>
        <a:xfrm>
          <a:off x="398342" y="1124042"/>
          <a:ext cx="1440065" cy="9360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작업자</a:t>
          </a:r>
          <a:endParaRPr lang="ko-KR" altLang="en-US" sz="1800" kern="1200"/>
        </a:p>
      </dsp:txBody>
      <dsp:txXfrm>
        <a:off x="444036" y="1169736"/>
        <a:ext cx="1348677" cy="844654"/>
      </dsp:txXfrm>
    </dsp:sp>
    <dsp:sp modelId="{2834D7C6-5A0D-49FB-B2DF-4402C3B69CFE}">
      <dsp:nvSpPr>
        <dsp:cNvPr id="0" name=""/>
        <dsp:cNvSpPr/>
      </dsp:nvSpPr>
      <dsp:spPr>
        <a:xfrm>
          <a:off x="1118375" y="358347"/>
          <a:ext cx="2467432" cy="2467432"/>
        </a:xfrm>
        <a:custGeom>
          <a:avLst/>
          <a:gdLst/>
          <a:ahLst/>
          <a:cxnLst/>
          <a:rect l="0" t="0" r="0" b="0"/>
          <a:pathLst>
            <a:path>
              <a:moveTo>
                <a:pt x="338797" y="384495"/>
              </a:moveTo>
              <a:arcTo wR="1233716" hR="1233716" stAng="13409948" swAng="558010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D5FE5-6FF6-46B4-8DC1-CF9595CDDB1B}">
      <dsp:nvSpPr>
        <dsp:cNvPr id="0" name=""/>
        <dsp:cNvSpPr/>
      </dsp:nvSpPr>
      <dsp:spPr>
        <a:xfrm>
          <a:off x="2865775" y="1124042"/>
          <a:ext cx="1440065" cy="9360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검수자</a:t>
          </a:r>
          <a:endParaRPr lang="ko-KR" altLang="en-US" sz="1800" kern="1200"/>
        </a:p>
      </dsp:txBody>
      <dsp:txXfrm>
        <a:off x="2911469" y="1169736"/>
        <a:ext cx="1348677" cy="844654"/>
      </dsp:txXfrm>
    </dsp:sp>
    <dsp:sp modelId="{467B6151-BB9F-437A-AD14-46F25AEA1400}">
      <dsp:nvSpPr>
        <dsp:cNvPr id="0" name=""/>
        <dsp:cNvSpPr/>
      </dsp:nvSpPr>
      <dsp:spPr>
        <a:xfrm>
          <a:off x="1118375" y="358347"/>
          <a:ext cx="2467432" cy="2467432"/>
        </a:xfrm>
        <a:custGeom>
          <a:avLst/>
          <a:gdLst/>
          <a:ahLst/>
          <a:cxnLst/>
          <a:rect l="0" t="0" r="0" b="0"/>
          <a:pathLst>
            <a:path>
              <a:moveTo>
                <a:pt x="2128635" y="2082937"/>
              </a:moveTo>
              <a:arcTo wR="1233716" hR="1233716" stAng="2609948" swAng="558010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0F3E-2748-48FF-85C6-EE87FAF2213D}" type="datetimeFigureOut">
              <a:rPr lang="ko-KR" altLang="en-US" smtClean="0"/>
              <a:pPr/>
              <a:t>2015-01-06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43EB3-47EE-4D77-BF7E-C105E1E5A2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11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13" y="188640"/>
            <a:ext cx="7334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ko-KR" altLang="en-US" sz="2000" b="1" spc="-150">
                <a:solidFill>
                  <a:schemeClr val="bg1"/>
                </a:solidFill>
              </a:defRPr>
            </a:lvl1pPr>
          </a:lstStyle>
          <a:p>
            <a:pPr marL="0" lvl="0" algn="l">
              <a:lnSpc>
                <a:spcPts val="2800"/>
              </a:lnSpc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6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 userDrawn="1"/>
        </p:nvSpPr>
        <p:spPr bwMode="auto">
          <a:xfrm>
            <a:off x="118698" y="476250"/>
            <a:ext cx="8840665" cy="0"/>
          </a:xfrm>
          <a:prstGeom prst="line">
            <a:avLst/>
          </a:prstGeom>
          <a:noFill/>
          <a:ln w="57150" cmpd="thickThin">
            <a:solidFill>
              <a:srgbClr val="808080"/>
            </a:solidFill>
            <a:round/>
            <a:headEnd/>
            <a:tailEnd/>
          </a:ln>
        </p:spPr>
        <p:txBody>
          <a:bodyPr lIns="87261" tIns="43631" rIns="87261" bIns="4363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18698" y="495301"/>
            <a:ext cx="8840665" cy="412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1" tIns="43631" rIns="87261" bIns="4363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18697" y="115888"/>
            <a:ext cx="4718538" cy="3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355" tIns="17177" rIns="34355" bIns="17177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마케팅센터 업무분석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064306" y="6456028"/>
            <a:ext cx="1012857" cy="1731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34355" tIns="17177" rIns="34355" bIns="17177">
            <a:spAutoFit/>
          </a:bodyPr>
          <a:lstStyle/>
          <a:p>
            <a:pPr>
              <a:defRPr/>
            </a:pP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솔루션 기획</a:t>
            </a:r>
            <a:r>
              <a:rPr kumimoji="0" lang="en-US" altLang="ko-KR" sz="9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433403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1665B9-C37B-41A8-93B7-C3BAFE9BF5D2}" type="datetimeFigureOut">
              <a:rPr lang="ko-KR" altLang="en-US" smtClean="0"/>
              <a:pPr/>
              <a:t>2015-01-06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A26715-69A5-4797-853F-1040C692B8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86" y="242739"/>
            <a:ext cx="8763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0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58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e-front.cafe24test.com/" TargetMode="External"/><Relationship Id="rId2" Type="http://schemas.openxmlformats.org/officeDocument/2006/relationships/hyperlink" Target="http://fe.cafe24tes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jira.simplexi.com/browse/ECHOSTING-123923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jira.simplexi.com/browse/ECHOSTING-93625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e-front.cafe24.com/guide/" TargetMode="External"/><Relationship Id="rId2" Type="http://schemas.openxmlformats.org/officeDocument/2006/relationships/hyperlink" Target="http://fe.cafe24.com/suio/include/layout.php?MODULE=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e-front.cafe24.com/marketing/soho/center/index.html" TargetMode="External"/><Relationship Id="rId13" Type="http://schemas.openxmlformats.org/officeDocument/2006/relationships/hyperlink" Target="http://jira.simplexi.com/issues/?filter=105427" TargetMode="External"/><Relationship Id="rId18" Type="http://schemas.openxmlformats.org/officeDocument/2006/relationships/hyperlink" Target="https://jira.simplexi.com/issues/?filter=107307" TargetMode="External"/><Relationship Id="rId3" Type="http://schemas.openxmlformats.org/officeDocument/2006/relationships/hyperlink" Target="http://jira.simplexi.com/issues/?filter=105748" TargetMode="External"/><Relationship Id="rId7" Type="http://schemas.openxmlformats.org/officeDocument/2006/relationships/hyperlink" Target="https://wiki.simplexi.com/pages/viewpage.action?pageId=144018050" TargetMode="External"/><Relationship Id="rId12" Type="http://schemas.openxmlformats.org/officeDocument/2006/relationships/hyperlink" Target="http://jira.simplexi.com/issues/?filter=91628" TargetMode="External"/><Relationship Id="rId17" Type="http://schemas.openxmlformats.org/officeDocument/2006/relationships/hyperlink" Target="https://jira.simplexi.com/issues/?filter=106509" TargetMode="External"/><Relationship Id="rId2" Type="http://schemas.openxmlformats.org/officeDocument/2006/relationships/hyperlink" Target="https://wiki.simplexi.com/pages/viewpage.action?pageId=383124846" TargetMode="External"/><Relationship Id="rId16" Type="http://schemas.openxmlformats.org/officeDocument/2006/relationships/hyperlink" Target="https://wiki.simplexi.com/pages/viewpage.action?pageId=386728441" TargetMode="External"/><Relationship Id="rId20" Type="http://schemas.openxmlformats.org/officeDocument/2006/relationships/hyperlink" Target="http://fe-front.cafe24.com/even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-front.cafe24.com/marketing/newsletter/index.html" TargetMode="External"/><Relationship Id="rId11" Type="http://schemas.openxmlformats.org/officeDocument/2006/relationships/hyperlink" Target="https://wiki.simplexi.com/pages/viewpage.action?pageId=367820982" TargetMode="External"/><Relationship Id="rId5" Type="http://schemas.openxmlformats.org/officeDocument/2006/relationships/hyperlink" Target="https://wiki.simplexi.com/pages/viewpage.action?pageId=144018055" TargetMode="External"/><Relationship Id="rId15" Type="http://schemas.openxmlformats.org/officeDocument/2006/relationships/hyperlink" Target="http://fe.cafe24.com/scm/Dhub/" TargetMode="External"/><Relationship Id="rId10" Type="http://schemas.openxmlformats.org/officeDocument/2006/relationships/hyperlink" Target="http://fe-front.cafe24.com/webzine/template/index.html" TargetMode="External"/><Relationship Id="rId19" Type="http://schemas.openxmlformats.org/officeDocument/2006/relationships/hyperlink" Target="https://wiki.simplexi.com/pages/viewpage.action?pageId=135432795" TargetMode="External"/><Relationship Id="rId4" Type="http://schemas.openxmlformats.org/officeDocument/2006/relationships/hyperlink" Target="http://fe-front.cafe24.com/ec/ec/index.html" TargetMode="External"/><Relationship Id="rId9" Type="http://schemas.openxmlformats.org/officeDocument/2006/relationships/hyperlink" Target="https://wiki.simplexi.com/pages/viewpage.action?pageId=155125040" TargetMode="External"/><Relationship Id="rId14" Type="http://schemas.openxmlformats.org/officeDocument/2006/relationships/hyperlink" Target="http://wiki.simplexi.com/fe.cafe24.com/stock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e.cafe24.com/suio/include/layout.php?MODULE=mai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implexi.com/pages/viewpage.action?pageId=58230492" TargetMode="External"/><Relationship Id="rId2" Type="http://schemas.openxmlformats.org/officeDocument/2006/relationships/hyperlink" Target="http://wiki.simplexi.com:8080/pages/viewpage.action?pageId=395238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implexi.com/pages/viewpage.action?pageId=58233674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fe.cafe24.com/suio/debug_cs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rtoisesvn.net/downloads.html" TargetMode="External"/><Relationship Id="rId4" Type="http://schemas.openxmlformats.org/officeDocument/2006/relationships/hyperlink" Target="http://sourceforge.net/projects/xampp/fil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implexi.com/pages/viewpage.action?pageId=5918045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mg.cafe24.com/images/ec_re09/main_v3/svs_201_off.gi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1520" y="1628800"/>
            <a:ext cx="8640960" cy="17569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솔루션디자인 </a:t>
            </a:r>
            <a:r>
              <a:rPr lang="en-US" altLang="ko-KR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개발팀</a:t>
            </a:r>
            <a:endParaRPr lang="en-US" altLang="ko-KR" sz="2400" spc="-15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개발팀 신입사원 교육자료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529655" y="3717032"/>
            <a:ext cx="33938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00"/>
              </a:lnSpc>
            </a:pP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작성년월일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2014. 12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15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ts val="1300"/>
              </a:lnSpc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작성자 및 소속팀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김진아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 UI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개발팀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4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환경 설정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1418292"/>
            <a:ext cx="180020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smtClean="0"/>
              <a:t>개발팀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8234" y="3971672"/>
            <a:ext cx="180020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외부 오픈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1412776"/>
            <a:ext cx="4581703" cy="156966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http://fe.cafe24test.com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http://fe-front.cafe24test.com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커밋과 업데이트 하게 되면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실시간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업데이트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Xampp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설정해야 함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4000996"/>
            <a:ext cx="5509842" cy="23083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http://fe.cafe24.com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http://fe-front.cafe24.com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 단위로 업데이트 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매시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00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~30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분까지 커밋한 내용이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분에 배포 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매시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~00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분까지 커밋한 내용이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10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분에 배포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Xampp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설정 없이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URL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바로 볼 수 있음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56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</a:t>
            </a:r>
            <a:r>
              <a:rPr lang="ko-KR" altLang="en-US"/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726032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 완료 후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내부 가이드 준수 여부 및 코드 향상을 위한 검수를 진행합니다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3356992"/>
            <a:ext cx="3716082" cy="120032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참고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2014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년 하반기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ECHOSTING-93625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2015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년 상반기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ECHOSTING-123923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774842545"/>
              </p:ext>
            </p:extLst>
          </p:nvPr>
        </p:nvGraphicFramePr>
        <p:xfrm>
          <a:off x="251520" y="2420888"/>
          <a:ext cx="4704184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7454" y="1700808"/>
            <a:ext cx="3584636" cy="89652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Sub-task</a:t>
            </a: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검수요청 내역 등록 후 어싸인 변경 합니다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검수자의 수정요청 내역 반영합니다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검수자의 일정도 고려하여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너무 급하게 요청하지 말아주세요</a:t>
            </a:r>
            <a:endParaRPr lang="en-US" altLang="ko-KR" sz="9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검수해야할 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</a:t>
            </a: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경로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기획서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관련 서브테스크를 첨부합니다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9118" y="5518973"/>
            <a:ext cx="4070345" cy="89652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지라 코멘트를 통해 수정 내역을 전달합니다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검수 완료 후 이미지서버 업로드가 필요한건은 업로드합니다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요청부서와 협의 된 완료일을 준수할 수 있도록 최대한 협조합니다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Done </a:t>
            </a: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처리는 검수자가 하며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최종 검수자가 어싸인을 가지고 있습니다</a:t>
            </a:r>
            <a:r>
              <a:rPr lang="en-US" altLang="ko-KR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88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000434"/>
            <a:ext cx="2223686" cy="129266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2.</a:t>
            </a:r>
          </a:p>
          <a:p>
            <a:pPr algn="l">
              <a:lnSpc>
                <a:spcPct val="150000"/>
              </a:lnSpc>
            </a:pP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마이그레이션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4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마이그레이션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03658"/>
              </p:ext>
            </p:extLst>
          </p:nvPr>
        </p:nvGraphicFramePr>
        <p:xfrm>
          <a:off x="755576" y="1484784"/>
          <a:ext cx="7200800" cy="2817834"/>
        </p:xfrm>
        <a:graphic>
          <a:graphicData uri="http://schemas.openxmlformats.org/drawingml/2006/table">
            <a:tbl>
              <a:tblPr/>
              <a:tblGrid>
                <a:gridCol w="1080120"/>
                <a:gridCol w="3096344"/>
                <a:gridCol w="3024336"/>
              </a:tblGrid>
              <a:tr h="42966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</a:p>
                  </a:txBody>
                  <a:tcPr marL="85267" marR="127900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</a:rPr>
                        <a:t>설명</a:t>
                      </a:r>
                    </a:p>
                  </a:txBody>
                  <a:tcPr marL="85267" marR="127900" marT="59687" marB="5968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</a:rPr>
                        <a:t>디자인작업</a:t>
                      </a:r>
                    </a:p>
                  </a:txBody>
                  <a:tcPr marL="85267" marR="127900" marT="59687" marB="5968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50644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rgbClr val="333333"/>
                          </a:solidFill>
                          <a:effectLst/>
                        </a:rPr>
                        <a:t>2.0 + </a:t>
                      </a:r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</a:rPr>
                        <a:t>해외</a:t>
                      </a: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국내</a:t>
                      </a:r>
                      <a:r>
                        <a:rPr lang="ko-KR" altLang="en-US" sz="1200" baseline="0" smtClean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aseline="0" smtClean="0">
                          <a:solidFill>
                            <a:srgbClr val="333333"/>
                          </a:solidFill>
                          <a:effectLst/>
                        </a:rPr>
                        <a:t>2.0 / (</a:t>
                      </a:r>
                      <a:r>
                        <a:rPr lang="ko-KR" altLang="en-US" sz="1200" baseline="0" smtClean="0">
                          <a:solidFill>
                            <a:srgbClr val="333333"/>
                          </a:solidFill>
                          <a:effectLst/>
                        </a:rPr>
                        <a:t>구</a:t>
                      </a:r>
                      <a:r>
                        <a:rPr lang="en-US" altLang="ko-KR" sz="1200" baseline="0" smtClean="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해외몰</a:t>
                      </a:r>
                      <a:endParaRPr lang="en-US" altLang="ko-KR" sz="1200" smtClean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쇼핑몰 별 몰 아이디가 개별로 있음</a:t>
                      </a: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국내몰 아이디로 </a:t>
                      </a: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md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몰 생성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rgbClr val="0000FF"/>
                          </a:solidFill>
                          <a:effectLst/>
                        </a:rPr>
                        <a:t>1.9</a:t>
                      </a:r>
                      <a:r>
                        <a:rPr lang="ko-KR" altLang="en-US" sz="1200" b="1">
                          <a:solidFill>
                            <a:srgbClr val="0000FF"/>
                          </a:solidFill>
                          <a:effectLst/>
                        </a:rPr>
                        <a:t>스</a:t>
                      </a:r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  <a:r>
                        <a:rPr lang="en-US" altLang="ko-KR" sz="1200" b="1">
                          <a:solidFill>
                            <a:srgbClr val="333333"/>
                          </a:solidFill>
                          <a:effectLst/>
                        </a:rPr>
                        <a:t>+ </a:t>
                      </a:r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</a:rPr>
                        <a:t>해외</a:t>
                      </a: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200" smtClean="0">
                          <a:solidFill>
                            <a:srgbClr val="0000FF"/>
                          </a:solidFill>
                          <a:effectLst/>
                        </a:rPr>
                        <a:t>국내</a:t>
                      </a:r>
                      <a:r>
                        <a:rPr lang="ko-KR" altLang="en-US" sz="1200" baseline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aseline="0" smtClean="0">
                          <a:solidFill>
                            <a:srgbClr val="0000FF"/>
                          </a:solidFill>
                          <a:effectLst/>
                        </a:rPr>
                        <a:t>1.9 </a:t>
                      </a:r>
                      <a:r>
                        <a:rPr lang="ko-KR" altLang="en-US" sz="1200" baseline="0" smtClean="0">
                          <a:solidFill>
                            <a:srgbClr val="0000FF"/>
                          </a:solidFill>
                          <a:effectLst/>
                        </a:rPr>
                        <a:t>스마트디자인 </a:t>
                      </a:r>
                      <a:r>
                        <a:rPr lang="en-US" altLang="ko-KR" sz="1200" baseline="0" smtClean="0">
                          <a:solidFill>
                            <a:srgbClr val="0000FF"/>
                          </a:solidFill>
                          <a:effectLst/>
                        </a:rPr>
                        <a:t>/ (</a:t>
                      </a:r>
                      <a:r>
                        <a:rPr lang="ko-KR" altLang="en-US" sz="1200" baseline="0" smtClean="0">
                          <a:solidFill>
                            <a:srgbClr val="0000FF"/>
                          </a:solidFill>
                          <a:effectLst/>
                        </a:rPr>
                        <a:t>구</a:t>
                      </a:r>
                      <a:r>
                        <a:rPr lang="en-US" altLang="ko-KR" sz="1200" baseline="0" smtClean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baseline="0" smtClean="0">
                          <a:solidFill>
                            <a:srgbClr val="0000FF"/>
                          </a:solidFill>
                          <a:effectLst/>
                        </a:rPr>
                        <a:t>해외몰 </a:t>
                      </a:r>
                      <a:endParaRPr lang="en-US" altLang="ko-KR" sz="1200" baseline="0" smtClean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쇼핑몰 별 몰 아이디가 개별로 있음</a:t>
                      </a:r>
                      <a:endParaRPr lang="en-US" altLang="ko-KR" sz="1200" smtClean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200" baseline="0" smtClean="0">
                          <a:solidFill>
                            <a:srgbClr val="333333"/>
                          </a:solidFill>
                          <a:effectLst/>
                        </a:rPr>
                        <a:t>국내몰 아이디로 </a:t>
                      </a: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md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몰 생성</a:t>
                      </a:r>
                      <a:endParaRPr lang="en-US" altLang="ko-KR" sz="1200" smtClean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국내몰이 스디로 전환 됨 </a:t>
                      </a:r>
                      <a:endParaRPr lang="en-US" altLang="ko-KR" sz="1200" smtClean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뉴상품전용 모듈</a:t>
                      </a: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변수 여부만 확인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15721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>
                          <a:solidFill>
                            <a:srgbClr val="333333"/>
                          </a:solidFill>
                          <a:effectLst/>
                        </a:rPr>
                        <a:t>2.0</a:t>
                      </a: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국내 </a:t>
                      </a: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2.0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국내몰 아이디로 </a:t>
                      </a: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md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몰 생성 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1.9 UTF8 </a:t>
                      </a:r>
                      <a:endParaRPr lang="en-US" sz="1200" b="1" smtClean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200" b="1" smtClean="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</a:rPr>
                        <a:t>뉴상품</a:t>
                      </a:r>
                      <a:r>
                        <a:rPr lang="en-US" altLang="ko-KR" sz="1200" b="1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구</a:t>
                      </a: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상품 </a:t>
                      </a: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+ 1.9 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스마트디자인</a:t>
                      </a:r>
                      <a:endParaRPr lang="en-US" altLang="ko-KR" sz="1200" smtClean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뉴상품으로 전환하려는 몰 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뉴상품전용 모듈</a:t>
                      </a: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변수 여부만 확인 </a:t>
                      </a:r>
                      <a:endParaRPr lang="en-US" altLang="ko-KR" sz="1200" smtClean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md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몰 생성하지 않고 </a:t>
                      </a: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mnew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에서 진행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b="1" smtClean="0">
                          <a:solidFill>
                            <a:srgbClr val="333333"/>
                          </a:solidFill>
                          <a:effectLst/>
                        </a:rPr>
                        <a:t>특이사항</a:t>
                      </a:r>
                      <a:endParaRPr lang="en-US" altLang="ko-KR" sz="1200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국내 </a:t>
                      </a:r>
                      <a:r>
                        <a:rPr lang="en-US" altLang="ko-KR" sz="1200" smtClean="0">
                          <a:solidFill>
                            <a:srgbClr val="333333"/>
                          </a:solidFill>
                          <a:effectLst/>
                        </a:rPr>
                        <a:t>1.9 </a:t>
                      </a:r>
                      <a:r>
                        <a:rPr lang="ko-KR" altLang="en-US" sz="1200" smtClean="0">
                          <a:solidFill>
                            <a:srgbClr val="333333"/>
                          </a:solidFill>
                          <a:effectLst/>
                        </a:rPr>
                        <a:t>구디자인은 마이그레이션 대상 아님</a:t>
                      </a: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fontAlgn="t">
                        <a:buFontTx/>
                        <a:buChar char="-"/>
                      </a:pPr>
                      <a:endParaRPr lang="ko-KR" alt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85267" marR="85267" marT="59687" marB="596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836712"/>
            <a:ext cx="2103461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마이그레이션의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종류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5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마이그레이션</a:t>
            </a:r>
            <a:endParaRPr lang="ko-KR" altLang="en-US"/>
          </a:p>
        </p:txBody>
      </p:sp>
      <p:sp>
        <p:nvSpPr>
          <p:cNvPr id="3" name="갈매기형 수장 2"/>
          <p:cNvSpPr/>
          <p:nvPr/>
        </p:nvSpPr>
        <p:spPr>
          <a:xfrm>
            <a:off x="755576" y="1412776"/>
            <a:ext cx="2376264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FFFF00"/>
                </a:solidFill>
              </a:rPr>
              <a:t>D-14</a:t>
            </a:r>
            <a:endParaRPr lang="en-US" altLang="ko-KR" sz="160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  퍼블리싱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2555776" y="1412776"/>
            <a:ext cx="2376264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rgbClr val="FFFF00"/>
                </a:solidFill>
              </a:rPr>
              <a:t>D-7</a:t>
            </a:r>
            <a:endParaRPr lang="en-US" altLang="ko-KR" sz="160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디자인 </a:t>
            </a:r>
            <a:endParaRPr lang="en-US" altLang="ko-KR" sz="160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검수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4355976" y="1412776"/>
            <a:ext cx="2376264" cy="1152128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rgbClr val="FFFF00"/>
                </a:solidFill>
              </a:rPr>
              <a:t>D-3</a:t>
            </a:r>
            <a:endParaRPr lang="en-US" altLang="ko-KR" sz="1600">
              <a:solidFill>
                <a:srgbClr val="FFFF00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전체 검수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6156176" y="1412776"/>
            <a:ext cx="2376264" cy="11521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rgbClr val="FFFF00"/>
                </a:solidFill>
              </a:rPr>
              <a:t>D-DAY</a:t>
            </a:r>
            <a:endParaRPr lang="en-US" altLang="ko-KR" sz="1600">
              <a:solidFill>
                <a:srgbClr val="FFFF00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실행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403" y="2780928"/>
            <a:ext cx="99578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md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몰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8" y="2780928"/>
            <a:ext cx="1268296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mnew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몰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2780928"/>
            <a:ext cx="1268296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mnew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몰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6725" y="2814027"/>
            <a:ext cx="2154757" cy="120032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실행전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mnew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몰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실행후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원본몰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원본백업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mold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836712"/>
            <a:ext cx="300749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마이그레이션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STAUS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와 작업몰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4149080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576" y="4365104"/>
            <a:ext cx="1588897" cy="124649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작업몰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FTP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접속 가능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qwer1234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특이사항 없음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mtClean="0">
                <a:solidFill>
                  <a:srgbClr val="FF0000"/>
                </a:solidFill>
                <a:latin typeface="+mj-lt"/>
              </a:rPr>
              <a:t>뉴상품 전환시 생략</a:t>
            </a:r>
            <a:endParaRPr lang="ko-KR" altLang="en-US" sz="10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2941" y="4365104"/>
            <a:ext cx="1890261" cy="147732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MD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몰의 스킨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+</a:t>
            </a:r>
            <a:b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원본몰의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FTP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접속 불가능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Host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등록 必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원격 접속으로 확인 가능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141" y="4365104"/>
            <a:ext cx="1824538" cy="1015663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mnew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몰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실행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D-1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에 대화창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실시간 수정 진행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mtClean="0">
                <a:solidFill>
                  <a:srgbClr val="FF0000"/>
                </a:solidFill>
                <a:latin typeface="+mj-lt"/>
              </a:rPr>
              <a:t>수정완료율 </a:t>
            </a:r>
            <a:r>
              <a:rPr lang="en-US" altLang="ko-KR" sz="1000" b="1" smtClean="0">
                <a:solidFill>
                  <a:srgbClr val="FF0000"/>
                </a:solidFill>
                <a:latin typeface="+mj-lt"/>
              </a:rPr>
              <a:t>100% </a:t>
            </a:r>
            <a:r>
              <a:rPr lang="ko-KR" altLang="en-US" sz="1000" b="1" smtClean="0">
                <a:solidFill>
                  <a:srgbClr val="FF0000"/>
                </a:solidFill>
                <a:latin typeface="+mj-lt"/>
              </a:rPr>
              <a:t>목표</a:t>
            </a:r>
            <a:endParaRPr lang="ko-KR" altLang="en-US" sz="10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5898" y="4398203"/>
            <a:ext cx="1826141" cy="78483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실행전 수정 </a:t>
            </a:r>
            <a:r>
              <a:rPr lang="en-US" altLang="ko-KR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mnew</a:t>
            </a:r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몰</a:t>
            </a:r>
            <a:r>
              <a:rPr lang="en-US" altLang="ko-KR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실행후 수정 </a:t>
            </a:r>
            <a:r>
              <a:rPr lang="en-US" altLang="ko-KR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원본몰</a:t>
            </a:r>
            <a:endParaRPr lang="en-US" altLang="ko-KR" sz="10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원본백업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mold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6165304"/>
            <a:ext cx="723787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 smtClean="0"/>
              <a:t>상세 가이드 </a:t>
            </a:r>
            <a:r>
              <a:rPr lang="en-US" altLang="ko-KR" sz="1400" smtClean="0"/>
              <a:t>: https</a:t>
            </a:r>
            <a:r>
              <a:rPr lang="en-US" altLang="ko-KR" sz="1400"/>
              <a:t>://wiki.simplexi.com/pages/viewpage.action?pageId=406456180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819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MNEW</a:t>
            </a:r>
            <a:r>
              <a:rPr lang="ko-KR" altLang="en-US" smtClean="0"/>
              <a:t>몰 수정하기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560042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필수 체크 사항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2787943" cy="2677656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원격접속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실행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– mstsc)</a:t>
            </a:r>
            <a:b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3384376" cy="18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36385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56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MNEW</a:t>
            </a:r>
            <a:r>
              <a:rPr lang="ko-KR" altLang="en-US" smtClean="0"/>
              <a:t>몰 수정하기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560042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필수 체크 사항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058343" cy="193899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 Host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등록 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실행일 이틀전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host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정보가 공유되며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몰마다 다를 수 있습니다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메모장 우클릭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&gt;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관리자 권한으로 실행 후 아래 경로의 파일을 열어주세요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C:\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Windows\System32\drivers\etc\hosts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24714"/>
            <a:ext cx="3613026" cy="390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24595"/>
            <a:ext cx="4257848" cy="332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87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MNEW</a:t>
            </a:r>
            <a:r>
              <a:rPr lang="ko-KR" altLang="en-US" smtClean="0"/>
              <a:t>몰 수정하기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560042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필수 체크 사항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650157"/>
            <a:ext cx="4682692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LM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접속 후 </a:t>
            </a:r>
            <a:r>
              <a:rPr lang="en-US" altLang="ko-KR" sz="1600" b="1" smtClean="0">
                <a:solidFill>
                  <a:srgbClr val="FF0000"/>
                </a:solidFill>
                <a:latin typeface="+mj-lt"/>
              </a:rPr>
              <a:t>mnew</a:t>
            </a:r>
            <a:r>
              <a:rPr lang="ko-KR" altLang="en-US" sz="1600" b="1" smtClean="0">
                <a:solidFill>
                  <a:srgbClr val="FF0000"/>
                </a:solidFill>
                <a:latin typeface="+mj-lt"/>
              </a:rPr>
              <a:t>몰에 접근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하여 수정합니다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696744" cy="455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85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000434"/>
            <a:ext cx="3929281" cy="129266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3.</a:t>
            </a:r>
          </a:p>
          <a:p>
            <a:pPr algn="l">
              <a:lnSpc>
                <a:spcPct val="150000"/>
              </a:lnSpc>
            </a:pP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솔루션</a:t>
            </a:r>
            <a:r>
              <a:rPr lang="en-US" altLang="ko-KR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판매몰</a:t>
            </a:r>
            <a:r>
              <a:rPr lang="en-US" altLang="ko-KR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유지운영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1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업무 구분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518638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A.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업무 성격에 따른 구분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864856"/>
            <a:ext cx="180020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/>
              <a:t>솔루션</a:t>
            </a:r>
            <a:endParaRPr lang="en-US" altLang="ko-KR" smtClean="0"/>
          </a:p>
          <a:p>
            <a:pPr algn="ctr">
              <a:lnSpc>
                <a:spcPct val="150000"/>
              </a:lnSpc>
            </a:pPr>
            <a:r>
              <a:rPr lang="en-US" altLang="ko-KR" sz="1000" smtClean="0"/>
              <a:t>http://fe.cafe24.com</a:t>
            </a:r>
            <a:endParaRPr lang="ko-KR" altLang="en-US" sz="1000"/>
          </a:p>
        </p:txBody>
      </p:sp>
      <p:sp>
        <p:nvSpPr>
          <p:cNvPr id="5" name="직사각형 4"/>
          <p:cNvSpPr/>
          <p:nvPr/>
        </p:nvSpPr>
        <p:spPr>
          <a:xfrm>
            <a:off x="788234" y="3971672"/>
            <a:ext cx="180020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/>
              <a:t>판매몰</a:t>
            </a:r>
            <a:endParaRPr lang="en-US" altLang="ko-KR" smtClean="0"/>
          </a:p>
          <a:p>
            <a:pPr algn="ctr">
              <a:lnSpc>
                <a:spcPct val="150000"/>
              </a:lnSpc>
            </a:pPr>
            <a:r>
              <a:rPr lang="en-US" altLang="ko-KR" sz="1000" smtClean="0"/>
              <a:t>http://fe-front.cafe24.com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2987824" y="1864856"/>
            <a:ext cx="5758949" cy="138499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기반으로 한 퍼블리싱 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Debug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통해 코드 검수를 진행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디자인을 생략하는 경우가 많으므로 심미성에 대한 책임감 필요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SUIO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가이드 참고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4026837"/>
            <a:ext cx="4621778" cy="138499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기존페이지 수정하는 업무가 대다수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신규 판매몰의 경우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FUIO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기준을 따름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네이밍룰 등은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와 거의 동일하며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b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매 사이트 오픈시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/>
              </a:rPr>
              <a:t>퍼블리싱 가이드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 새로 제작 됨 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29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교육시간표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59253"/>
              </p:ext>
            </p:extLst>
          </p:nvPr>
        </p:nvGraphicFramePr>
        <p:xfrm>
          <a:off x="252001" y="656521"/>
          <a:ext cx="8640479" cy="36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599"/>
                <a:gridCol w="2376264"/>
                <a:gridCol w="2808312"/>
                <a:gridCol w="27363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1/6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bg1"/>
                          </a:solidFill>
                        </a:rPr>
                        <a:t>1/7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오전 </a:t>
                      </a:r>
                      <a:r>
                        <a:rPr lang="en-US" altLang="ko-KR" sz="800" smtClean="0"/>
                        <a:t>: 9</a:t>
                      </a:r>
                      <a:r>
                        <a:rPr lang="ko-KR" altLang="en-US" sz="800" smtClean="0"/>
                        <a:t>시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smtClean="0"/>
                        <a:t>마이그레이션 수정 진행 시뮬레이션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smtClean="0"/>
                        <a:t>마이그레이션 새벽 대응 완료 후 본사 복귀 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오전 </a:t>
                      </a:r>
                      <a:r>
                        <a:rPr lang="en-US" altLang="ko-KR" sz="800" smtClean="0"/>
                        <a:t>: 10</a:t>
                      </a:r>
                      <a:r>
                        <a:rPr lang="ko-KR" altLang="en-US" sz="80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오전 </a:t>
                      </a:r>
                      <a:r>
                        <a:rPr lang="en-US" altLang="ko-KR" sz="800" smtClean="0"/>
                        <a:t>: 11</a:t>
                      </a:r>
                      <a:r>
                        <a:rPr lang="ko-KR" altLang="en-US" sz="800" smtClean="0"/>
                        <a:t>시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aseline="0" smtClean="0"/>
                        <a:t>SVN / </a:t>
                      </a:r>
                      <a:r>
                        <a:rPr lang="ko-KR" altLang="en-US" sz="800" baseline="0" smtClean="0"/>
                        <a:t>이미지 링크 등 로컬 환경 교육</a:t>
                      </a:r>
                      <a:endParaRPr lang="en-US" altLang="ko-KR" sz="80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</a:t>
                      </a:r>
                      <a:r>
                        <a:rPr lang="en-US" altLang="ko-KR" sz="800" baseline="0" smtClean="0"/>
                        <a:t> 12</a:t>
                      </a:r>
                      <a:r>
                        <a:rPr lang="ko-KR" altLang="en-US" sz="800" baseline="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 1</a:t>
                      </a:r>
                      <a:r>
                        <a:rPr lang="ko-KR" altLang="en-US" sz="80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 2</a:t>
                      </a:r>
                      <a:r>
                        <a:rPr lang="ko-KR" altLang="en-US" sz="80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smtClean="0"/>
                        <a:t>마이그레이션 실행 교육 질의응답</a:t>
                      </a:r>
                      <a:endParaRPr lang="en-US" altLang="ko-KR" sz="800" baseline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smtClean="0"/>
                        <a:t>SUIO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교육 </a:t>
                      </a:r>
                      <a:endParaRPr lang="en-US" altLang="ko-KR" sz="800" baseline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</a:t>
                      </a:r>
                      <a:r>
                        <a:rPr lang="en-US" altLang="ko-KR" sz="800" baseline="0" smtClean="0"/>
                        <a:t> : 3</a:t>
                      </a:r>
                      <a:r>
                        <a:rPr lang="ko-KR" altLang="en-US" sz="800" baseline="0" smtClean="0"/>
                        <a:t>시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smtClean="0"/>
                        <a:t>업무 환경 구축 </a:t>
                      </a:r>
                      <a:r>
                        <a:rPr lang="en-US" altLang="ko-KR" sz="800" baseline="0" smtClean="0"/>
                        <a:t>(</a:t>
                      </a:r>
                      <a:r>
                        <a:rPr lang="ko-KR" altLang="en-US" sz="800" baseline="0" smtClean="0"/>
                        <a:t>마이그레이션 파트</a:t>
                      </a:r>
                      <a:r>
                        <a:rPr lang="en-US" altLang="ko-KR" sz="800" baseline="0" smtClean="0"/>
                        <a:t>/</a:t>
                      </a:r>
                      <a:r>
                        <a:rPr lang="ko-KR" altLang="en-US" sz="800" baseline="0" smtClean="0"/>
                        <a:t>원격</a:t>
                      </a:r>
                      <a:r>
                        <a:rPr lang="en-US" altLang="ko-KR" sz="800" baseline="0" smtClean="0"/>
                        <a:t>)</a:t>
                      </a:r>
                      <a:endParaRPr lang="en-US" altLang="ko-KR" sz="80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 4</a:t>
                      </a:r>
                      <a:r>
                        <a:rPr lang="ko-KR" altLang="en-US" sz="80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smtClean="0"/>
                        <a:t>월간 정기 업무 </a:t>
                      </a: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</a:t>
                      </a:r>
                      <a:r>
                        <a:rPr lang="en-US" altLang="ko-KR" sz="800" baseline="0" smtClean="0"/>
                        <a:t> 5</a:t>
                      </a:r>
                      <a:r>
                        <a:rPr lang="ko-KR" altLang="en-US" sz="800" baseline="0" smtClean="0"/>
                        <a:t>시 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smtClean="0"/>
                        <a:t>UI</a:t>
                      </a:r>
                      <a:r>
                        <a:rPr lang="ko-KR" altLang="en-US" sz="800" smtClean="0"/>
                        <a:t>개발팀의 업무 공유 </a:t>
                      </a: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업무 구분</a:t>
                      </a:r>
                      <a:r>
                        <a:rPr lang="en-US" altLang="ko-KR" sz="800" smtClean="0"/>
                        <a:t>, </a:t>
                      </a:r>
                      <a:r>
                        <a:rPr lang="ko-KR" altLang="en-US" sz="800" smtClean="0"/>
                        <a:t>버전 관리</a:t>
                      </a:r>
                      <a:r>
                        <a:rPr lang="en-US" altLang="ko-KR" sz="800" smtClean="0"/>
                        <a:t>)</a:t>
                      </a:r>
                      <a:endParaRPr lang="en-US" altLang="ko-KR" sz="80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74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smtClean="0"/>
                        <a:t>오후 </a:t>
                      </a:r>
                      <a:r>
                        <a:rPr lang="en-US" altLang="ko-KR" sz="800" smtClean="0"/>
                        <a:t>: 6</a:t>
                      </a:r>
                      <a:r>
                        <a:rPr lang="ko-KR" altLang="en-US" sz="800" smtClean="0"/>
                        <a:t>시</a:t>
                      </a: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T="108000" marB="108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업무 구분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339868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B.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퍼블리싱 작업 기준에 따른 구분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864856"/>
            <a:ext cx="180020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버전관리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8234" y="3971672"/>
            <a:ext cx="180020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버전관리 </a:t>
            </a:r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1864856"/>
            <a:ext cx="6106159" cy="170816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fe, fe-front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사이트에서 해당 메뉴를 찾습니다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기존 페이지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링크된 페이지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open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→ 수정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→ 커밋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신규 페이지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기획서의 메뉴와 동일한 구조로 신규 파일 생성 후 커밋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IA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에서 퍼블리셔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작성일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로그 영역을 </a:t>
            </a:r>
            <a:r>
              <a:rPr lang="ko-KR" altLang="en-US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최신으로 업데이트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로그에는 </a:t>
            </a:r>
            <a:r>
              <a:rPr lang="en-US" altLang="ko-KR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sub-task</a:t>
            </a:r>
            <a:r>
              <a:rPr lang="ko-KR" altLang="en-US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지라코드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입력합니다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4026837"/>
            <a:ext cx="5952270" cy="235449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fe, fe-front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사이트에서 해당 메뉴를 찾습니다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서비스되고 있는 페이지에서 소스보기를 하여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을 복사하여 </a:t>
            </a:r>
            <a:r>
              <a:rPr lang="ko-KR" altLang="en-US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신규페이지를 생성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추가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수정이 필요한 부분을 작업하고 지라코드로 주석처리합니다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폴더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파일명은 </a:t>
            </a:r>
            <a:r>
              <a:rPr lang="ko-KR" altLang="en-US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메인이슈의 지라코드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입력합니다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개수가 많을 경우 폴더로 묶어줍니다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하나일 경우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html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파일명으로 처리해도 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7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업무 구분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3397084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B-1.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버전관리가 하고 있는 메뉴들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522513"/>
            <a:ext cx="8135560" cy="138499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2012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년 이후부터 구축된 솔루션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판매몰 페이지들입니다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실제 서비스 되고 있는 메뉴구조와 동일하게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IA(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사이트맵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 작성 되어있습니다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서브테스크 지라 코드로 페이지 이력을 관리합니다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페이지 내에 개발자가 코딩이해를 하기 위한 주석을 제외하고는 가능한 작성하지 않습니다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6413935" cy="73866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EC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솔루션 어드민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솔루션 업그레이드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), C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스토어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등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제작된 솔루션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쇼핑몰센터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마케팅센터 등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순차적 리뉴얼 중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132856"/>
            <a:ext cx="667170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특징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8" y="4187279"/>
            <a:ext cx="3528392" cy="24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5271"/>
            <a:ext cx="3625201" cy="216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400750" y="4200123"/>
            <a:ext cx="648072" cy="216024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16964" y="4390257"/>
            <a:ext cx="524005" cy="216024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00750" y="5001671"/>
            <a:ext cx="648072" cy="216024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17388" y="4576513"/>
            <a:ext cx="630276" cy="402853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7388" y="5843463"/>
            <a:ext cx="1134332" cy="288032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76423"/>
            <a:ext cx="3197391" cy="191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442" y="4554386"/>
            <a:ext cx="4350990" cy="185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업무 구분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3397084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B-2.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버전관리가 하지 않는 메뉴들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738537"/>
            <a:ext cx="7106433" cy="138499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과거에 만들어진 페이지 입니다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필요한 페이지의 필요한 영역만 수정해서 전달합니다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별도로 이력관리는 하지 않으며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지라코드로 폴더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 등을 생성하여 전달합니다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이후 해당 페이지에 다른기능의 추가요청은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신규로 생성합니다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6163867" cy="73866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2.0 EC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솔루션 어드민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(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해외몰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1.9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중 솔업이 되지 않은 고객관리 등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대부분의 판매몰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호스팅센터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리셀러 등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2348880"/>
            <a:ext cx="667170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특징 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365" y="5281374"/>
            <a:ext cx="1495912" cy="345443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85740" y="5338785"/>
            <a:ext cx="918308" cy="288032"/>
          </a:xfrm>
          <a:prstGeom prst="rect">
            <a:avLst/>
          </a:prstGeom>
          <a:noFill/>
          <a:ln w="158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180011"/>
            <a:ext cx="1781543" cy="54816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6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업무 구분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540806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C.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월정기 업무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7861447" cy="4154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업무시간이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2h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미만이거나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매달 정기적으로 진행되는 업무로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보더처리 대상은 당일처리 必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82925"/>
              </p:ext>
            </p:extLst>
          </p:nvPr>
        </p:nvGraphicFramePr>
        <p:xfrm>
          <a:off x="683568" y="1895232"/>
          <a:ext cx="8064896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8152"/>
                <a:gridCol w="2664296"/>
                <a:gridCol w="2016224"/>
                <a:gridCol w="20162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대상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작업 설명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업무관리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관련문서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2"/>
                        </a:rPr>
                        <a:t>쇼핑몰센터</a:t>
                      </a:r>
                      <a:endParaRPr lang="ko-KR" altLang="en-US" sz="1000" b="1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매주 금요일까지 디자인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3"/>
                        </a:rPr>
                        <a:t>filter=105748</a:t>
                      </a:r>
                      <a:endParaRPr lang="en-US" altLang="ko-KR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4"/>
                        </a:rPr>
                        <a:t>[</a:t>
                      </a: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4"/>
                        </a:rPr>
                        <a:t>산출물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4"/>
                        </a:rPr>
                        <a:t>]</a:t>
                      </a:r>
                      <a:endParaRPr lang="ko-KR" altLang="en-US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5"/>
                        </a:rPr>
                        <a:t>로그인 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5"/>
                        </a:rPr>
                        <a:t/>
                      </a:r>
                      <a:b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5"/>
                        </a:rPr>
                      </a:b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5"/>
                        </a:rPr>
                        <a:t>(</a:t>
                      </a: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5"/>
                        </a:rPr>
                        <a:t>사내 뉴스레터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5"/>
                        </a:rPr>
                        <a:t>)</a:t>
                      </a:r>
                      <a:endParaRPr lang="ko-KR" altLang="en-US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매달 마지막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UID-EVT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6"/>
                        </a:rPr>
                        <a:t>[</a:t>
                      </a: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6"/>
                        </a:rPr>
                        <a:t>산출물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6"/>
                        </a:rPr>
                        <a:t>]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7"/>
                        </a:rPr>
                        <a:t>창업센터 지점 생성</a:t>
                      </a:r>
                      <a:endParaRPr lang="ko-KR" altLang="en-US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2~3</a:t>
                      </a: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개월 당 </a:t>
                      </a: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회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UID-OP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8"/>
                        </a:rPr>
                        <a:t>[</a:t>
                      </a: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8"/>
                        </a:rPr>
                        <a:t>산출물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8"/>
                        </a:rPr>
                        <a:t>]</a:t>
                      </a:r>
                      <a:endParaRPr lang="ko-KR" altLang="en-US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9"/>
                        </a:rPr>
                        <a:t>발송메일</a:t>
                      </a:r>
                      <a:endParaRPr lang="ko-KR" altLang="en-US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3~5</a:t>
                      </a: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회</a:t>
                      </a:r>
                      <a:endParaRPr lang="en-US" altLang="ko-KR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자동발송메일과 홍보메일링로 구분 됨 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UID-EVT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0"/>
                        </a:rPr>
                        <a:t>[</a:t>
                      </a: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0"/>
                        </a:rPr>
                        <a:t>산출물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0"/>
                        </a:rPr>
                        <a:t>]</a:t>
                      </a:r>
                      <a:endParaRPr lang="ko-KR" altLang="en-US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1"/>
                        </a:rPr>
                        <a:t>스마트추천 설치</a:t>
                      </a:r>
                      <a:endParaRPr lang="ko-KR" altLang="en-US" sz="1000" b="1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1~3</a:t>
                      </a: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2"/>
                        </a:rPr>
                        <a:t>filter=91628</a:t>
                      </a:r>
                      <a:endParaRPr lang="en-US" altLang="ko-KR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-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스마트재고</a:t>
                      </a: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 SCM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수시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3"/>
                        </a:rPr>
                        <a:t>filter=105427</a:t>
                      </a:r>
                      <a:endParaRPr lang="en-US" altLang="ko-KR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4"/>
                        </a:rPr>
                        <a:t>[</a:t>
                      </a: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4"/>
                        </a:rPr>
                        <a:t>스마트재고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4"/>
                        </a:rPr>
                        <a:t>]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5"/>
                        </a:rPr>
                        <a:t>[SCM/</a:t>
                      </a: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5"/>
                        </a:rPr>
                        <a:t>디허브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5"/>
                        </a:rPr>
                        <a:t>]</a:t>
                      </a:r>
                      <a:endParaRPr lang="ko-KR" altLang="en-US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  <a:hlinkClick r:id="rId16"/>
                        </a:rPr>
                        <a:t>서포트사이트</a:t>
                      </a:r>
                      <a:endParaRPr lang="ko-KR" altLang="en-US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매주 목요일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filter=106509</a:t>
                      </a:r>
                      <a:endParaRPr lang="en-US" altLang="ko-KR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뉴상품 수동전환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None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월</a:t>
                      </a: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~</a:t>
                      </a: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목 듀데이트 참고</a:t>
                      </a:r>
                      <a:endParaRPr lang="en-US" altLang="ko-KR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  <a:p>
                      <a:pPr algn="l" fontAlgn="t">
                        <a:buFont typeface="Arial"/>
                        <a:buNone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솔업마그</a:t>
                      </a:r>
                      <a:r>
                        <a:rPr lang="ko-KR" altLang="en-US" sz="1000" baseline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기간 중엔</a:t>
                      </a: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화</a:t>
                      </a: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목은 솔업팀에서</a:t>
                      </a: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  <a:hlinkClick r:id="rId18"/>
                        </a:rPr>
                        <a:t>filter=107307</a:t>
                      </a:r>
                      <a:endParaRPr lang="en-US" altLang="ko-KR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9"/>
                        </a:rPr>
                        <a:t>공지</a:t>
                      </a:r>
                      <a:r>
                        <a:rPr lang="en-US" altLang="ko-KR" sz="1000" b="1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9"/>
                        </a:rPr>
                        <a:t>/</a:t>
                      </a:r>
                      <a:r>
                        <a:rPr lang="ko-KR" altLang="en-US" sz="1000" b="1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19"/>
                        </a:rPr>
                        <a:t>이벤트</a:t>
                      </a:r>
                      <a:endParaRPr lang="ko-KR" altLang="en-US" sz="1000" b="1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4~5</a:t>
                      </a:r>
                      <a:r>
                        <a:rPr lang="ko-KR" altLang="en-US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회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UID-EVT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20"/>
                        </a:rPr>
                        <a:t>[</a:t>
                      </a:r>
                      <a:r>
                        <a:rPr lang="ko-KR" altLang="en-US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20"/>
                        </a:rPr>
                        <a:t>산출물</a:t>
                      </a:r>
                      <a:r>
                        <a:rPr lang="en-US" altLang="ko-KR" sz="1000" u="none" strike="noStrike" smtClean="0">
                          <a:solidFill>
                            <a:srgbClr val="3B73AF"/>
                          </a:solidFill>
                          <a:effectLst/>
                          <a:latin typeface="+mn-lt"/>
                          <a:hlinkClick r:id="rId20"/>
                        </a:rPr>
                        <a:t>]</a:t>
                      </a:r>
                      <a:endParaRPr lang="ko-KR" altLang="en-US" sz="1000" smtClean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4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000434"/>
            <a:ext cx="5367175" cy="129266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4.</a:t>
            </a:r>
          </a:p>
          <a:p>
            <a:pPr algn="l">
              <a:lnSpc>
                <a:spcPct val="150000"/>
              </a:lnSpc>
            </a:pP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심플렉스인터넷 업</a:t>
            </a:r>
            <a:r>
              <a:rPr lang="ko-KR" altLang="en-US" sz="2800" spc="-15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무</a:t>
            </a: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표준</a:t>
            </a:r>
            <a:r>
              <a:rPr lang="en-US" altLang="ko-KR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/ SUIO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1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971741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란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008" y="1706032"/>
            <a:ext cx="8127546" cy="341632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솔루션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UIO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인증된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사용성을 강화하며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제작속도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향상에 도움주는 사내 솔루션 디자인 가이드</a:t>
            </a:r>
            <a:endParaRPr lang="en-US" altLang="ko-KR" sz="16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바로가기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http://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fe.cafe24.com/suio/include/layout.php?MODULE=main</a:t>
            </a:r>
            <a:endParaRPr lang="en-US" altLang="ko-KR" sz="16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구조 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Ver 1. module.css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rgbClr val="FF0000"/>
                </a:solidFill>
                <a:latin typeface="+mj-lt"/>
              </a:rPr>
              <a:t>Ver 2. suio.css </a:t>
            </a:r>
            <a:endParaRPr lang="ko-KR" altLang="en-US" sz="160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1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2" descr="http://fetest.cafe24test.com/guide/img/pa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28479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60" y="1628800"/>
            <a:ext cx="4283545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1. Section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과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851920" y="2813793"/>
            <a:ext cx="4896544" cy="227139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Section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컨텐츠 그룹의 묶음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제목과 컨텐츠를 묶어주는 역할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section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30px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여백을 가짐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Module</a:t>
            </a:r>
          </a:p>
          <a:p>
            <a:pPr marL="800100" lvl="1" indent="-342900">
              <a:buFont typeface="+mj-lt"/>
              <a:buAutoNum type="alphaLcPeriod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기능 단위의 묶음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(type)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이나 디자인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(grid)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확장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0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268760"/>
            <a:ext cx="63209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module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확장 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 type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예시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①</a:t>
            </a:r>
            <a:endParaRPr lang="en-US" altLang="ko-KR" sz="32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도움말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4" t="31803" r="29358" b="24153"/>
          <a:stretch/>
        </p:blipFill>
        <p:spPr>
          <a:xfrm>
            <a:off x="1115616" y="2892769"/>
            <a:ext cx="6480720" cy="370458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292080" y="3612849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mHelp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typeWarn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92080" y="5053009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mHelp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typeInfo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4972" y="2031231"/>
            <a:ext cx="4721164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일반적으로 사용되는 경우와 강조가 필요한 경우 </a:t>
            </a:r>
          </a:p>
        </p:txBody>
      </p:sp>
    </p:spTree>
    <p:extLst>
      <p:ext uri="{BB962C8B-B14F-4D97-AF65-F5344CB8AC3E}">
        <p14:creationId xmlns:p14="http://schemas.microsoft.com/office/powerpoint/2010/main" val="14569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268760"/>
            <a:ext cx="63209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2. module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확장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| type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예시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②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4972" y="2031231"/>
            <a:ext cx="401584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동일한 기능이지만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사용범위가 다른 경우</a:t>
            </a:r>
          </a:p>
        </p:txBody>
      </p:sp>
      <p:pic>
        <p:nvPicPr>
          <p:cNvPr id="6" name="그림 5" descr="탭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38142" r="28290" b="20656"/>
          <a:stretch/>
        </p:blipFill>
        <p:spPr>
          <a:xfrm>
            <a:off x="1043608" y="2601598"/>
            <a:ext cx="7168452" cy="377972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436096" y="3140968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typeNav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36096" y="5301208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typeTab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8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UIO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63209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2. module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확장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| type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예시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③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972" y="2031231"/>
            <a:ext cx="533671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일반적으로 사용하는 경우와 특수 디자인이 필요한 경우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그림 6" descr="리스트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3770" r="17105" b="25902"/>
          <a:stretch/>
        </p:blipFill>
        <p:spPr>
          <a:xfrm>
            <a:off x="1043608" y="2996952"/>
            <a:ext cx="7508150" cy="324036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364088" y="3212976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mList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64088" y="5013176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mList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typeIcon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1560" y="3000434"/>
            <a:ext cx="5147563" cy="129266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PART 1.</a:t>
            </a:r>
          </a:p>
          <a:p>
            <a:pPr algn="l">
              <a:lnSpc>
                <a:spcPct val="150000"/>
              </a:lnSpc>
            </a:pPr>
            <a:r>
              <a:rPr lang="en-US" altLang="ko-KR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28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개발팀 업무와 작업 환경 구성 </a:t>
            </a:r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2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UIO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62502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확장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| 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grid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예시 ①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972" y="2031231"/>
            <a:ext cx="760496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동일한 기능과 동일한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디자인이나 컨텐츠의 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분량때문에 사이즈 변경이 필요할 때</a:t>
            </a:r>
          </a:p>
        </p:txBody>
      </p:sp>
      <p:pic>
        <p:nvPicPr>
          <p:cNvPr id="10" name="그림 9" descr="도움말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t="31256" r="41612" b="25792"/>
          <a:stretch/>
        </p:blipFill>
        <p:spPr>
          <a:xfrm>
            <a:off x="3995936" y="3068960"/>
            <a:ext cx="4077324" cy="2945569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899592" y="3104964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mTip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gSmall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592" y="4005064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mTip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gMedium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4941168"/>
            <a:ext cx="28803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mTip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gLarge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UIO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62502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확장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| 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grid 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예시 ②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972" y="2031231"/>
            <a:ext cx="4015843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동일한 기능이지만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사용범위가 다른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경우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4" name="그림 13" descr="탭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38142" r="28290" b="20656"/>
          <a:stretch/>
        </p:blipFill>
        <p:spPr>
          <a:xfrm>
            <a:off x="1043608" y="2601598"/>
            <a:ext cx="7168452" cy="3779729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5148064" y="3140968"/>
            <a:ext cx="3600400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typeNav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typeNav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gExtend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48064" y="5157192"/>
            <a:ext cx="3600400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typeTab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mTab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typeTab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gExtend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3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1507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UIO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39901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Class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규칙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7200" y="2372570"/>
            <a:ext cx="8229600" cy="319472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중복되는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사용으로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혼란을 줄 수 있음을 방지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개발자과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id, class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사용의 겹침을 방지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기능과 이벤트의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selector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를 분리함으로 모듈의 재활용성을 높임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네이밍 가이드 </a:t>
            </a:r>
            <a:r>
              <a:rPr lang="en-US" altLang="ko-KR" sz="1800" smtClean="0"/>
              <a:t>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  <a:hlinkClick r:id="rId2"/>
              </a:rPr>
              <a:t>wiki.simplexi.com:8080/pages/viewpage.action?pageId=39523863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예약어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smtClean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  <a:hlinkClick r:id="rId3"/>
              </a:rPr>
              <a:t>wiki.simplexi.com/pages/viewpage.action?pageId=58230492</a:t>
            </a: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pPr marL="448056" lvl="1" indent="-384048">
              <a:buSzPct val="80000"/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마크업 가이드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  <a:hlinkClick r:id="rId4"/>
              </a:rPr>
              <a:t>wiki.simplexi.com/pages/viewpage.action?pageId=58233674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9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268760"/>
            <a:ext cx="41520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CSS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네이밍 가이드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996883"/>
              </p:ext>
            </p:extLst>
          </p:nvPr>
        </p:nvGraphicFramePr>
        <p:xfrm>
          <a:off x="683568" y="2726928"/>
          <a:ext cx="80648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1954"/>
                <a:gridCol w="1629271"/>
                <a:gridCol w="3340007"/>
                <a:gridCol w="18736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접두어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사용예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Module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M+[</a:t>
                      </a:r>
                      <a:r>
                        <a:rPr lang="ko-KR" altLang="en-US" sz="1400" dirty="0" smtClean="0"/>
                        <a:t>기능중심의 명시적인 단어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mHelp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Event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E+[</a:t>
                      </a:r>
                      <a:r>
                        <a:rPr lang="ko-KR" altLang="en-US" sz="1400" dirty="0" smtClean="0"/>
                        <a:t>이벤트 형태나 </a:t>
                      </a:r>
                      <a:r>
                        <a:rPr lang="en-US" altLang="ko-KR" sz="1400" dirty="0" smtClean="0"/>
                        <a:t>trigger]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eHidden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F+[</a:t>
                      </a:r>
                      <a:r>
                        <a:rPr lang="ko-KR" altLang="en-US" sz="1400" dirty="0" smtClean="0"/>
                        <a:t>명시적인 단어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fName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Grid, size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G+[</a:t>
                      </a:r>
                      <a:r>
                        <a:rPr lang="ko-KR" altLang="en-US" sz="1400" dirty="0" smtClean="0"/>
                        <a:t>명시적인 단어</a:t>
                      </a:r>
                      <a:r>
                        <a:rPr lang="en-US" altLang="ko-KR" sz="1400" dirty="0" smtClean="0"/>
                        <a:t>]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gSmall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492744" y="5363924"/>
            <a:ext cx="415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http://fe.cafe24.com/guide/name.html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268760"/>
            <a:ext cx="42963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주요 </a:t>
            </a: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 순서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62880" y="2276872"/>
            <a:ext cx="8229600" cy="3293209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display, position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을 제외한 디자인 요소는 </a:t>
            </a:r>
            <a:r>
              <a:rPr lang="en-US" altLang="ko-KR" sz="1600" u="sng" smtClean="0">
                <a:latin typeface="맑은 고딕" pitchFamily="50" charset="-127"/>
                <a:ea typeface="맑은 고딕" pitchFamily="50" charset="-127"/>
              </a:rPr>
              <a:t>style</a:t>
            </a:r>
            <a:r>
              <a:rPr lang="ko-KR" altLang="en-US" sz="1600" u="sng" smtClean="0">
                <a:latin typeface="맑은 고딕" pitchFamily="50" charset="-127"/>
                <a:ea typeface="맑은 고딕" pitchFamily="50" charset="-127"/>
              </a:rPr>
              <a:t>을 지양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개의 그룹으로 나누어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그룹별 순서는 지킨다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내부 순서는 자유로이 하나 아래 순서를 권장한다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시각화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] 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display, float(clear), position (top, left, right, bottom, z-index) 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overflow, visibility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박스모델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] width,height &gt; margin, padding, border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] font, text, </a:t>
            </a:r>
            <a:r>
              <a:rPr lang="en-US" altLang="ko-KR" sz="1600" u="sng" smtClean="0">
                <a:latin typeface="맑은 고딕" pitchFamily="50" charset="-127"/>
                <a:ea typeface="맑은 고딕" pitchFamily="50" charset="-127"/>
              </a:rPr>
              <a:t>background</a:t>
            </a:r>
          </a:p>
          <a:p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2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799593"/>
              </p:ext>
            </p:extLst>
          </p:nvPr>
        </p:nvGraphicFramePr>
        <p:xfrm>
          <a:off x="683568" y="3286720"/>
          <a:ext cx="7992888" cy="302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544"/>
                <a:gridCol w="2103391"/>
                <a:gridCol w="43119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+mn-lt"/>
                          <a:ea typeface="+mn-ea"/>
                        </a:rPr>
                        <a:t>파일명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+mn-lt"/>
                          <a:ea typeface="+mn-ea"/>
                        </a:rPr>
                        <a:t>이미지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+mn-lt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effectLst/>
                        </a:rPr>
                        <a:t>sflex_title.png</a:t>
                      </a:r>
                      <a:endParaRPr lang="en-US" altLang="ko-KR" sz="120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effectLst/>
                        </a:rPr>
                        <a:t>공통모듈 가이드 </a:t>
                      </a:r>
                      <a:r>
                        <a:rPr lang="en-US" altLang="ko-KR" sz="1200" smtClean="0">
                          <a:effectLst/>
                        </a:rPr>
                        <a:t>&gt; Heading</a:t>
                      </a:r>
                      <a:endParaRPr lang="en-US" altLang="ko-KR" sz="120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effectLst/>
                        </a:rPr>
                        <a:t>sflex_btn_bg.png</a:t>
                      </a:r>
                      <a:endParaRPr lang="en-US" altLang="ko-KR" sz="120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effectLst/>
                        </a:rPr>
                        <a:t>가변 버튼 </a:t>
                      </a:r>
                      <a:r>
                        <a:rPr lang="en-US" altLang="ko-KR" sz="1200" smtClean="0">
                          <a:effectLst/>
                        </a:rPr>
                        <a:t>(</a:t>
                      </a:r>
                      <a:r>
                        <a:rPr lang="ko-KR" altLang="en-US" sz="1200" smtClean="0">
                          <a:effectLst/>
                        </a:rPr>
                        <a:t>공통</a:t>
                      </a:r>
                      <a:r>
                        <a:rPr lang="en-US" altLang="ko-KR" sz="1200" smtClean="0">
                          <a:effectLst/>
                        </a:rPr>
                        <a:t>)</a:t>
                      </a:r>
                      <a:endParaRPr lang="en-US" altLang="ko-KR" sz="120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smtClean="0">
                          <a:effectLst/>
                        </a:rPr>
                        <a:t>sfix_btn.png 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effectLst/>
                        </a:rPr>
                        <a:t>고정 버튼 </a:t>
                      </a:r>
                      <a:r>
                        <a:rPr lang="en-US" altLang="ko-KR" sz="1200" smtClean="0">
                          <a:effectLst/>
                        </a:rPr>
                        <a:t>(</a:t>
                      </a:r>
                      <a:r>
                        <a:rPr lang="ko-KR" altLang="en-US" sz="1200" smtClean="0">
                          <a:effectLst/>
                        </a:rPr>
                        <a:t>공통</a:t>
                      </a:r>
                      <a:r>
                        <a:rPr lang="en-US" altLang="ko-KR" sz="1200" smtClean="0">
                          <a:effectLst/>
                        </a:rPr>
                        <a:t>)</a:t>
                      </a:r>
                      <a:endParaRPr lang="en-US" altLang="ko-KR" sz="1200" smtClean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40459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7. CSS Image Sprite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62880" y="2060848"/>
            <a:ext cx="8229600" cy="941796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이미지 파일명 정의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sfix </a:t>
            </a: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width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height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값이 고정인 이미지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200" b="1" smtClean="0">
                <a:latin typeface="맑은 고딕" pitchFamily="50" charset="-127"/>
                <a:ea typeface="맑은 고딕" pitchFamily="50" charset="-127"/>
              </a:rPr>
              <a:t>sflex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 텍스트 사이즈에 맞게 폭이 변하는 이미지 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2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이미지 수정시 꼭 </a:t>
            </a:r>
            <a:r>
              <a:rPr lang="en-US" altLang="ko-KR" sz="12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PSD</a:t>
            </a:r>
            <a:r>
              <a:rPr lang="ko-KR" altLang="en-US" sz="12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함께 수정해야 합니다</a:t>
            </a:r>
            <a:r>
              <a:rPr lang="en-US" altLang="ko-KR" sz="12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!!</a:t>
            </a:r>
            <a:endParaRPr lang="ko-KR" altLang="en-US" sz="12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3" descr="http://img.echosting.cafe24.com/smartAdmin/img/common/sfix_b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56" y="5500960"/>
            <a:ext cx="962025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sflex_btn_bg.png (300×1315) - Chrom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" t="59890" r="80428" b="5217"/>
          <a:stretch/>
        </p:blipFill>
        <p:spPr>
          <a:xfrm>
            <a:off x="2757356" y="3819273"/>
            <a:ext cx="1022556" cy="14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39917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8. SUIO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주요 가이드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281522" cy="341632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PAGE/POPUP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BUTTON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LIST/txtInfo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BOARD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SELECT/MULTIPLE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PICKER AREA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NOTICE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21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42450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9.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소개 가이드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643165" cy="83099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퍼블리싱 가이드 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http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://fe.cafe24.com/suio/include/layout.php?MODULE=introduce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0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UIO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128272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상세 가이드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2552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10. </a:t>
            </a:r>
            <a:r>
              <a:rPr lang="ko-KR" altLang="en-US" sz="3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디버깅툴</a:t>
            </a:r>
            <a:endParaRPr lang="en-US" altLang="ko-KR" sz="3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865434" cy="415498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복잡하고 다양한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문법을 검수 해 줍니다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 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http://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fe.cafe24.com/suio/debug_css.html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/>
            </a:r>
            <a:b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계속 업데이트 중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….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7863" y="3068960"/>
            <a:ext cx="820891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smtClean="0"/>
              <a:t>Suio.css </a:t>
            </a:r>
            <a:r>
              <a:rPr lang="ko-KR" altLang="en-US" sz="1400" smtClean="0"/>
              <a:t>를 사용하는 페이지일 경우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아래의 </a:t>
            </a:r>
            <a:r>
              <a:rPr lang="en-US" altLang="ko-KR" sz="1400" smtClean="0"/>
              <a:t>js</a:t>
            </a:r>
            <a:r>
              <a:rPr lang="ko-KR" altLang="en-US" sz="1400" smtClean="0"/>
              <a:t>를 페이지 최 하단에 추가해줍니다</a:t>
            </a:r>
            <a:r>
              <a:rPr lang="en-US" altLang="ko-KR" sz="1400" smtClean="0"/>
              <a:t>. 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&lt;!-- </a:t>
            </a:r>
            <a:r>
              <a:rPr lang="ko-KR" altLang="en-US" sz="1400"/>
              <a:t>참고 </a:t>
            </a:r>
            <a:r>
              <a:rPr lang="en-US" altLang="ko-KR" sz="1400"/>
              <a:t>: UI </a:t>
            </a:r>
            <a:r>
              <a:rPr lang="ko-KR" altLang="en-US" sz="1400"/>
              <a:t>체크용 </a:t>
            </a:r>
            <a:r>
              <a:rPr lang="en-US" altLang="ko-KR" sz="1400"/>
              <a:t>JS </a:t>
            </a:r>
            <a:r>
              <a:rPr lang="ko-KR" altLang="en-US" sz="1400"/>
              <a:t>입니다 </a:t>
            </a:r>
            <a:r>
              <a:rPr lang="en-US" altLang="ko-KR" sz="1400"/>
              <a:t>--&gt;</a:t>
            </a:r>
          </a:p>
          <a:p>
            <a:r>
              <a:rPr lang="en-US" altLang="ko-KR" sz="1400" smtClean="0"/>
              <a:t>&lt;</a:t>
            </a:r>
            <a:r>
              <a:rPr lang="en-US" altLang="ko-KR" sz="1400"/>
              <a:t>script type="text/javascript" src="/suio/js/debug.js" charset="utf-8"&gt;&lt;/script&gt;&lt;!-- //</a:t>
            </a:r>
            <a:r>
              <a:rPr lang="ko-KR" altLang="en-US" sz="1400"/>
              <a:t>참고 </a:t>
            </a:r>
            <a:r>
              <a:rPr lang="en-US" altLang="ko-KR" sz="1400"/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16467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크로스브라우징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5622"/>
              </p:ext>
            </p:extLst>
          </p:nvPr>
        </p:nvGraphicFramePr>
        <p:xfrm>
          <a:off x="683568" y="1052736"/>
          <a:ext cx="8208912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016224"/>
                <a:gridCol w="2160240"/>
                <a:gridCol w="30243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솔루션</a:t>
                      </a:r>
                      <a:r>
                        <a:rPr lang="en-US" altLang="ko-KR" sz="1000" smtClean="0"/>
                        <a:t>/SUIO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판매몰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마이그레이션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권장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IE 8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이상</a:t>
                      </a:r>
                      <a:r>
                        <a:rPr lang="en-US" altLang="ko-KR" sz="1000" baseline="0" smtClean="0"/>
                        <a:t>, </a:t>
                      </a:r>
                      <a:r>
                        <a:rPr lang="ko-KR" altLang="en-US" sz="1000" baseline="0" smtClean="0"/>
                        <a:t>크롬</a:t>
                      </a:r>
                      <a:r>
                        <a:rPr lang="en-US" altLang="ko-KR" sz="1000" baseline="0" smtClean="0"/>
                        <a:t>, </a:t>
                      </a:r>
                      <a:r>
                        <a:rPr lang="ko-KR" altLang="en-US" sz="1000" baseline="0" smtClean="0"/>
                        <a:t>파이어폭스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IE 7 </a:t>
                      </a:r>
                      <a:r>
                        <a:rPr lang="ko-KR" altLang="en-US" sz="1000" smtClean="0"/>
                        <a:t>이상</a:t>
                      </a:r>
                      <a:r>
                        <a:rPr lang="en-US" altLang="ko-KR" sz="1000" smtClean="0"/>
                        <a:t>,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크롬</a:t>
                      </a:r>
                      <a:r>
                        <a:rPr lang="en-US" altLang="ko-KR" sz="1000" baseline="0" smtClean="0"/>
                        <a:t>, </a:t>
                      </a:r>
                      <a:r>
                        <a:rPr lang="ko-KR" altLang="en-US" sz="1000" baseline="0" smtClean="0"/>
                        <a:t>파이어폭스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IE 7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이상 </a:t>
                      </a:r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특이사항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smtClean="0"/>
                        <a:t>CSS3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미지원 속성 중</a:t>
                      </a:r>
                      <a:r>
                        <a:rPr lang="en-US" altLang="ko-KR" sz="1000" baseline="0" smtClean="0"/>
                        <a:t>, </a:t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컨텐츠인지의 어려움이 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없는 속성들은 </a:t>
                      </a:r>
                      <a:r>
                        <a:rPr lang="en-US" altLang="ko-KR" sz="1000" baseline="0" smtClean="0"/>
                        <a:t>IE 8 </a:t>
                      </a:r>
                      <a:r>
                        <a:rPr lang="ko-KR" altLang="en-US" sz="1000" baseline="0" smtClean="0"/>
                        <a:t>이하브라우저 미지원 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en-US" altLang="ko-KR" sz="1000" baseline="0" smtClean="0"/>
                        <a:t>Ex) border-radius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baseline="0" smtClean="0"/>
                        <a:t>line-height </a:t>
                      </a:r>
                      <a:r>
                        <a:rPr lang="ko-KR" altLang="en-US" sz="1000" baseline="0" smtClean="0"/>
                        <a:t>등 브라우저별 약간의 </a:t>
                      </a:r>
                      <a:r>
                        <a:rPr lang="en-US" altLang="ko-KR" sz="1000" baseline="0" smtClean="0"/>
                        <a:t>px </a:t>
                      </a:r>
                      <a:r>
                        <a:rPr lang="ko-KR" altLang="en-US" sz="1000" baseline="0" smtClean="0"/>
                        <a:t>값 차이 </a:t>
                      </a:r>
                      <a:endParaRPr lang="en-US" altLang="ko-KR" sz="1000" baseline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baseline="0" smtClean="0"/>
                        <a:t>IE </a:t>
                      </a:r>
                      <a:r>
                        <a:rPr lang="ko-KR" altLang="en-US" sz="1000" baseline="0" smtClean="0"/>
                        <a:t>호환성보기 미지원</a:t>
                      </a:r>
                      <a:endParaRPr lang="en-US" altLang="ko-KR" sz="1000" baseline="0" smtClean="0"/>
                    </a:p>
                    <a:p>
                      <a:pPr marL="228600" indent="-228600" latinLnBrk="1">
                        <a:buAutoNum type="arabicParenR"/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baseline="0" smtClean="0"/>
                        <a:t>line-height </a:t>
                      </a:r>
                      <a:r>
                        <a:rPr lang="ko-KR" altLang="en-US" sz="1000" baseline="0" smtClean="0"/>
                        <a:t>등 브라우저별 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약간의 </a:t>
                      </a:r>
                      <a:r>
                        <a:rPr lang="en-US" altLang="ko-KR" sz="1000" baseline="0" smtClean="0"/>
                        <a:t>px </a:t>
                      </a:r>
                      <a:r>
                        <a:rPr lang="ko-KR" altLang="en-US" sz="1000" baseline="0" smtClean="0"/>
                        <a:t>값 차이 </a:t>
                      </a:r>
                      <a:endParaRPr lang="en-US" altLang="ko-KR" sz="1000" baseline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en-US" altLang="ko-KR" sz="1000" baseline="0" smtClean="0"/>
                        <a:t>IE </a:t>
                      </a:r>
                      <a:r>
                        <a:rPr lang="ko-KR" altLang="en-US" sz="1000" baseline="0" smtClean="0"/>
                        <a:t>호환성보기 미지원</a:t>
                      </a:r>
                      <a:endParaRPr lang="en-US" altLang="ko-KR" sz="1000" baseline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smtClean="0"/>
                        <a:t>단</a:t>
                      </a:r>
                      <a:r>
                        <a:rPr lang="en-US" altLang="ko-KR" sz="1000" baseline="0" smtClean="0"/>
                        <a:t>, </a:t>
                      </a:r>
                      <a:r>
                        <a:rPr lang="ko-KR" altLang="en-US" sz="1000" baseline="0" smtClean="0"/>
                        <a:t>기존 페이지가 </a:t>
                      </a:r>
                      <a:r>
                        <a:rPr lang="en-US" altLang="ko-KR" sz="1000" baseline="0" smtClean="0"/>
                        <a:t>DOCTYPE</a:t>
                      </a:r>
                      <a:r>
                        <a:rPr lang="ko-KR" altLang="en-US" sz="1000" baseline="0" smtClean="0"/>
                        <a:t>이 없는 등 비표준 작업이라면 해당 페이지의 기준을 따름</a:t>
                      </a:r>
                      <a:endParaRPr lang="en-US" altLang="ko-KR" sz="1000" baseline="0" smtClean="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smtClean="0"/>
                        <a:t>결제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회원가입 등 쇼핑몰 필수 기능</a:t>
                      </a:r>
                      <a:r>
                        <a:rPr lang="en-US" altLang="ko-KR" sz="1000" smtClean="0"/>
                        <a:t/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/>
                        <a:t>IE 6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를 포함 전 브라우저 지원 </a:t>
                      </a:r>
                      <a:endParaRPr lang="en-US" altLang="ko-KR" sz="1000" baseline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smtClean="0"/>
                        <a:t>마이그레이션 참고몰이 호환성보기시 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노출되는 화면있다면 참고해서 적용 함</a:t>
                      </a:r>
                      <a:r>
                        <a:rPr lang="en-US" altLang="ko-KR" sz="1000" baseline="0" smtClean="0"/>
                        <a:t>. </a:t>
                      </a:r>
                      <a:br>
                        <a:rPr lang="en-US" altLang="ko-KR" sz="1000" baseline="0" smtClean="0"/>
                      </a:br>
                      <a:r>
                        <a:rPr lang="ko-KR" altLang="en-US" sz="1000" baseline="0" smtClean="0"/>
                        <a:t>구디자인의 경우 비표준 환경에서 제작 되었기 때문</a:t>
                      </a:r>
                      <a:r>
                        <a:rPr lang="en-US" altLang="ko-KR" sz="1000" baseline="0" smtClean="0"/>
                        <a:t>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20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70271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개발팀의 업무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대각선 방향의 모서리가 둥근 사각형 3"/>
          <p:cNvSpPr/>
          <p:nvPr/>
        </p:nvSpPr>
        <p:spPr>
          <a:xfrm>
            <a:off x="755576" y="1722959"/>
            <a:ext cx="2160240" cy="108012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마이그레이션</a:t>
            </a:r>
            <a:endParaRPr lang="ko-KR" altLang="en-US"/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3167844" y="1722959"/>
            <a:ext cx="2160240" cy="108012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신규 솔루션</a:t>
            </a:r>
            <a:endParaRPr lang="ko-KR" altLang="en-US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5580112" y="1722959"/>
            <a:ext cx="2160240" cy="108012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솔루션 유지운영</a:t>
            </a:r>
            <a:endParaRPr lang="ko-KR" altLang="en-US"/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755576" y="3774232"/>
            <a:ext cx="2160240" cy="1080000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BUG/CS </a:t>
            </a:r>
            <a:r>
              <a:rPr lang="ko-KR" altLang="en-US" smtClean="0"/>
              <a:t>처리</a:t>
            </a:r>
            <a:endParaRPr lang="ko-KR" altLang="en-US"/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3167844" y="3774233"/>
            <a:ext cx="2160240" cy="108012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판매몰 리뉴얼</a:t>
            </a:r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5580112" y="3774233"/>
            <a:ext cx="2160240" cy="108012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판매몰 유지운영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910136"/>
            <a:ext cx="1749197" cy="5539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2.0, (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해외몰 솔업이전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뉴상품 이전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4851" y="2910136"/>
            <a:ext cx="1382110" cy="3231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퍼블리싱 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162" y="2910136"/>
            <a:ext cx="2799164" cy="5539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SUIO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퍼블리싱 된 신규 솔루션 유지운영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구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솔루션 유지 운영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(1.9/2.0/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해외몰</a:t>
            </a: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등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5020434"/>
            <a:ext cx="1880643" cy="78483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스디고객의 디자인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처리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EC1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팀에서 과부하시 지원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마이그레이션 몰 긴급 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4851" y="5020434"/>
            <a:ext cx="1332416" cy="3231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FUIO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퍼블리싱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8162" y="5020434"/>
            <a:ext cx="2794355" cy="78483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</a:t>
            </a:r>
            <a:r>
              <a:rPr lang="en-US" altLang="ko-KR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UIO</a:t>
            </a: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 퍼블리싱 된 신규 판매몰 유지운영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기존에 제작된 판매몰 유지운영</a:t>
            </a:r>
            <a:endParaRPr lang="en-US" altLang="ko-KR" sz="10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판매몰의 어드민 유지운영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06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환경 설정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145745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SVN, XAMPP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031092" cy="73866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작업의 효율성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업무산출물 공유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&amp;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관리의 효율성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형상관리를 위해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svn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을 사용합니다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아래 사이트에서 다운받아 설치해 주세요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최초 설치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회만 하면 됩니다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3168352" cy="254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92" y="4077072"/>
            <a:ext cx="2448272" cy="251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118283"/>
            <a:ext cx="4559005" cy="83099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/>
              </a:rPr>
              <a:t>http://sourceforge.net/projects/xampp/files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/>
              </a:rPr>
              <a:t>/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내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PC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를 서버처럼 사용 할 수 있는 프로그램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5992" y="2852936"/>
            <a:ext cx="3939347" cy="115268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5"/>
              </a:rPr>
              <a:t>http://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5"/>
              </a:rPr>
              <a:t>tortoisesvn.net/downloads.html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커밋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업데이트 등의 기능을 이용하여 </a:t>
            </a:r>
            <a:endParaRPr lang="en-US" altLang="ko-KR" sz="16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형상관리 할 수 있는 프로그램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01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왼쪽으로 구부러진 화살표 15"/>
          <p:cNvSpPr/>
          <p:nvPr/>
        </p:nvSpPr>
        <p:spPr>
          <a:xfrm rot="10800000">
            <a:off x="4133398" y="2255201"/>
            <a:ext cx="1296144" cy="157623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환경 설정</a:t>
            </a:r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2851328" cy="438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5798993" y="108557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 descr="C:\Users\990_64bit\AppData\Local\Microsoft\Windows\Temporary Internet Files\Content.IE5\PA0YFV6J\MC90044153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60" y="3050694"/>
            <a:ext cx="2260620" cy="222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27604" y="5199583"/>
            <a:ext cx="1016625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작업자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7924" y="5199583"/>
            <a:ext cx="1003801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작업자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8993" y="1949673"/>
            <a:ext cx="595035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버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왼쪽으로 구부러진 화살표 6"/>
          <p:cNvSpPr/>
          <p:nvPr/>
        </p:nvSpPr>
        <p:spPr>
          <a:xfrm>
            <a:off x="7020272" y="2356826"/>
            <a:ext cx="1296144" cy="157623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9" name="Picture 9" descr="C:\Users\990_64bit\AppData\Local\Microsoft\Windows\Temporary Internet Files\Content.IE5\PA0YFV6J\MC90044153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44" y="2979686"/>
            <a:ext cx="2404636" cy="23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3648" y="4365104"/>
            <a:ext cx="1368152" cy="28803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86435" y="1772816"/>
            <a:ext cx="595035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커밋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2320" y="1772816"/>
            <a:ext cx="1005403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업데이트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836712"/>
            <a:ext cx="601447" cy="41402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SVN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6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환경 설정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935419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이미지서버 현황 및 작업 방식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217559" y="1520041"/>
            <a:ext cx="792088" cy="93610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Picture 8" descr="C:\Users\990_64bit\AppData\Local\Microsoft\Windows\Temporary Internet Files\Content.IE5\PA0YFV6J\MC90044153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7" y="1340768"/>
            <a:ext cx="1312885" cy="12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990_64bit\AppData\Local\Microsoft\Windows\Temporary Internet Files\Content.IE5\PA0YFV6J\MC90044153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17" y="1340768"/>
            <a:ext cx="1396524" cy="13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3198" y="2652684"/>
            <a:ext cx="1162498" cy="3693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로컬에서 작업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2652684"/>
            <a:ext cx="2157963" cy="553998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최종 담당자 확인</a:t>
            </a:r>
            <a:endParaRPr lang="en-US" altLang="ko-KR" sz="12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경로</a:t>
            </a:r>
            <a:r>
              <a:rPr lang="en-US" altLang="ko-KR" sz="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파일명 가이드 준수 여부 확인 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652684"/>
            <a:ext cx="1524776" cy="3693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 서버 업로드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2" name="Picture 8" descr="C:\Users\990_64bit\AppData\Local\Microsoft\Windows\Temporary Internet Files\Content.IE5\PA0YFV6J\MC90044153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574" y="1356540"/>
            <a:ext cx="1312885" cy="12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04248" y="2679303"/>
            <a:ext cx="2249334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 경로 변경 후</a:t>
            </a:r>
            <a:endParaRPr lang="en-US" altLang="ko-KR" sz="12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최종 커밋 및 요청부서에 공유</a:t>
            </a:r>
            <a:endParaRPr lang="ko-KR" altLang="en-US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172409" y="1932604"/>
            <a:ext cx="311359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404657" y="1932604"/>
            <a:ext cx="311359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564897" y="1932604"/>
            <a:ext cx="311359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41956"/>
              </p:ext>
            </p:extLst>
          </p:nvPr>
        </p:nvGraphicFramePr>
        <p:xfrm>
          <a:off x="501575" y="3375000"/>
          <a:ext cx="846291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6129"/>
                <a:gridCol w="2016224"/>
                <a:gridCol w="2592288"/>
                <a:gridCol w="24482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사용위치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로컬 </a:t>
                      </a:r>
                      <a:r>
                        <a:rPr lang="en-US" altLang="ko-KR" sz="1200" smtClean="0"/>
                        <a:t>html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로컬 작업 폴더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실주소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판매몰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/img.cafe24.com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D:\fe-front\img.cafe24.com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//img.cafe24.com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솔루션 중 이미지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/img/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D:\fe\img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//img.echosting.com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솔루션 중 </a:t>
                      </a:r>
                      <a:r>
                        <a:rPr lang="en-US" altLang="ko-KR" sz="1200" smtClean="0"/>
                        <a:t>CSS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/css/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D:\fe\css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//img.echosting.com/css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기타 이벤트 성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/m-img.cafe24.com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D:\fe-front\m-img.cafe24.com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//m-img.cafe24.com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39552" y="5589240"/>
            <a:ext cx="842493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이미지서버에서는 이미지</a:t>
            </a:r>
            <a:r>
              <a:rPr lang="en-US" altLang="ko-KR" sz="1100" smtClean="0"/>
              <a:t>, CSS, UI </a:t>
            </a:r>
            <a:r>
              <a:rPr lang="ko-KR" altLang="en-US" sz="1100" smtClean="0"/>
              <a:t>와 관련된 파일들이 업로드 됩니다</a:t>
            </a:r>
            <a:r>
              <a:rPr lang="en-US" altLang="ko-KR" sz="1100" smtClean="0"/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로컬에서 </a:t>
            </a:r>
            <a:r>
              <a:rPr lang="ko-KR" altLang="en-US" sz="1100"/>
              <a:t>최종 확인 후</a:t>
            </a:r>
            <a:r>
              <a:rPr lang="en-US" altLang="ko-KR" sz="1100"/>
              <a:t>, </a:t>
            </a:r>
            <a:r>
              <a:rPr lang="ko-KR" altLang="en-US" sz="1100"/>
              <a:t>이미지서버에 업로드 됩니다</a:t>
            </a:r>
            <a:r>
              <a:rPr lang="en-US" altLang="ko-KR" sz="110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이미지서버에 올리면 </a:t>
            </a:r>
            <a:r>
              <a:rPr lang="ko-KR" altLang="en-US" sz="1100" u="sng" smtClean="0"/>
              <a:t>실시간으로 전체 배포</a:t>
            </a:r>
            <a:r>
              <a:rPr lang="ko-KR" altLang="en-US" sz="1100" smtClean="0"/>
              <a:t>가 되므로</a:t>
            </a:r>
            <a:r>
              <a:rPr lang="en-US" altLang="ko-KR" sz="1100" smtClean="0"/>
              <a:t>, </a:t>
            </a:r>
            <a:r>
              <a:rPr lang="ko-KR" altLang="en-US" sz="1100" smtClean="0"/>
              <a:t>덮어쓰기 시 유의해야 합니다</a:t>
            </a:r>
            <a:r>
              <a:rPr lang="en-US" altLang="ko-KR" sz="110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>
                <a:hlinkClick r:id="rId4"/>
              </a:rPr>
              <a:t>https</a:t>
            </a:r>
            <a:r>
              <a:rPr lang="en-US" altLang="ko-KR" sz="1100">
                <a:hlinkClick r:id="rId4"/>
              </a:rPr>
              <a:t>://</a:t>
            </a:r>
            <a:r>
              <a:rPr lang="en-US" altLang="ko-KR" sz="1100" smtClean="0">
                <a:hlinkClick r:id="rId4"/>
              </a:rPr>
              <a:t>wiki.simplexi.com/pages/viewpage.action?pageId=59180458</a:t>
            </a:r>
            <a:endParaRPr lang="en-US" altLang="ko-KR" sz="1100" smtClean="0"/>
          </a:p>
        </p:txBody>
      </p:sp>
    </p:spTree>
    <p:extLst>
      <p:ext uri="{BB962C8B-B14F-4D97-AF65-F5344CB8AC3E}">
        <p14:creationId xmlns:p14="http://schemas.microsoft.com/office/powerpoint/2010/main" val="30185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환경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65810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이미지서버 작업 주의 사항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1412776"/>
            <a:ext cx="842493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이미지서버에 업로드 되는 시점</a:t>
            </a:r>
            <a:r>
              <a:rPr lang="en-US" altLang="ko-KR" sz="1100" smtClean="0"/>
              <a:t>, </a:t>
            </a:r>
            <a:r>
              <a:rPr lang="ko-KR" altLang="en-US" sz="1100" smtClean="0"/>
              <a:t>즉 퍼블리싱할때와 개발일정이 항상 동일하지 않습니다</a:t>
            </a:r>
            <a:r>
              <a:rPr lang="en-US" altLang="ko-KR" sz="1100" smtClean="0"/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이미지서버는 실시간배포</a:t>
            </a:r>
            <a:r>
              <a:rPr lang="en-US" altLang="ko-KR" sz="1100" smtClean="0"/>
              <a:t>, </a:t>
            </a:r>
            <a:r>
              <a:rPr lang="ko-KR" altLang="en-US" sz="1100" smtClean="0"/>
              <a:t>개발소스는 각 팀별 배포일정이 다르기 때문입니다</a:t>
            </a:r>
            <a:r>
              <a:rPr lang="en-US" altLang="ko-KR" sz="110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/>
              <a:t>해당 </a:t>
            </a:r>
            <a:r>
              <a:rPr lang="en-US" altLang="ko-KR" sz="1100" smtClean="0"/>
              <a:t>CSS</a:t>
            </a:r>
            <a:r>
              <a:rPr lang="ko-KR" altLang="en-US" sz="1100" smtClean="0"/>
              <a:t>나 이미지를 업로드 중 덮어쓰기 형태일 경우 </a:t>
            </a:r>
            <a:r>
              <a:rPr lang="ko-KR" altLang="en-US" sz="1100" b="1" u="sng" smtClean="0"/>
              <a:t>실제 서비스에 영향을 줘서는 절대 안됩니다</a:t>
            </a:r>
            <a:r>
              <a:rPr lang="en-US" altLang="ko-KR" sz="1100" b="1" u="sng" smtClean="0"/>
              <a:t>.</a:t>
            </a:r>
            <a:r>
              <a:rPr lang="ko-KR" altLang="en-US" sz="1100" b="1" u="sng" smtClean="0"/>
              <a:t> </a:t>
            </a:r>
            <a:endParaRPr lang="en-US" altLang="ko-KR" sz="1100" b="1" u="sng" smtClean="0"/>
          </a:p>
        </p:txBody>
      </p:sp>
      <p:sp>
        <p:nvSpPr>
          <p:cNvPr id="5" name="TextBox 4"/>
          <p:cNvSpPr txBox="1"/>
          <p:nvPr/>
        </p:nvSpPr>
        <p:spPr>
          <a:xfrm>
            <a:off x="570403" y="2924944"/>
            <a:ext cx="2440092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예시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 덮어쓰기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3" y="3501009"/>
            <a:ext cx="3425533" cy="205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95736" y="3717032"/>
            <a:ext cx="545213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1398" y="3356992"/>
            <a:ext cx="5117106" cy="286232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신용카드 결제 아이콘을 </a:t>
            </a:r>
            <a:r>
              <a:rPr lang="en-US" altLang="ko-KR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</a:t>
            </a: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서비스로 교체 요청 온 경우 </a:t>
            </a:r>
            <a:endParaRPr lang="en-US" altLang="ko-KR" sz="1200" b="1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클릭시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신용카드 결제 페이지로 </a:t>
            </a:r>
            <a:r>
              <a:rPr lang="ko-KR" altLang="en-US" sz="1200" u="sng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이동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하는 아이콘입니다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링크값은 개발팀에서 수정하며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배포시간이 업무시간 외 입니다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hlinkClick r:id="rId3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해당 이미지를 덮어쓸 경우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아이콘 디자인은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서비스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링크값은 신용카드 결제 페이지가 되기 때문에 문제 될 수 있습니다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반드시 동일한 경로에 신규 파일로 제작 하고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이미지서버에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업로드 후 신규 이미지경로와 링크값을 교체해야 합니다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환경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36712"/>
            <a:ext cx="2658100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이미지서버 작업 주의 사항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403" y="1445876"/>
            <a:ext cx="2234907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예시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퍼블리싱 수정</a:t>
            </a:r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7" y="2420888"/>
            <a:ext cx="6474996" cy="8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7" y="3429000"/>
            <a:ext cx="6474996" cy="82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26986" y="2500173"/>
            <a:ext cx="3155790" cy="712803"/>
          </a:xfrm>
          <a:prstGeom prst="rect">
            <a:avLst/>
          </a:prstGeom>
          <a:solidFill>
            <a:schemeClr val="accent2">
              <a:alpha val="46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loginAfter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3436277"/>
            <a:ext cx="3155790" cy="712803"/>
          </a:xfrm>
          <a:prstGeom prst="rect">
            <a:avLst/>
          </a:prstGeom>
          <a:solidFill>
            <a:schemeClr val="accent2">
              <a:alpha val="46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loginArea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5277" y="4533840"/>
            <a:ext cx="7007046" cy="120032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기존의 영역을 다른 디자인으로 퍼블리싱 요청이 온 경우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Class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명을 신규로 제작합니다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loginArea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 정상 배포되면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loginAfter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의 내용을 삭제합니다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(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배포시 별도 연락 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CSS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 최적화 되어야 해당 사이트의 속도가 빨라지며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다음사람이 작업시 분석에 도움이 됩니다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5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lnSpc>
            <a:spcPct val="150000"/>
          </a:lnSpc>
          <a:buNone/>
          <a:defRPr sz="1600" b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32554</TotalTime>
  <Words>1900</Words>
  <Application>Microsoft Office PowerPoint</Application>
  <PresentationFormat>화면 슬라이드 쇼(4:3)</PresentationFormat>
  <Paragraphs>496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교육시간표</vt:lpstr>
      <vt:lpstr>PowerPoint 프레젠테이션</vt:lpstr>
      <vt:lpstr>개요</vt:lpstr>
      <vt:lpstr>작업 환경 설정</vt:lpstr>
      <vt:lpstr>작업 환경 설정</vt:lpstr>
      <vt:lpstr>작업 환경 설정</vt:lpstr>
      <vt:lpstr>작업 환경 설정</vt:lpstr>
      <vt:lpstr>작업 환경 설정</vt:lpstr>
      <vt:lpstr>작업 환경 설정</vt:lpstr>
      <vt:lpstr>검수</vt:lpstr>
      <vt:lpstr>PowerPoint 프레젠테이션</vt:lpstr>
      <vt:lpstr>마이그레이션</vt:lpstr>
      <vt:lpstr>마이그레이션</vt:lpstr>
      <vt:lpstr>MNEW몰 수정하기</vt:lpstr>
      <vt:lpstr>MNEW몰 수정하기</vt:lpstr>
      <vt:lpstr>MNEW몰 수정하기</vt:lpstr>
      <vt:lpstr>PowerPoint 프레젠테이션</vt:lpstr>
      <vt:lpstr>업무 구분</vt:lpstr>
      <vt:lpstr>업무 구분</vt:lpstr>
      <vt:lpstr>업무 구분</vt:lpstr>
      <vt:lpstr>업무 구분</vt:lpstr>
      <vt:lpstr>업무 구분</vt:lpstr>
      <vt:lpstr>PowerPoint 프레젠테이션</vt:lpstr>
      <vt:lpstr>UIO</vt:lpstr>
      <vt:lpstr>UIO</vt:lpstr>
      <vt:lpstr>UIO</vt:lpstr>
      <vt:lpstr>UIO</vt:lpstr>
      <vt:lpstr>PowerPoint 프레젠테이션</vt:lpstr>
      <vt:lpstr>PowerPoint 프레젠테이션</vt:lpstr>
      <vt:lpstr>PowerPoint 프레젠테이션</vt:lpstr>
      <vt:lpstr>PowerPoint 프레젠테이션</vt:lpstr>
      <vt:lpstr>UIO</vt:lpstr>
      <vt:lpstr>UIO</vt:lpstr>
      <vt:lpstr>UIO</vt:lpstr>
      <vt:lpstr>UIO</vt:lpstr>
      <vt:lpstr>UIO</vt:lpstr>
      <vt:lpstr>UIO</vt:lpstr>
      <vt:lpstr>크로스브라우징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990_64bit</dc:creator>
  <cp:lastModifiedBy>990_64bit</cp:lastModifiedBy>
  <cp:revision>1446</cp:revision>
  <cp:lastPrinted>2014-11-28T09:48:08Z</cp:lastPrinted>
  <dcterms:created xsi:type="dcterms:W3CDTF">2012-09-03T08:09:42Z</dcterms:created>
  <dcterms:modified xsi:type="dcterms:W3CDTF">2015-01-06T06:00:48Z</dcterms:modified>
</cp:coreProperties>
</file>