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43" r:id="rId2"/>
    <p:sldId id="340" r:id="rId3"/>
    <p:sldId id="366" r:id="rId4"/>
    <p:sldId id="365" r:id="rId5"/>
    <p:sldId id="349" r:id="rId6"/>
    <p:sldId id="351" r:id="rId7"/>
    <p:sldId id="370" r:id="rId8"/>
    <p:sldId id="371" r:id="rId9"/>
    <p:sldId id="372" r:id="rId10"/>
    <p:sldId id="350" r:id="rId11"/>
    <p:sldId id="381" r:id="rId12"/>
    <p:sldId id="384" r:id="rId13"/>
    <p:sldId id="388" r:id="rId14"/>
    <p:sldId id="385" r:id="rId15"/>
    <p:sldId id="386" r:id="rId16"/>
    <p:sldId id="394" r:id="rId17"/>
    <p:sldId id="395" r:id="rId18"/>
    <p:sldId id="396" r:id="rId19"/>
    <p:sldId id="397" r:id="rId20"/>
    <p:sldId id="398" r:id="rId21"/>
    <p:sldId id="399" r:id="rId22"/>
    <p:sldId id="408" r:id="rId23"/>
    <p:sldId id="409" r:id="rId24"/>
    <p:sldId id="382" r:id="rId25"/>
    <p:sldId id="383" r:id="rId26"/>
    <p:sldId id="389" r:id="rId27"/>
    <p:sldId id="392" r:id="rId28"/>
    <p:sldId id="393" r:id="rId29"/>
    <p:sldId id="368" r:id="rId30"/>
    <p:sldId id="410" r:id="rId31"/>
    <p:sldId id="347" r:id="rId32"/>
    <p:sldId id="344" r:id="rId33"/>
    <p:sldId id="345" r:id="rId34"/>
    <p:sldId id="400" r:id="rId35"/>
    <p:sldId id="346" r:id="rId36"/>
    <p:sldId id="401" r:id="rId37"/>
    <p:sldId id="369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77" r:id="rId50"/>
    <p:sldId id="378" r:id="rId51"/>
    <p:sldId id="380" r:id="rId52"/>
    <p:sldId id="402" r:id="rId53"/>
    <p:sldId id="403" r:id="rId54"/>
    <p:sldId id="390" r:id="rId55"/>
    <p:sldId id="391" r:id="rId56"/>
    <p:sldId id="404" r:id="rId57"/>
    <p:sldId id="405" r:id="rId58"/>
    <p:sldId id="406" r:id="rId59"/>
    <p:sldId id="407" r:id="rId60"/>
  </p:sldIdLst>
  <p:sldSz cx="9144000" cy="6858000" type="screen4x3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8514B8-C19F-4F2B-8DE1-4502ED021F08}">
          <p14:sldIdLst>
            <p14:sldId id="343"/>
            <p14:sldId id="340"/>
            <p14:sldId id="366"/>
            <p14:sldId id="365"/>
            <p14:sldId id="349"/>
            <p14:sldId id="351"/>
            <p14:sldId id="370"/>
            <p14:sldId id="371"/>
            <p14:sldId id="372"/>
            <p14:sldId id="350"/>
            <p14:sldId id="381"/>
            <p14:sldId id="384"/>
            <p14:sldId id="388"/>
            <p14:sldId id="385"/>
            <p14:sldId id="386"/>
            <p14:sldId id="394"/>
            <p14:sldId id="395"/>
            <p14:sldId id="396"/>
            <p14:sldId id="397"/>
            <p14:sldId id="398"/>
            <p14:sldId id="399"/>
            <p14:sldId id="408"/>
            <p14:sldId id="409"/>
            <p14:sldId id="382"/>
            <p14:sldId id="383"/>
            <p14:sldId id="389"/>
            <p14:sldId id="392"/>
            <p14:sldId id="393"/>
            <p14:sldId id="368"/>
            <p14:sldId id="410"/>
            <p14:sldId id="347"/>
            <p14:sldId id="344"/>
            <p14:sldId id="345"/>
            <p14:sldId id="400"/>
            <p14:sldId id="346"/>
            <p14:sldId id="401"/>
            <p14:sldId id="369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7"/>
            <p14:sldId id="378"/>
            <p14:sldId id="380"/>
            <p14:sldId id="402"/>
            <p14:sldId id="403"/>
            <p14:sldId id="390"/>
            <p14:sldId id="391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pos="385">
          <p15:clr>
            <a:srgbClr val="A4A3A4"/>
          </p15:clr>
        </p15:guide>
        <p15:guide id="7" pos="2880">
          <p15:clr>
            <a:srgbClr val="A4A3A4"/>
          </p15:clr>
        </p15:guide>
        <p15:guide id="8" pos="53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0B5CAB"/>
    <a:srgbClr val="013DFF"/>
    <a:srgbClr val="1A2DA0"/>
    <a:srgbClr val="404040"/>
    <a:srgbClr val="0072BC"/>
    <a:srgbClr val="00B0F0"/>
    <a:srgbClr val="008FD5"/>
    <a:srgbClr val="40A8DE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7" autoAdjust="0"/>
    <p:restoredTop sz="94660" autoAdjust="0"/>
  </p:normalViewPr>
  <p:slideViewPr>
    <p:cSldViewPr>
      <p:cViewPr varScale="1">
        <p:scale>
          <a:sx n="134" d="100"/>
          <a:sy n="134" d="100"/>
        </p:scale>
        <p:origin x="510" y="120"/>
      </p:cViewPr>
      <p:guideLst>
        <p:guide orient="horz" pos="2160"/>
        <p:guide orient="horz" pos="527"/>
        <p:guide orient="horz" pos="890"/>
        <p:guide orient="horz" pos="1207"/>
        <p:guide orient="horz" pos="3612"/>
        <p:guide pos="385"/>
        <p:guide pos="2880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F5AAE-8FAC-48B9-BE40-A2FCB3DF415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C949B7-41DC-4082-998E-5BBC7C4CFE4A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작업자</a:t>
          </a:r>
          <a:endParaRPr lang="ko-KR" altLang="en-US" sz="1800" dirty="0"/>
        </a:p>
      </dgm:t>
    </dgm:pt>
    <dgm:pt modelId="{480A551D-CCDA-422B-936D-9FDF90B06D95}" type="parTrans" cxnId="{250F21A3-A78E-4CA3-9D58-6754697DD38A}">
      <dgm:prSet/>
      <dgm:spPr/>
      <dgm:t>
        <a:bodyPr/>
        <a:lstStyle/>
        <a:p>
          <a:pPr latinLnBrk="1"/>
          <a:endParaRPr lang="ko-KR" altLang="en-US"/>
        </a:p>
      </dgm:t>
    </dgm:pt>
    <dgm:pt modelId="{C07B95FF-C600-43A9-827D-C239E3D993C6}" type="sibTrans" cxnId="{250F21A3-A78E-4CA3-9D58-6754697DD38A}">
      <dgm:prSet/>
      <dgm:spPr/>
      <dgm:t>
        <a:bodyPr/>
        <a:lstStyle/>
        <a:p>
          <a:pPr latinLnBrk="1"/>
          <a:endParaRPr lang="ko-KR" altLang="en-US"/>
        </a:p>
      </dgm:t>
    </dgm:pt>
    <dgm:pt modelId="{39E7589A-CA62-4F36-AC2E-9C0B8474A8D4}">
      <dgm:prSet phldrT="[텍스트]" custT="1"/>
      <dgm:spPr/>
      <dgm:t>
        <a:bodyPr/>
        <a:lstStyle/>
        <a:p>
          <a:pPr latinLnBrk="1"/>
          <a:r>
            <a:rPr lang="ko-KR" altLang="en-US" sz="1800" smtClean="0"/>
            <a:t>검수자</a:t>
          </a:r>
          <a:endParaRPr lang="ko-KR" altLang="en-US" sz="1800"/>
        </a:p>
      </dgm:t>
    </dgm:pt>
    <dgm:pt modelId="{992CE2F8-5505-4AEB-BB6A-3F6BD9CDB8FF}" type="parTrans" cxnId="{9F0B4B9F-0F8A-4702-A8C0-6ABA90D7D8A8}">
      <dgm:prSet/>
      <dgm:spPr/>
      <dgm:t>
        <a:bodyPr/>
        <a:lstStyle/>
        <a:p>
          <a:pPr latinLnBrk="1"/>
          <a:endParaRPr lang="ko-KR" altLang="en-US"/>
        </a:p>
      </dgm:t>
    </dgm:pt>
    <dgm:pt modelId="{57367F90-D808-4E44-9CA2-0579BBAF5638}" type="sibTrans" cxnId="{9F0B4B9F-0F8A-4702-A8C0-6ABA90D7D8A8}">
      <dgm:prSet/>
      <dgm:spPr/>
      <dgm:t>
        <a:bodyPr/>
        <a:lstStyle/>
        <a:p>
          <a:pPr latinLnBrk="1"/>
          <a:endParaRPr lang="ko-KR" altLang="en-US"/>
        </a:p>
      </dgm:t>
    </dgm:pt>
    <dgm:pt modelId="{9309C73C-1762-4583-A98F-CCC7DF6A43D3}" type="pres">
      <dgm:prSet presAssocID="{D6DF5AAE-8FAC-48B9-BE40-A2FCB3DF415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345678-B5BA-46D9-95A2-3A10ADC54DD8}" type="pres">
      <dgm:prSet presAssocID="{FBC949B7-41DC-4082-998E-5BBC7C4CFE4A}" presName="node" presStyleLbl="node1" presStyleIdx="0" presStyleCnt="2" custScaleX="64434" custScaleY="6443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431FAD-695E-4A0B-97CF-60FA58857A09}" type="pres">
      <dgm:prSet presAssocID="{FBC949B7-41DC-4082-998E-5BBC7C4CFE4A}" presName="spNode" presStyleCnt="0"/>
      <dgm:spPr/>
    </dgm:pt>
    <dgm:pt modelId="{2834D7C6-5A0D-49FB-B2DF-4402C3B69CFE}" type="pres">
      <dgm:prSet presAssocID="{C07B95FF-C600-43A9-827D-C239E3D993C6}" presName="sibTrans" presStyleLbl="sibTrans1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1BD5FE5-6FF6-46B4-8DC1-CF9595CDDB1B}" type="pres">
      <dgm:prSet presAssocID="{39E7589A-CA62-4F36-AC2E-9C0B8474A8D4}" presName="node" presStyleLbl="node1" presStyleIdx="1" presStyleCnt="2" custScaleX="64434" custScaleY="6443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8D0D66-CC90-4CFB-879D-410283BC2AED}" type="pres">
      <dgm:prSet presAssocID="{39E7589A-CA62-4F36-AC2E-9C0B8474A8D4}" presName="spNode" presStyleCnt="0"/>
      <dgm:spPr/>
    </dgm:pt>
    <dgm:pt modelId="{467B6151-BB9F-437A-AD14-46F25AEA1400}" type="pres">
      <dgm:prSet presAssocID="{57367F90-D808-4E44-9CA2-0579BBAF5638}" presName="sibTrans" presStyleLbl="sibTrans1D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1CCD4C5D-79D3-4D00-B522-D0CAA7CD43CD}" type="presOf" srcId="{C07B95FF-C600-43A9-827D-C239E3D993C6}" destId="{2834D7C6-5A0D-49FB-B2DF-4402C3B69CFE}" srcOrd="0" destOrd="0" presId="urn:microsoft.com/office/officeart/2005/8/layout/cycle5"/>
    <dgm:cxn modelId="{A005F4C0-FC5D-49AA-9989-681D48DE9F61}" type="presOf" srcId="{D6DF5AAE-8FAC-48B9-BE40-A2FCB3DF4156}" destId="{9309C73C-1762-4583-A98F-CCC7DF6A43D3}" srcOrd="0" destOrd="0" presId="urn:microsoft.com/office/officeart/2005/8/layout/cycle5"/>
    <dgm:cxn modelId="{250F21A3-A78E-4CA3-9D58-6754697DD38A}" srcId="{D6DF5AAE-8FAC-48B9-BE40-A2FCB3DF4156}" destId="{FBC949B7-41DC-4082-998E-5BBC7C4CFE4A}" srcOrd="0" destOrd="0" parTransId="{480A551D-CCDA-422B-936D-9FDF90B06D95}" sibTransId="{C07B95FF-C600-43A9-827D-C239E3D993C6}"/>
    <dgm:cxn modelId="{4F45C614-3A81-4D86-9EF7-CD0502A0EBBB}" type="presOf" srcId="{FBC949B7-41DC-4082-998E-5BBC7C4CFE4A}" destId="{36345678-B5BA-46D9-95A2-3A10ADC54DD8}" srcOrd="0" destOrd="0" presId="urn:microsoft.com/office/officeart/2005/8/layout/cycle5"/>
    <dgm:cxn modelId="{839639C7-2EFE-4374-88DB-2729796C30E9}" type="presOf" srcId="{39E7589A-CA62-4F36-AC2E-9C0B8474A8D4}" destId="{C1BD5FE5-6FF6-46B4-8DC1-CF9595CDDB1B}" srcOrd="0" destOrd="0" presId="urn:microsoft.com/office/officeart/2005/8/layout/cycle5"/>
    <dgm:cxn modelId="{9F0B4B9F-0F8A-4702-A8C0-6ABA90D7D8A8}" srcId="{D6DF5AAE-8FAC-48B9-BE40-A2FCB3DF4156}" destId="{39E7589A-CA62-4F36-AC2E-9C0B8474A8D4}" srcOrd="1" destOrd="0" parTransId="{992CE2F8-5505-4AEB-BB6A-3F6BD9CDB8FF}" sibTransId="{57367F90-D808-4E44-9CA2-0579BBAF5638}"/>
    <dgm:cxn modelId="{027A2860-08F0-4804-8C26-D1E816A4E3BA}" type="presOf" srcId="{57367F90-D808-4E44-9CA2-0579BBAF5638}" destId="{467B6151-BB9F-437A-AD14-46F25AEA1400}" srcOrd="0" destOrd="0" presId="urn:microsoft.com/office/officeart/2005/8/layout/cycle5"/>
    <dgm:cxn modelId="{C1058ACA-78AE-4310-BDE6-D68D27B39BEA}" type="presParOf" srcId="{9309C73C-1762-4583-A98F-CCC7DF6A43D3}" destId="{36345678-B5BA-46D9-95A2-3A10ADC54DD8}" srcOrd="0" destOrd="0" presId="urn:microsoft.com/office/officeart/2005/8/layout/cycle5"/>
    <dgm:cxn modelId="{166A0806-28A1-4345-901E-5CC87BF65C1A}" type="presParOf" srcId="{9309C73C-1762-4583-A98F-CCC7DF6A43D3}" destId="{53431FAD-695E-4A0B-97CF-60FA58857A09}" srcOrd="1" destOrd="0" presId="urn:microsoft.com/office/officeart/2005/8/layout/cycle5"/>
    <dgm:cxn modelId="{CA9A093F-BD17-44E3-96CC-4574044E216A}" type="presParOf" srcId="{9309C73C-1762-4583-A98F-CCC7DF6A43D3}" destId="{2834D7C6-5A0D-49FB-B2DF-4402C3B69CFE}" srcOrd="2" destOrd="0" presId="urn:microsoft.com/office/officeart/2005/8/layout/cycle5"/>
    <dgm:cxn modelId="{522EAD0E-3F7A-4BD1-AA9F-00C551F22B58}" type="presParOf" srcId="{9309C73C-1762-4583-A98F-CCC7DF6A43D3}" destId="{C1BD5FE5-6FF6-46B4-8DC1-CF9595CDDB1B}" srcOrd="3" destOrd="0" presId="urn:microsoft.com/office/officeart/2005/8/layout/cycle5"/>
    <dgm:cxn modelId="{0F3308AC-9ADC-4FEC-947A-2BF9E68ECA84}" type="presParOf" srcId="{9309C73C-1762-4583-A98F-CCC7DF6A43D3}" destId="{588D0D66-CC90-4CFB-879D-410283BC2AED}" srcOrd="4" destOrd="0" presId="urn:microsoft.com/office/officeart/2005/8/layout/cycle5"/>
    <dgm:cxn modelId="{F2748BA9-9D1E-4C81-BC93-1B4C57AD2375}" type="presParOf" srcId="{9309C73C-1762-4583-A98F-CCC7DF6A43D3}" destId="{467B6151-BB9F-437A-AD14-46F25AEA140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45678-B5BA-46D9-95A2-3A10ADC54DD8}">
      <dsp:nvSpPr>
        <dsp:cNvPr id="0" name=""/>
        <dsp:cNvSpPr/>
      </dsp:nvSpPr>
      <dsp:spPr>
        <a:xfrm>
          <a:off x="398342" y="1124042"/>
          <a:ext cx="1440065" cy="936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작업자</a:t>
          </a:r>
          <a:endParaRPr lang="ko-KR" altLang="en-US" sz="1800" kern="1200" dirty="0"/>
        </a:p>
      </dsp:txBody>
      <dsp:txXfrm>
        <a:off x="444036" y="1169736"/>
        <a:ext cx="1348677" cy="844654"/>
      </dsp:txXfrm>
    </dsp:sp>
    <dsp:sp modelId="{2834D7C6-5A0D-49FB-B2DF-4402C3B69CFE}">
      <dsp:nvSpPr>
        <dsp:cNvPr id="0" name=""/>
        <dsp:cNvSpPr/>
      </dsp:nvSpPr>
      <dsp:spPr>
        <a:xfrm>
          <a:off x="1118375" y="358347"/>
          <a:ext cx="2467432" cy="2467432"/>
        </a:xfrm>
        <a:custGeom>
          <a:avLst/>
          <a:gdLst/>
          <a:ahLst/>
          <a:cxnLst/>
          <a:rect l="0" t="0" r="0" b="0"/>
          <a:pathLst>
            <a:path>
              <a:moveTo>
                <a:pt x="338797" y="384495"/>
              </a:moveTo>
              <a:arcTo wR="1233716" hR="1233716" stAng="13409948" swAng="558010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5FE5-6FF6-46B4-8DC1-CF9595CDDB1B}">
      <dsp:nvSpPr>
        <dsp:cNvPr id="0" name=""/>
        <dsp:cNvSpPr/>
      </dsp:nvSpPr>
      <dsp:spPr>
        <a:xfrm>
          <a:off x="2865775" y="1124042"/>
          <a:ext cx="1440065" cy="936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검수자</a:t>
          </a:r>
          <a:endParaRPr lang="ko-KR" altLang="en-US" sz="1800" kern="1200"/>
        </a:p>
      </dsp:txBody>
      <dsp:txXfrm>
        <a:off x="2911469" y="1169736"/>
        <a:ext cx="1348677" cy="844654"/>
      </dsp:txXfrm>
    </dsp:sp>
    <dsp:sp modelId="{467B6151-BB9F-437A-AD14-46F25AEA1400}">
      <dsp:nvSpPr>
        <dsp:cNvPr id="0" name=""/>
        <dsp:cNvSpPr/>
      </dsp:nvSpPr>
      <dsp:spPr>
        <a:xfrm>
          <a:off x="1118375" y="358347"/>
          <a:ext cx="2467432" cy="2467432"/>
        </a:xfrm>
        <a:custGeom>
          <a:avLst/>
          <a:gdLst/>
          <a:ahLst/>
          <a:cxnLst/>
          <a:rect l="0" t="0" r="0" b="0"/>
          <a:pathLst>
            <a:path>
              <a:moveTo>
                <a:pt x="2128635" y="2082937"/>
              </a:moveTo>
              <a:arcTo wR="1233716" hR="1233716" stAng="2609948" swAng="558010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0F3E-2748-48FF-85C6-EE87FAF2213D}" type="datetimeFigureOut">
              <a:rPr lang="ko-KR" altLang="en-US" smtClean="0"/>
              <a:pPr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43EB3-47EE-4D77-BF7E-C105E1E5A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1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13" y="188640"/>
            <a:ext cx="7334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ko-KR" altLang="en-US" sz="2000" b="1" spc="-150">
                <a:solidFill>
                  <a:schemeClr val="bg1"/>
                </a:solidFill>
              </a:defRPr>
            </a:lvl1pPr>
          </a:lstStyle>
          <a:p>
            <a:pPr marL="0" lvl="0" algn="l">
              <a:lnSpc>
                <a:spcPts val="2800"/>
              </a:lnSpc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118698" y="476250"/>
            <a:ext cx="8840665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</p:spPr>
        <p:txBody>
          <a:bodyPr lIns="87261" tIns="43631" rIns="87261" bIns="4363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18698" y="495301"/>
            <a:ext cx="8840665" cy="412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1" tIns="43631" rIns="87261" bIns="4363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18697" y="115888"/>
            <a:ext cx="4718538" cy="3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355" tIns="17177" rIns="34355" bIns="17177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마케팅센터 업무분석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064306" y="6456028"/>
            <a:ext cx="1012857" cy="1731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34355" tIns="17177" rIns="34355" bIns="17177">
            <a:spAutoFit/>
          </a:bodyPr>
          <a:lstStyle/>
          <a:p>
            <a:pPr>
              <a:defRPr/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솔루션 기획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433403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1665B9-C37B-41A8-93B7-C3BAFE9BF5D2}" type="datetimeFigureOut">
              <a:rPr lang="ko-KR" altLang="en-US" smtClean="0"/>
              <a:pPr/>
              <a:t>2015-07-17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A26715-69A5-4797-853F-1040C692B8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86" y="242739"/>
            <a:ext cx="8763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5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e-front.cafe24test.com/" TargetMode="External"/><Relationship Id="rId2" Type="http://schemas.openxmlformats.org/officeDocument/2006/relationships/hyperlink" Target="http://fe.cafe24tes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e.cafe24test.com/guide/edu/lis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nuli.navercorp.com/sharing/a11y/checklist/6.3.1" TargetMode="External"/><Relationship Id="rId3" Type="http://schemas.openxmlformats.org/officeDocument/2006/relationships/hyperlink" Target="http://nuli.navercorp.com/sharing/a11y/checklist/2.3.1" TargetMode="External"/><Relationship Id="rId7" Type="http://schemas.openxmlformats.org/officeDocument/2006/relationships/hyperlink" Target="http://nuli.navercorp.com/sharing/a11y/checklist/6.2.1" TargetMode="External"/><Relationship Id="rId12" Type="http://schemas.openxmlformats.org/officeDocument/2006/relationships/hyperlink" Target="http://nuli.navercorp.com/sharing/a11y/checklist" TargetMode="External"/><Relationship Id="rId2" Type="http://schemas.openxmlformats.org/officeDocument/2006/relationships/hyperlink" Target="http://nuli.navercorp.com/sharing/a11y/checklist/1.1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uli.navercorp.com/sharing/a11y/checklist/2.4.1" TargetMode="External"/><Relationship Id="rId11" Type="http://schemas.openxmlformats.org/officeDocument/2006/relationships/hyperlink" Target="http://nuli.navercorp.com/sharing/a11y/checklist/2.2.1" TargetMode="External"/><Relationship Id="rId5" Type="http://schemas.openxmlformats.org/officeDocument/2006/relationships/hyperlink" Target="http://nuli.navercorp.com/sharing/a11y/checklist/2.3.3" TargetMode="External"/><Relationship Id="rId10" Type="http://schemas.openxmlformats.org/officeDocument/2006/relationships/hyperlink" Target="http://nuli.navercorp.com/sharing/a11y/checklist/7.3.1" TargetMode="External"/><Relationship Id="rId4" Type="http://schemas.openxmlformats.org/officeDocument/2006/relationships/hyperlink" Target="http://nuli.navercorp.com/sharing/a11y/checklist/3.1.1" TargetMode="External"/><Relationship Id="rId9" Type="http://schemas.openxmlformats.org/officeDocument/2006/relationships/hyperlink" Target="http://nuli.navercorp.com/sharing/a11y/checklist/7.1.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fe-front.cafe24.com/guide/" TargetMode="External"/><Relationship Id="rId2" Type="http://schemas.openxmlformats.org/officeDocument/2006/relationships/hyperlink" Target="http://fe.cafe24.com/suio/include/layout.php?MODULE=mai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wiki.simplexi.com/pages/viewpage.action?pageId=450103822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-qa.simplexi.com/" TargetMode="External"/><Relationship Id="rId5" Type="http://schemas.openxmlformats.org/officeDocument/2006/relationships/hyperlink" Target="http://sharedocs.simplexi.com/" TargetMode="Externa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fe.cafe24.com/suio/include/layout.php?MODULE=mai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implexi.com/pages/viewpage.action?pageId=58230492" TargetMode="External"/><Relationship Id="rId2" Type="http://schemas.openxmlformats.org/officeDocument/2006/relationships/hyperlink" Target="http://wiki.simplexi.com:8080/pages/viewpage.action?pageId=395238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implexi.com/pages/viewpage.action?pageId=58233674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rtoisesvn.net/downloads.html" TargetMode="External"/><Relationship Id="rId4" Type="http://schemas.openxmlformats.org/officeDocument/2006/relationships/hyperlink" Target="http://sourceforge.net/projects/xampp/files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e.cafe24.com/suio/debug_css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fe.cafe24.com/guide/edu/responsive.html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implexi.com/pages/viewpage.action?pageId=5918045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g.cafe24.com/images/ec_re09/main_v3/svs_201_off.g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1520" y="1628800"/>
            <a:ext cx="8640960" cy="17569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솔루션디자인 </a:t>
            </a: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</a:t>
            </a:r>
            <a:endParaRPr lang="en-US" altLang="ko-KR" sz="2400" spc="-15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 신입사원 교육자료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529655" y="3717032"/>
            <a:ext cx="33938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00"/>
              </a:lnSpc>
            </a:pP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작성년월일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2015. 06. 05</a:t>
            </a:r>
          </a:p>
          <a:p>
            <a:pPr algn="l">
              <a:lnSpc>
                <a:spcPts val="1300"/>
              </a:lnSpc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작성자 및 소속팀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김도희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 UI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개발팀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4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418292"/>
            <a:ext cx="180020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smtClean="0"/>
              <a:t>개발팀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8234" y="3971672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외부 오픈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1412776"/>
            <a:ext cx="4581703" cy="156966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http://fe.cafe24test.com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http://fe-front.cafe24test.com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커밋과 업데이트 하게 되면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실시간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업데이트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Xampp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설정해야 함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4000996"/>
            <a:ext cx="5509842" cy="23083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http://fe.cafe24.com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http://fe-front.cafe24.com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 단위로 업데이트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매시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~30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분까지 커밋한 내용이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분에 배포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매시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~00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분까지 커밋한 내용이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분에 배포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Xampp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설정 없이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URL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바로 볼 수 있음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6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797686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 시 주석을 통해 작업 위치 표시하여 작업자와 검수자간의 편의를 도모합니다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37346613"/>
              </p:ext>
            </p:extLst>
          </p:nvPr>
        </p:nvGraphicFramePr>
        <p:xfrm>
          <a:off x="4139952" y="1623405"/>
          <a:ext cx="4704184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01207"/>
            <a:ext cx="7560083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작업 완료 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내부 가이드 준수 여부 및 코드 향상을 위한 검수를 진행합니다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검수 완료 후 해당 주석은 검수자가 삭제 후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커밋합니다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591632"/>
            <a:ext cx="2847254" cy="355481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경우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&lt;!- 20150608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김도희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-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Wingdings" panose="05000000000000000000" pitchFamily="2" charset="2"/>
              </a:rPr>
              <a:t/>
            </a:r>
            <a:b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Wingdings" panose="05000000000000000000" pitchFamily="2" charset="2"/>
              </a:rPr>
            </a:b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Wingdings" panose="05000000000000000000" pitchFamily="2" charset="2"/>
              </a:rPr>
              <a:t>…. contents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&lt;!-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//20150608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김도희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b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</a:b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CSS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의 경우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/*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20150608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김도희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*/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…. contents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/*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//20150608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김도희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*/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50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178945"/>
            <a:ext cx="2820003" cy="1114151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2. </a:t>
            </a:r>
          </a:p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HTML, CSS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의 이해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5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charset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35955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캐릭터셋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(charset)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1864856"/>
            <a:ext cx="4857420" cy="203132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전세계 모든 문자를 한꺼번에 표현할 수 있는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인코딩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인터넷에 올릴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파일을 유니코드로 작성할 때는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반드시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UTF-8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이어야 함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: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&lt;meta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charset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=“utf-8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/&gt;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CSS    : @charset "utf-8";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5576" y="1864856"/>
            <a:ext cx="180020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UTF-8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4355088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EUC-KR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7824" y="4293096"/>
            <a:ext cx="5104282" cy="170816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한글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한국에서 통용되는 한자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‘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그리고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영문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＇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표현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일본 식 한자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중국어 등은 표현할 수 없음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: &lt;meta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charset=“</a:t>
            </a:r>
            <a:r>
              <a:rPr lang="en-US" altLang="ko-KR" sz="1400" dirty="0" err="1" smtClean="0"/>
              <a:t>euc-kr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/&gt;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    : @charset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altLang="ko-KR" sz="1400" dirty="0" err="1"/>
              <a:t>euc-kr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";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908390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Float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501008"/>
            <a:ext cx="1873398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Float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해제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3899478"/>
            <a:ext cx="6575579" cy="21251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Float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된 요소의 부모 요소에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height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값을 지정한다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Float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된 요소의 부모 요소도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float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시킨다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Float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된 요소 다음의 빈 블록레벨 요소에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clear:both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선언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Float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된 요소의 부모 요소에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overflow:hidden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선언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Float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된 요소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부모의 가상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선택자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:after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이용한 해제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:after {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display:block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;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clear:both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; content:””; }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0407"/>
              </p:ext>
            </p:extLst>
          </p:nvPr>
        </p:nvGraphicFramePr>
        <p:xfrm>
          <a:off x="1043608" y="1556792"/>
          <a:ext cx="7416824" cy="136815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68101"/>
                <a:gridCol w="5948723"/>
              </a:tblGrid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값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/>
                        <a:t>left | right | </a:t>
                      </a:r>
                      <a:r>
                        <a:rPr lang="en-US" altLang="ko-KR" sz="1500" b="0" dirty="0" smtClean="0">
                          <a:solidFill>
                            <a:srgbClr val="FF0000"/>
                          </a:solidFill>
                        </a:rPr>
                        <a:t>none</a:t>
                      </a:r>
                      <a:r>
                        <a:rPr lang="en-US" altLang="ko-KR" sz="1500" b="0" dirty="0" smtClean="0"/>
                        <a:t> | inherit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적용대상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Position</a:t>
                      </a:r>
                      <a:r>
                        <a:rPr lang="ko-KR" altLang="en-US" sz="1500" dirty="0" smtClean="0"/>
                        <a:t>속성의 값이 </a:t>
                      </a:r>
                      <a:r>
                        <a:rPr lang="en-US" altLang="ko-KR" sz="1500" dirty="0" smtClean="0"/>
                        <a:t>‘static’</a:t>
                      </a:r>
                      <a:r>
                        <a:rPr lang="ko-KR" altLang="en-US" sz="1500" dirty="0" smtClean="0"/>
                        <a:t>인 요소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상속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상속하지 않는다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21809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position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573016"/>
            <a:ext cx="1695913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Position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091588"/>
            <a:ext cx="6575579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Static    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보통의 배치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Relative 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상대 배치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Absolute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절대 배치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Fixed    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고정 배치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978" y="6078353"/>
            <a:ext cx="2232248" cy="50405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Float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과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position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예제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77928"/>
              </p:ext>
            </p:extLst>
          </p:nvPr>
        </p:nvGraphicFramePr>
        <p:xfrm>
          <a:off x="1041986" y="1556792"/>
          <a:ext cx="7346438" cy="136815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4169"/>
                <a:gridCol w="5892269"/>
              </a:tblGrid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값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500" b="0" dirty="0" smtClean="0"/>
                        <a:t> | relative | absolute | fixed | inherit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상속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상속하지 않는다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특징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Position </a:t>
                      </a:r>
                      <a:r>
                        <a:rPr lang="ko-KR" altLang="en-US" sz="1500" dirty="0" smtClean="0"/>
                        <a:t>적용 시에만 </a:t>
                      </a:r>
                      <a:r>
                        <a:rPr lang="en-US" altLang="ko-KR" sz="1500" dirty="0" smtClean="0"/>
                        <a:t>z-index</a:t>
                      </a:r>
                      <a:r>
                        <a:rPr lang="ko-KR" altLang="en-US" sz="1500" dirty="0" smtClean="0"/>
                        <a:t>를 설정할 수 있음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sprite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89327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sprite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기법이란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340768"/>
            <a:ext cx="721543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조각난 이미지 파일들을 하나의 파일로 병합 수 배경으로 처리하는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733876"/>
            <a:ext cx="207762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sprite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기법의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5309940"/>
            <a:ext cx="8257389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개수를 최소화 하여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http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리퀘스트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횟수를 줄여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웹페이지의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속도를 개선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함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이미지는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png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저장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항상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psd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 최신버전을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관리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2312836"/>
            <a:ext cx="4458978" cy="156966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병합된 이미지를 배경으로 처리하고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필요한 영역을 지정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Background-position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원하는 이미지를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노출시킴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5" t="1299" r="1818" b="5074"/>
          <a:stretch/>
        </p:blipFill>
        <p:spPr>
          <a:xfrm>
            <a:off x="1043608" y="2206015"/>
            <a:ext cx="3225011" cy="1728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1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확장자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903359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확장자에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대한 이해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87390"/>
              </p:ext>
            </p:extLst>
          </p:nvPr>
        </p:nvGraphicFramePr>
        <p:xfrm>
          <a:off x="755576" y="1667180"/>
          <a:ext cx="8136904" cy="413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47"/>
                <a:gridCol w="2790637"/>
                <a:gridCol w="2592288"/>
                <a:gridCol w="2088232"/>
              </a:tblGrid>
              <a:tr h="8289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JPEG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GIF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투명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투명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16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압축률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압축률이 높음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손실 압축 방식임에도 </a:t>
                      </a:r>
                      <a:r>
                        <a:rPr lang="en-US" altLang="ko-KR" sz="1200" dirty="0" smtClean="0"/>
                        <a:t>GIF</a:t>
                      </a:r>
                      <a:r>
                        <a:rPr lang="ko-KR" altLang="en-US" sz="1200" dirty="0" smtClean="0"/>
                        <a:t>보다 용량대비 화질이 좋음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압축률이 좋음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무손실</a:t>
                      </a:r>
                      <a:r>
                        <a:rPr lang="ko-KR" altLang="en-US" sz="1200" dirty="0" smtClean="0"/>
                        <a:t> 압축 방식 중 압축률이 높은 편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1670</a:t>
                      </a:r>
                      <a:r>
                        <a:rPr lang="ko-KR" altLang="en-US" sz="1200" dirty="0" smtClean="0"/>
                        <a:t>만 컬러 지원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256</a:t>
                      </a:r>
                      <a:r>
                        <a:rPr lang="ko-KR" altLang="en-US" sz="1200" dirty="0" smtClean="0"/>
                        <a:t>색만 동시에 표현가능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3172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간단한 로고나 배너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웹에 올릴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선이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많거나 복잡한 도형이 있는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경우 사용 지양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고화질 사진을 웹에 올릴 경우 사용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아이콘이나 단순 버튼 처리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826141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웹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접근성이란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298377"/>
            <a:ext cx="7499176" cy="184259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웹 브라우저를 포함한 모든 기기의 호환성 확대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b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비장애인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장애인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노인 등 모든 사용자에게 동일한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컨텐츠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제공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b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600" dirty="0"/>
              <a:t>장애에 </a:t>
            </a:r>
            <a:r>
              <a:rPr lang="ko-KR" altLang="en-US" sz="1600" dirty="0" smtClean="0"/>
              <a:t>구애 없이 </a:t>
            </a:r>
            <a:r>
              <a:rPr lang="ko-KR" altLang="en-US" sz="1600" dirty="0"/>
              <a:t>모든 사람이 접근할 수 있는 것이 필수적인 </a:t>
            </a:r>
            <a:r>
              <a:rPr lang="ko-KR" altLang="en-US" sz="1600" dirty="0" smtClean="0"/>
              <a:t>요소</a:t>
            </a:r>
            <a:r>
              <a:rPr lang="en-US" altLang="ko-KR" sz="1600" dirty="0" smtClean="0"/>
              <a:t>!!)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7124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접근성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420856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웹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접근성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체크리스트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1514401"/>
            <a:ext cx="7499176" cy="443487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</a:t>
            </a:r>
            <a:r>
              <a:rPr lang="en-US" altLang="ko-KR" sz="1600" dirty="0"/>
              <a:t>(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사진</a:t>
            </a:r>
            <a:r>
              <a:rPr lang="en-US" altLang="ko-KR" sz="1600" dirty="0"/>
              <a:t>, </a:t>
            </a:r>
            <a:r>
              <a:rPr lang="ko-KR" altLang="en-US" sz="1600" dirty="0"/>
              <a:t>로고</a:t>
            </a:r>
            <a:r>
              <a:rPr lang="en-US" altLang="ko-KR" sz="1600" dirty="0"/>
              <a:t>, </a:t>
            </a:r>
            <a:r>
              <a:rPr lang="ko-KR" altLang="en-US" sz="1600" dirty="0"/>
              <a:t>차트</a:t>
            </a:r>
            <a:r>
              <a:rPr lang="en-US" altLang="ko-KR" sz="1600" dirty="0"/>
              <a:t>, </a:t>
            </a:r>
            <a:r>
              <a:rPr lang="ko-KR" altLang="en-US" sz="1600" dirty="0"/>
              <a:t>다이어그램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배경처리 된 </a:t>
            </a:r>
            <a:r>
              <a:rPr lang="ko-KR" altLang="en-US" sz="1600" dirty="0"/>
              <a:t>이미지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동적으로 제공하는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플래시의 </a:t>
            </a:r>
            <a:r>
              <a:rPr lang="en-US" altLang="ko-KR" sz="1600" dirty="0"/>
              <a:t>Name</a:t>
            </a:r>
            <a:r>
              <a:rPr lang="ko-KR" altLang="en-US" sz="1600" dirty="0"/>
              <a:t>값 등</a:t>
            </a:r>
            <a:r>
              <a:rPr lang="en-US" altLang="ko-KR" sz="1600" dirty="0"/>
              <a:t>)</a:t>
            </a:r>
            <a:r>
              <a:rPr lang="ko-KR" altLang="en-US" sz="1600" dirty="0"/>
              <a:t>에 적절한 대체 텍스트를 제공하는가</a:t>
            </a:r>
            <a:r>
              <a:rPr lang="en-US" altLang="ko-KR" sz="1600" dirty="0" smtClean="0"/>
              <a:t>? </a:t>
            </a:r>
            <a:r>
              <a:rPr lang="en-US" altLang="ko-KR" sz="1200" dirty="0" smtClean="0"/>
              <a:t>(</a:t>
            </a:r>
            <a:r>
              <a:rPr lang="ko-KR" altLang="en-US" sz="1200" dirty="0" smtClean="0">
                <a:hlinkClick r:id="rId2"/>
              </a:rPr>
              <a:t>내용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table&gt; </a:t>
            </a:r>
            <a:r>
              <a:rPr lang="ko-KR" altLang="en-US" sz="1600" dirty="0"/>
              <a:t>에 </a:t>
            </a:r>
            <a:r>
              <a:rPr lang="en-US" altLang="ko-KR" sz="1600" dirty="0"/>
              <a:t>&lt;caption&gt;</a:t>
            </a:r>
            <a:r>
              <a:rPr lang="ko-KR" altLang="en-US" sz="1600" dirty="0"/>
              <a:t>이 적절하게 선언되었는가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3"/>
              </a:rPr>
              <a:t>내용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HTML </a:t>
            </a:r>
            <a:r>
              <a:rPr lang="ko-KR" altLang="en-US" sz="1600" dirty="0"/>
              <a:t>코드에 </a:t>
            </a:r>
            <a:r>
              <a:rPr lang="ko-KR" altLang="en-US" sz="1600" dirty="0" err="1"/>
              <a:t>주언어</a:t>
            </a:r>
            <a:r>
              <a:rPr lang="ko-KR" altLang="en-US" sz="1600" dirty="0"/>
              <a:t> 관련 속성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)</a:t>
            </a:r>
            <a:r>
              <a:rPr lang="ko-KR" altLang="en-US" sz="1600" dirty="0"/>
              <a:t>이 선언되어 있는가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4"/>
              </a:rPr>
              <a:t>내용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표의 </a:t>
            </a:r>
            <a:r>
              <a:rPr lang="ko-KR" altLang="en-US" sz="1600" dirty="0" err="1"/>
              <a:t>머릿글은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했으며 </a:t>
            </a:r>
            <a:r>
              <a:rPr lang="en-US" altLang="ko-KR" sz="1600" dirty="0"/>
              <a:t>scope </a:t>
            </a:r>
            <a:r>
              <a:rPr lang="ko-KR" altLang="en-US" sz="1600" dirty="0"/>
              <a:t>속성을 제공하는가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5"/>
              </a:rPr>
              <a:t>내용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콘텐츠가</a:t>
            </a:r>
            <a:r>
              <a:rPr lang="ko-KR" altLang="en-US" sz="1600" dirty="0"/>
              <a:t> 논리적인 순서로 되어 있는가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6"/>
              </a:rPr>
              <a:t>내용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포커스가 논리적인 순서로 이동하는가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7"/>
              </a:rPr>
              <a:t>내용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포커스를 시각적으로 구별할 수 있는가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8"/>
              </a:rPr>
              <a:t>내용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</a:t>
            </a:r>
            <a:r>
              <a:rPr lang="ko-KR" altLang="en-US" sz="1600" dirty="0" err="1"/>
              <a:t>콘텐츠</a:t>
            </a:r>
            <a:r>
              <a:rPr lang="ko-KR" altLang="en-US" sz="1600" dirty="0"/>
              <a:t> 블록의 제목을 </a:t>
            </a:r>
            <a:r>
              <a:rPr lang="en-US" altLang="ko-KR" sz="1600" dirty="0"/>
              <a:t>&lt;h1&gt;~&lt;h6&gt;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마크업했는가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9"/>
              </a:rPr>
              <a:t>내용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링크 텍스트가 단독으로 사용될 때도 정확한 의미 파악이 가능한가</a:t>
            </a:r>
            <a:r>
              <a:rPr lang="en-US" altLang="ko-KR" sz="1600" dirty="0" smtClean="0"/>
              <a:t>?</a:t>
            </a:r>
            <a:r>
              <a:rPr lang="en-US" altLang="ko-KR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10"/>
              </a:rPr>
              <a:t>내용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W3C Validation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통과하는가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? 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11"/>
              </a:rPr>
              <a:t>내용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921599"/>
            <a:ext cx="504056" cy="31764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12"/>
              </a:rPr>
              <a:t>참고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52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교육시간표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61343"/>
              </p:ext>
            </p:extLst>
          </p:nvPr>
        </p:nvGraphicFramePr>
        <p:xfrm>
          <a:off x="396017" y="656518"/>
          <a:ext cx="8352447" cy="560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90"/>
                <a:gridCol w="2127644"/>
                <a:gridCol w="1497231"/>
                <a:gridCol w="2048843"/>
                <a:gridCol w="1891239"/>
              </a:tblGrid>
              <a:tr h="290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7/20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7/21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7/22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7/23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45681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오전 </a:t>
                      </a:r>
                      <a:r>
                        <a:rPr lang="en-US" altLang="ko-KR" sz="800" smtClean="0"/>
                        <a:t>: 9</a:t>
                      </a:r>
                      <a:r>
                        <a:rPr lang="ko-KR" altLang="en-US" sz="80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dirty="0" smtClean="0"/>
                        <a:t>SUIO </a:t>
                      </a:r>
                      <a:r>
                        <a:rPr lang="ko-KR" altLang="en-US" sz="800" baseline="0" dirty="0" smtClean="0"/>
                        <a:t>교육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IA </a:t>
                      </a:r>
                      <a:r>
                        <a:rPr lang="ko-KR" altLang="en-US" sz="800" baseline="0" dirty="0" smtClean="0"/>
                        <a:t>관련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/>
                        <a:t>기획서 확인 방법 교육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/>
                        <a:t>지라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사용 가이드 교육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SUIO</a:t>
                      </a:r>
                      <a:r>
                        <a:rPr lang="ko-KR" altLang="en-US" sz="800" baseline="0" dirty="0" smtClean="0"/>
                        <a:t> 교육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Board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800" baseline="0" dirty="0" smtClean="0"/>
                        <a:t>Notice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/>
                        <a:t>본사 복귀 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681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오전 </a:t>
                      </a:r>
                      <a:r>
                        <a:rPr lang="en-US" altLang="ko-KR" sz="800" smtClean="0"/>
                        <a:t>: 10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SUIO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교육 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page/popup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Section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Form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Button</a:t>
                      </a:r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dirty="0" smtClean="0"/>
                        <a:t>SUIO</a:t>
                      </a:r>
                      <a:r>
                        <a:rPr lang="ko-KR" altLang="en-US" sz="800" dirty="0" smtClean="0"/>
                        <a:t> 실습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09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오전 </a:t>
                      </a:r>
                      <a:r>
                        <a:rPr lang="en-US" altLang="ko-KR" sz="800" smtClean="0"/>
                        <a:t>: 11</a:t>
                      </a:r>
                      <a:r>
                        <a:rPr lang="ko-KR" altLang="en-US" sz="80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질의 및 응답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09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</a:t>
                      </a:r>
                      <a:r>
                        <a:rPr lang="en-US" altLang="ko-KR" sz="800" baseline="0" smtClean="0"/>
                        <a:t> 12</a:t>
                      </a:r>
                      <a:r>
                        <a:rPr lang="ko-KR" altLang="en-US" sz="800" baseline="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09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1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dirty="0" smtClean="0"/>
                        <a:t>SUIO </a:t>
                      </a:r>
                      <a:r>
                        <a:rPr lang="ko-KR" altLang="en-US" sz="800" baseline="0" dirty="0" smtClean="0"/>
                        <a:t>실습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09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2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/>
                        <a:t>판매몰</a:t>
                      </a:r>
                      <a:r>
                        <a:rPr lang="ko-KR" altLang="en-US" sz="800" dirty="0" smtClean="0"/>
                        <a:t> 작업 방식 교육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09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</a:t>
                      </a:r>
                      <a:r>
                        <a:rPr lang="en-US" altLang="ko-KR" sz="800" baseline="0" smtClean="0"/>
                        <a:t> : 3</a:t>
                      </a:r>
                      <a:r>
                        <a:rPr lang="ko-KR" altLang="en-US" sz="800" baseline="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/>
                        <a:t>환경설정 </a:t>
                      </a:r>
                      <a:r>
                        <a:rPr lang="ko-KR" altLang="en-US" sz="800" baseline="0" dirty="0" smtClean="0"/>
                        <a:t>확인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/>
                        <a:t>판매몰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실습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648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4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/>
                        <a:t>이미지 링크 등 로컬 환경 교육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/>
                        <a:t>에디트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smtClean="0"/>
                        <a:t>플러스 설치와 </a:t>
                      </a:r>
                      <a:r>
                        <a:rPr lang="ko-KR" altLang="en-US" sz="800" dirty="0" err="1" smtClean="0"/>
                        <a:t>사용팁</a:t>
                      </a:r>
                      <a:r>
                        <a:rPr lang="ko-KR" altLang="en-US" sz="800" dirty="0" smtClean="0"/>
                        <a:t> 공유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Html, </a:t>
                      </a:r>
                      <a:r>
                        <a:rPr lang="en-US" altLang="ko-KR" sz="800" dirty="0" err="1" smtClean="0"/>
                        <a:t>css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작업</a:t>
                      </a:r>
                      <a:r>
                        <a:rPr lang="ko-KR" altLang="en-US" sz="800" baseline="0" dirty="0" smtClean="0"/>
                        <a:t> 팁 공유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681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</a:t>
                      </a:r>
                      <a:r>
                        <a:rPr lang="en-US" altLang="ko-KR" sz="800" baseline="0" smtClean="0"/>
                        <a:t> 5</a:t>
                      </a:r>
                      <a:r>
                        <a:rPr lang="ko-KR" altLang="en-US" sz="800" baseline="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개발팀의 업무 공유 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업무 구분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버전 관리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/>
                        <a:t>질의 및 응답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질의 및 응답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09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6</a:t>
                      </a:r>
                      <a:r>
                        <a:rPr lang="ko-KR" altLang="en-US" sz="80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54882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디버깅이란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844824"/>
            <a:ext cx="3528392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97000"/>
                  <a:alpha val="7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버그를 찾아서 수정하거나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또는 에러를 피해나가는 처리과정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2315610" cy="36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11960" y="3140968"/>
            <a:ext cx="4248472" cy="230425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*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마크업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디버깅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코드 정리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태그와 괄호의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짝맞춤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검사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합성 검사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웹표준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마크업인가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69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7776864" cy="7920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파이어 </a:t>
            </a:r>
            <a:r>
              <a:rPr lang="ko-KR" altLang="en-US" sz="1600" dirty="0" err="1"/>
              <a:t>폭스의</a:t>
            </a:r>
            <a:r>
              <a:rPr lang="ko-KR" altLang="en-US" sz="1600" dirty="0"/>
              <a:t> 부가 기능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HTML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정합성을 체크해주어 소스 디버깅을 쉽게 할 수 있도록 도와줍니다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4" y="836712"/>
            <a:ext cx="474758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디버깅 툴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firebug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와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Validator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활용</a:t>
            </a: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51076"/>
            <a:ext cx="3295913" cy="1235967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36912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7776864" cy="66470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-HTML validator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사용하면 좀 더 편리하게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정합성에 위배된 코드를 찾아 수정할 수 있습니다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4" y="836712"/>
            <a:ext cx="363804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디버깅 툴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– html validator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활용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07" y="2206014"/>
            <a:ext cx="7545850" cy="3095193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7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7776864" cy="66470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firebug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사용하면 좀 더 편리하게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정합성에 위배된 코드를 찾아 수정할 수 있습니다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4" y="836712"/>
            <a:ext cx="2966453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디버깅 툴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– firebug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활용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9666"/>
            <a:ext cx="7434065" cy="3106406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178945"/>
            <a:ext cx="1999265" cy="1114151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3. </a:t>
            </a:r>
          </a:p>
          <a:p>
            <a:pPr algn="l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에디트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플러스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4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에디트플러스</a:t>
            </a:r>
            <a:r>
              <a:rPr lang="ko-KR" altLang="en-US" dirty="0"/>
              <a:t>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33871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캐릭터셋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(charset)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6896440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*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에디트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플러스의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캐릭터셋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기본설정이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ANSI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되어있는 경우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UTF-8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변경합니다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19409"/>
            <a:ext cx="2939768" cy="2565775"/>
          </a:xfrm>
          <a:prstGeom prst="rect">
            <a:avLst/>
          </a:prstGeom>
          <a:ln w="19050">
            <a:noFill/>
          </a:ln>
          <a:effectLst>
            <a:outerShdw blurRad="762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22" y="2467269"/>
            <a:ext cx="3227094" cy="2614013"/>
          </a:xfrm>
          <a:prstGeom prst="rect">
            <a:avLst/>
          </a:prstGeom>
          <a:ln w="1905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 10"/>
          <p:cNvSpPr/>
          <p:nvPr/>
        </p:nvSpPr>
        <p:spPr>
          <a:xfrm>
            <a:off x="4283968" y="357301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에디트플러스</a:t>
            </a:r>
            <a:r>
              <a:rPr lang="ko-KR" altLang="en-US" dirty="0"/>
              <a:t>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33871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캐릭터셋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(charset)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888" y="5392491"/>
            <a:ext cx="7431330" cy="106182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*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작업하고자 하는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charset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에디트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플러스하단의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charset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 일치해야 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A) UTF-8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캐릭터셋은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UTF-8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B) EUC-KR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캐릭터셋은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ANSI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1556792"/>
            <a:ext cx="7059010" cy="3400900"/>
          </a:xfrm>
          <a:prstGeom prst="rect">
            <a:avLst/>
          </a:prstGeom>
          <a:effectLst>
            <a:outerShdw blurRad="1016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3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에디트플러스</a:t>
            </a:r>
            <a:r>
              <a:rPr lang="ko-KR" altLang="en-US" dirty="0"/>
              <a:t>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005403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들여쓰기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089" y="1340768"/>
            <a:ext cx="4188967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사내 개발자 들여쓰기 가이드는 공백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칸입니다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98" y="2543615"/>
            <a:ext cx="3182887" cy="2181529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6" y="2543615"/>
            <a:ext cx="3057952" cy="2181529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오른쪽 화살표 8"/>
          <p:cNvSpPr/>
          <p:nvPr/>
        </p:nvSpPr>
        <p:spPr>
          <a:xfrm>
            <a:off x="4283968" y="3490475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6739" y="1998266"/>
            <a:ext cx="1978427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문서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탭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들여쓰기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988840"/>
            <a:ext cx="3025187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탭 공백 기호가 노출되도록 설정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9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에디트플러스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97041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불필요한 공백 삭제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6907" y="3429000"/>
            <a:ext cx="3143809" cy="69705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도구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기본설정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설정 및 구문강조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저장 시 줄 끝 공백 제거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’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체크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64825"/>
            <a:ext cx="4639322" cy="3743847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00434"/>
            <a:ext cx="3929281" cy="129266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4.</a:t>
            </a:r>
          </a:p>
          <a:p>
            <a:pPr algn="l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솔루션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판매몰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유지운영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00434"/>
            <a:ext cx="5147563" cy="129266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1.</a:t>
            </a:r>
          </a:p>
          <a:p>
            <a:pPr algn="l">
              <a:lnSpc>
                <a:spcPct val="150000"/>
              </a:lnSpc>
            </a:pP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 업무와 작업 환경 구성 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프로세스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487908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 프로세스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55286" y="3044592"/>
            <a:ext cx="1800200" cy="10081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64851" y="3188608"/>
            <a:ext cx="1556802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기획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00191" y="1604432"/>
            <a:ext cx="165618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디자인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00191" y="3164788"/>
            <a:ext cx="165618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퍼블리싱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00192" y="4725144"/>
            <a:ext cx="165618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61" name="직선 화살표 연결선 2060"/>
          <p:cNvCxnSpPr>
            <a:stCxn id="5" idx="3"/>
            <a:endCxn id="14" idx="1"/>
          </p:cNvCxnSpPr>
          <p:nvPr/>
        </p:nvCxnSpPr>
        <p:spPr>
          <a:xfrm flipV="1">
            <a:off x="4721653" y="1964472"/>
            <a:ext cx="1578538" cy="15841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3" name="직선 화살표 연결선 2062"/>
          <p:cNvCxnSpPr>
            <a:stCxn id="14" idx="2"/>
            <a:endCxn id="17" idx="0"/>
          </p:cNvCxnSpPr>
          <p:nvPr/>
        </p:nvCxnSpPr>
        <p:spPr>
          <a:xfrm>
            <a:off x="7128283" y="2324512"/>
            <a:ext cx="0" cy="8402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5" name="직선 화살표 연결선 2064"/>
          <p:cNvCxnSpPr>
            <a:stCxn id="17" idx="2"/>
            <a:endCxn id="18" idx="0"/>
          </p:cNvCxnSpPr>
          <p:nvPr/>
        </p:nvCxnSpPr>
        <p:spPr>
          <a:xfrm>
            <a:off x="7128283" y="3884868"/>
            <a:ext cx="1" cy="8402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9" name="직선 연결선 2068"/>
          <p:cNvCxnSpPr>
            <a:stCxn id="4" idx="3"/>
            <a:endCxn id="5" idx="1"/>
          </p:cNvCxnSpPr>
          <p:nvPr/>
        </p:nvCxnSpPr>
        <p:spPr>
          <a:xfrm>
            <a:off x="2555486" y="3548648"/>
            <a:ext cx="6093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5" idx="3"/>
            <a:endCxn id="17" idx="1"/>
          </p:cNvCxnSpPr>
          <p:nvPr/>
        </p:nvCxnSpPr>
        <p:spPr>
          <a:xfrm flipV="1">
            <a:off x="4721653" y="3524828"/>
            <a:ext cx="1578538" cy="238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" idx="3"/>
            <a:endCxn id="18" idx="1"/>
          </p:cNvCxnSpPr>
          <p:nvPr/>
        </p:nvCxnSpPr>
        <p:spPr>
          <a:xfrm>
            <a:off x="4721653" y="3548648"/>
            <a:ext cx="1578539" cy="15365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518638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A.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 성격에 따른 구분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864856"/>
            <a:ext cx="180020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솔루션</a:t>
            </a:r>
            <a:endParaRPr lang="en-US" altLang="ko-KR" smtClean="0"/>
          </a:p>
          <a:p>
            <a:pPr algn="ctr">
              <a:lnSpc>
                <a:spcPct val="150000"/>
              </a:lnSpc>
            </a:pPr>
            <a:r>
              <a:rPr lang="en-US" altLang="ko-KR" sz="1000" smtClean="0"/>
              <a:t>http://fe.cafe24.com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788234" y="3971672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판매몰</a:t>
            </a:r>
            <a:endParaRPr lang="en-US" altLang="ko-KR" smtClean="0"/>
          </a:p>
          <a:p>
            <a:pPr algn="ctr">
              <a:lnSpc>
                <a:spcPct val="150000"/>
              </a:lnSpc>
            </a:pPr>
            <a:r>
              <a:rPr lang="en-US" altLang="ko-KR" sz="1000" smtClean="0"/>
              <a:t>http://fe-front.cafe24.com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2987824" y="1864856"/>
            <a:ext cx="5758949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기반으로 한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퍼블리싱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Debug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통해 코드 검수를 진행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디자인을 생략하는 경우가 많으므로 심미성에 대한 책임감 필요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SUIO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가이드 참고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026837"/>
            <a:ext cx="4684296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기존페이지 수정하는 업무가 대다수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신규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판매몰의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경우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FUIO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기준을 따름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네이밍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규칙 등은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와 거의 동일하며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매 사이트 오픈 시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퍼블리싱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 가이드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새로 제작 됨 </a:t>
            </a:r>
          </a:p>
        </p:txBody>
      </p:sp>
    </p:spTree>
    <p:extLst>
      <p:ext uri="{BB962C8B-B14F-4D97-AF65-F5344CB8AC3E}">
        <p14:creationId xmlns:p14="http://schemas.microsoft.com/office/powerpoint/2010/main" val="40329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39868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B.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퍼블리싱 작업 기준에 따른 구분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864856"/>
            <a:ext cx="180020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버전관리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8234" y="3971672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버전관리 </a:t>
            </a:r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1864856"/>
            <a:ext cx="6106159" cy="170816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fe, fe-front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사이트에서 해당 메뉴를 찾습니다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 페이지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링크된 페이지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open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→ 수정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→ 커밋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신규 페이지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기획서의 메뉴와 동일한 구조로 신규 파일 생성 후 커밋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IA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에서 퍼블리셔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작성일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로그 영역을 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최신으로 업데이트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로그에는 </a:t>
            </a:r>
            <a:r>
              <a:rPr lang="en-US" altLang="ko-KR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sub-task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지라코드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입력합니다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026837"/>
            <a:ext cx="5952270" cy="235449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fe, fe-front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사이트에서 해당 메뉴를 찾습니다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서비스되고 있는 페이지에서 소스보기를 하여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복사하여 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신규페이지를 생성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추가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수정이 필요한 부분을 작업하고 지라코드로 주석처리합니다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폴더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파일명은 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메인이슈의 지라코드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입력합니다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개수가 많을 경우 폴더로 묶어줍니다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하나일 경우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파일명으로 처리해도 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7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39708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B-1.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버전관리를 하고 있는 메뉴들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522513"/>
            <a:ext cx="7839005" cy="170816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2012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년 이후부터 구축된 솔루션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판매몰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페이지들입니다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실제 서비스 되고 있는 메뉴구조와 동일하게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IA(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사이트맵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작성 되어있습니다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서브테스크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지라 코드로 페이지 이력을 관리합니다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페이지 내에 개발자가 코딩이해를 하기 위한 주석을 제외하고는 가능한 작성하지 않습니다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검수를 위한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날짜와 작업자이름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주석은 필수입니다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.)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6413935" cy="7386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EC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어드민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업그레이드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), C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스토어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등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제작된 솔루션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쇼핑몰센터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마케팅센터 등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순차적 리뉴얼 중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132856"/>
            <a:ext cx="667170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특징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" y="4187279"/>
            <a:ext cx="3528392" cy="24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5271"/>
            <a:ext cx="3625201" cy="216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00750" y="4200123"/>
            <a:ext cx="648072" cy="216024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16964" y="4390257"/>
            <a:ext cx="524005" cy="216024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00750" y="5001671"/>
            <a:ext cx="648072" cy="216024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7388" y="4576513"/>
            <a:ext cx="630276" cy="402853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388" y="5843463"/>
            <a:ext cx="1134332" cy="288032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71117"/>
            <a:ext cx="3197391" cy="191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42" y="4005064"/>
            <a:ext cx="4350990" cy="185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39708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B-2.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버전관리를 하지 않는 메뉴들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522513"/>
            <a:ext cx="7106433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과거에 만들어진 페이지 입니다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필요한 페이지의 필요한 영역만 수정해서 전달합니다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별도로 이력관리는 하지 않으며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지라코드로 폴더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 등을 생성하여 전달합니다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이후 해당 페이지에 다른기능의 추가요청은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신규로 생성합니다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6163867" cy="7386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2.0 EC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어드민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해외몰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1.9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중 솔업이 되지 않은 고객관리 등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대부분의 판매몰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호스팅센터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리셀러 등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2132856"/>
            <a:ext cx="667170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특징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365" y="4732052"/>
            <a:ext cx="1495912" cy="345443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85740" y="4789463"/>
            <a:ext cx="918308" cy="288032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30689"/>
            <a:ext cx="1781543" cy="5481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04254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작업범위 확인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5610831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지라의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ko-KR" altLang="en-US" sz="1400" dirty="0" smtClean="0"/>
              <a:t>기획 </a:t>
            </a:r>
            <a:r>
              <a:rPr lang="ko-KR" altLang="en-US" sz="1400" dirty="0" err="1" smtClean="0"/>
              <a:t>프로토타입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클릭 후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산출물</a:t>
            </a:r>
            <a:r>
              <a:rPr lang="en-US" altLang="ko-KR" sz="1400" b="1" dirty="0" smtClean="0"/>
              <a:t>＇</a:t>
            </a:r>
            <a:r>
              <a:rPr lang="ko-KR" altLang="en-US" sz="1400" dirty="0" smtClean="0"/>
              <a:t>내의 아래 내용 확인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68" y="2780928"/>
            <a:ext cx="5184576" cy="4154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퍼블리싱이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필요한 페이지는 지라에 추가됩니다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592221" cy="8611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83768" y="892948"/>
            <a:ext cx="936104" cy="44782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 action="ppaction://hlinkfile"/>
              </a:rPr>
              <a:t>기획서</a:t>
            </a:r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3212977"/>
            <a:ext cx="6480720" cy="19980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085" y="5229200"/>
            <a:ext cx="5184576" cy="4154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URL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변경하여 화면을 확인합니다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115" y="5674777"/>
            <a:ext cx="77791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http://sharedocs.simplexi.com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는 본사 내부 전용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url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hlinkClick r:id="rId6"/>
              </a:rPr>
              <a:t>http://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6"/>
              </a:rPr>
              <a:t>docs-qa.simplexi.com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변경해서 확인하세요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</a:p>
          <a:p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본사용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200" smtClean="0">
                <a:solidFill>
                  <a:srgbClr val="FF0000"/>
                </a:solidFill>
              </a:rPr>
              <a:t>http</a:t>
            </a:r>
            <a:r>
              <a:rPr lang="en-US" altLang="ko-KR" sz="1200">
                <a:solidFill>
                  <a:srgbClr val="FF0000"/>
                </a:solidFill>
              </a:rPr>
              <a:t>://</a:t>
            </a:r>
            <a:r>
              <a:rPr lang="en-US" altLang="ko-KR" sz="1200" smtClean="0">
                <a:solidFill>
                  <a:srgbClr val="FF0000"/>
                </a:solidFill>
              </a:rPr>
              <a:t>sharedocs.simplexi.com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/~sdesign/publish/hmyu/cmc</a:t>
            </a:r>
          </a:p>
          <a:p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지사용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200" smtClean="0">
                <a:solidFill>
                  <a:srgbClr val="FF0000"/>
                </a:solidFill>
              </a:rPr>
              <a:t>http://docs-qa.simplexi.com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/~sdesign/publish/hmyu/cmc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076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00540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작업범위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1768433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신규페이지 작업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772816"/>
            <a:ext cx="3554178" cy="7386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기존페이지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-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메인지라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번호가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표시되어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있습니다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69" y="2594033"/>
            <a:ext cx="7003504" cy="1271882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89464"/>
              </p:ext>
            </p:extLst>
          </p:nvPr>
        </p:nvGraphicFramePr>
        <p:xfrm>
          <a:off x="971601" y="4405312"/>
          <a:ext cx="7344815" cy="197601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91164"/>
                <a:gridCol w="6453651"/>
              </a:tblGrid>
              <a:tr h="6586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 값이나 설정에 따라 </a:t>
                      </a:r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가 변경되는 경우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586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인터랙션 표시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586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 smtClean="0"/>
                        <a:t>라디오버튼의 인터랙션이 있을 경우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86269" y="5877273"/>
            <a:ext cx="50270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568" y="3949606"/>
            <a:ext cx="1830950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기획서 표시 사양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15" y="4567608"/>
            <a:ext cx="356380" cy="3015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271830"/>
            <a:ext cx="376462" cy="3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100975"/>
            <a:ext cx="5367175" cy="1192121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5.</a:t>
            </a:r>
          </a:p>
          <a:p>
            <a:pPr algn="l">
              <a:lnSpc>
                <a:spcPct val="150000"/>
              </a:lnSpc>
            </a:pP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심플렉스인터넷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업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표준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/ SUIO</a:t>
            </a:r>
          </a:p>
        </p:txBody>
      </p:sp>
    </p:spTree>
    <p:extLst>
      <p:ext uri="{BB962C8B-B14F-4D97-AF65-F5344CB8AC3E}">
        <p14:creationId xmlns:p14="http://schemas.microsoft.com/office/powerpoint/2010/main" val="4290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971741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란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008" y="1706032"/>
            <a:ext cx="8127546" cy="34163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UIO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인증된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사용성을 강화하며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제작속도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향상에 도움주는 사내 솔루션 디자인 가이드</a:t>
            </a:r>
            <a:endParaRPr lang="en-US" altLang="ko-KR" sz="16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바로가기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fe.cafe24.com/suio/include/layout.php?MODULE=main</a:t>
            </a:r>
            <a:endParaRPr lang="en-US" altLang="ko-KR" sz="16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구조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Ver 1. module.css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rgbClr val="FF0000"/>
                </a:solidFill>
                <a:latin typeface="+mj-lt"/>
              </a:rPr>
              <a:t>Ver 2. suio.css </a:t>
            </a:r>
            <a:endParaRPr lang="ko-KR" altLang="en-US" sz="16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1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2" descr="http://fetest.cafe24test.com/guide/img/p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28479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1628800"/>
            <a:ext cx="4283545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1. Section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851920" y="2813793"/>
            <a:ext cx="4896544" cy="227139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컨텐츠 그룹의 묶음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제목과 컨텐츠를 묶어주는 역할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section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30px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여백을 가짐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Module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기능 단위의 묶음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(type)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이나 디자인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(grid)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확장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70271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개발팀의 업무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755576" y="1722959"/>
            <a:ext cx="2160240" cy="108012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마이그레이션</a:t>
            </a:r>
            <a:endParaRPr lang="ko-KR" altLang="en-US"/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3167844" y="1722959"/>
            <a:ext cx="2160240" cy="108012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신규 솔루션</a:t>
            </a:r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5580112" y="1722959"/>
            <a:ext cx="2160240" cy="108012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솔루션 유지운영</a:t>
            </a:r>
            <a:endParaRPr lang="ko-KR" altLang="en-US"/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755576" y="3774232"/>
            <a:ext cx="2160240" cy="108000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BUG/CS </a:t>
            </a:r>
            <a:r>
              <a:rPr lang="ko-KR" altLang="en-US" smtClean="0"/>
              <a:t>처리</a:t>
            </a:r>
            <a:endParaRPr lang="ko-KR" altLang="en-US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3167844" y="3774233"/>
            <a:ext cx="2160240" cy="108012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판매몰 리뉴얼</a:t>
            </a:r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5580112" y="3774233"/>
            <a:ext cx="2160240" cy="108012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판매몰 유지운영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910136"/>
            <a:ext cx="1749197" cy="5539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2.0, 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해외몰 솔업이전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뉴상품 이전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4851" y="2910136"/>
            <a:ext cx="1382110" cy="3231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 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162" y="2910136"/>
            <a:ext cx="2799164" cy="5539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 된 신규 솔루션 유지운영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유지 운영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(1.9/2.0/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해외몰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등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5020434"/>
            <a:ext cx="1880643" cy="78483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스디고객의 디자인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처리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EC1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팀에서 과부하시 지원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마이그레이션 몰 긴급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4851" y="5020434"/>
            <a:ext cx="1332416" cy="3231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8162" y="5020434"/>
            <a:ext cx="2794355" cy="78483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 된 신규 판매몰 유지운영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기존에 제작된 판매몰 유지운영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판매몰의 어드민 유지운영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0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6320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module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type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예시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①</a:t>
            </a:r>
            <a:endParaRPr lang="en-US" altLang="ko-KR" sz="32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도움말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4" t="31803" r="29358" b="24153"/>
          <a:stretch/>
        </p:blipFill>
        <p:spPr>
          <a:xfrm>
            <a:off x="1115616" y="2892769"/>
            <a:ext cx="6480720" cy="370458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292080" y="3612849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mHelp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typeWarn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92080" y="5053009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mHelp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typeInfo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4972" y="2031231"/>
            <a:ext cx="472116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일반적으로 사용되는 경우와 강조가 필요한 경우 </a:t>
            </a:r>
          </a:p>
        </p:txBody>
      </p:sp>
    </p:spTree>
    <p:extLst>
      <p:ext uri="{BB962C8B-B14F-4D97-AF65-F5344CB8AC3E}">
        <p14:creationId xmlns:p14="http://schemas.microsoft.com/office/powerpoint/2010/main" val="14569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6320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2. 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type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②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972" y="2031231"/>
            <a:ext cx="401584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동일한 기능이지만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사용범위가 다른 경우</a:t>
            </a:r>
          </a:p>
        </p:txBody>
      </p:sp>
      <p:pic>
        <p:nvPicPr>
          <p:cNvPr id="6" name="그림 5" descr="탭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38142" r="28290" b="20656"/>
          <a:stretch/>
        </p:blipFill>
        <p:spPr>
          <a:xfrm>
            <a:off x="1043608" y="2601598"/>
            <a:ext cx="7168452" cy="377972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36096" y="3140968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typeNav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36096" y="5301208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typeTab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6320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2. 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type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③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972" y="2031231"/>
            <a:ext cx="533671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일반적으로 사용하는 경우와 특수 디자인이 필요한 경우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그림 6" descr="리스트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3770" r="17105" b="25902"/>
          <a:stretch/>
        </p:blipFill>
        <p:spPr>
          <a:xfrm>
            <a:off x="1043608" y="2996952"/>
            <a:ext cx="7508150" cy="32403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364088" y="3212976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mList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5013176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mList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typeIcon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6250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grid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①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972" y="2031231"/>
            <a:ext cx="760496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동일한 기능과 동일한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디자인이나 컨텐츠의 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분량때문에 사이즈 변경이 필요할 때</a:t>
            </a:r>
          </a:p>
        </p:txBody>
      </p:sp>
      <p:pic>
        <p:nvPicPr>
          <p:cNvPr id="10" name="그림 9" descr="도움말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31256" r="41612" b="25792"/>
          <a:stretch/>
        </p:blipFill>
        <p:spPr>
          <a:xfrm>
            <a:off x="3995936" y="3068960"/>
            <a:ext cx="4077324" cy="294556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899592" y="3104964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mTip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gSmall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4005064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mTip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gMedium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4941168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mTip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gLarge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6250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grid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②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972" y="2031231"/>
            <a:ext cx="4015843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동일한 기능이지만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사용범위가 다른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경우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4" name="그림 13" descr="탭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38142" r="28290" b="20656"/>
          <a:stretch/>
        </p:blipFill>
        <p:spPr>
          <a:xfrm>
            <a:off x="1043608" y="2601598"/>
            <a:ext cx="7168452" cy="3779729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148064" y="3140968"/>
            <a:ext cx="3600400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typeNav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typeNav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gExtend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48064" y="5157192"/>
            <a:ext cx="3600400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typeTab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typeTab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gExtend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3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39901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Class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규칙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2372570"/>
            <a:ext cx="8229600" cy="319472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중복되는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사용으로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혼란을 줄 수 있음을 방지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개발자과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id, class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사용의 겹침을 방지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기능과 이벤트의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selector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분리함으로 모듈의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재활용성을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높임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가이드 </a:t>
            </a:r>
            <a:r>
              <a:rPr lang="en-US" altLang="ko-KR" sz="1800" dirty="0" smtClean="0"/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hlinkClick r:id="rId2"/>
              </a:rPr>
              <a:t>wiki.simplexi.com:8080/pages/viewpage.action?pageId=39523863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예약어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hlinkClick r:id="rId3"/>
              </a:rPr>
              <a:t>wiki.simplexi.com/pages/viewpage.action?pageId=58230492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가이드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hlinkClick r:id="rId4"/>
              </a:rPr>
              <a:t>wiki.simplexi.com/pages/viewpage.action?pageId=58233674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9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41520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CSS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네이밍 가이드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996883"/>
              </p:ext>
            </p:extLst>
          </p:nvPr>
        </p:nvGraphicFramePr>
        <p:xfrm>
          <a:off x="683568" y="2726928"/>
          <a:ext cx="80648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954"/>
                <a:gridCol w="1629271"/>
                <a:gridCol w="3340007"/>
                <a:gridCol w="18736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접두어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사용예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Module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M+[</a:t>
                      </a:r>
                      <a:r>
                        <a:rPr lang="ko-KR" altLang="en-US" sz="1400" dirty="0" smtClean="0"/>
                        <a:t>기능중심의 명시적인 단어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mHelp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Event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E+[</a:t>
                      </a:r>
                      <a:r>
                        <a:rPr lang="ko-KR" altLang="en-US" sz="1400" dirty="0" smtClean="0"/>
                        <a:t>이벤트 형태나 </a:t>
                      </a:r>
                      <a:r>
                        <a:rPr lang="en-US" altLang="ko-KR" sz="1400" dirty="0" smtClean="0"/>
                        <a:t>trigger]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eHidden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F+[</a:t>
                      </a:r>
                      <a:r>
                        <a:rPr lang="ko-KR" altLang="en-US" sz="1400" dirty="0" smtClean="0"/>
                        <a:t>명시적인 단어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fName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Grid, size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G+[</a:t>
                      </a:r>
                      <a:r>
                        <a:rPr lang="ko-KR" altLang="en-US" sz="1400" dirty="0" smtClean="0"/>
                        <a:t>명시적인 단어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gSmall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492744" y="5363924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http://fe.cafe24.com/guide/name.html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42963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 순서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62880" y="2276872"/>
            <a:ext cx="8229600" cy="329320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display, position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을 제외한 디자인 요소는 </a:t>
            </a:r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style</a:t>
            </a:r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을 지양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개의 그룹으로 나누어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그룹별 순서는 지킨다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내부 순서는 자유로이 하나 아래 순서를 권장한다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시각화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] 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display, float(clear), position (top, left, right, bottom, z-index) 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overflow, visibility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박스모델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] width,height &gt; margin, padding, border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] font, text, </a:t>
            </a:r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background</a:t>
            </a:r>
          </a:p>
          <a:p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799593"/>
              </p:ext>
            </p:extLst>
          </p:nvPr>
        </p:nvGraphicFramePr>
        <p:xfrm>
          <a:off x="683568" y="3286720"/>
          <a:ext cx="7992888" cy="302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544"/>
                <a:gridCol w="2103391"/>
                <a:gridCol w="43119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+mn-lt"/>
                          <a:ea typeface="+mn-ea"/>
                        </a:rPr>
                        <a:t>파일명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+mn-lt"/>
                          <a:ea typeface="+mn-ea"/>
                        </a:rPr>
                        <a:t>이미지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+mn-lt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effectLst/>
                        </a:rPr>
                        <a:t>sflex_title.png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effectLst/>
                        </a:rPr>
                        <a:t>공통모듈 가이드 </a:t>
                      </a:r>
                      <a:r>
                        <a:rPr lang="en-US" altLang="ko-KR" sz="1200" smtClean="0">
                          <a:effectLst/>
                        </a:rPr>
                        <a:t>&gt; Heading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effectLst/>
                        </a:rPr>
                        <a:t>sflex_btn_bg.png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effectLst/>
                        </a:rPr>
                        <a:t>가변 버튼 </a:t>
                      </a:r>
                      <a:r>
                        <a:rPr lang="en-US" altLang="ko-KR" sz="1200" smtClean="0">
                          <a:effectLst/>
                        </a:rPr>
                        <a:t>(</a:t>
                      </a:r>
                      <a:r>
                        <a:rPr lang="ko-KR" altLang="en-US" sz="1200" smtClean="0">
                          <a:effectLst/>
                        </a:rPr>
                        <a:t>공통</a:t>
                      </a:r>
                      <a:r>
                        <a:rPr lang="en-US" altLang="ko-KR" sz="1200" smtClean="0">
                          <a:effectLst/>
                        </a:rPr>
                        <a:t>)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smtClean="0">
                          <a:effectLst/>
                        </a:rPr>
                        <a:t>sfix_btn.png 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effectLst/>
                        </a:rPr>
                        <a:t>고정 버튼 </a:t>
                      </a:r>
                      <a:r>
                        <a:rPr lang="en-US" altLang="ko-KR" sz="1200" smtClean="0">
                          <a:effectLst/>
                        </a:rPr>
                        <a:t>(</a:t>
                      </a:r>
                      <a:r>
                        <a:rPr lang="ko-KR" altLang="en-US" sz="1200" smtClean="0">
                          <a:effectLst/>
                        </a:rPr>
                        <a:t>공통</a:t>
                      </a:r>
                      <a:r>
                        <a:rPr lang="en-US" altLang="ko-KR" sz="1200" smtClean="0">
                          <a:effectLst/>
                        </a:rPr>
                        <a:t>)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4045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 CSS Image Sprite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62880" y="2060848"/>
            <a:ext cx="8229600" cy="941796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이미지 파일명 정의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sfix 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width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height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값이 고정인 이미지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sflex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 텍스트 사이즈에 맞게 폭이 변하는 이미지 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수정시 꼭 </a:t>
            </a:r>
            <a:r>
              <a:rPr lang="en-US" altLang="ko-KR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PSD</a:t>
            </a:r>
            <a:r>
              <a:rPr lang="ko-KR" altLang="en-US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함께 수정해야 합니다</a:t>
            </a:r>
            <a:r>
              <a:rPr lang="en-US" altLang="ko-KR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!!</a:t>
            </a:r>
            <a:endParaRPr lang="ko-KR" altLang="en-US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" descr="http://img.echosting.cafe24.com/smartAdmin/img/common/sfix_b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56" y="5500960"/>
            <a:ext cx="962025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sflex_btn_bg.png (300×1315) - Chrom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t="59890" r="80428" b="5217"/>
          <a:stretch/>
        </p:blipFill>
        <p:spPr>
          <a:xfrm>
            <a:off x="2757356" y="3819273"/>
            <a:ext cx="1022556" cy="14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3991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8. SUIO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 가이드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281522" cy="34163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PAGE/POPUP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BUTTON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LIST/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txtInfo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BOARD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SELECT/MULTIPLE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PICKER AREA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NOTICE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21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45745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SVN, XAMPP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031092" cy="7386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작업의 효율성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업무산출물 공유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&amp;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관리의 효율성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형상관리를 위해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svn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사용합니다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아래 사이트에서 다운받아 설치해 주세요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최초 설치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회만 하면 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3168352" cy="254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92" y="4077072"/>
            <a:ext cx="2448272" cy="251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118283"/>
            <a:ext cx="4559005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/>
              </a:rPr>
              <a:t>http://sourceforge.net/projects/xampp/files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/>
              </a:rPr>
              <a:t>/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내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PC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서버처럼 사용 할 수 있는 프로그램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5992" y="2852936"/>
            <a:ext cx="3939347" cy="115268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/>
              </a:rPr>
              <a:t>http://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/>
              </a:rPr>
              <a:t>tortoisesvn.net/downloads.html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커밋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업데이트 등의 기능을 이용하여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형상관리 할 수 있는 프로그램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1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23150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디버깅툴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271104" cy="41549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복잡하고 다양한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문법을 검수 해 줍니다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fe.cafe24.com/suio/debug_css.html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팝업 디버깅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팝업 사이즈를 지정하지 않을 경우 다음과 같은 메시지가 뜹니다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예시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와 같이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사이즈를 지정해 주어야 합니다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7863" y="3068960"/>
            <a:ext cx="82089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/>
              <a:t>Suio.css </a:t>
            </a:r>
            <a:r>
              <a:rPr lang="ko-KR" altLang="en-US" sz="1400" smtClean="0"/>
              <a:t>를 사용하는 페이지일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아래의 </a:t>
            </a:r>
            <a:r>
              <a:rPr lang="en-US" altLang="ko-KR" sz="1400" smtClean="0"/>
              <a:t>js</a:t>
            </a:r>
            <a:r>
              <a:rPr lang="ko-KR" altLang="en-US" sz="1400" smtClean="0"/>
              <a:t>를 페이지 최 하단에 추가해줍니다</a:t>
            </a:r>
            <a:r>
              <a:rPr lang="en-US" altLang="ko-KR" sz="1400" smtClean="0"/>
              <a:t>. 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&lt;!-- </a:t>
            </a:r>
            <a:r>
              <a:rPr lang="ko-KR" altLang="en-US" sz="1400"/>
              <a:t>참고 </a:t>
            </a:r>
            <a:r>
              <a:rPr lang="en-US" altLang="ko-KR" sz="1400"/>
              <a:t>: UI </a:t>
            </a:r>
            <a:r>
              <a:rPr lang="ko-KR" altLang="en-US" sz="1400"/>
              <a:t>체크용 </a:t>
            </a:r>
            <a:r>
              <a:rPr lang="en-US" altLang="ko-KR" sz="1400"/>
              <a:t>JS </a:t>
            </a:r>
            <a:r>
              <a:rPr lang="ko-KR" altLang="en-US" sz="1400"/>
              <a:t>입니다 </a:t>
            </a:r>
            <a:r>
              <a:rPr lang="en-US" altLang="ko-KR" sz="1400"/>
              <a:t>--&gt;</a:t>
            </a:r>
          </a:p>
          <a:p>
            <a:r>
              <a:rPr lang="en-US" altLang="ko-KR" sz="1400" smtClean="0"/>
              <a:t>&lt;</a:t>
            </a:r>
            <a:r>
              <a:rPr lang="en-US" altLang="ko-KR" sz="1400"/>
              <a:t>script type="text/javascript" src="/suio/js/debug.js" charset="utf-8"&gt;&lt;/script&gt;&lt;!-- //</a:t>
            </a:r>
            <a:r>
              <a:rPr lang="ko-KR" altLang="en-US" sz="1400"/>
              <a:t>참고 </a:t>
            </a:r>
            <a:r>
              <a:rPr lang="en-US" altLang="ko-KR" sz="1400"/>
              <a:t>--&gt;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1209"/>
            <a:ext cx="8425464" cy="5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크로스브라우징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5622"/>
              </p:ext>
            </p:extLst>
          </p:nvPr>
        </p:nvGraphicFramePr>
        <p:xfrm>
          <a:off x="683568" y="1052736"/>
          <a:ext cx="8208912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016224"/>
                <a:gridCol w="2160240"/>
                <a:gridCol w="3024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솔루션</a:t>
                      </a:r>
                      <a:r>
                        <a:rPr lang="en-US" altLang="ko-KR" sz="1000" smtClean="0"/>
                        <a:t>/SUIO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판매몰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마이그레이션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권장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 8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이상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크롬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파이어폭스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 7 </a:t>
                      </a:r>
                      <a:r>
                        <a:rPr lang="ko-KR" altLang="en-US" sz="1000" smtClean="0"/>
                        <a:t>이상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크롬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파이어폭스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 7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이상 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특이사항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smtClean="0"/>
                        <a:t>CSS3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미지원 속성 중</a:t>
                      </a:r>
                      <a:r>
                        <a:rPr lang="en-US" altLang="ko-KR" sz="1000" baseline="0" smtClean="0"/>
                        <a:t>, </a:t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컨텐츠인지의 어려움이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없는 속성들은 </a:t>
                      </a:r>
                      <a:r>
                        <a:rPr lang="en-US" altLang="ko-KR" sz="1000" baseline="0" smtClean="0"/>
                        <a:t>IE 8 </a:t>
                      </a:r>
                      <a:r>
                        <a:rPr lang="ko-KR" altLang="en-US" sz="1000" baseline="0" smtClean="0"/>
                        <a:t>이하브라우저 미지원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en-US" altLang="ko-KR" sz="1000" baseline="0" smtClean="0"/>
                        <a:t>Ex) border-radius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line-height </a:t>
                      </a:r>
                      <a:r>
                        <a:rPr lang="ko-KR" altLang="en-US" sz="1000" baseline="0" smtClean="0"/>
                        <a:t>등 브라우저별 약간의 </a:t>
                      </a:r>
                      <a:r>
                        <a:rPr lang="en-US" altLang="ko-KR" sz="1000" baseline="0" smtClean="0"/>
                        <a:t>px </a:t>
                      </a:r>
                      <a:r>
                        <a:rPr lang="ko-KR" altLang="en-US" sz="1000" baseline="0" smtClean="0"/>
                        <a:t>값 차이 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IE </a:t>
                      </a:r>
                      <a:r>
                        <a:rPr lang="ko-KR" altLang="en-US" sz="1000" baseline="0" smtClean="0"/>
                        <a:t>호환성보기 미지원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line-height </a:t>
                      </a:r>
                      <a:r>
                        <a:rPr lang="ko-KR" altLang="en-US" sz="1000" baseline="0" smtClean="0"/>
                        <a:t>등 브라우저별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약간의 </a:t>
                      </a:r>
                      <a:r>
                        <a:rPr lang="en-US" altLang="ko-KR" sz="1000" baseline="0" smtClean="0"/>
                        <a:t>px </a:t>
                      </a:r>
                      <a:r>
                        <a:rPr lang="ko-KR" altLang="en-US" sz="1000" baseline="0" smtClean="0"/>
                        <a:t>값 차이 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IE </a:t>
                      </a:r>
                      <a:r>
                        <a:rPr lang="ko-KR" altLang="en-US" sz="1000" baseline="0" smtClean="0"/>
                        <a:t>호환성보기 미지원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smtClean="0"/>
                        <a:t>단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기존 페이지가 </a:t>
                      </a:r>
                      <a:r>
                        <a:rPr lang="en-US" altLang="ko-KR" sz="1000" baseline="0" smtClean="0"/>
                        <a:t>DOCTYPE</a:t>
                      </a:r>
                      <a:r>
                        <a:rPr lang="ko-KR" altLang="en-US" sz="1000" baseline="0" smtClean="0"/>
                        <a:t>이 없는 등 비표준 작업이라면 해당 페이지의 기준을 따름</a:t>
                      </a:r>
                      <a:endParaRPr lang="en-US" altLang="ko-KR" sz="1000" baseline="0" smtClean="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smtClean="0"/>
                        <a:t>결제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회원가입 등 쇼핑몰 필수 기능</a:t>
                      </a:r>
                      <a:r>
                        <a:rPr lang="en-US" altLang="ko-KR" sz="1000" smtClean="0"/>
                        <a:t/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/>
                        <a:t>IE 6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를 포함 전 브라우저 지원 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smtClean="0"/>
                        <a:t>마이그레이션 참고몰이 호환성보기시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노출되는 화면있다면 참고해서 적용 함</a:t>
                      </a:r>
                      <a:r>
                        <a:rPr lang="en-US" altLang="ko-KR" sz="1000" baseline="0" smtClean="0"/>
                        <a:t>. </a:t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구디자인의 경우 비표준 환경에서 제작 되었기 때문</a:t>
                      </a:r>
                      <a:r>
                        <a:rPr lang="en-US" altLang="ko-KR" sz="1000" baseline="0" smtClean="0"/>
                        <a:t>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92767"/>
            <a:ext cx="2287806" cy="1200329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6. </a:t>
            </a:r>
          </a:p>
          <a:p>
            <a:pPr algn="l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판매몰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퍼블리싱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2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판매몰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180679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서비스 되고 있는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페이지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484784"/>
            <a:ext cx="7344816" cy="10618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지라에 추가된 참고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URL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 접속하여 소스를 복사합니다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 페이지의 필요한 부분만 수정합니다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수정된 부분은 작업 메인지라 코드를 주석으로 표시합니다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924944"/>
            <a:ext cx="152798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신규 페이지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3573016"/>
            <a:ext cx="7920880" cy="10202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기존에 서비스되고 있는 페이지 중 동일한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가진 페이지의 소스를 복사하여 작업합니다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지라에 참고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url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 추가됩니다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86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166697"/>
            <a:ext cx="2557110" cy="1126399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6. </a:t>
            </a:r>
          </a:p>
          <a:p>
            <a:pPr algn="l">
              <a:lnSpc>
                <a:spcPct val="150000"/>
              </a:lnSpc>
            </a:pPr>
            <a:r>
              <a:rPr lang="ko-KR" altLang="en-US" sz="2400" b="1" dirty="0" smtClean="0"/>
              <a:t>지라</a:t>
            </a:r>
            <a:r>
              <a:rPr lang="en-US" altLang="ko-KR" sz="2400" b="1" dirty="0" smtClean="0"/>
              <a:t> </a:t>
            </a:r>
            <a:r>
              <a:rPr lang="ko-KR" altLang="en-US" sz="2400" b="1" dirty="0"/>
              <a:t>사용 </a:t>
            </a:r>
            <a:r>
              <a:rPr lang="ko-KR" altLang="en-US" sz="2400" b="1" dirty="0" smtClean="0"/>
              <a:t>가이드</a:t>
            </a:r>
            <a:endParaRPr lang="en-US" altLang="ko-KR" sz="2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4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08262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지라 상태 값 체크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179909"/>
            <a:ext cx="8136904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 지라를 받을 경우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 안에 일정을 추가합니다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일정은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추가 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end day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due day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넘지 않도록 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일정이 변경되었을 시 지라의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start day/end day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일정에 맞추어 변경합니다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 시작 시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상태 값을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doing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으로 변경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 완료 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done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처리합니다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385136"/>
            <a:ext cx="407355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퇴근 전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당일 처리업무에 대한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워크로그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817184"/>
            <a:ext cx="8136904" cy="17081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done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처리시에 일괄 기입 아님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해당 업무를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일간 진행했으면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 동안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하루에 투입된 시간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각각 기입합니다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해당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업무를 위한 회의 참석 등도 워크로그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업무분석 시간 포함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검수수정을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위한 워크로그는 검수지라가 아닌 작업지라에 등록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검수지라에는 검수한 사람의 워크로그를 남깁니다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09681"/>
            <a:ext cx="224452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Assignee,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퍼블리셔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31" y="3008163"/>
            <a:ext cx="2981741" cy="1428949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99992" y="3176044"/>
            <a:ext cx="4032448" cy="10618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Assignee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작업자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퍼블리셔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본사 담당자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870748" y="3338351"/>
            <a:ext cx="360040" cy="150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870748" y="3986423"/>
            <a:ext cx="360040" cy="150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92767"/>
            <a:ext cx="1467068" cy="1200329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8. </a:t>
            </a:r>
          </a:p>
          <a:p>
            <a:pPr algn="l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반응형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웹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82614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반응형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웹이란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340768"/>
            <a:ext cx="8136904" cy="10618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PC,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태블릿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스마트폰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등 기기의 이용이 늘어나면서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같은 웹을 이용하더라도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PC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와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모바일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기기에서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동등한 서비스를 제공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할 수 있도록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다양한 해상도에 대응하여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반응하는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웹페이지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12" y="3808709"/>
            <a:ext cx="6156176" cy="24949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2492896"/>
            <a:ext cx="304205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미디어 쿼리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(Media Query)?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2996952"/>
            <a:ext cx="8136904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CSS3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이용하여 미디어 타입으로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단말기 종류에 따라 각각 다른 스타일을 적용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하는 것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70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21567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미디어 쿼리 적용법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484784"/>
            <a:ext cx="8136904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1) &lt;link&gt;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29975"/>
              </p:ext>
            </p:extLst>
          </p:nvPr>
        </p:nvGraphicFramePr>
        <p:xfrm>
          <a:off x="1115616" y="1988840"/>
          <a:ext cx="7450327" cy="579120"/>
        </p:xfrm>
        <a:graphic>
          <a:graphicData uri="http://schemas.openxmlformats.org/drawingml/2006/table">
            <a:tbl>
              <a:tblPr/>
              <a:tblGrid>
                <a:gridCol w="220852"/>
                <a:gridCol w="722947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link </a:t>
                      </a:r>
                      <a:r>
                        <a:rPr lang="en-US" sz="1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href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"cssfile.css"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media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"screen and (min-width: 512px) and (max-width: 1024px)"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rel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"stylesheet"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34366"/>
              </p:ext>
            </p:extLst>
          </p:nvPr>
        </p:nvGraphicFramePr>
        <p:xfrm>
          <a:off x="1106800" y="3356992"/>
          <a:ext cx="7580000" cy="1066800"/>
        </p:xfrm>
        <a:graphic>
          <a:graphicData uri="http://schemas.openxmlformats.org/drawingml/2006/table">
            <a:tbl>
              <a:tblPr/>
              <a:tblGrid>
                <a:gridCol w="326874"/>
                <a:gridCol w="725312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altLang="ko-K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altLang="ko-K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&lt;style </a:t>
                      </a:r>
                      <a:r>
                        <a:rPr lang="en-US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type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="text/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media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="screen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and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min-width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512px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and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max-width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1024px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"&gt;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/* style */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&lt;/style&gt;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99292"/>
              </p:ext>
            </p:extLst>
          </p:nvPr>
        </p:nvGraphicFramePr>
        <p:xfrm>
          <a:off x="1106800" y="5170512"/>
          <a:ext cx="7497648" cy="1066800"/>
        </p:xfrm>
        <a:graphic>
          <a:graphicData uri="http://schemas.openxmlformats.org/drawingml/2006/table">
            <a:tbl>
              <a:tblPr/>
              <a:tblGrid>
                <a:gridCol w="323323"/>
                <a:gridCol w="717432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altLang="ko-K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altLang="ko-K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&lt;style&gt;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i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@import </a:t>
                      </a:r>
                      <a:r>
                        <a:rPr lang="en-US" sz="1600" i="1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url</a:t>
                      </a:r>
                      <a:r>
                        <a:rPr lang="en-US" sz="1600" i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(cssfile.css) screen and (min-width: 152px) and (max-width: 1024px);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&lt;/style&gt;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2839091"/>
            <a:ext cx="8136904" cy="4154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&lt;style&gt;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4653136"/>
            <a:ext cx="8136904" cy="4154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3) &lt;style - @import&gt;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86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21567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미디어 쿼리 적용법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484784"/>
            <a:ext cx="8136904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css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5686"/>
              </p:ext>
            </p:extLst>
          </p:nvPr>
        </p:nvGraphicFramePr>
        <p:xfrm>
          <a:off x="971600" y="1988840"/>
          <a:ext cx="7571184" cy="914400"/>
        </p:xfrm>
        <a:graphic>
          <a:graphicData uri="http://schemas.openxmlformats.org/drawingml/2006/table">
            <a:tbl>
              <a:tblPr/>
              <a:tblGrid>
                <a:gridCol w="326494"/>
                <a:gridCol w="724469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en-US" altLang="ko-KR" dirty="0">
                        <a:solidFill>
                          <a:srgbClr val="5499DE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media screen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and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width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512px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and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width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1024px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){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  .class { </a:t>
                      </a:r>
                      <a:r>
                        <a:rPr lang="ko-KR" altLang="en-US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스타일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 }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7032"/>
            <a:ext cx="7477752" cy="1224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3608" y="5680702"/>
            <a:ext cx="4796822" cy="50405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http://fe.cafe24.com/guide/edu/responsive.html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5229200"/>
            <a:ext cx="8136904" cy="4154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예시 파일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9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왼쪽으로 구부러진 화살표 15"/>
          <p:cNvSpPr/>
          <p:nvPr/>
        </p:nvSpPr>
        <p:spPr>
          <a:xfrm rot="10800000">
            <a:off x="4133398" y="2255201"/>
            <a:ext cx="1296144" cy="157623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851328" cy="438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5798993" y="108557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 descr="C:\Users\990_64bit\AppData\Local\Microsoft\Windows\Temporary Internet Files\Content.IE5\PA0YFV6J\MC90044153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60" y="3050694"/>
            <a:ext cx="2260620" cy="222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7604" y="5199583"/>
            <a:ext cx="101662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작업자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7924" y="5199583"/>
            <a:ext cx="1003801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작업자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8993" y="1949673"/>
            <a:ext cx="595035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왼쪽으로 구부러진 화살표 6"/>
          <p:cNvSpPr/>
          <p:nvPr/>
        </p:nvSpPr>
        <p:spPr>
          <a:xfrm>
            <a:off x="7020272" y="2356826"/>
            <a:ext cx="1296144" cy="157623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9" name="Picture 9" descr="C:\Users\990_64bit\AppData\Local\Microsoft\Windows\Temporary Internet Files\Content.IE5\PA0YFV6J\MC90044153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44" y="2979686"/>
            <a:ext cx="2404636" cy="23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4365104"/>
            <a:ext cx="1368152" cy="28803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86435" y="1772816"/>
            <a:ext cx="595035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커밋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2320" y="1772816"/>
            <a:ext cx="100540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업데이트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836712"/>
            <a:ext cx="601447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SVN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6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935419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 현황 및 작업 방식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217559" y="1520041"/>
            <a:ext cx="792088" cy="93610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8" descr="C:\Users\990_64bit\AppData\Local\Microsoft\Windows\Temporary Internet Files\Content.IE5\PA0YFV6J\MC9004415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" y="1340768"/>
            <a:ext cx="1312885" cy="12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990_64bit\AppData\Local\Microsoft\Windows\Temporary Internet Files\Content.IE5\PA0YFV6J\MC90044153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17" y="1340768"/>
            <a:ext cx="1396524" cy="13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3198" y="2652684"/>
            <a:ext cx="1162498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로컬에서 작업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2652684"/>
            <a:ext cx="2157963" cy="5539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최종 담당자 확인</a:t>
            </a:r>
            <a:endParaRPr lang="en-US" altLang="ko-KR" sz="12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경로</a:t>
            </a:r>
            <a:r>
              <a:rPr lang="en-US" altLang="ko-KR" sz="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파일명 가이드 준수 여부 확인 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652684"/>
            <a:ext cx="1524776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서버 업로드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2" name="Picture 8" descr="C:\Users\990_64bit\AppData\Local\Microsoft\Windows\Temporary Internet Files\Content.IE5\PA0YFV6J\MC9004415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74" y="1356540"/>
            <a:ext cx="1312885" cy="12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04248" y="2679303"/>
            <a:ext cx="224933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경로 변경 후</a:t>
            </a:r>
            <a:endParaRPr lang="en-US" altLang="ko-KR" sz="12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최종 커밋 및 요청부서에 공유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172409" y="1932604"/>
            <a:ext cx="311359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404657" y="1932604"/>
            <a:ext cx="311359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564897" y="1932604"/>
            <a:ext cx="311359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41956"/>
              </p:ext>
            </p:extLst>
          </p:nvPr>
        </p:nvGraphicFramePr>
        <p:xfrm>
          <a:off x="501575" y="3375000"/>
          <a:ext cx="846291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6129"/>
                <a:gridCol w="2016224"/>
                <a:gridCol w="2592288"/>
                <a:gridCol w="24482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사용위치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로컬 </a:t>
                      </a:r>
                      <a:r>
                        <a:rPr lang="en-US" altLang="ko-KR" sz="1200" smtClean="0"/>
                        <a:t>html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로컬 작업 폴더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실주소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판매몰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D:\fe-front\img.cafe24.com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//img.cafe24.com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솔루션 중 이미지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/img/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D:\fe\img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//img.echosting.com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솔루션 중 </a:t>
                      </a:r>
                      <a:r>
                        <a:rPr lang="en-US" altLang="ko-KR" sz="1200" smtClean="0"/>
                        <a:t>CSS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/css/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D:\fe\css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//img.echosting.com/css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기타 이벤트 성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/m-img.cafe24.com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D:\fe-front\m-img.cafe24.com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//m-img.cafe24.com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39552" y="5589240"/>
            <a:ext cx="84249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이미지서버에서는 이미지</a:t>
            </a:r>
            <a:r>
              <a:rPr lang="en-US" altLang="ko-KR" sz="1100" smtClean="0"/>
              <a:t>, CSS, UI </a:t>
            </a:r>
            <a:r>
              <a:rPr lang="ko-KR" altLang="en-US" sz="1100" smtClean="0"/>
              <a:t>와 관련된 파일들이 업로드 됩니다</a:t>
            </a:r>
            <a:r>
              <a:rPr lang="en-US" altLang="ko-KR" sz="1100" smtClean="0"/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로컬에서 </a:t>
            </a:r>
            <a:r>
              <a:rPr lang="ko-KR" altLang="en-US" sz="1100"/>
              <a:t>최종 확인 후</a:t>
            </a:r>
            <a:r>
              <a:rPr lang="en-US" altLang="ko-KR" sz="1100"/>
              <a:t>, </a:t>
            </a:r>
            <a:r>
              <a:rPr lang="ko-KR" altLang="en-US" sz="1100"/>
              <a:t>이미지서버에 업로드 됩니다</a:t>
            </a:r>
            <a:r>
              <a:rPr lang="en-US" altLang="ko-KR" sz="110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이미지서버에 올리면 </a:t>
            </a:r>
            <a:r>
              <a:rPr lang="ko-KR" altLang="en-US" sz="1100" u="sng" smtClean="0"/>
              <a:t>실시간으로 전체 배포</a:t>
            </a:r>
            <a:r>
              <a:rPr lang="ko-KR" altLang="en-US" sz="1100" smtClean="0"/>
              <a:t>가 되므로</a:t>
            </a:r>
            <a:r>
              <a:rPr lang="en-US" altLang="ko-KR" sz="1100" smtClean="0"/>
              <a:t>, </a:t>
            </a:r>
            <a:r>
              <a:rPr lang="ko-KR" altLang="en-US" sz="1100" smtClean="0"/>
              <a:t>덮어쓰기 시 유의해야 합니다</a:t>
            </a:r>
            <a:r>
              <a:rPr lang="en-US" altLang="ko-KR" sz="110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>
                <a:hlinkClick r:id="rId4"/>
              </a:rPr>
              <a:t>https</a:t>
            </a:r>
            <a:r>
              <a:rPr lang="en-US" altLang="ko-KR" sz="1100">
                <a:hlinkClick r:id="rId4"/>
              </a:rPr>
              <a:t>://</a:t>
            </a:r>
            <a:r>
              <a:rPr lang="en-US" altLang="ko-KR" sz="1100" smtClean="0">
                <a:hlinkClick r:id="rId4"/>
              </a:rPr>
              <a:t>wiki.simplexi.com/pages/viewpage.action?pageId=59180458</a:t>
            </a:r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30185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환경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65810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 작업 주의 사항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412776"/>
            <a:ext cx="84249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이미지서버에 업로드 되는 시점</a:t>
            </a:r>
            <a:r>
              <a:rPr lang="en-US" altLang="ko-KR" sz="1100" smtClean="0"/>
              <a:t>, </a:t>
            </a:r>
            <a:r>
              <a:rPr lang="ko-KR" altLang="en-US" sz="1100" smtClean="0"/>
              <a:t>즉 퍼블리싱할때와 개발일정이 항상 동일하지 않습니다</a:t>
            </a:r>
            <a:r>
              <a:rPr lang="en-US" altLang="ko-KR" sz="1100" smtClean="0"/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이미지서버는 실시간배포</a:t>
            </a:r>
            <a:r>
              <a:rPr lang="en-US" altLang="ko-KR" sz="1100" smtClean="0"/>
              <a:t>, </a:t>
            </a:r>
            <a:r>
              <a:rPr lang="ko-KR" altLang="en-US" sz="1100" smtClean="0"/>
              <a:t>개발소스는 각 팀별 배포일정이 다르기 때문입니다</a:t>
            </a:r>
            <a:r>
              <a:rPr lang="en-US" altLang="ko-KR" sz="110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해당 </a:t>
            </a:r>
            <a:r>
              <a:rPr lang="en-US" altLang="ko-KR" sz="1100" smtClean="0"/>
              <a:t>CSS</a:t>
            </a:r>
            <a:r>
              <a:rPr lang="ko-KR" altLang="en-US" sz="1100" smtClean="0"/>
              <a:t>나 이미지를 업로드 중 덮어쓰기 형태일 경우 </a:t>
            </a:r>
            <a:r>
              <a:rPr lang="ko-KR" altLang="en-US" sz="1100" b="1" u="sng" smtClean="0"/>
              <a:t>실제 서비스에 영향을 줘서는 절대 안됩니다</a:t>
            </a:r>
            <a:r>
              <a:rPr lang="en-US" altLang="ko-KR" sz="1100" b="1" u="sng" smtClean="0"/>
              <a:t>.</a:t>
            </a:r>
            <a:r>
              <a:rPr lang="ko-KR" altLang="en-US" sz="1100" b="1" u="sng" smtClean="0"/>
              <a:t> </a:t>
            </a:r>
            <a:endParaRPr lang="en-US" altLang="ko-KR" sz="1100" b="1" u="sng" smtClean="0"/>
          </a:p>
        </p:txBody>
      </p:sp>
      <p:sp>
        <p:nvSpPr>
          <p:cNvPr id="5" name="TextBox 4"/>
          <p:cNvSpPr txBox="1"/>
          <p:nvPr/>
        </p:nvSpPr>
        <p:spPr>
          <a:xfrm>
            <a:off x="570403" y="2924944"/>
            <a:ext cx="244009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예시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덮어쓰기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3" y="3501009"/>
            <a:ext cx="3425533" cy="205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95736" y="3717032"/>
            <a:ext cx="545213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1398" y="3356992"/>
            <a:ext cx="5117106" cy="286232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신용카드 결제 아이콘을 </a:t>
            </a:r>
            <a:r>
              <a:rPr lang="en-US" altLang="ko-KR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서비스로 교체 요청 온 경우 </a:t>
            </a:r>
            <a:endParaRPr lang="en-US" altLang="ko-KR" sz="12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클릭시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신용카드 결제 페이지로 </a:t>
            </a:r>
            <a:r>
              <a:rPr lang="ko-KR" altLang="en-US" sz="12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이동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하는 아이콘입니다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링크값은 개발팀에서 수정하며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배포시간이 업무시간 외 입니다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hlinkClick r:id="rId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해당 이미지를 덮어쓸 경우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아이콘 디자인은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서비스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링크값은 신용카드 결제 페이지가 되기 때문에 문제 될 수 있습니다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반드시 동일한 경로에 신규 파일로 제작 하고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이미지서버에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업로드 후 신규 이미지경로와 링크값을 교체해야 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환경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65810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 작업 주의 사항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403" y="1445876"/>
            <a:ext cx="223490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예시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퍼블리싱 수정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7" y="2420888"/>
            <a:ext cx="6474996" cy="8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7" y="3429000"/>
            <a:ext cx="6474996" cy="82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26986" y="2500173"/>
            <a:ext cx="3155790" cy="712803"/>
          </a:xfrm>
          <a:prstGeom prst="rect">
            <a:avLst/>
          </a:prstGeom>
          <a:solidFill>
            <a:schemeClr val="accent2">
              <a:alpha val="46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loginAfter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3436277"/>
            <a:ext cx="3155790" cy="712803"/>
          </a:xfrm>
          <a:prstGeom prst="rect">
            <a:avLst/>
          </a:prstGeom>
          <a:solidFill>
            <a:schemeClr val="accent2">
              <a:alpha val="46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loginArea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277" y="4533840"/>
            <a:ext cx="7007046" cy="120032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기존의 영역을 다른 디자인으로 퍼블리싱 요청이 온 경우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Class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명을 신규로 제작합니다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loginArea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정상 배포되면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loginAfter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내용을 삭제합니다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배포시 별도 연락 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CSS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최적화 되어야 해당 사이트의 속도가 빨라지며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다음사람이 작업시 분석에 도움이 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lnSpc>
            <a:spcPct val="150000"/>
          </a:lnSpc>
          <a:buNone/>
          <a:defRPr sz="1600" b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34474</TotalTime>
  <Words>2455</Words>
  <Application>Microsoft Office PowerPoint</Application>
  <PresentationFormat>화면 슬라이드 쇼(4:3)</PresentationFormat>
  <Paragraphs>593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HY견고딕</vt:lpstr>
      <vt:lpstr>inherit</vt:lpstr>
      <vt:lpstr>맑은 고딕</vt:lpstr>
      <vt:lpstr>Arial</vt:lpstr>
      <vt:lpstr>Wingdings</vt:lpstr>
      <vt:lpstr>Office 테마</vt:lpstr>
      <vt:lpstr>PowerPoint 프레젠테이션</vt:lpstr>
      <vt:lpstr>교육시간표</vt:lpstr>
      <vt:lpstr>PowerPoint 프레젠테이션</vt:lpstr>
      <vt:lpstr>개요</vt:lpstr>
      <vt:lpstr>작업 환경 설정</vt:lpstr>
      <vt:lpstr>작업 환경 설정</vt:lpstr>
      <vt:lpstr>작업 환경 설정</vt:lpstr>
      <vt:lpstr>작업 환경 설정</vt:lpstr>
      <vt:lpstr>작업 환경 설정</vt:lpstr>
      <vt:lpstr>작업 환경 설정</vt:lpstr>
      <vt:lpstr>검수</vt:lpstr>
      <vt:lpstr>PowerPoint 프레젠테이션</vt:lpstr>
      <vt:lpstr>charset의 이해</vt:lpstr>
      <vt:lpstr>Float의 특징</vt:lpstr>
      <vt:lpstr>Position의 특징</vt:lpstr>
      <vt:lpstr>sprite기법</vt:lpstr>
      <vt:lpstr>이미지 확장자</vt:lpstr>
      <vt:lpstr>웹 접근성</vt:lpstr>
      <vt:lpstr>웹 접근성</vt:lpstr>
      <vt:lpstr>디버깅</vt:lpstr>
      <vt:lpstr>디버깅</vt:lpstr>
      <vt:lpstr>디버깅</vt:lpstr>
      <vt:lpstr>디버깅</vt:lpstr>
      <vt:lpstr>PowerPoint 프레젠테이션</vt:lpstr>
      <vt:lpstr>에디트플러스 설정</vt:lpstr>
      <vt:lpstr>에디트플러스 설정</vt:lpstr>
      <vt:lpstr>에디트플러스 설정</vt:lpstr>
      <vt:lpstr>에디트플러스 설정</vt:lpstr>
      <vt:lpstr>PowerPoint 프레젠테이션</vt:lpstr>
      <vt:lpstr>업무 프로세스</vt:lpstr>
      <vt:lpstr>업무 구분</vt:lpstr>
      <vt:lpstr>업무 구분</vt:lpstr>
      <vt:lpstr>업무 구분</vt:lpstr>
      <vt:lpstr>업무 구분</vt:lpstr>
      <vt:lpstr>기획서</vt:lpstr>
      <vt:lpstr>기획서</vt:lpstr>
      <vt:lpstr>PowerPoint 프레젠테이션</vt:lpstr>
      <vt:lpstr>UIO</vt:lpstr>
      <vt:lpstr>UIO</vt:lpstr>
      <vt:lpstr>UIO</vt:lpstr>
      <vt:lpstr>UIO</vt:lpstr>
      <vt:lpstr>PowerPoint 프레젠테이션</vt:lpstr>
      <vt:lpstr>PowerPoint 프레젠테이션</vt:lpstr>
      <vt:lpstr>PowerPoint 프레젠테이션</vt:lpstr>
      <vt:lpstr>PowerPoint 프레젠테이션</vt:lpstr>
      <vt:lpstr>UIO</vt:lpstr>
      <vt:lpstr>UIO</vt:lpstr>
      <vt:lpstr>UIO</vt:lpstr>
      <vt:lpstr>UIO</vt:lpstr>
      <vt:lpstr>UIO</vt:lpstr>
      <vt:lpstr>크로스브라우징</vt:lpstr>
      <vt:lpstr>PowerPoint 프레젠테이션</vt:lpstr>
      <vt:lpstr>판매몰</vt:lpstr>
      <vt:lpstr>PowerPoint 프레젠테이션</vt:lpstr>
      <vt:lpstr>지라</vt:lpstr>
      <vt:lpstr>PowerPoint 프레젠테이션</vt:lpstr>
      <vt:lpstr>반응형 웹</vt:lpstr>
      <vt:lpstr>반응형 웹</vt:lpstr>
      <vt:lpstr>반응형 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990_64bit</dc:creator>
  <cp:lastModifiedBy>9010_64bit</cp:lastModifiedBy>
  <cp:revision>1589</cp:revision>
  <cp:lastPrinted>2014-11-28T09:48:08Z</cp:lastPrinted>
  <dcterms:created xsi:type="dcterms:W3CDTF">2012-09-03T08:09:42Z</dcterms:created>
  <dcterms:modified xsi:type="dcterms:W3CDTF">2015-07-17T09:08:38Z</dcterms:modified>
</cp:coreProperties>
</file>