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0" r:id="rId4"/>
  </p:sldMasterIdLst>
  <p:notesMasterIdLst>
    <p:notesMasterId r:id="rId13"/>
  </p:notesMasterIdLst>
  <p:sldIdLst>
    <p:sldId id="257" r:id="rId5"/>
    <p:sldId id="262" r:id="rId6"/>
    <p:sldId id="269" r:id="rId7"/>
    <p:sldId id="270" r:id="rId8"/>
    <p:sldId id="271" r:id="rId9"/>
    <p:sldId id="272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5" autoAdjust="0"/>
    <p:restoredTop sz="96290" autoAdjust="0"/>
  </p:normalViewPr>
  <p:slideViewPr>
    <p:cSldViewPr snapToGrid="0">
      <p:cViewPr varScale="1">
        <p:scale>
          <a:sx n="93" d="100"/>
          <a:sy n="93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941E9-C117-4952-8368-6FB7EE4AE216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23CAE-9A3E-4F57-A214-97EE50552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Three main phase</a:t>
            </a:r>
          </a:p>
          <a:p>
            <a:pPr lvl="1"/>
            <a:r>
              <a:rPr lang="en-US" dirty="0"/>
              <a:t>Data sources</a:t>
            </a:r>
          </a:p>
          <a:p>
            <a:pPr lvl="1"/>
            <a:r>
              <a:rPr lang="en-US" dirty="0"/>
              <a:t>Build (Python, Java &amp; HTML)</a:t>
            </a:r>
          </a:p>
          <a:p>
            <a:pPr lvl="1"/>
            <a:r>
              <a:rPr lang="en-US" dirty="0"/>
              <a:t>Deploy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8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 of building this page</a:t>
            </a:r>
          </a:p>
          <a:p>
            <a:r>
              <a:rPr lang="en-US" dirty="0"/>
              <a:t>Speak to the dashboard in the summary </a:t>
            </a:r>
          </a:p>
          <a:p>
            <a:r>
              <a:rPr lang="en-US" dirty="0"/>
              <a:t>Explain some of the observation over various year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A23CAE-9A3E-4F57-A214-97EE50552F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0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343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123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6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4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5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143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8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5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10/8/20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0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/Users/njpat/Google%20Drive/UNC_Data_BootCamp_2020/Project%202/NC-County-Statistic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Users/eunjeong/Documents/GitHub/NC-County-Statistics/proposal/images/population_nc_2010_2019.png" TargetMode="External"/><Relationship Id="rId3" Type="http://schemas.openxmlformats.org/officeDocument/2006/relationships/hyperlink" Target="file:///Users/eunjeong/Documents/GitHub/NC-County-Statistics/proposal/images/census_api_python_code.png" TargetMode="External"/><Relationship Id="rId7" Type="http://schemas.openxmlformats.org/officeDocument/2006/relationships/hyperlink" Target="file:///Users/eunjeong/Documents/GitHub/NC-County-Statistics/proposal/images/census_pep_api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Users/eunjeong/Documents/GitHub/NC-County-Statistics/proposal/images/population_code_1980_2000.png" TargetMode="External"/><Relationship Id="rId5" Type="http://schemas.openxmlformats.org/officeDocument/2006/relationships/hyperlink" Target="file:///Users/eunjeong/Documents/GitHub/NC-County-Statistics/proposal/images/census_cbp_2017_data.png" TargetMode="External"/><Relationship Id="rId4" Type="http://schemas.openxmlformats.org/officeDocument/2006/relationships/hyperlink" Target="file:///Users/eunjeong/Documents/GitHub/NC-County-Statistics/proposal/images/census_cbp_api.png" TargetMode="Externa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5061" y="1798093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NC Census Employment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5061" y="3817569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EJ, Bill, Abby, </a:t>
            </a:r>
            <a:r>
              <a:rPr lang="en-US" dirty="0" err="1">
                <a:solidFill>
                  <a:schemeClr val="tx1"/>
                </a:solidFill>
              </a:rPr>
              <a:t>Teshanee</a:t>
            </a:r>
            <a:r>
              <a:rPr lang="en-US" dirty="0">
                <a:solidFill>
                  <a:schemeClr val="tx1"/>
                </a:solidFill>
              </a:rPr>
              <a:t>, Niral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7218"/>
          </a:xfrm>
        </p:spPr>
        <p:txBody>
          <a:bodyPr/>
          <a:lstStyle/>
          <a:p>
            <a:r>
              <a:rPr lang="en-US" dirty="0"/>
              <a:t>Product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520"/>
            <a:ext cx="3178629" cy="38496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 the working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all features on the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visualization information</a:t>
            </a:r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9680F74C-62B9-4ADE-A869-4D7E4702E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741" y="1395018"/>
            <a:ext cx="6688704" cy="48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3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7218"/>
          </a:xfrm>
        </p:spPr>
        <p:txBody>
          <a:bodyPr/>
          <a:lstStyle/>
          <a:p>
            <a:r>
              <a:rPr lang="en-US" dirty="0"/>
              <a:t>High Level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664" y="1537970"/>
            <a:ext cx="2242820" cy="4526280"/>
          </a:xfrm>
        </p:spPr>
        <p:txBody>
          <a:bodyPr>
            <a:normAutofit/>
          </a:bodyPr>
          <a:lstStyle/>
          <a:p>
            <a:r>
              <a:rPr lang="en-US" dirty="0"/>
              <a:t>List of </a:t>
            </a:r>
          </a:p>
          <a:p>
            <a:pPr lvl="1"/>
            <a:r>
              <a:rPr lang="en-US" dirty="0"/>
              <a:t>Leaflet</a:t>
            </a:r>
          </a:p>
          <a:p>
            <a:pPr lvl="1"/>
            <a:r>
              <a:rPr lang="en-US" dirty="0"/>
              <a:t>Flasks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b="1" u="sng" dirty="0"/>
              <a:t>Chart.js</a:t>
            </a:r>
          </a:p>
          <a:p>
            <a:pPr lvl="1"/>
            <a:r>
              <a:rPr lang="en-US" dirty="0" err="1"/>
              <a:t>Mapbox</a:t>
            </a:r>
            <a:endParaRPr lang="en-US" dirty="0"/>
          </a:p>
          <a:p>
            <a:pPr lvl="1"/>
            <a:r>
              <a:rPr lang="en-US" dirty="0"/>
              <a:t>D3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 err="1"/>
              <a:t>bootstarp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B648BF-C5C4-458A-8A91-54F442159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36" y="1342159"/>
            <a:ext cx="6185650" cy="55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4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7218"/>
          </a:xfrm>
        </p:spPr>
        <p:txBody>
          <a:bodyPr/>
          <a:lstStyle/>
          <a:p>
            <a:r>
              <a:rPr lang="en-US" dirty="0"/>
              <a:t>Function Flow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3A8B02-12E6-491F-815D-20E99591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1308100"/>
            <a:ext cx="7437529" cy="48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9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7218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FA42AD-6A0B-0A4F-A01C-2BFB62DFC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356998"/>
              </p:ext>
            </p:extLst>
          </p:nvPr>
        </p:nvGraphicFramePr>
        <p:xfrm>
          <a:off x="1096963" y="1781638"/>
          <a:ext cx="10058400" cy="424269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111752064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148637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08045735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98241752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383103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48254621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61840912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6770468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4245708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158892257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3778726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83454898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50852391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67235365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97607968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31593905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402411837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13341930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63498486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114398519"/>
                    </a:ext>
                  </a:extLst>
                </a:gridCol>
              </a:tblGrid>
              <a:tr h="275185">
                <a:tc>
                  <a:txBody>
                    <a:bodyPr/>
                    <a:lstStyle/>
                    <a:p>
                      <a:r>
                        <a:rPr lang="en-US" sz="1200" b="0" dirty="0"/>
                        <a:t>1986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1998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2018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181119"/>
                  </a:ext>
                </a:extLst>
              </a:tr>
              <a:tr h="3967505"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109963"/>
                  </a:ext>
                </a:extLst>
              </a:tr>
            </a:tbl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7817294A-0BAA-5046-9E10-E52A61B7185E}"/>
              </a:ext>
            </a:extLst>
          </p:cNvPr>
          <p:cNvGrpSpPr/>
          <p:nvPr/>
        </p:nvGrpSpPr>
        <p:grpSpPr>
          <a:xfrm>
            <a:off x="1096963" y="2217684"/>
            <a:ext cx="6518299" cy="1493684"/>
            <a:chOff x="1096963" y="2217684"/>
            <a:chExt cx="6518299" cy="1493684"/>
          </a:xfrm>
        </p:grpSpPr>
        <p:sp>
          <p:nvSpPr>
            <p:cNvPr id="7" name="TextBox 6">
              <a:hlinkClick r:id="rId3" action="ppaction://hlinkfile"/>
              <a:extLst>
                <a:ext uri="{FF2B5EF4-FFF2-40B4-BE49-F238E27FC236}">
                  <a16:creationId xmlns:a16="http://schemas.microsoft.com/office/drawing/2014/main" id="{EC826077-081D-C844-B890-A0696C400C62}"/>
                </a:ext>
              </a:extLst>
            </p:cNvPr>
            <p:cNvSpPr txBox="1"/>
            <p:nvPr/>
          </p:nvSpPr>
          <p:spPr>
            <a:xfrm>
              <a:off x="1096963" y="2219531"/>
              <a:ext cx="3002426" cy="892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</a:t>
              </a:r>
            </a:p>
            <a:p>
              <a:endParaRPr lang="en-US" sz="1400" dirty="0"/>
            </a:p>
            <a:p>
              <a:r>
                <a:rPr lang="en-US" sz="1200" dirty="0"/>
                <a:t>Query variables for API call:</a:t>
              </a:r>
            </a:p>
            <a:p>
              <a:r>
                <a:rPr lang="en-US" sz="1200" dirty="0"/>
                <a:t>GEO_TTL, EMP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B9C8C5-5E0F-C341-B626-37C7CFFFF35D}"/>
                </a:ext>
              </a:extLst>
            </p:cNvPr>
            <p:cNvSpPr txBox="1"/>
            <p:nvPr/>
          </p:nvSpPr>
          <p:spPr>
            <a:xfrm>
              <a:off x="4099389" y="2217684"/>
              <a:ext cx="1510301" cy="10310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</a:t>
              </a:r>
            </a:p>
            <a:p>
              <a:endParaRPr lang="en-US" sz="1400" dirty="0"/>
            </a:p>
            <a:p>
              <a:r>
                <a:rPr lang="en-US" sz="1100" dirty="0"/>
                <a:t>NAICS1997_TTL,</a:t>
              </a:r>
            </a:p>
            <a:p>
              <a:r>
                <a:rPr lang="en-US" sz="1100" dirty="0"/>
                <a:t>GEO_TTL,</a:t>
              </a:r>
            </a:p>
            <a:p>
              <a:r>
                <a:rPr lang="en-US" sz="1100" dirty="0"/>
                <a:t>EMP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723EDF-363A-D142-8872-B85BD48EEF93}"/>
                </a:ext>
              </a:extLst>
            </p:cNvPr>
            <p:cNvSpPr txBox="1"/>
            <p:nvPr/>
          </p:nvSpPr>
          <p:spPr>
            <a:xfrm>
              <a:off x="5609690" y="2217684"/>
              <a:ext cx="1018593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 </a:t>
              </a:r>
            </a:p>
            <a:p>
              <a:endParaRPr lang="en-US" sz="1400" dirty="0"/>
            </a:p>
            <a:p>
              <a:r>
                <a:rPr lang="en-US" sz="1200" dirty="0"/>
                <a:t>NAICS2002_TTL,</a:t>
              </a:r>
            </a:p>
            <a:p>
              <a:r>
                <a:rPr lang="en-US" sz="1200" dirty="0"/>
                <a:t>GEO_TTL,EMP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C6B3B8-0644-7B42-94BD-4E0050AD3111}"/>
                </a:ext>
              </a:extLst>
            </p:cNvPr>
            <p:cNvSpPr txBox="1"/>
            <p:nvPr/>
          </p:nvSpPr>
          <p:spPr>
            <a:xfrm>
              <a:off x="6642640" y="2234040"/>
              <a:ext cx="972622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Total EMP </a:t>
              </a:r>
            </a:p>
            <a:p>
              <a:endParaRPr lang="en-US" sz="1400" dirty="0"/>
            </a:p>
            <a:p>
              <a:r>
                <a:rPr lang="en-US" sz="1200" dirty="0"/>
                <a:t>NAICS2007_TTL,</a:t>
              </a:r>
            </a:p>
            <a:p>
              <a:r>
                <a:rPr lang="en-US" sz="1200" dirty="0"/>
                <a:t>GEO_TTL,</a:t>
              </a:r>
            </a:p>
            <a:p>
              <a:r>
                <a:rPr lang="en-US" sz="1200" dirty="0"/>
                <a:t>EMP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BA0FC6-4449-A848-9502-E6F26193B7C1}"/>
              </a:ext>
            </a:extLst>
          </p:cNvPr>
          <p:cNvGrpSpPr/>
          <p:nvPr/>
        </p:nvGrpSpPr>
        <p:grpSpPr>
          <a:xfrm>
            <a:off x="7629617" y="2217684"/>
            <a:ext cx="3525746" cy="1538883"/>
            <a:chOff x="7629617" y="2217684"/>
            <a:chExt cx="3525746" cy="1538883"/>
          </a:xfrm>
        </p:grpSpPr>
        <p:sp>
          <p:nvSpPr>
            <p:cNvPr id="6" name="TextBox 5">
              <a:hlinkClick r:id="rId4" action="ppaction://hlinkfile"/>
              <a:extLst>
                <a:ext uri="{FF2B5EF4-FFF2-40B4-BE49-F238E27FC236}">
                  <a16:creationId xmlns:a16="http://schemas.microsoft.com/office/drawing/2014/main" id="{5760FBAA-131D-4443-B1A0-BAD67826A759}"/>
                </a:ext>
              </a:extLst>
            </p:cNvPr>
            <p:cNvSpPr txBox="1"/>
            <p:nvPr/>
          </p:nvSpPr>
          <p:spPr>
            <a:xfrm>
              <a:off x="7629617" y="2234040"/>
              <a:ext cx="2506894" cy="13234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County Business Patterns(CBP):</a:t>
              </a:r>
            </a:p>
            <a:p>
              <a:r>
                <a:rPr lang="en-US" sz="1400" dirty="0"/>
                <a:t>Business Sectors EMP</a:t>
              </a:r>
            </a:p>
            <a:p>
              <a:endParaRPr lang="en-US" sz="1400" dirty="0"/>
            </a:p>
            <a:p>
              <a:r>
                <a:rPr lang="en-US" sz="1200" dirty="0"/>
                <a:t>GEO_TTL, </a:t>
              </a:r>
            </a:p>
            <a:p>
              <a:r>
                <a:rPr lang="en-US" sz="1200" dirty="0"/>
                <a:t>EMP</a:t>
              </a:r>
            </a:p>
          </p:txBody>
        </p:sp>
        <p:sp>
          <p:nvSpPr>
            <p:cNvPr id="13" name="TextBox 12">
              <a:hlinkClick r:id="rId5" action="ppaction://hlinkfile"/>
              <a:extLst>
                <a:ext uri="{FF2B5EF4-FFF2-40B4-BE49-F238E27FC236}">
                  <a16:creationId xmlns:a16="http://schemas.microsoft.com/office/drawing/2014/main" id="{82BA92C3-D2DC-4D41-881E-FBC486E9D5C0}"/>
                </a:ext>
              </a:extLst>
            </p:cNvPr>
            <p:cNvSpPr txBox="1"/>
            <p:nvPr/>
          </p:nvSpPr>
          <p:spPr>
            <a:xfrm>
              <a:off x="10150867" y="2217684"/>
              <a:ext cx="1004496" cy="15388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/>
                <a:t>Business Sectors EMP</a:t>
              </a:r>
            </a:p>
            <a:p>
              <a:endParaRPr lang="en-US" sz="1400" dirty="0"/>
            </a:p>
            <a:p>
              <a:r>
                <a:rPr lang="en-US" sz="1200" dirty="0"/>
                <a:t>NAME,</a:t>
              </a:r>
            </a:p>
            <a:p>
              <a:r>
                <a:rPr lang="en-US" sz="1200" dirty="0"/>
                <a:t>EMP</a:t>
              </a:r>
            </a:p>
          </p:txBody>
        </p:sp>
      </p:grpSp>
      <p:sp>
        <p:nvSpPr>
          <p:cNvPr id="9" name="TextBox 8">
            <a:hlinkClick r:id="rId6" action="ppaction://hlinkfile"/>
            <a:extLst>
              <a:ext uri="{FF2B5EF4-FFF2-40B4-BE49-F238E27FC236}">
                <a16:creationId xmlns:a16="http://schemas.microsoft.com/office/drawing/2014/main" id="{9724BF09-033F-A94A-8965-B6788B85E067}"/>
              </a:ext>
            </a:extLst>
          </p:cNvPr>
          <p:cNvSpPr txBox="1"/>
          <p:nvPr/>
        </p:nvSpPr>
        <p:spPr>
          <a:xfrm>
            <a:off x="1096963" y="5216336"/>
            <a:ext cx="4019566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Population:  </a:t>
            </a:r>
            <a:r>
              <a:rPr lang="en-US" sz="1400" dirty="0"/>
              <a:t>1980, 1990, 2000 census results</a:t>
            </a:r>
          </a:p>
          <a:p>
            <a:r>
              <a:rPr lang="en-US" sz="1200" dirty="0"/>
              <a:t>Source: NC census demographic data</a:t>
            </a:r>
          </a:p>
        </p:txBody>
      </p:sp>
      <p:sp>
        <p:nvSpPr>
          <p:cNvPr id="14" name="TextBox 13">
            <a:hlinkClick r:id="rId7" action="ppaction://hlinkfile"/>
            <a:extLst>
              <a:ext uri="{FF2B5EF4-FFF2-40B4-BE49-F238E27FC236}">
                <a16:creationId xmlns:a16="http://schemas.microsoft.com/office/drawing/2014/main" id="{BF149DC7-6DF9-F846-821A-B038EF749B6D}"/>
              </a:ext>
            </a:extLst>
          </p:cNvPr>
          <p:cNvSpPr txBox="1"/>
          <p:nvPr/>
        </p:nvSpPr>
        <p:spPr>
          <a:xfrm>
            <a:off x="5126080" y="5210044"/>
            <a:ext cx="2014524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Population: </a:t>
            </a:r>
            <a:r>
              <a:rPr lang="en-US" sz="1400" dirty="0"/>
              <a:t>2001~ 2009</a:t>
            </a:r>
          </a:p>
          <a:p>
            <a:r>
              <a:rPr lang="en-US" sz="1200" dirty="0"/>
              <a:t>Source: Population Estimate Program of </a:t>
            </a:r>
            <a:r>
              <a:rPr lang="en-US" sz="1200" dirty="0" err="1"/>
              <a:t>Census.gov</a:t>
            </a:r>
            <a:endParaRPr lang="en-US" sz="1200" dirty="0"/>
          </a:p>
        </p:txBody>
      </p:sp>
      <p:sp>
        <p:nvSpPr>
          <p:cNvPr id="15" name="TextBox 14">
            <a:hlinkClick r:id="rId8" action="ppaction://hlinkfile"/>
            <a:extLst>
              <a:ext uri="{FF2B5EF4-FFF2-40B4-BE49-F238E27FC236}">
                <a16:creationId xmlns:a16="http://schemas.microsoft.com/office/drawing/2014/main" id="{21B13838-80F3-634C-987F-4474F48895DE}"/>
              </a:ext>
            </a:extLst>
          </p:cNvPr>
          <p:cNvSpPr txBox="1"/>
          <p:nvPr/>
        </p:nvSpPr>
        <p:spPr>
          <a:xfrm>
            <a:off x="7135863" y="5216335"/>
            <a:ext cx="4019566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Population:  </a:t>
            </a:r>
            <a:r>
              <a:rPr lang="en-US" sz="1400" dirty="0"/>
              <a:t>Annual County Population</a:t>
            </a:r>
          </a:p>
          <a:p>
            <a:r>
              <a:rPr lang="en-US" sz="1200" dirty="0"/>
              <a:t>Source: NC OSBM demographic table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B9E16B-3343-E242-A845-926FF104BA5C}"/>
              </a:ext>
            </a:extLst>
          </p:cNvPr>
          <p:cNvGrpSpPr/>
          <p:nvPr/>
        </p:nvGrpSpPr>
        <p:grpSpPr>
          <a:xfrm>
            <a:off x="1111319" y="4008474"/>
            <a:ext cx="6518299" cy="755020"/>
            <a:chOff x="1111319" y="4008474"/>
            <a:chExt cx="6518299" cy="7550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95C900-CF9B-C540-B308-47CDE79CA6B5}"/>
                </a:ext>
              </a:extLst>
            </p:cNvPr>
            <p:cNvSpPr txBox="1"/>
            <p:nvPr/>
          </p:nvSpPr>
          <p:spPr>
            <a:xfrm>
              <a:off x="1111319" y="4010321"/>
              <a:ext cx="3002426" cy="307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 </a:t>
              </a:r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EMP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2517D-AF5D-7946-ABC5-10D25C936440}"/>
                </a:ext>
              </a:extLst>
            </p:cNvPr>
            <p:cNvSpPr txBox="1"/>
            <p:nvPr/>
          </p:nvSpPr>
          <p:spPr>
            <a:xfrm>
              <a:off x="4113745" y="4008474"/>
              <a:ext cx="1510301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EMP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3CEBD4-AC20-0B4E-A442-48668D5E4998}"/>
                </a:ext>
              </a:extLst>
            </p:cNvPr>
            <p:cNvSpPr txBox="1"/>
            <p:nvPr/>
          </p:nvSpPr>
          <p:spPr>
            <a:xfrm>
              <a:off x="5624046" y="4008474"/>
              <a:ext cx="1018593" cy="5232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</a:t>
              </a:r>
              <a:r>
                <a:rPr lang="en-US" sz="1400" dirty="0"/>
                <a:t>e EMP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F39625-CCE1-6245-9B35-A5BBD635CF27}"/>
                </a:ext>
              </a:extLst>
            </p:cNvPr>
            <p:cNvSpPr txBox="1"/>
            <p:nvPr/>
          </p:nvSpPr>
          <p:spPr>
            <a:xfrm>
              <a:off x="6656996" y="4024830"/>
              <a:ext cx="972622" cy="738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EMP 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73856A-7790-8F43-8738-4B277BFDC2B1}"/>
              </a:ext>
            </a:extLst>
          </p:cNvPr>
          <p:cNvGrpSpPr/>
          <p:nvPr/>
        </p:nvGrpSpPr>
        <p:grpSpPr>
          <a:xfrm>
            <a:off x="7643973" y="4008474"/>
            <a:ext cx="3525746" cy="1169551"/>
            <a:chOff x="7643973" y="4008474"/>
            <a:chExt cx="3525746" cy="1169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1927EB-DED9-C944-881E-61D3BA3D34F9}"/>
                </a:ext>
              </a:extLst>
            </p:cNvPr>
            <p:cNvSpPr txBox="1"/>
            <p:nvPr/>
          </p:nvSpPr>
          <p:spPr>
            <a:xfrm>
              <a:off x="7643973" y="4024830"/>
              <a:ext cx="2506894" cy="738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</a:t>
              </a:r>
            </a:p>
            <a:p>
              <a:r>
                <a:rPr lang="en-US" sz="1400" dirty="0">
                  <a:solidFill>
                    <a:srgbClr val="002060"/>
                  </a:solidFill>
                </a:rPr>
                <a:t>State-wide</a:t>
              </a:r>
              <a:r>
                <a:rPr lang="en-US" sz="1400" dirty="0"/>
                <a:t> Business Sectors EMP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D337BE-082E-E744-B863-8E302FE412CB}"/>
                </a:ext>
              </a:extLst>
            </p:cNvPr>
            <p:cNvSpPr txBox="1"/>
            <p:nvPr/>
          </p:nvSpPr>
          <p:spPr>
            <a:xfrm>
              <a:off x="10165223" y="4008474"/>
              <a:ext cx="1004496" cy="1169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CBP: </a:t>
              </a:r>
              <a:r>
                <a:rPr lang="en-US" sz="1400" dirty="0">
                  <a:solidFill>
                    <a:srgbClr val="002060"/>
                  </a:solidFill>
                </a:rPr>
                <a:t>State-wide </a:t>
              </a:r>
              <a:r>
                <a:rPr lang="en-US" sz="1400" dirty="0"/>
                <a:t>Business Sectors EMP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9B14178-C14D-E648-B964-20E0079C38BE}"/>
              </a:ext>
            </a:extLst>
          </p:cNvPr>
          <p:cNvGrpSpPr/>
          <p:nvPr/>
        </p:nvGrpSpPr>
        <p:grpSpPr>
          <a:xfrm>
            <a:off x="976743" y="998127"/>
            <a:ext cx="2150194" cy="1667680"/>
            <a:chOff x="976743" y="998127"/>
            <a:chExt cx="2150194" cy="16676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EECB82-BF02-4D45-9940-95AE197ABDA2}"/>
                </a:ext>
              </a:extLst>
            </p:cNvPr>
            <p:cNvSpPr txBox="1"/>
            <p:nvPr/>
          </p:nvSpPr>
          <p:spPr>
            <a:xfrm>
              <a:off x="976743" y="998127"/>
              <a:ext cx="2150194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MongoDB: </a:t>
              </a:r>
              <a:r>
                <a:rPr lang="en-US" dirty="0" err="1">
                  <a:solidFill>
                    <a:schemeClr val="bg1"/>
                  </a:solidFill>
                </a:rPr>
                <a:t>censusdb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Collection: census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CCDA4A71-E39F-1643-93F7-A85D9A83D066}"/>
                </a:ext>
              </a:extLst>
            </p:cNvPr>
            <p:cNvCxnSpPr>
              <a:cxnSpLocks/>
              <a:stCxn id="7" idx="1"/>
              <a:endCxn id="26" idx="1"/>
            </p:cNvCxnSpPr>
            <p:nvPr/>
          </p:nvCxnSpPr>
          <p:spPr>
            <a:xfrm rot="10800000">
              <a:off x="976743" y="1321293"/>
              <a:ext cx="120220" cy="1344514"/>
            </a:xfrm>
            <a:prstGeom prst="bentConnector3">
              <a:avLst>
                <a:gd name="adj1" fmla="val 290151"/>
              </a:avLst>
            </a:prstGeom>
            <a:solidFill>
              <a:srgbClr val="0070C0"/>
            </a:solidFill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7E6DF-22CA-3342-98C9-AAD8072FB48A}"/>
              </a:ext>
            </a:extLst>
          </p:cNvPr>
          <p:cNvGrpSpPr/>
          <p:nvPr/>
        </p:nvGrpSpPr>
        <p:grpSpPr>
          <a:xfrm>
            <a:off x="976743" y="3230616"/>
            <a:ext cx="2185692" cy="933594"/>
            <a:chOff x="976743" y="3230616"/>
            <a:chExt cx="2185692" cy="93359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8304E8-A5F1-BE45-B9CD-B5FB2E884820}"/>
                </a:ext>
              </a:extLst>
            </p:cNvPr>
            <p:cNvSpPr txBox="1"/>
            <p:nvPr/>
          </p:nvSpPr>
          <p:spPr>
            <a:xfrm>
              <a:off x="976743" y="3230616"/>
              <a:ext cx="2185692" cy="646331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MongoDB: </a:t>
              </a:r>
              <a:r>
                <a:rPr lang="en-US" dirty="0" err="1">
                  <a:solidFill>
                    <a:schemeClr val="bg1"/>
                  </a:solidFill>
                </a:rPr>
                <a:t>censusdb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Collection: </a:t>
              </a:r>
              <a:r>
                <a:rPr lang="en-US" dirty="0" err="1">
                  <a:solidFill>
                    <a:schemeClr val="bg1"/>
                  </a:solidFill>
                </a:rPr>
                <a:t>nccensus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EF6457C4-92E8-1241-8CEF-8D4A628196E1}"/>
                </a:ext>
              </a:extLst>
            </p:cNvPr>
            <p:cNvCxnSpPr>
              <a:cxnSpLocks/>
              <a:stCxn id="21" idx="1"/>
              <a:endCxn id="34" idx="1"/>
            </p:cNvCxnSpPr>
            <p:nvPr/>
          </p:nvCxnSpPr>
          <p:spPr>
            <a:xfrm rot="10800000">
              <a:off x="976743" y="3553782"/>
              <a:ext cx="134576" cy="610428"/>
            </a:xfrm>
            <a:prstGeom prst="bentConnector3">
              <a:avLst>
                <a:gd name="adj1" fmla="val 26986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DD07E-309F-1040-919D-B5ADC32C95C6}"/>
              </a:ext>
            </a:extLst>
          </p:cNvPr>
          <p:cNvGrpSpPr/>
          <p:nvPr/>
        </p:nvGrpSpPr>
        <p:grpSpPr>
          <a:xfrm>
            <a:off x="976743" y="4640078"/>
            <a:ext cx="1357203" cy="836945"/>
            <a:chOff x="976743" y="4640078"/>
            <a:chExt cx="1357203" cy="83694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649373-FDAD-B341-9F8C-BA9C525A217C}"/>
                </a:ext>
              </a:extLst>
            </p:cNvPr>
            <p:cNvSpPr txBox="1"/>
            <p:nvPr/>
          </p:nvSpPr>
          <p:spPr>
            <a:xfrm>
              <a:off x="976743" y="4640078"/>
              <a:ext cx="1357203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CSV file</a:t>
              </a:r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15B54440-5E16-0144-BE06-43F460EA9CD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88296" y="4824744"/>
              <a:ext cx="134576" cy="652279"/>
            </a:xfrm>
            <a:prstGeom prst="bentConnector3">
              <a:avLst>
                <a:gd name="adj1" fmla="val 269867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E44961-8692-9A46-89DB-B255871C3CE2}"/>
              </a:ext>
            </a:extLst>
          </p:cNvPr>
          <p:cNvGrpSpPr/>
          <p:nvPr/>
        </p:nvGrpSpPr>
        <p:grpSpPr>
          <a:xfrm>
            <a:off x="3282002" y="3230616"/>
            <a:ext cx="3501346" cy="2947432"/>
            <a:chOff x="8290189" y="711647"/>
            <a:chExt cx="3501346" cy="29474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11A5C2-01B7-6B49-966F-AE3BAA6711D1}"/>
                </a:ext>
              </a:extLst>
            </p:cNvPr>
            <p:cNvSpPr txBox="1"/>
            <p:nvPr/>
          </p:nvSpPr>
          <p:spPr>
            <a:xfrm>
              <a:off x="8290189" y="711647"/>
              <a:ext cx="3483995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County Codes(Number) – json file</a:t>
              </a:r>
            </a:p>
          </p:txBody>
        </p:sp>
        <p:pic>
          <p:nvPicPr>
            <p:cNvPr id="66" name="Picture 65" descr="Table&#10;&#10;Description automatically generated">
              <a:extLst>
                <a:ext uri="{FF2B5EF4-FFF2-40B4-BE49-F238E27FC236}">
                  <a16:creationId xmlns:a16="http://schemas.microsoft.com/office/drawing/2014/main" id="{A8543571-C6C1-E840-A861-72703B017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00146" y="1080979"/>
              <a:ext cx="3491389" cy="2578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2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82EB-DB8B-49D2-B2F4-B30F9B1E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721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0E7-3CC2-4C17-B9DD-8E2557449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520"/>
            <a:ext cx="7310120" cy="38496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1647-81D2-4ADE-AAFE-67A4CA17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FE4A-C865-4820-B66C-1212DD3A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2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6324-780A-4A1F-8D95-00A62B29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8A1D-569F-4881-9595-AF11E7E3C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6" y="2657579"/>
            <a:ext cx="4271771" cy="3360976"/>
          </a:xfrm>
        </p:spPr>
        <p:txBody>
          <a:bodyPr>
            <a:noAutofit/>
          </a:bodyPr>
          <a:lstStyle/>
          <a:p>
            <a:r>
              <a:rPr lang="en-US" dirty="0"/>
              <a:t>Loading data to MongoDB (Initialize)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reload_geo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reload_census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reload_nccensus</a:t>
            </a:r>
            <a:endParaRPr lang="en-US" dirty="0"/>
          </a:p>
          <a:p>
            <a:r>
              <a:rPr lang="en-US" dirty="0"/>
              <a:t>Get Map, County codes data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get_geo</a:t>
            </a:r>
            <a:r>
              <a:rPr lang="en-US" dirty="0"/>
              <a:t>", methods=["GET"])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get_combined_codes</a:t>
            </a:r>
            <a:endParaRPr lang="en-US" sz="1800" dirty="0"/>
          </a:p>
          <a:p>
            <a:pPr marL="228600" lvl="1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D3AA4-B8E2-2C4A-AA77-0DD224210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255264"/>
          </a:xfrm>
        </p:spPr>
        <p:txBody>
          <a:bodyPr>
            <a:normAutofit/>
          </a:bodyPr>
          <a:lstStyle/>
          <a:p>
            <a:r>
              <a:rPr lang="en-US" dirty="0"/>
              <a:t>Get EMP data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get_census</a:t>
            </a:r>
            <a:r>
              <a:rPr lang="en-US" dirty="0"/>
              <a:t>/&lt;year&gt;"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get_county_data</a:t>
            </a:r>
            <a:r>
              <a:rPr lang="en-US" dirty="0"/>
              <a:t>/&lt;county&gt;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get_nc_data</a:t>
            </a:r>
            <a:r>
              <a:rPr lang="en-US" dirty="0"/>
              <a:t>/&lt;year&gt;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get_nc_total</a:t>
            </a:r>
            <a:r>
              <a:rPr lang="en-US" dirty="0"/>
              <a:t>/&lt;year&gt;</a:t>
            </a:r>
          </a:p>
          <a:p>
            <a:r>
              <a:rPr lang="en-US" dirty="0"/>
              <a:t>Get Population data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get_population</a:t>
            </a:r>
            <a:r>
              <a:rPr lang="en-US" dirty="0"/>
              <a:t>/&lt;year&gt;/&lt;county&gt;</a:t>
            </a:r>
          </a:p>
          <a:p>
            <a:pPr marL="228600" lvl="1" indent="0">
              <a:buNone/>
            </a:pPr>
            <a:r>
              <a:rPr lang="en-US" dirty="0"/>
              <a:t>/</a:t>
            </a:r>
            <a:r>
              <a:rPr lang="en-US" dirty="0" err="1"/>
              <a:t>get_pop</a:t>
            </a:r>
            <a:r>
              <a:rPr lang="en-US" dirty="0"/>
              <a:t>/&lt;year&gt;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29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375</Words>
  <Application>Microsoft Macintosh PowerPoint</Application>
  <PresentationFormat>Widescreen</PresentationFormat>
  <Paragraphs>114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NC Census Employment Data analysis</vt:lpstr>
      <vt:lpstr>Product Introduction</vt:lpstr>
      <vt:lpstr>High Level Data Flow</vt:lpstr>
      <vt:lpstr>Function Flow Diagram</vt:lpstr>
      <vt:lpstr>Data Collection</vt:lpstr>
      <vt:lpstr>Summary</vt:lpstr>
      <vt:lpstr>Question?</vt:lpstr>
      <vt:lpstr>APP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2020-10-04T15:31:17Z</dcterms:created>
  <dcterms:modified xsi:type="dcterms:W3CDTF">2020-10-08T19:18:18Z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