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4"/>
  </p:sldMasterIdLst>
  <p:notesMasterIdLst>
    <p:notesMasterId r:id="rId15"/>
  </p:notesMasterIdLst>
  <p:sldIdLst>
    <p:sldId id="257" r:id="rId5"/>
    <p:sldId id="262" r:id="rId6"/>
    <p:sldId id="269" r:id="rId7"/>
    <p:sldId id="270" r:id="rId8"/>
    <p:sldId id="271" r:id="rId9"/>
    <p:sldId id="272" r:id="rId10"/>
    <p:sldId id="267" r:id="rId11"/>
    <p:sldId id="266" r:id="rId12"/>
    <p:sldId id="274"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06" autoAdjust="0"/>
    <p:restoredTop sz="53446" autoAdjust="0"/>
  </p:normalViewPr>
  <p:slideViewPr>
    <p:cSldViewPr snapToGrid="0">
      <p:cViewPr varScale="1">
        <p:scale>
          <a:sx n="82" d="100"/>
          <a:sy n="82" d="100"/>
        </p:scale>
        <p:origin x="168" y="248"/>
      </p:cViewPr>
      <p:guideLst/>
    </p:cSldViewPr>
  </p:slideViewPr>
  <p:notesTextViewPr>
    <p:cViewPr>
      <p:scale>
        <a:sx n="1" d="1"/>
        <a:sy n="1" d="1"/>
      </p:scale>
      <p:origin x="0" y="-4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941E9-C117-4952-8368-6FB7EE4AE216}" type="datetimeFigureOut">
              <a:rPr lang="en-US" smtClean="0"/>
              <a:t>10/9/20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3CAE-9A3E-4F57-A214-97EE50552FB9}" type="slidenum">
              <a:rPr lang="en-US" smtClean="0"/>
              <a:t>‹#›</a:t>
            </a:fld>
            <a:endParaRPr lang="en-US"/>
          </a:p>
        </p:txBody>
      </p:sp>
    </p:spTree>
    <p:extLst>
      <p:ext uri="{BB962C8B-B14F-4D97-AF65-F5344CB8AC3E}">
        <p14:creationId xmlns:p14="http://schemas.microsoft.com/office/powerpoint/2010/main" val="73213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Three main phase</a:t>
            </a:r>
          </a:p>
          <a:p>
            <a:pPr lvl="1"/>
            <a:r>
              <a:rPr lang="en-US" dirty="0"/>
              <a:t>Data sources</a:t>
            </a:r>
          </a:p>
          <a:p>
            <a:pPr lvl="1"/>
            <a:r>
              <a:rPr lang="en-US" dirty="0"/>
              <a:t>Build (Python, Java &amp; HTML)</a:t>
            </a:r>
          </a:p>
          <a:p>
            <a:pPr lvl="1"/>
            <a:r>
              <a:rPr lang="en-US" dirty="0"/>
              <a:t>Deploy</a:t>
            </a:r>
          </a:p>
          <a:p>
            <a:endParaRPr lang="en-US" dirty="0"/>
          </a:p>
        </p:txBody>
      </p:sp>
      <p:sp>
        <p:nvSpPr>
          <p:cNvPr id="4" name="Slide Number Placeholder 3"/>
          <p:cNvSpPr>
            <a:spLocks noGrp="1"/>
          </p:cNvSpPr>
          <p:nvPr>
            <p:ph type="sldNum" sz="quarter" idx="5"/>
          </p:nvPr>
        </p:nvSpPr>
        <p:spPr/>
        <p:txBody>
          <a:bodyPr/>
          <a:lstStyle/>
          <a:p>
            <a:fld id="{2FA23CAE-9A3E-4F57-A214-97EE50552FB9}" type="slidenum">
              <a:rPr lang="en-US" smtClean="0"/>
              <a:t>3</a:t>
            </a:fld>
            <a:endParaRPr lang="en-US"/>
          </a:p>
        </p:txBody>
      </p:sp>
    </p:spTree>
    <p:extLst>
      <p:ext uri="{BB962C8B-B14F-4D97-AF65-F5344CB8AC3E}">
        <p14:creationId xmlns:p14="http://schemas.microsoft.com/office/powerpoint/2010/main" val="90240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collected NC employment data from census dot gov through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calls for these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2 days ago, I got an email of this. The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calls of two years do not work right now, so we had to delete 2012 and 2013 from our page.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data provide the number of employees of each business sector for each county. </a:t>
            </a:r>
          </a:p>
          <a:p>
            <a:r>
              <a:rPr lang="en-US" sz="1200" kern="1200" dirty="0">
                <a:solidFill>
                  <a:schemeClr val="tx1"/>
                </a:solidFill>
                <a:effectLst/>
                <a:latin typeface="+mn-lt"/>
                <a:ea typeface="+mn-ea"/>
                <a:cs typeface="+mn-cs"/>
              </a:rPr>
              <a:t>[click] Each year data has about 1500 rows.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tables have statewide employee data. But, the existing data is incorrect. For example, when sector number is 61 it says zero which is odd. The data requested for only statewide gives correct numbers.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a:t>
            </a:r>
          </a:p>
          <a:p>
            <a:r>
              <a:rPr lang="en-US" sz="1200" kern="1200" dirty="0">
                <a:solidFill>
                  <a:schemeClr val="tx1"/>
                </a:solidFill>
                <a:effectLst/>
                <a:latin typeface="+mn-lt"/>
                <a:ea typeface="+mn-ea"/>
                <a:cs typeface="+mn-cs"/>
              </a:rPr>
              <a:t>So we perform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calls separately for statewide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[click][click]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query variables have changed over the years.</a:t>
            </a:r>
          </a:p>
          <a:p>
            <a:r>
              <a:rPr lang="en-US" sz="1200" kern="1200" dirty="0">
                <a:solidFill>
                  <a:schemeClr val="tx1"/>
                </a:solidFill>
                <a:effectLst/>
                <a:latin typeface="+mn-lt"/>
                <a:ea typeface="+mn-ea"/>
                <a:cs typeface="+mn-cs"/>
              </a:rPr>
              <a:t>We had to deal with the different indices in data cleaning process.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 [click] [click]</a:t>
            </a:r>
          </a:p>
          <a:p>
            <a:r>
              <a:rPr lang="en-US" sz="1200" kern="1200" dirty="0">
                <a:solidFill>
                  <a:schemeClr val="tx1"/>
                </a:solidFill>
                <a:effectLst/>
                <a:latin typeface="+mn-lt"/>
                <a:ea typeface="+mn-ea"/>
                <a:cs typeface="+mn-cs"/>
              </a:rPr>
              <a:t>To see the employment rate, we also collected population data. </a:t>
            </a:r>
          </a:p>
          <a:p>
            <a:r>
              <a:rPr lang="en-US" sz="1200" kern="1200" dirty="0">
                <a:solidFill>
                  <a:schemeClr val="tx1"/>
                </a:solidFill>
                <a:effectLst/>
                <a:latin typeface="+mn-lt"/>
                <a:ea typeface="+mn-ea"/>
                <a:cs typeface="+mn-cs"/>
              </a:rPr>
              <a:t>Since the sources are different, we had to match the county names and the data format.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a:t>
            </a:r>
          </a:p>
          <a:p>
            <a:r>
              <a:rPr lang="en-US" sz="1200" kern="1200" dirty="0">
                <a:solidFill>
                  <a:schemeClr val="tx1"/>
                </a:solidFill>
                <a:effectLst/>
                <a:latin typeface="+mn-lt"/>
                <a:ea typeface="+mn-ea"/>
                <a:cs typeface="+mn-cs"/>
              </a:rPr>
              <a:t>The county employee data was loaded into mongo </a:t>
            </a:r>
            <a:r>
              <a:rPr lang="en-US" sz="1200" kern="1200" dirty="0" err="1">
                <a:solidFill>
                  <a:schemeClr val="tx1"/>
                </a:solidFill>
                <a:effectLst/>
                <a:latin typeface="+mn-lt"/>
                <a:ea typeface="+mn-ea"/>
                <a:cs typeface="+mn-cs"/>
              </a:rPr>
              <a:t>db</a:t>
            </a:r>
            <a:r>
              <a:rPr lang="en-US" sz="1200" kern="1200" dirty="0">
                <a:solidFill>
                  <a:schemeClr val="tx1"/>
                </a:solidFill>
                <a:effectLst/>
                <a:latin typeface="+mn-lt"/>
                <a:ea typeface="+mn-ea"/>
                <a:cs typeface="+mn-cs"/>
              </a:rPr>
              <a:t>, census collection.</a:t>
            </a:r>
          </a:p>
          <a:p>
            <a:r>
              <a:rPr lang="en-US" sz="1200" kern="1200" dirty="0">
                <a:solidFill>
                  <a:schemeClr val="tx1"/>
                </a:solidFill>
                <a:effectLst/>
                <a:latin typeface="+mn-lt"/>
                <a:ea typeface="+mn-ea"/>
                <a:cs typeface="+mn-cs"/>
              </a:rPr>
              <a:t>[click]</a:t>
            </a:r>
          </a:p>
          <a:p>
            <a:r>
              <a:rPr lang="en-US" sz="1200" kern="1200" dirty="0">
                <a:solidFill>
                  <a:schemeClr val="tx1"/>
                </a:solidFill>
                <a:effectLst/>
                <a:latin typeface="+mn-lt"/>
                <a:ea typeface="+mn-ea"/>
                <a:cs typeface="+mn-cs"/>
              </a:rPr>
              <a:t>State-wide data was loaded into </a:t>
            </a:r>
            <a:r>
              <a:rPr lang="en-US" sz="1200" kern="1200" dirty="0" err="1">
                <a:solidFill>
                  <a:schemeClr val="tx1"/>
                </a:solidFill>
                <a:effectLst/>
                <a:latin typeface="+mn-lt"/>
                <a:ea typeface="+mn-ea"/>
                <a:cs typeface="+mn-cs"/>
              </a:rPr>
              <a:t>nccensus</a:t>
            </a:r>
            <a:r>
              <a:rPr lang="en-US" sz="1200" kern="1200" dirty="0">
                <a:solidFill>
                  <a:schemeClr val="tx1"/>
                </a:solidFill>
                <a:effectLst/>
                <a:latin typeface="+mn-lt"/>
                <a:ea typeface="+mn-ea"/>
                <a:cs typeface="+mn-cs"/>
              </a:rPr>
              <a:t> collection.</a:t>
            </a:r>
          </a:p>
          <a:p>
            <a:r>
              <a:rPr lang="en-US" sz="1200" kern="1200" dirty="0">
                <a:solidFill>
                  <a:schemeClr val="tx1"/>
                </a:solidFill>
                <a:effectLst/>
                <a:latin typeface="+mn-lt"/>
                <a:ea typeface="+mn-ea"/>
                <a:cs typeface="+mn-cs"/>
              </a:rPr>
              <a:t>[click] The combined population table was stored in csv file. (Each year 100 rows)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map </a:t>
            </a:r>
            <a:r>
              <a:rPr lang="en-US" sz="1200" kern="1200" dirty="0" err="1">
                <a:solidFill>
                  <a:schemeClr val="tx1"/>
                </a:solidFill>
                <a:effectLst/>
                <a:latin typeface="+mn-lt"/>
                <a:ea typeface="+mn-ea"/>
                <a:cs typeface="+mn-cs"/>
              </a:rPr>
              <a:t>geojson</a:t>
            </a:r>
            <a:r>
              <a:rPr lang="en-US" sz="1200" kern="1200" dirty="0">
                <a:solidFill>
                  <a:schemeClr val="tx1"/>
                </a:solidFill>
                <a:effectLst/>
                <a:latin typeface="+mn-lt"/>
                <a:ea typeface="+mn-ea"/>
                <a:cs typeface="+mn-cs"/>
              </a:rPr>
              <a:t> has county number which is different from census data. We made combined table and stored in json file.</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Teshanee</a:t>
            </a:r>
            <a:r>
              <a:rPr lang="en-US" sz="1200" kern="1200" dirty="0">
                <a:solidFill>
                  <a:schemeClr val="tx1"/>
                </a:solidFill>
                <a:effectLst/>
                <a:latin typeface="+mn-lt"/>
                <a:ea typeface="+mn-ea"/>
                <a:cs typeface="+mn-cs"/>
              </a:rPr>
              <a:t> will summarize our presentation after giving you interesting observations.</a:t>
            </a:r>
          </a:p>
          <a:p>
            <a:endParaRPr lang="en-US" dirty="0"/>
          </a:p>
        </p:txBody>
      </p:sp>
      <p:sp>
        <p:nvSpPr>
          <p:cNvPr id="4" name="Slide Number Placeholder 3"/>
          <p:cNvSpPr>
            <a:spLocks noGrp="1"/>
          </p:cNvSpPr>
          <p:nvPr>
            <p:ph type="sldNum" sz="quarter" idx="5"/>
          </p:nvPr>
        </p:nvSpPr>
        <p:spPr/>
        <p:txBody>
          <a:bodyPr/>
          <a:lstStyle/>
          <a:p>
            <a:fld id="{2FA23CAE-9A3E-4F57-A214-97EE50552FB9}" type="slidenum">
              <a:rPr lang="en-US" smtClean="0"/>
              <a:t>5</a:t>
            </a:fld>
            <a:endParaRPr lang="en-US"/>
          </a:p>
        </p:txBody>
      </p:sp>
    </p:spTree>
    <p:extLst>
      <p:ext uri="{BB962C8B-B14F-4D97-AF65-F5344CB8AC3E}">
        <p14:creationId xmlns:p14="http://schemas.microsoft.com/office/powerpoint/2010/main" val="57878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of building this page</a:t>
            </a:r>
          </a:p>
          <a:p>
            <a:r>
              <a:rPr lang="en-US" dirty="0"/>
              <a:t>Speak to the dashboard in the summary </a:t>
            </a:r>
          </a:p>
          <a:p>
            <a:r>
              <a:rPr lang="en-US" dirty="0"/>
              <a:t>Explain some of the observation over various year data</a:t>
            </a:r>
          </a:p>
          <a:p>
            <a:endParaRPr lang="en-US" dirty="0"/>
          </a:p>
        </p:txBody>
      </p:sp>
      <p:sp>
        <p:nvSpPr>
          <p:cNvPr id="4" name="Slide Number Placeholder 3"/>
          <p:cNvSpPr>
            <a:spLocks noGrp="1"/>
          </p:cNvSpPr>
          <p:nvPr>
            <p:ph type="sldNum" sz="quarter" idx="5"/>
          </p:nvPr>
        </p:nvSpPr>
        <p:spPr/>
        <p:txBody>
          <a:bodyPr/>
          <a:lstStyle/>
          <a:p>
            <a:fld id="{2FA23CAE-9A3E-4F57-A214-97EE50552FB9}" type="slidenum">
              <a:rPr lang="en-US" smtClean="0"/>
              <a:t>6</a:t>
            </a:fld>
            <a:endParaRPr lang="en-US"/>
          </a:p>
        </p:txBody>
      </p:sp>
    </p:spTree>
    <p:extLst>
      <p:ext uri="{BB962C8B-B14F-4D97-AF65-F5344CB8AC3E}">
        <p14:creationId xmlns:p14="http://schemas.microsoft.com/office/powerpoint/2010/main" val="287184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A0C0817-A112-4847-8014-A94B7D2A4EA3}" type="datetime1">
              <a:rPr lang="en-US" smtClean="0"/>
              <a:t>10/9/20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607070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46343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73123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2B432-ACDA-4023-A761-2BAB76577B62}" type="datetime1">
              <a:rPr lang="en-US" smtClean="0"/>
              <a:t>10/9/20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426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9C646AA-F36E-4540-911D-FFFC0A0EF24A}" type="datetime1">
              <a:rPr lang="en-US" smtClean="0"/>
              <a:t>10/9/20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47422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186D26-FA5F-4637-B602-B7C2DC34CFD4}" type="datetime1">
              <a:rPr lang="en-US" smtClean="0"/>
              <a:t>10/9/20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2975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FA2B21-3FCD-4721-B95C-427943F61125}" type="datetime1">
              <a:rPr lang="en-US" smtClean="0"/>
              <a:t>10/9/20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21143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768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055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E8D12A6-918A-48BD-8CB9-CA713993B0EA}" type="datetime1">
              <a:rPr lang="en-US" smtClean="0"/>
              <a:t>10/9/20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21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778CE86-875F-4587-BCF6-FA054AFC0D53}" type="datetime1">
              <a:rPr lang="en-US" smtClean="0"/>
              <a:pPr/>
              <a:t>10/9/20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6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FA2B21-3FCD-4721-B95C-427943F61125}" type="datetime1">
              <a:rPr lang="en-US" smtClean="0"/>
              <a:t>10/9/20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3600122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p:txBody>
          <a:bodyPr>
            <a:normAutofit/>
          </a:bodyPr>
          <a:lstStyle/>
          <a:p>
            <a:r>
              <a:rPr lang="en-US" sz="4400" dirty="0">
                <a:solidFill>
                  <a:schemeClr val="bg1"/>
                </a:solidFill>
              </a:rPr>
              <a:t>NC Census Employment Data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body" idx="1"/>
          </p:nvPr>
        </p:nvSpPr>
        <p:spPr>
          <a:xfrm>
            <a:off x="3600168" y="4192210"/>
            <a:ext cx="6801612" cy="1265082"/>
          </a:xfrm>
          <a:solidFill>
            <a:schemeClr val="tx1"/>
          </a:solidFill>
        </p:spPr>
        <p:txBody>
          <a:bodyPr>
            <a:normAutofit/>
          </a:bodyPr>
          <a:lstStyle/>
          <a:p>
            <a:pPr>
              <a:spcAft>
                <a:spcPts val="600"/>
              </a:spcAft>
            </a:pPr>
            <a:r>
              <a:rPr lang="en-US" dirty="0">
                <a:solidFill>
                  <a:schemeClr val="bg1"/>
                </a:solidFill>
              </a:rPr>
              <a:t>Project Team: </a:t>
            </a:r>
          </a:p>
          <a:p>
            <a:pPr>
              <a:spcAft>
                <a:spcPts val="600"/>
              </a:spcAft>
            </a:pPr>
            <a:r>
              <a:rPr lang="en-US" dirty="0">
                <a:solidFill>
                  <a:schemeClr val="bg1"/>
                </a:solidFill>
              </a:rPr>
              <a:t>	</a:t>
            </a:r>
            <a:r>
              <a:rPr lang="en-US" dirty="0" err="1">
                <a:solidFill>
                  <a:schemeClr val="bg1"/>
                </a:solidFill>
              </a:rPr>
              <a:t>Eunjeong</a:t>
            </a:r>
            <a:r>
              <a:rPr lang="en-US" dirty="0">
                <a:solidFill>
                  <a:schemeClr val="bg1"/>
                </a:solidFill>
              </a:rPr>
              <a:t> Lee,  Bill </a:t>
            </a:r>
            <a:r>
              <a:rPr lang="en-US" dirty="0" err="1">
                <a:solidFill>
                  <a:schemeClr val="bg1"/>
                </a:solidFill>
              </a:rPr>
              <a:t>Pezzullo</a:t>
            </a:r>
            <a:r>
              <a:rPr lang="en-US" dirty="0">
                <a:solidFill>
                  <a:schemeClr val="bg1"/>
                </a:solidFill>
              </a:rPr>
              <a:t>,  Abby Pearson, </a:t>
            </a:r>
            <a:r>
              <a:rPr lang="en-US" dirty="0" err="1">
                <a:solidFill>
                  <a:schemeClr val="bg1"/>
                </a:solidFill>
              </a:rPr>
              <a:t>Teshanee</a:t>
            </a:r>
            <a:r>
              <a:rPr lang="en-US" dirty="0">
                <a:solidFill>
                  <a:schemeClr val="bg1"/>
                </a:solidFill>
              </a:rPr>
              <a:t>, Niral Patel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C045F-D7DD-4748-9999-D7DD7602B3E2}"/>
              </a:ext>
            </a:extLst>
          </p:cNvPr>
          <p:cNvPicPr>
            <a:picLocks noChangeAspect="1"/>
          </p:cNvPicPr>
          <p:nvPr/>
        </p:nvPicPr>
        <p:blipFill>
          <a:blip r:embed="rId2"/>
          <a:stretch>
            <a:fillRect/>
          </a:stretch>
        </p:blipFill>
        <p:spPr>
          <a:xfrm>
            <a:off x="2625772" y="0"/>
            <a:ext cx="5563432" cy="6858000"/>
          </a:xfrm>
          <a:prstGeom prst="rect">
            <a:avLst/>
          </a:prstGeom>
        </p:spPr>
      </p:pic>
    </p:spTree>
    <p:extLst>
      <p:ext uri="{BB962C8B-B14F-4D97-AF65-F5344CB8AC3E}">
        <p14:creationId xmlns:p14="http://schemas.microsoft.com/office/powerpoint/2010/main" val="43693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23253"/>
            <a:ext cx="12192000" cy="525387"/>
          </a:xfrm>
        </p:spPr>
        <p:txBody>
          <a:bodyPr>
            <a:normAutofit fontScale="90000"/>
          </a:bodyPr>
          <a:lstStyle/>
          <a:p>
            <a:r>
              <a:rPr lang="en-US" dirty="0"/>
              <a:t>Product Introduction</a:t>
            </a:r>
          </a:p>
        </p:txBody>
      </p:sp>
      <p:sp>
        <p:nvSpPr>
          <p:cNvPr id="3" name="Content Placeholder 2">
            <a:extLst>
              <a:ext uri="{FF2B5EF4-FFF2-40B4-BE49-F238E27FC236}">
                <a16:creationId xmlns:a16="http://schemas.microsoft.com/office/drawing/2014/main" id="{3A9200E7-3CC2-4C17-B9DD-8E2557449B6E}"/>
              </a:ext>
            </a:extLst>
          </p:cNvPr>
          <p:cNvSpPr>
            <a:spLocks noGrp="1"/>
          </p:cNvSpPr>
          <p:nvPr>
            <p:ph idx="1"/>
          </p:nvPr>
        </p:nvSpPr>
        <p:spPr>
          <a:xfrm>
            <a:off x="866692" y="1710524"/>
            <a:ext cx="2462737" cy="3707296"/>
          </a:xfrm>
        </p:spPr>
        <p:txBody>
          <a:bodyPr>
            <a:normAutofit/>
          </a:bodyPr>
          <a:lstStyle/>
          <a:p>
            <a:pPr>
              <a:buFont typeface="Arial" panose="020B0604020202020204" pitchFamily="34" charset="0"/>
              <a:buChar char="•"/>
            </a:pPr>
            <a:r>
              <a:rPr lang="en-US" sz="1600" dirty="0"/>
              <a:t>Show the working site</a:t>
            </a:r>
          </a:p>
          <a:p>
            <a:pPr>
              <a:buFont typeface="Arial" panose="020B0604020202020204" pitchFamily="34" charset="0"/>
              <a:buChar char="•"/>
            </a:pPr>
            <a:r>
              <a:rPr lang="en-US" sz="1600" dirty="0"/>
              <a:t>Explain all features on the site</a:t>
            </a:r>
          </a:p>
          <a:p>
            <a:pPr>
              <a:buFont typeface="Arial" panose="020B0604020202020204" pitchFamily="34" charset="0"/>
              <a:buChar char="•"/>
            </a:pPr>
            <a:r>
              <a:rPr lang="en-US" sz="1600" dirty="0"/>
              <a:t>Data visualization information</a:t>
            </a:r>
          </a:p>
        </p:txBody>
      </p:sp>
      <p:pic>
        <p:nvPicPr>
          <p:cNvPr id="6" name="Picture 5">
            <a:extLst>
              <a:ext uri="{FF2B5EF4-FFF2-40B4-BE49-F238E27FC236}">
                <a16:creationId xmlns:a16="http://schemas.microsoft.com/office/drawing/2014/main" id="{CC003A7F-2636-4F5A-9D0D-A889F0AA15DB}"/>
              </a:ext>
            </a:extLst>
          </p:cNvPr>
          <p:cNvPicPr>
            <a:picLocks noChangeAspect="1"/>
          </p:cNvPicPr>
          <p:nvPr/>
        </p:nvPicPr>
        <p:blipFill>
          <a:blip r:embed="rId2"/>
          <a:stretch>
            <a:fillRect/>
          </a:stretch>
        </p:blipFill>
        <p:spPr>
          <a:xfrm>
            <a:off x="3472552" y="705217"/>
            <a:ext cx="8416641" cy="6029538"/>
          </a:xfrm>
          <a:prstGeom prst="rect">
            <a:avLst/>
          </a:prstGeom>
        </p:spPr>
      </p:pic>
    </p:spTree>
    <p:extLst>
      <p:ext uri="{BB962C8B-B14F-4D97-AF65-F5344CB8AC3E}">
        <p14:creationId xmlns:p14="http://schemas.microsoft.com/office/powerpoint/2010/main" val="125693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1999" cy="644056"/>
          </a:xfrm>
        </p:spPr>
        <p:txBody>
          <a:bodyPr>
            <a:normAutofit fontScale="90000"/>
          </a:bodyPr>
          <a:lstStyle/>
          <a:p>
            <a:r>
              <a:rPr lang="en-US" dirty="0"/>
              <a:t>High Level Data Flow</a:t>
            </a:r>
          </a:p>
        </p:txBody>
      </p:sp>
      <p:sp>
        <p:nvSpPr>
          <p:cNvPr id="3" name="Content Placeholder 2">
            <a:extLst>
              <a:ext uri="{FF2B5EF4-FFF2-40B4-BE49-F238E27FC236}">
                <a16:creationId xmlns:a16="http://schemas.microsoft.com/office/drawing/2014/main" id="{3A9200E7-3CC2-4C17-B9DD-8E2557449B6E}"/>
              </a:ext>
            </a:extLst>
          </p:cNvPr>
          <p:cNvSpPr>
            <a:spLocks noGrp="1"/>
          </p:cNvSpPr>
          <p:nvPr>
            <p:ph idx="1"/>
          </p:nvPr>
        </p:nvSpPr>
        <p:spPr>
          <a:xfrm>
            <a:off x="381662" y="1506164"/>
            <a:ext cx="2719346" cy="5351835"/>
          </a:xfrm>
        </p:spPr>
        <p:txBody>
          <a:bodyPr>
            <a:normAutofit/>
          </a:bodyPr>
          <a:lstStyle/>
          <a:p>
            <a:r>
              <a:rPr lang="en-US" dirty="0"/>
              <a:t>Database:</a:t>
            </a:r>
          </a:p>
          <a:p>
            <a:pPr lvl="1"/>
            <a:r>
              <a:rPr lang="en-US" dirty="0"/>
              <a:t>MongoDB</a:t>
            </a:r>
          </a:p>
          <a:p>
            <a:pPr marL="228600" lvl="1" indent="0">
              <a:buNone/>
            </a:pPr>
            <a:endParaRPr lang="en-US" dirty="0"/>
          </a:p>
          <a:p>
            <a:pPr marL="0" indent="0">
              <a:buNone/>
            </a:pPr>
            <a:r>
              <a:rPr lang="en-US" dirty="0"/>
              <a:t>Front-End Technology:</a:t>
            </a:r>
          </a:p>
          <a:p>
            <a:pPr lvl="1"/>
            <a:r>
              <a:rPr lang="en-US" b="1" u="sng" dirty="0"/>
              <a:t>Chart.js</a:t>
            </a:r>
          </a:p>
          <a:p>
            <a:pPr lvl="1"/>
            <a:r>
              <a:rPr lang="en-US" dirty="0" err="1"/>
              <a:t>Mapbox</a:t>
            </a:r>
            <a:endParaRPr lang="en-US" dirty="0"/>
          </a:p>
          <a:p>
            <a:pPr lvl="1"/>
            <a:r>
              <a:rPr lang="en-US" dirty="0"/>
              <a:t>D3</a:t>
            </a:r>
          </a:p>
          <a:p>
            <a:pPr lvl="1"/>
            <a:r>
              <a:rPr lang="en-US" dirty="0"/>
              <a:t>Leaflet</a:t>
            </a:r>
          </a:p>
          <a:p>
            <a:pPr lvl="1"/>
            <a:r>
              <a:rPr lang="en-US" dirty="0"/>
              <a:t>Flasks</a:t>
            </a:r>
          </a:p>
          <a:p>
            <a:pPr lvl="1"/>
            <a:r>
              <a:rPr lang="en-US" dirty="0"/>
              <a:t>HTML</a:t>
            </a:r>
          </a:p>
          <a:p>
            <a:pPr lvl="1"/>
            <a:r>
              <a:rPr lang="en-US" dirty="0"/>
              <a:t>Bootstrap</a:t>
            </a:r>
          </a:p>
        </p:txBody>
      </p:sp>
      <p:pic>
        <p:nvPicPr>
          <p:cNvPr id="7" name="Picture 6">
            <a:extLst>
              <a:ext uri="{FF2B5EF4-FFF2-40B4-BE49-F238E27FC236}">
                <a16:creationId xmlns:a16="http://schemas.microsoft.com/office/drawing/2014/main" id="{C98BBAB2-5CDA-4DEA-8BAD-8822FFEF8F73}"/>
              </a:ext>
            </a:extLst>
          </p:cNvPr>
          <p:cNvPicPr>
            <a:picLocks noChangeAspect="1"/>
          </p:cNvPicPr>
          <p:nvPr/>
        </p:nvPicPr>
        <p:blipFill>
          <a:blip r:embed="rId3"/>
          <a:stretch>
            <a:fillRect/>
          </a:stretch>
        </p:blipFill>
        <p:spPr>
          <a:xfrm>
            <a:off x="2987039" y="644055"/>
            <a:ext cx="6872578" cy="6243715"/>
          </a:xfrm>
          <a:prstGeom prst="rect">
            <a:avLst/>
          </a:prstGeom>
        </p:spPr>
      </p:pic>
    </p:spTree>
    <p:extLst>
      <p:ext uri="{BB962C8B-B14F-4D97-AF65-F5344CB8AC3E}">
        <p14:creationId xmlns:p14="http://schemas.microsoft.com/office/powerpoint/2010/main" val="308104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1999" cy="572494"/>
          </a:xfrm>
        </p:spPr>
        <p:txBody>
          <a:bodyPr>
            <a:normAutofit fontScale="90000"/>
          </a:bodyPr>
          <a:lstStyle/>
          <a:p>
            <a:r>
              <a:rPr lang="en-US" dirty="0"/>
              <a:t>Function Flow Diagram</a:t>
            </a:r>
          </a:p>
        </p:txBody>
      </p:sp>
      <p:pic>
        <p:nvPicPr>
          <p:cNvPr id="4" name="Picture 3">
            <a:extLst>
              <a:ext uri="{FF2B5EF4-FFF2-40B4-BE49-F238E27FC236}">
                <a16:creationId xmlns:a16="http://schemas.microsoft.com/office/drawing/2014/main" id="{7FFB8C1F-E45F-4C30-A0DA-D0624A1169B1}"/>
              </a:ext>
            </a:extLst>
          </p:cNvPr>
          <p:cNvPicPr>
            <a:picLocks noChangeAspect="1"/>
          </p:cNvPicPr>
          <p:nvPr/>
        </p:nvPicPr>
        <p:blipFill>
          <a:blip r:embed="rId2"/>
          <a:stretch>
            <a:fillRect/>
          </a:stretch>
        </p:blipFill>
        <p:spPr>
          <a:xfrm>
            <a:off x="1235028" y="572494"/>
            <a:ext cx="9721943" cy="6285506"/>
          </a:xfrm>
          <a:prstGeom prst="rect">
            <a:avLst/>
          </a:prstGeom>
        </p:spPr>
      </p:pic>
    </p:spTree>
    <p:extLst>
      <p:ext uri="{BB962C8B-B14F-4D97-AF65-F5344CB8AC3E}">
        <p14:creationId xmlns:p14="http://schemas.microsoft.com/office/powerpoint/2010/main" val="153239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E2A6FD7A-68B0-5A49-BA85-2F90CA427155}"/>
              </a:ext>
            </a:extLst>
          </p:cNvPr>
          <p:cNvPicPr>
            <a:picLocks noChangeAspect="1"/>
          </p:cNvPicPr>
          <p:nvPr/>
        </p:nvPicPr>
        <p:blipFill>
          <a:blip r:embed="rId3"/>
          <a:stretch>
            <a:fillRect/>
          </a:stretch>
        </p:blipFill>
        <p:spPr>
          <a:xfrm>
            <a:off x="6827550" y="626064"/>
            <a:ext cx="4475030" cy="1088315"/>
          </a:xfrm>
          <a:prstGeom prst="rect">
            <a:avLst/>
          </a:prstGeom>
        </p:spPr>
      </p:pic>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2000" cy="587754"/>
          </a:xfrm>
        </p:spPr>
        <p:txBody>
          <a:bodyPr>
            <a:normAutofit fontScale="90000"/>
          </a:bodyPr>
          <a:lstStyle/>
          <a:p>
            <a:r>
              <a:rPr lang="en-US" dirty="0"/>
              <a:t>Data Collection</a:t>
            </a:r>
          </a:p>
        </p:txBody>
      </p:sp>
      <p:graphicFrame>
        <p:nvGraphicFramePr>
          <p:cNvPr id="4" name="Content Placeholder 3">
            <a:extLst>
              <a:ext uri="{FF2B5EF4-FFF2-40B4-BE49-F238E27FC236}">
                <a16:creationId xmlns:a16="http://schemas.microsoft.com/office/drawing/2014/main" id="{BDFA42AD-6A0B-0A4F-A01C-2BFB62DFCEE2}"/>
              </a:ext>
            </a:extLst>
          </p:cNvPr>
          <p:cNvGraphicFramePr>
            <a:graphicFrameLocks noGrp="1"/>
          </p:cNvGraphicFramePr>
          <p:nvPr>
            <p:ph idx="1"/>
            <p:extLst>
              <p:ext uri="{D42A27DB-BD31-4B8C-83A1-F6EECF244321}">
                <p14:modId xmlns:p14="http://schemas.microsoft.com/office/powerpoint/2010/main" val="3162412792"/>
              </p:ext>
            </p:extLst>
          </p:nvPr>
        </p:nvGraphicFramePr>
        <p:xfrm>
          <a:off x="1096963" y="1781638"/>
          <a:ext cx="10058400" cy="4242690"/>
        </p:xfrm>
        <a:graphic>
          <a:graphicData uri="http://schemas.openxmlformats.org/drawingml/2006/table">
            <a:tbl>
              <a:tblPr firstRow="1" bandRow="1">
                <a:tableStyleId>{E8034E78-7F5D-4C2E-B375-FC64B27BC917}</a:tableStyleId>
              </a:tblPr>
              <a:tblGrid>
                <a:gridCol w="502920">
                  <a:extLst>
                    <a:ext uri="{9D8B030D-6E8A-4147-A177-3AD203B41FA5}">
                      <a16:colId xmlns:a16="http://schemas.microsoft.com/office/drawing/2014/main" val="1117520643"/>
                    </a:ext>
                  </a:extLst>
                </a:gridCol>
                <a:gridCol w="502920">
                  <a:extLst>
                    <a:ext uri="{9D8B030D-6E8A-4147-A177-3AD203B41FA5}">
                      <a16:colId xmlns:a16="http://schemas.microsoft.com/office/drawing/2014/main" val="2014863705"/>
                    </a:ext>
                  </a:extLst>
                </a:gridCol>
                <a:gridCol w="502920">
                  <a:extLst>
                    <a:ext uri="{9D8B030D-6E8A-4147-A177-3AD203B41FA5}">
                      <a16:colId xmlns:a16="http://schemas.microsoft.com/office/drawing/2014/main" val="3080457351"/>
                    </a:ext>
                  </a:extLst>
                </a:gridCol>
                <a:gridCol w="502920">
                  <a:extLst>
                    <a:ext uri="{9D8B030D-6E8A-4147-A177-3AD203B41FA5}">
                      <a16:colId xmlns:a16="http://schemas.microsoft.com/office/drawing/2014/main" val="3982417529"/>
                    </a:ext>
                  </a:extLst>
                </a:gridCol>
                <a:gridCol w="502920">
                  <a:extLst>
                    <a:ext uri="{9D8B030D-6E8A-4147-A177-3AD203B41FA5}">
                      <a16:colId xmlns:a16="http://schemas.microsoft.com/office/drawing/2014/main" val="3383103001"/>
                    </a:ext>
                  </a:extLst>
                </a:gridCol>
                <a:gridCol w="502920">
                  <a:extLst>
                    <a:ext uri="{9D8B030D-6E8A-4147-A177-3AD203B41FA5}">
                      <a16:colId xmlns:a16="http://schemas.microsoft.com/office/drawing/2014/main" val="2482546213"/>
                    </a:ext>
                  </a:extLst>
                </a:gridCol>
                <a:gridCol w="502920">
                  <a:extLst>
                    <a:ext uri="{9D8B030D-6E8A-4147-A177-3AD203B41FA5}">
                      <a16:colId xmlns:a16="http://schemas.microsoft.com/office/drawing/2014/main" val="1618409126"/>
                    </a:ext>
                  </a:extLst>
                </a:gridCol>
                <a:gridCol w="502920">
                  <a:extLst>
                    <a:ext uri="{9D8B030D-6E8A-4147-A177-3AD203B41FA5}">
                      <a16:colId xmlns:a16="http://schemas.microsoft.com/office/drawing/2014/main" val="167704685"/>
                    </a:ext>
                  </a:extLst>
                </a:gridCol>
                <a:gridCol w="502920">
                  <a:extLst>
                    <a:ext uri="{9D8B030D-6E8A-4147-A177-3AD203B41FA5}">
                      <a16:colId xmlns:a16="http://schemas.microsoft.com/office/drawing/2014/main" val="2642457083"/>
                    </a:ext>
                  </a:extLst>
                </a:gridCol>
                <a:gridCol w="502920">
                  <a:extLst>
                    <a:ext uri="{9D8B030D-6E8A-4147-A177-3AD203B41FA5}">
                      <a16:colId xmlns:a16="http://schemas.microsoft.com/office/drawing/2014/main" val="1588922576"/>
                    </a:ext>
                  </a:extLst>
                </a:gridCol>
                <a:gridCol w="502920">
                  <a:extLst>
                    <a:ext uri="{9D8B030D-6E8A-4147-A177-3AD203B41FA5}">
                      <a16:colId xmlns:a16="http://schemas.microsoft.com/office/drawing/2014/main" val="2637787269"/>
                    </a:ext>
                  </a:extLst>
                </a:gridCol>
                <a:gridCol w="502920">
                  <a:extLst>
                    <a:ext uri="{9D8B030D-6E8A-4147-A177-3AD203B41FA5}">
                      <a16:colId xmlns:a16="http://schemas.microsoft.com/office/drawing/2014/main" val="834548988"/>
                    </a:ext>
                  </a:extLst>
                </a:gridCol>
                <a:gridCol w="502920">
                  <a:extLst>
                    <a:ext uri="{9D8B030D-6E8A-4147-A177-3AD203B41FA5}">
                      <a16:colId xmlns:a16="http://schemas.microsoft.com/office/drawing/2014/main" val="3508523912"/>
                    </a:ext>
                  </a:extLst>
                </a:gridCol>
                <a:gridCol w="502920">
                  <a:extLst>
                    <a:ext uri="{9D8B030D-6E8A-4147-A177-3AD203B41FA5}">
                      <a16:colId xmlns:a16="http://schemas.microsoft.com/office/drawing/2014/main" val="672353657"/>
                    </a:ext>
                  </a:extLst>
                </a:gridCol>
                <a:gridCol w="502920">
                  <a:extLst>
                    <a:ext uri="{9D8B030D-6E8A-4147-A177-3AD203B41FA5}">
                      <a16:colId xmlns:a16="http://schemas.microsoft.com/office/drawing/2014/main" val="976079689"/>
                    </a:ext>
                  </a:extLst>
                </a:gridCol>
                <a:gridCol w="502920">
                  <a:extLst>
                    <a:ext uri="{9D8B030D-6E8A-4147-A177-3AD203B41FA5}">
                      <a16:colId xmlns:a16="http://schemas.microsoft.com/office/drawing/2014/main" val="2315939051"/>
                    </a:ext>
                  </a:extLst>
                </a:gridCol>
                <a:gridCol w="502920">
                  <a:extLst>
                    <a:ext uri="{9D8B030D-6E8A-4147-A177-3AD203B41FA5}">
                      <a16:colId xmlns:a16="http://schemas.microsoft.com/office/drawing/2014/main" val="4024118376"/>
                    </a:ext>
                  </a:extLst>
                </a:gridCol>
                <a:gridCol w="502920">
                  <a:extLst>
                    <a:ext uri="{9D8B030D-6E8A-4147-A177-3AD203B41FA5}">
                      <a16:colId xmlns:a16="http://schemas.microsoft.com/office/drawing/2014/main" val="3133419309"/>
                    </a:ext>
                  </a:extLst>
                </a:gridCol>
                <a:gridCol w="502920">
                  <a:extLst>
                    <a:ext uri="{9D8B030D-6E8A-4147-A177-3AD203B41FA5}">
                      <a16:colId xmlns:a16="http://schemas.microsoft.com/office/drawing/2014/main" val="2634984863"/>
                    </a:ext>
                  </a:extLst>
                </a:gridCol>
                <a:gridCol w="502920">
                  <a:extLst>
                    <a:ext uri="{9D8B030D-6E8A-4147-A177-3AD203B41FA5}">
                      <a16:colId xmlns:a16="http://schemas.microsoft.com/office/drawing/2014/main" val="2114398519"/>
                    </a:ext>
                  </a:extLst>
                </a:gridCol>
              </a:tblGrid>
              <a:tr h="275185">
                <a:tc>
                  <a:txBody>
                    <a:bodyPr/>
                    <a:lstStyle/>
                    <a:p>
                      <a:r>
                        <a:rPr lang="en-US" sz="1200" b="0" dirty="0"/>
                        <a:t>1986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1998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t>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200" b="0" dirty="0">
                          <a:solidFill>
                            <a:schemeClr val="tx2">
                              <a:lumMod val="40000"/>
                              <a:lumOff val="60000"/>
                            </a:schemeClr>
                          </a:solidFill>
                        </a:rPr>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sz="1200" b="0" dirty="0">
                          <a:solidFill>
                            <a:schemeClr val="tx2">
                              <a:lumMod val="40000"/>
                              <a:lumOff val="60000"/>
                            </a:schemeClr>
                          </a:solidFill>
                        </a:rPr>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sz="1200" b="0" dirty="0"/>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dirty="0"/>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181119"/>
                  </a:ext>
                </a:extLst>
              </a:tr>
              <a:tr h="3967505">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109963"/>
                  </a:ext>
                </a:extLst>
              </a:tr>
            </a:tbl>
          </a:graphicData>
        </a:graphic>
      </p:graphicFrame>
      <p:grpSp>
        <p:nvGrpSpPr>
          <p:cNvPr id="69" name="Group 68">
            <a:extLst>
              <a:ext uri="{FF2B5EF4-FFF2-40B4-BE49-F238E27FC236}">
                <a16:creationId xmlns:a16="http://schemas.microsoft.com/office/drawing/2014/main" id="{7817294A-0BAA-5046-9E10-E52A61B7185E}"/>
              </a:ext>
            </a:extLst>
          </p:cNvPr>
          <p:cNvGrpSpPr/>
          <p:nvPr/>
        </p:nvGrpSpPr>
        <p:grpSpPr>
          <a:xfrm>
            <a:off x="1096963" y="2217684"/>
            <a:ext cx="6518299" cy="1493684"/>
            <a:chOff x="1096963" y="2217684"/>
            <a:chExt cx="6518299" cy="1493684"/>
          </a:xfrm>
        </p:grpSpPr>
        <p:sp>
          <p:nvSpPr>
            <p:cNvPr id="7" name="TextBox 6">
              <a:extLst>
                <a:ext uri="{FF2B5EF4-FFF2-40B4-BE49-F238E27FC236}">
                  <a16:creationId xmlns:a16="http://schemas.microsoft.com/office/drawing/2014/main" id="{EC826077-081D-C844-B890-A0696C400C62}"/>
                </a:ext>
              </a:extLst>
            </p:cNvPr>
            <p:cNvSpPr txBox="1"/>
            <p:nvPr/>
          </p:nvSpPr>
          <p:spPr>
            <a:xfrm>
              <a:off x="1096963" y="2219531"/>
              <a:ext cx="3002426" cy="892552"/>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a:t>
              </a:r>
            </a:p>
            <a:p>
              <a:endParaRPr lang="en-US" sz="1400" dirty="0"/>
            </a:p>
            <a:p>
              <a:r>
                <a:rPr lang="en-US" sz="1200" dirty="0"/>
                <a:t>Query variables for API call:</a:t>
              </a:r>
            </a:p>
            <a:p>
              <a:r>
                <a:rPr lang="en-US" sz="1200" dirty="0"/>
                <a:t>GEO_TTL, EMP </a:t>
              </a:r>
            </a:p>
          </p:txBody>
        </p:sp>
        <p:sp>
          <p:nvSpPr>
            <p:cNvPr id="10" name="TextBox 9">
              <a:extLst>
                <a:ext uri="{FF2B5EF4-FFF2-40B4-BE49-F238E27FC236}">
                  <a16:creationId xmlns:a16="http://schemas.microsoft.com/office/drawing/2014/main" id="{57B9C8C5-5E0F-C341-B626-37C7CFFFF35D}"/>
                </a:ext>
              </a:extLst>
            </p:cNvPr>
            <p:cNvSpPr txBox="1"/>
            <p:nvPr/>
          </p:nvSpPr>
          <p:spPr>
            <a:xfrm>
              <a:off x="4099389" y="2217684"/>
              <a:ext cx="1510301" cy="1031051"/>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a:t>
              </a:r>
            </a:p>
            <a:p>
              <a:endParaRPr lang="en-US" sz="1400" dirty="0"/>
            </a:p>
            <a:p>
              <a:r>
                <a:rPr lang="en-US" sz="1100" dirty="0"/>
                <a:t>NAICS1997_TTL,</a:t>
              </a:r>
            </a:p>
            <a:p>
              <a:r>
                <a:rPr lang="en-US" sz="1100" dirty="0"/>
                <a:t>GEO_TTL,</a:t>
              </a:r>
            </a:p>
            <a:p>
              <a:r>
                <a:rPr lang="en-US" sz="1100" dirty="0"/>
                <a:t>EMP</a:t>
              </a:r>
            </a:p>
          </p:txBody>
        </p:sp>
        <p:sp>
          <p:nvSpPr>
            <p:cNvPr id="11" name="TextBox 10">
              <a:extLst>
                <a:ext uri="{FF2B5EF4-FFF2-40B4-BE49-F238E27FC236}">
                  <a16:creationId xmlns:a16="http://schemas.microsoft.com/office/drawing/2014/main" id="{C0723EDF-363A-D142-8872-B85BD48EEF93}"/>
                </a:ext>
              </a:extLst>
            </p:cNvPr>
            <p:cNvSpPr txBox="1"/>
            <p:nvPr/>
          </p:nvSpPr>
          <p:spPr>
            <a:xfrm>
              <a:off x="5609690" y="2217684"/>
              <a:ext cx="1018593" cy="1477328"/>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 </a:t>
              </a:r>
            </a:p>
            <a:p>
              <a:endParaRPr lang="en-US" sz="1400" dirty="0"/>
            </a:p>
            <a:p>
              <a:r>
                <a:rPr lang="en-US" sz="1200" dirty="0"/>
                <a:t>NAICS2002_TTL,</a:t>
              </a:r>
            </a:p>
            <a:p>
              <a:r>
                <a:rPr lang="en-US" sz="1200" dirty="0"/>
                <a:t>GEO_TTL,EMP</a:t>
              </a:r>
            </a:p>
          </p:txBody>
        </p:sp>
        <p:sp>
          <p:nvSpPr>
            <p:cNvPr id="12" name="TextBox 11">
              <a:extLst>
                <a:ext uri="{FF2B5EF4-FFF2-40B4-BE49-F238E27FC236}">
                  <a16:creationId xmlns:a16="http://schemas.microsoft.com/office/drawing/2014/main" id="{62C6B3B8-0644-7B42-94BD-4E0050AD3111}"/>
                </a:ext>
              </a:extLst>
            </p:cNvPr>
            <p:cNvSpPr txBox="1"/>
            <p:nvPr/>
          </p:nvSpPr>
          <p:spPr>
            <a:xfrm>
              <a:off x="6642640" y="2234040"/>
              <a:ext cx="972622" cy="1477328"/>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Total EMP </a:t>
              </a:r>
            </a:p>
            <a:p>
              <a:endParaRPr lang="en-US" sz="1400" dirty="0"/>
            </a:p>
            <a:p>
              <a:r>
                <a:rPr lang="en-US" sz="1200" dirty="0"/>
                <a:t>NAICS2007_TTL,</a:t>
              </a:r>
            </a:p>
            <a:p>
              <a:r>
                <a:rPr lang="en-US" sz="1200" dirty="0"/>
                <a:t>GEO_TTL,</a:t>
              </a:r>
            </a:p>
            <a:p>
              <a:r>
                <a:rPr lang="en-US" sz="1200" dirty="0"/>
                <a:t>EMP</a:t>
              </a:r>
            </a:p>
          </p:txBody>
        </p:sp>
      </p:grpSp>
      <p:grpSp>
        <p:nvGrpSpPr>
          <p:cNvPr id="8" name="Group 7">
            <a:extLst>
              <a:ext uri="{FF2B5EF4-FFF2-40B4-BE49-F238E27FC236}">
                <a16:creationId xmlns:a16="http://schemas.microsoft.com/office/drawing/2014/main" id="{0BB10437-B6CB-6743-AD91-66BDD21D95E7}"/>
              </a:ext>
            </a:extLst>
          </p:cNvPr>
          <p:cNvGrpSpPr/>
          <p:nvPr/>
        </p:nvGrpSpPr>
        <p:grpSpPr>
          <a:xfrm>
            <a:off x="8612114" y="2217684"/>
            <a:ext cx="2543247" cy="1555239"/>
            <a:chOff x="8612114" y="2217684"/>
            <a:chExt cx="2543247" cy="1555239"/>
          </a:xfrm>
        </p:grpSpPr>
        <p:sp>
          <p:nvSpPr>
            <p:cNvPr id="6" name="TextBox 5">
              <a:extLst>
                <a:ext uri="{FF2B5EF4-FFF2-40B4-BE49-F238E27FC236}">
                  <a16:creationId xmlns:a16="http://schemas.microsoft.com/office/drawing/2014/main" id="{5760FBAA-131D-4443-B1A0-BAD67826A759}"/>
                </a:ext>
              </a:extLst>
            </p:cNvPr>
            <p:cNvSpPr txBox="1"/>
            <p:nvPr/>
          </p:nvSpPr>
          <p:spPr>
            <a:xfrm>
              <a:off x="8612114" y="2234040"/>
              <a:ext cx="1538752" cy="1538883"/>
            </a:xfrm>
            <a:prstGeom prst="rect">
              <a:avLst/>
            </a:prstGeom>
            <a:solidFill>
              <a:schemeClr val="accent1">
                <a:lumMod val="20000"/>
                <a:lumOff val="80000"/>
              </a:schemeClr>
            </a:solidFill>
            <a:ln>
              <a:solidFill>
                <a:schemeClr val="tx1"/>
              </a:solidFill>
            </a:ln>
          </p:spPr>
          <p:txBody>
            <a:bodyPr wrap="square" rtlCol="0">
              <a:spAutoFit/>
            </a:bodyPr>
            <a:lstStyle/>
            <a:p>
              <a:r>
                <a:rPr lang="en-US" sz="1400" b="1" dirty="0">
                  <a:solidFill>
                    <a:srgbClr val="0070C0"/>
                  </a:solidFill>
                </a:rPr>
                <a:t>County Business Patterns(CBP):</a:t>
              </a:r>
            </a:p>
            <a:p>
              <a:r>
                <a:rPr lang="en-US" sz="1400" dirty="0"/>
                <a:t>Business Sectors</a:t>
              </a:r>
            </a:p>
            <a:p>
              <a:endParaRPr lang="en-US" sz="1400" dirty="0"/>
            </a:p>
            <a:p>
              <a:r>
                <a:rPr lang="en-US" sz="1200" dirty="0"/>
                <a:t>GEO_TTL, </a:t>
              </a:r>
            </a:p>
            <a:p>
              <a:r>
                <a:rPr lang="en-US" sz="1200" dirty="0"/>
                <a:t>EMP</a:t>
              </a:r>
            </a:p>
          </p:txBody>
        </p:sp>
        <p:sp>
          <p:nvSpPr>
            <p:cNvPr id="13" name="TextBox 12">
              <a:extLst>
                <a:ext uri="{FF2B5EF4-FFF2-40B4-BE49-F238E27FC236}">
                  <a16:creationId xmlns:a16="http://schemas.microsoft.com/office/drawing/2014/main" id="{82BA92C3-D2DC-4D41-881E-FBC486E9D5C0}"/>
                </a:ext>
              </a:extLst>
            </p:cNvPr>
            <p:cNvSpPr txBox="1"/>
            <p:nvPr/>
          </p:nvSpPr>
          <p:spPr>
            <a:xfrm>
              <a:off x="10134029" y="2217684"/>
              <a:ext cx="1021332" cy="1323439"/>
            </a:xfrm>
            <a:prstGeom prst="rect">
              <a:avLst/>
            </a:prstGeom>
            <a:solidFill>
              <a:schemeClr val="accent1">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t>Business Sectors</a:t>
              </a:r>
            </a:p>
            <a:p>
              <a:endParaRPr lang="en-US" sz="1400" dirty="0"/>
            </a:p>
            <a:p>
              <a:r>
                <a:rPr lang="en-US" sz="1200" dirty="0"/>
                <a:t>NAME,</a:t>
              </a:r>
            </a:p>
            <a:p>
              <a:r>
                <a:rPr lang="en-US" sz="1200" dirty="0"/>
                <a:t>EMP</a:t>
              </a:r>
            </a:p>
          </p:txBody>
        </p:sp>
      </p:grpSp>
      <p:sp>
        <p:nvSpPr>
          <p:cNvPr id="9" name="TextBox 8">
            <a:extLst>
              <a:ext uri="{FF2B5EF4-FFF2-40B4-BE49-F238E27FC236}">
                <a16:creationId xmlns:a16="http://schemas.microsoft.com/office/drawing/2014/main" id="{9724BF09-033F-A94A-8965-B6788B85E067}"/>
              </a:ext>
            </a:extLst>
          </p:cNvPr>
          <p:cNvSpPr txBox="1"/>
          <p:nvPr/>
        </p:nvSpPr>
        <p:spPr>
          <a:xfrm>
            <a:off x="1096963" y="5216336"/>
            <a:ext cx="4019566" cy="492443"/>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solidFill>
                  <a:srgbClr val="0070C0"/>
                </a:solidFill>
              </a:rPr>
              <a:t>Population:  </a:t>
            </a:r>
            <a:r>
              <a:rPr lang="en-US" sz="1400" dirty="0"/>
              <a:t>1980, 1990, 2000 census results</a:t>
            </a:r>
          </a:p>
          <a:p>
            <a:r>
              <a:rPr lang="en-US" sz="1200" dirty="0"/>
              <a:t>Source: NC census demographic data</a:t>
            </a:r>
          </a:p>
        </p:txBody>
      </p:sp>
      <p:sp>
        <p:nvSpPr>
          <p:cNvPr id="14" name="TextBox 13">
            <a:extLst>
              <a:ext uri="{FF2B5EF4-FFF2-40B4-BE49-F238E27FC236}">
                <a16:creationId xmlns:a16="http://schemas.microsoft.com/office/drawing/2014/main" id="{BF149DC7-6DF9-F846-821A-B038EF749B6D}"/>
              </a:ext>
            </a:extLst>
          </p:cNvPr>
          <p:cNvSpPr txBox="1"/>
          <p:nvPr/>
        </p:nvSpPr>
        <p:spPr>
          <a:xfrm>
            <a:off x="5126080" y="5210044"/>
            <a:ext cx="2014524" cy="677108"/>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solidFill>
                  <a:srgbClr val="0070C0"/>
                </a:solidFill>
              </a:rPr>
              <a:t>Population: </a:t>
            </a:r>
            <a:r>
              <a:rPr lang="en-US" sz="1400" dirty="0"/>
              <a:t>2001~ 2009</a:t>
            </a:r>
          </a:p>
          <a:p>
            <a:r>
              <a:rPr lang="en-US" sz="1200" dirty="0"/>
              <a:t>Source: Population Estimate Program of </a:t>
            </a:r>
            <a:r>
              <a:rPr lang="en-US" sz="1200" dirty="0" err="1"/>
              <a:t>Census.gov</a:t>
            </a:r>
            <a:endParaRPr lang="en-US" sz="1200" dirty="0"/>
          </a:p>
        </p:txBody>
      </p:sp>
      <p:sp>
        <p:nvSpPr>
          <p:cNvPr id="15" name="TextBox 14">
            <a:extLst>
              <a:ext uri="{FF2B5EF4-FFF2-40B4-BE49-F238E27FC236}">
                <a16:creationId xmlns:a16="http://schemas.microsoft.com/office/drawing/2014/main" id="{21B13838-80F3-634C-987F-4474F48895DE}"/>
              </a:ext>
            </a:extLst>
          </p:cNvPr>
          <p:cNvSpPr txBox="1"/>
          <p:nvPr/>
        </p:nvSpPr>
        <p:spPr>
          <a:xfrm>
            <a:off x="7135863" y="5216335"/>
            <a:ext cx="4019566" cy="492443"/>
          </a:xfrm>
          <a:prstGeom prst="rect">
            <a:avLst/>
          </a:prstGeom>
          <a:solidFill>
            <a:schemeClr val="accent4">
              <a:lumMod val="20000"/>
              <a:lumOff val="80000"/>
            </a:schemeClr>
          </a:solidFill>
          <a:ln>
            <a:solidFill>
              <a:schemeClr val="tx1"/>
            </a:solidFill>
          </a:ln>
        </p:spPr>
        <p:txBody>
          <a:bodyPr wrap="square" rtlCol="0">
            <a:spAutoFit/>
          </a:bodyPr>
          <a:lstStyle/>
          <a:p>
            <a:r>
              <a:rPr lang="en-US" sz="1400" dirty="0">
                <a:solidFill>
                  <a:srgbClr val="0070C0"/>
                </a:solidFill>
              </a:rPr>
              <a:t>Population:  </a:t>
            </a:r>
            <a:r>
              <a:rPr lang="en-US" sz="1400" dirty="0"/>
              <a:t>Annual County Population</a:t>
            </a:r>
          </a:p>
          <a:p>
            <a:r>
              <a:rPr lang="en-US" sz="1200" dirty="0"/>
              <a:t>Source: NC OSBM demographic table</a:t>
            </a:r>
          </a:p>
        </p:txBody>
      </p:sp>
      <p:grpSp>
        <p:nvGrpSpPr>
          <p:cNvPr id="71" name="Group 70">
            <a:extLst>
              <a:ext uri="{FF2B5EF4-FFF2-40B4-BE49-F238E27FC236}">
                <a16:creationId xmlns:a16="http://schemas.microsoft.com/office/drawing/2014/main" id="{10B9E16B-3343-E242-A845-926FF104BA5C}"/>
              </a:ext>
            </a:extLst>
          </p:cNvPr>
          <p:cNvGrpSpPr/>
          <p:nvPr/>
        </p:nvGrpSpPr>
        <p:grpSpPr>
          <a:xfrm>
            <a:off x="1111319" y="4008474"/>
            <a:ext cx="6518299" cy="755020"/>
            <a:chOff x="1111319" y="4008474"/>
            <a:chExt cx="6518299" cy="755020"/>
          </a:xfrm>
        </p:grpSpPr>
        <p:sp>
          <p:nvSpPr>
            <p:cNvPr id="21" name="TextBox 20">
              <a:extLst>
                <a:ext uri="{FF2B5EF4-FFF2-40B4-BE49-F238E27FC236}">
                  <a16:creationId xmlns:a16="http://schemas.microsoft.com/office/drawing/2014/main" id="{2295C900-CF9B-C540-B308-47CDE79CA6B5}"/>
                </a:ext>
              </a:extLst>
            </p:cNvPr>
            <p:cNvSpPr txBox="1"/>
            <p:nvPr/>
          </p:nvSpPr>
          <p:spPr>
            <a:xfrm>
              <a:off x="1111319" y="4010321"/>
              <a:ext cx="3002426" cy="307777"/>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a:t>
              </a:r>
              <a:r>
                <a:rPr lang="en-US" sz="1400" dirty="0"/>
                <a:t> EMP</a:t>
              </a:r>
            </a:p>
          </p:txBody>
        </p:sp>
        <p:sp>
          <p:nvSpPr>
            <p:cNvPr id="22" name="TextBox 21">
              <a:extLst>
                <a:ext uri="{FF2B5EF4-FFF2-40B4-BE49-F238E27FC236}">
                  <a16:creationId xmlns:a16="http://schemas.microsoft.com/office/drawing/2014/main" id="{BBC2517D-AF5D-7946-ABC5-10D25C936440}"/>
                </a:ext>
              </a:extLst>
            </p:cNvPr>
            <p:cNvSpPr txBox="1"/>
            <p:nvPr/>
          </p:nvSpPr>
          <p:spPr>
            <a:xfrm>
              <a:off x="4113745" y="4008474"/>
              <a:ext cx="1510301" cy="523220"/>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a:t>
              </a:r>
              <a:r>
                <a:rPr lang="en-US" sz="1400" dirty="0"/>
                <a:t> EMP</a:t>
              </a:r>
            </a:p>
          </p:txBody>
        </p:sp>
        <p:sp>
          <p:nvSpPr>
            <p:cNvPr id="23" name="TextBox 22">
              <a:extLst>
                <a:ext uri="{FF2B5EF4-FFF2-40B4-BE49-F238E27FC236}">
                  <a16:creationId xmlns:a16="http://schemas.microsoft.com/office/drawing/2014/main" id="{183CEBD4-AC20-0B4E-A442-48668D5E4998}"/>
                </a:ext>
              </a:extLst>
            </p:cNvPr>
            <p:cNvSpPr txBox="1"/>
            <p:nvPr/>
          </p:nvSpPr>
          <p:spPr>
            <a:xfrm>
              <a:off x="5624046" y="4008474"/>
              <a:ext cx="1018593" cy="523220"/>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a:t>
              </a:r>
              <a:r>
                <a:rPr lang="en-US" sz="1400" dirty="0"/>
                <a:t>e EMP </a:t>
              </a:r>
            </a:p>
          </p:txBody>
        </p:sp>
        <p:sp>
          <p:nvSpPr>
            <p:cNvPr id="24" name="TextBox 23">
              <a:extLst>
                <a:ext uri="{FF2B5EF4-FFF2-40B4-BE49-F238E27FC236}">
                  <a16:creationId xmlns:a16="http://schemas.microsoft.com/office/drawing/2014/main" id="{0DF39625-CCE1-6245-9B35-A5BBD635CF27}"/>
                </a:ext>
              </a:extLst>
            </p:cNvPr>
            <p:cNvSpPr txBox="1"/>
            <p:nvPr/>
          </p:nvSpPr>
          <p:spPr>
            <a:xfrm>
              <a:off x="6656996" y="4024830"/>
              <a:ext cx="972622" cy="738664"/>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a:t>
              </a:r>
              <a:r>
                <a:rPr lang="en-US" sz="1400" dirty="0"/>
                <a:t> EMP </a:t>
              </a:r>
            </a:p>
          </p:txBody>
        </p:sp>
      </p:grpSp>
      <p:grpSp>
        <p:nvGrpSpPr>
          <p:cNvPr id="70" name="Group 69">
            <a:extLst>
              <a:ext uri="{FF2B5EF4-FFF2-40B4-BE49-F238E27FC236}">
                <a16:creationId xmlns:a16="http://schemas.microsoft.com/office/drawing/2014/main" id="{3673856A-7790-8F43-8738-4B277BFDC2B1}"/>
              </a:ext>
            </a:extLst>
          </p:cNvPr>
          <p:cNvGrpSpPr/>
          <p:nvPr/>
        </p:nvGrpSpPr>
        <p:grpSpPr>
          <a:xfrm>
            <a:off x="8612113" y="4008474"/>
            <a:ext cx="2557606" cy="1169551"/>
            <a:chOff x="8612113" y="4008474"/>
            <a:chExt cx="2557606" cy="1169551"/>
          </a:xfrm>
        </p:grpSpPr>
        <p:sp>
          <p:nvSpPr>
            <p:cNvPr id="20" name="TextBox 19">
              <a:extLst>
                <a:ext uri="{FF2B5EF4-FFF2-40B4-BE49-F238E27FC236}">
                  <a16:creationId xmlns:a16="http://schemas.microsoft.com/office/drawing/2014/main" id="{D21927EB-DED9-C944-881E-61D3BA3D34F9}"/>
                </a:ext>
              </a:extLst>
            </p:cNvPr>
            <p:cNvSpPr txBox="1"/>
            <p:nvPr/>
          </p:nvSpPr>
          <p:spPr>
            <a:xfrm>
              <a:off x="8612113" y="4024830"/>
              <a:ext cx="1538753" cy="954107"/>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a:t>
              </a:r>
            </a:p>
            <a:p>
              <a:r>
                <a:rPr lang="en-US" sz="1400" dirty="0">
                  <a:solidFill>
                    <a:srgbClr val="002060"/>
                  </a:solidFill>
                </a:rPr>
                <a:t>State-wide</a:t>
              </a:r>
              <a:r>
                <a:rPr lang="en-US" sz="1400" dirty="0"/>
                <a:t> Business Sectors EMP</a:t>
              </a:r>
            </a:p>
          </p:txBody>
        </p:sp>
        <p:sp>
          <p:nvSpPr>
            <p:cNvPr id="25" name="TextBox 24">
              <a:extLst>
                <a:ext uri="{FF2B5EF4-FFF2-40B4-BE49-F238E27FC236}">
                  <a16:creationId xmlns:a16="http://schemas.microsoft.com/office/drawing/2014/main" id="{7CD337BE-082E-E744-B863-8E302FE412CB}"/>
                </a:ext>
              </a:extLst>
            </p:cNvPr>
            <p:cNvSpPr txBox="1"/>
            <p:nvPr/>
          </p:nvSpPr>
          <p:spPr>
            <a:xfrm>
              <a:off x="10165223" y="4008474"/>
              <a:ext cx="1004496" cy="1169551"/>
            </a:xfrm>
            <a:prstGeom prst="rect">
              <a:avLst/>
            </a:prstGeom>
            <a:solidFill>
              <a:schemeClr val="accent3">
                <a:lumMod val="20000"/>
                <a:lumOff val="80000"/>
              </a:schemeClr>
            </a:solidFill>
            <a:ln>
              <a:solidFill>
                <a:schemeClr val="tx1"/>
              </a:solidFill>
            </a:ln>
          </p:spPr>
          <p:txBody>
            <a:bodyPr wrap="square" rtlCol="0">
              <a:spAutoFit/>
            </a:bodyPr>
            <a:lstStyle/>
            <a:p>
              <a:r>
                <a:rPr lang="en-US" sz="1400" dirty="0">
                  <a:solidFill>
                    <a:srgbClr val="0070C0"/>
                  </a:solidFill>
                </a:rPr>
                <a:t>CBP: </a:t>
              </a:r>
              <a:r>
                <a:rPr lang="en-US" sz="1400" dirty="0">
                  <a:solidFill>
                    <a:srgbClr val="002060"/>
                  </a:solidFill>
                </a:rPr>
                <a:t>State-wide </a:t>
              </a:r>
              <a:r>
                <a:rPr lang="en-US" sz="1400" dirty="0"/>
                <a:t>Business Sectors EMP</a:t>
              </a:r>
            </a:p>
          </p:txBody>
        </p:sp>
      </p:grpSp>
      <p:grpSp>
        <p:nvGrpSpPr>
          <p:cNvPr id="73" name="Group 72">
            <a:extLst>
              <a:ext uri="{FF2B5EF4-FFF2-40B4-BE49-F238E27FC236}">
                <a16:creationId xmlns:a16="http://schemas.microsoft.com/office/drawing/2014/main" id="{E9B14178-C14D-E648-B964-20E0079C38BE}"/>
              </a:ext>
            </a:extLst>
          </p:cNvPr>
          <p:cNvGrpSpPr/>
          <p:nvPr/>
        </p:nvGrpSpPr>
        <p:grpSpPr>
          <a:xfrm>
            <a:off x="976743" y="998127"/>
            <a:ext cx="2150194" cy="1667680"/>
            <a:chOff x="976743" y="998127"/>
            <a:chExt cx="2150194" cy="1667680"/>
          </a:xfrm>
        </p:grpSpPr>
        <p:sp>
          <p:nvSpPr>
            <p:cNvPr id="26" name="TextBox 25">
              <a:extLst>
                <a:ext uri="{FF2B5EF4-FFF2-40B4-BE49-F238E27FC236}">
                  <a16:creationId xmlns:a16="http://schemas.microsoft.com/office/drawing/2014/main" id="{B4EECB82-BF02-4D45-9940-95AE197ABDA2}"/>
                </a:ext>
              </a:extLst>
            </p:cNvPr>
            <p:cNvSpPr txBox="1"/>
            <p:nvPr/>
          </p:nvSpPr>
          <p:spPr>
            <a:xfrm>
              <a:off x="976743" y="998127"/>
              <a:ext cx="2150194" cy="646331"/>
            </a:xfrm>
            <a:prstGeom prst="rect">
              <a:avLst/>
            </a:prstGeom>
            <a:solidFill>
              <a:srgbClr val="0070C0"/>
            </a:solidFill>
          </p:spPr>
          <p:txBody>
            <a:bodyPr wrap="square" rtlCol="0">
              <a:spAutoFit/>
            </a:bodyPr>
            <a:lstStyle/>
            <a:p>
              <a:r>
                <a:rPr lang="en-US" dirty="0">
                  <a:solidFill>
                    <a:schemeClr val="bg1"/>
                  </a:solidFill>
                </a:rPr>
                <a:t>MongoDB: </a:t>
              </a:r>
              <a:r>
                <a:rPr lang="en-US" dirty="0" err="1">
                  <a:solidFill>
                    <a:schemeClr val="bg1"/>
                  </a:solidFill>
                </a:rPr>
                <a:t>censusdb</a:t>
              </a:r>
              <a:endParaRPr lang="en-US" dirty="0">
                <a:solidFill>
                  <a:schemeClr val="bg1"/>
                </a:solidFill>
              </a:endParaRPr>
            </a:p>
            <a:p>
              <a:r>
                <a:rPr lang="en-US" dirty="0">
                  <a:solidFill>
                    <a:schemeClr val="bg1"/>
                  </a:solidFill>
                </a:rPr>
                <a:t>Collection: census</a:t>
              </a:r>
            </a:p>
          </p:txBody>
        </p:sp>
        <p:cxnSp>
          <p:nvCxnSpPr>
            <p:cNvPr id="28" name="Elbow Connector 27">
              <a:extLst>
                <a:ext uri="{FF2B5EF4-FFF2-40B4-BE49-F238E27FC236}">
                  <a16:creationId xmlns:a16="http://schemas.microsoft.com/office/drawing/2014/main" id="{CCDA4A71-E39F-1643-93F7-A85D9A83D066}"/>
                </a:ext>
              </a:extLst>
            </p:cNvPr>
            <p:cNvCxnSpPr>
              <a:cxnSpLocks/>
              <a:stCxn id="7" idx="1"/>
              <a:endCxn id="26" idx="1"/>
            </p:cNvCxnSpPr>
            <p:nvPr/>
          </p:nvCxnSpPr>
          <p:spPr>
            <a:xfrm rot="10800000">
              <a:off x="976743" y="1321293"/>
              <a:ext cx="120220" cy="1344514"/>
            </a:xfrm>
            <a:prstGeom prst="bentConnector3">
              <a:avLst>
                <a:gd name="adj1" fmla="val 290151"/>
              </a:avLst>
            </a:prstGeom>
            <a:solidFill>
              <a:srgbClr val="0070C0"/>
            </a:solidFill>
            <a:ln w="38100">
              <a:solidFill>
                <a:srgbClr val="0070C0"/>
              </a:solidFill>
              <a:tailEnd type="triangle"/>
            </a:ln>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0B07E6DF-22CA-3342-98C9-AAD8072FB48A}"/>
              </a:ext>
            </a:extLst>
          </p:cNvPr>
          <p:cNvGrpSpPr/>
          <p:nvPr/>
        </p:nvGrpSpPr>
        <p:grpSpPr>
          <a:xfrm>
            <a:off x="976743" y="3230616"/>
            <a:ext cx="2185692" cy="933594"/>
            <a:chOff x="976743" y="3230616"/>
            <a:chExt cx="2185692" cy="933594"/>
          </a:xfrm>
        </p:grpSpPr>
        <p:sp>
          <p:nvSpPr>
            <p:cNvPr id="34" name="TextBox 33">
              <a:extLst>
                <a:ext uri="{FF2B5EF4-FFF2-40B4-BE49-F238E27FC236}">
                  <a16:creationId xmlns:a16="http://schemas.microsoft.com/office/drawing/2014/main" id="{B38304E8-A5F1-BE45-B9CD-B5FB2E884820}"/>
                </a:ext>
              </a:extLst>
            </p:cNvPr>
            <p:cNvSpPr txBox="1"/>
            <p:nvPr/>
          </p:nvSpPr>
          <p:spPr>
            <a:xfrm>
              <a:off x="976743" y="3230616"/>
              <a:ext cx="2185692" cy="646331"/>
            </a:xfrm>
            <a:prstGeom prst="rect">
              <a:avLst/>
            </a:prstGeom>
            <a:solidFill>
              <a:srgbClr val="0070C0"/>
            </a:solidFill>
          </p:spPr>
          <p:txBody>
            <a:bodyPr wrap="square" rtlCol="0">
              <a:spAutoFit/>
            </a:bodyPr>
            <a:lstStyle/>
            <a:p>
              <a:r>
                <a:rPr lang="en-US" dirty="0">
                  <a:solidFill>
                    <a:schemeClr val="bg1"/>
                  </a:solidFill>
                </a:rPr>
                <a:t>MongoDB: </a:t>
              </a:r>
              <a:r>
                <a:rPr lang="en-US" dirty="0" err="1">
                  <a:solidFill>
                    <a:schemeClr val="bg1"/>
                  </a:solidFill>
                </a:rPr>
                <a:t>censusdb</a:t>
              </a:r>
              <a:endParaRPr lang="en-US" dirty="0">
                <a:solidFill>
                  <a:schemeClr val="bg1"/>
                </a:solidFill>
              </a:endParaRPr>
            </a:p>
            <a:p>
              <a:r>
                <a:rPr lang="en-US" dirty="0">
                  <a:solidFill>
                    <a:schemeClr val="bg1"/>
                  </a:solidFill>
                </a:rPr>
                <a:t>Collection: </a:t>
              </a:r>
              <a:r>
                <a:rPr lang="en-US" dirty="0" err="1">
                  <a:solidFill>
                    <a:schemeClr val="bg1"/>
                  </a:solidFill>
                </a:rPr>
                <a:t>nccensus</a:t>
              </a:r>
              <a:endParaRPr lang="en-US" dirty="0">
                <a:solidFill>
                  <a:schemeClr val="bg1"/>
                </a:solidFill>
              </a:endParaRPr>
            </a:p>
          </p:txBody>
        </p:sp>
        <p:cxnSp>
          <p:nvCxnSpPr>
            <p:cNvPr id="35" name="Elbow Connector 34">
              <a:extLst>
                <a:ext uri="{FF2B5EF4-FFF2-40B4-BE49-F238E27FC236}">
                  <a16:creationId xmlns:a16="http://schemas.microsoft.com/office/drawing/2014/main" id="{EF6457C4-92E8-1241-8CEF-8D4A628196E1}"/>
                </a:ext>
              </a:extLst>
            </p:cNvPr>
            <p:cNvCxnSpPr>
              <a:cxnSpLocks/>
              <a:stCxn id="21" idx="1"/>
              <a:endCxn id="34" idx="1"/>
            </p:cNvCxnSpPr>
            <p:nvPr/>
          </p:nvCxnSpPr>
          <p:spPr>
            <a:xfrm rot="10800000">
              <a:off x="976743" y="3553782"/>
              <a:ext cx="134576" cy="610428"/>
            </a:xfrm>
            <a:prstGeom prst="bentConnector3">
              <a:avLst>
                <a:gd name="adj1" fmla="val 269867"/>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081DD07E-309F-1040-919D-B5ADC32C95C6}"/>
              </a:ext>
            </a:extLst>
          </p:cNvPr>
          <p:cNvGrpSpPr/>
          <p:nvPr/>
        </p:nvGrpSpPr>
        <p:grpSpPr>
          <a:xfrm>
            <a:off x="976743" y="4640078"/>
            <a:ext cx="1357203" cy="836945"/>
            <a:chOff x="976743" y="4640078"/>
            <a:chExt cx="1357203" cy="836945"/>
          </a:xfrm>
        </p:grpSpPr>
        <p:sp>
          <p:nvSpPr>
            <p:cNvPr id="57" name="TextBox 56">
              <a:extLst>
                <a:ext uri="{FF2B5EF4-FFF2-40B4-BE49-F238E27FC236}">
                  <a16:creationId xmlns:a16="http://schemas.microsoft.com/office/drawing/2014/main" id="{E4649373-FDAD-B341-9F8C-BA9C525A217C}"/>
                </a:ext>
              </a:extLst>
            </p:cNvPr>
            <p:cNvSpPr txBox="1"/>
            <p:nvPr/>
          </p:nvSpPr>
          <p:spPr>
            <a:xfrm>
              <a:off x="976743" y="4640078"/>
              <a:ext cx="1357203" cy="369332"/>
            </a:xfrm>
            <a:prstGeom prst="rect">
              <a:avLst/>
            </a:prstGeom>
            <a:solidFill>
              <a:srgbClr val="0070C0"/>
            </a:solidFill>
          </p:spPr>
          <p:txBody>
            <a:bodyPr wrap="square" rtlCol="0">
              <a:spAutoFit/>
            </a:bodyPr>
            <a:lstStyle/>
            <a:p>
              <a:r>
                <a:rPr lang="en-US" dirty="0">
                  <a:solidFill>
                    <a:schemeClr val="bg1"/>
                  </a:solidFill>
                </a:rPr>
                <a:t>CSV file</a:t>
              </a:r>
            </a:p>
          </p:txBody>
        </p:sp>
        <p:cxnSp>
          <p:nvCxnSpPr>
            <p:cNvPr id="58" name="Elbow Connector 57">
              <a:extLst>
                <a:ext uri="{FF2B5EF4-FFF2-40B4-BE49-F238E27FC236}">
                  <a16:creationId xmlns:a16="http://schemas.microsoft.com/office/drawing/2014/main" id="{15B54440-5E16-0144-BE06-43F460EA9CD2}"/>
                </a:ext>
              </a:extLst>
            </p:cNvPr>
            <p:cNvCxnSpPr>
              <a:cxnSpLocks/>
            </p:cNvCxnSpPr>
            <p:nvPr/>
          </p:nvCxnSpPr>
          <p:spPr>
            <a:xfrm rot="10800000">
              <a:off x="988296" y="4824744"/>
              <a:ext cx="134576" cy="652279"/>
            </a:xfrm>
            <a:prstGeom prst="bentConnector3">
              <a:avLst>
                <a:gd name="adj1" fmla="val 269867"/>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grpSp>
      <p:grpSp>
        <p:nvGrpSpPr>
          <p:cNvPr id="67" name="Group 66">
            <a:extLst>
              <a:ext uri="{FF2B5EF4-FFF2-40B4-BE49-F238E27FC236}">
                <a16:creationId xmlns:a16="http://schemas.microsoft.com/office/drawing/2014/main" id="{CEE44961-8692-9A46-89DB-B255871C3CE2}"/>
              </a:ext>
            </a:extLst>
          </p:cNvPr>
          <p:cNvGrpSpPr/>
          <p:nvPr/>
        </p:nvGrpSpPr>
        <p:grpSpPr>
          <a:xfrm>
            <a:off x="3282002" y="3230616"/>
            <a:ext cx="3501346" cy="2947432"/>
            <a:chOff x="8290189" y="711647"/>
            <a:chExt cx="3501346" cy="2947432"/>
          </a:xfrm>
        </p:grpSpPr>
        <p:sp>
          <p:nvSpPr>
            <p:cNvPr id="64" name="TextBox 63">
              <a:extLst>
                <a:ext uri="{FF2B5EF4-FFF2-40B4-BE49-F238E27FC236}">
                  <a16:creationId xmlns:a16="http://schemas.microsoft.com/office/drawing/2014/main" id="{E611A5C2-01B7-6B49-966F-AE3BAA6711D1}"/>
                </a:ext>
              </a:extLst>
            </p:cNvPr>
            <p:cNvSpPr txBox="1"/>
            <p:nvPr/>
          </p:nvSpPr>
          <p:spPr>
            <a:xfrm>
              <a:off x="8290189" y="711647"/>
              <a:ext cx="3483995" cy="369332"/>
            </a:xfrm>
            <a:prstGeom prst="rect">
              <a:avLst/>
            </a:prstGeom>
            <a:solidFill>
              <a:srgbClr val="0070C0"/>
            </a:solidFill>
          </p:spPr>
          <p:txBody>
            <a:bodyPr wrap="square" rtlCol="0">
              <a:spAutoFit/>
            </a:bodyPr>
            <a:lstStyle/>
            <a:p>
              <a:r>
                <a:rPr lang="en-US" dirty="0">
                  <a:solidFill>
                    <a:schemeClr val="bg1"/>
                  </a:solidFill>
                </a:rPr>
                <a:t>County Codes(Number) – json file</a:t>
              </a:r>
            </a:p>
          </p:txBody>
        </p:sp>
        <p:pic>
          <p:nvPicPr>
            <p:cNvPr id="66" name="Picture 65" descr="Table&#10;&#10;Description automatically generated">
              <a:extLst>
                <a:ext uri="{FF2B5EF4-FFF2-40B4-BE49-F238E27FC236}">
                  <a16:creationId xmlns:a16="http://schemas.microsoft.com/office/drawing/2014/main" id="{A8543571-C6C1-E840-A861-72703B0172A8}"/>
                </a:ext>
              </a:extLst>
            </p:cNvPr>
            <p:cNvPicPr>
              <a:picLocks noChangeAspect="1"/>
            </p:cNvPicPr>
            <p:nvPr/>
          </p:nvPicPr>
          <p:blipFill>
            <a:blip r:embed="rId4"/>
            <a:stretch>
              <a:fillRect/>
            </a:stretch>
          </p:blipFill>
          <p:spPr>
            <a:xfrm>
              <a:off x="8300146" y="1080979"/>
              <a:ext cx="3491389" cy="2578100"/>
            </a:xfrm>
            <a:prstGeom prst="rect">
              <a:avLst/>
            </a:prstGeom>
          </p:spPr>
        </p:pic>
      </p:grpSp>
      <p:pic>
        <p:nvPicPr>
          <p:cNvPr id="17" name="Picture 16">
            <a:extLst>
              <a:ext uri="{FF2B5EF4-FFF2-40B4-BE49-F238E27FC236}">
                <a16:creationId xmlns:a16="http://schemas.microsoft.com/office/drawing/2014/main" id="{16FBBC00-446F-E143-99E3-D7C58AE14DAE}"/>
              </a:ext>
            </a:extLst>
          </p:cNvPr>
          <p:cNvPicPr>
            <a:picLocks noChangeAspect="1"/>
          </p:cNvPicPr>
          <p:nvPr/>
        </p:nvPicPr>
        <p:blipFill>
          <a:blip r:embed="rId5"/>
          <a:stretch>
            <a:fillRect/>
          </a:stretch>
        </p:blipFill>
        <p:spPr>
          <a:xfrm>
            <a:off x="5357431" y="4142"/>
            <a:ext cx="5044010" cy="4357750"/>
          </a:xfrm>
          <a:prstGeom prst="rect">
            <a:avLst/>
          </a:prstGeom>
        </p:spPr>
      </p:pic>
      <p:pic>
        <p:nvPicPr>
          <p:cNvPr id="16" name="Picture 15">
            <a:extLst>
              <a:ext uri="{FF2B5EF4-FFF2-40B4-BE49-F238E27FC236}">
                <a16:creationId xmlns:a16="http://schemas.microsoft.com/office/drawing/2014/main" id="{ADAE5A7A-B880-3E49-A4DC-86EC0429691E}"/>
              </a:ext>
            </a:extLst>
          </p:cNvPr>
          <p:cNvPicPr>
            <a:picLocks noChangeAspect="1"/>
          </p:cNvPicPr>
          <p:nvPr/>
        </p:nvPicPr>
        <p:blipFill>
          <a:blip r:embed="rId6"/>
          <a:stretch>
            <a:fillRect/>
          </a:stretch>
        </p:blipFill>
        <p:spPr>
          <a:xfrm>
            <a:off x="1339019" y="120650"/>
            <a:ext cx="3340100" cy="6616700"/>
          </a:xfrm>
          <a:prstGeom prst="rect">
            <a:avLst/>
          </a:prstGeom>
        </p:spPr>
      </p:pic>
      <p:pic>
        <p:nvPicPr>
          <p:cNvPr id="19" name="Picture 18">
            <a:extLst>
              <a:ext uri="{FF2B5EF4-FFF2-40B4-BE49-F238E27FC236}">
                <a16:creationId xmlns:a16="http://schemas.microsoft.com/office/drawing/2014/main" id="{DAD802F0-63FB-ED4E-A208-4F6FDECC1CF7}"/>
              </a:ext>
            </a:extLst>
          </p:cNvPr>
          <p:cNvPicPr>
            <a:picLocks noChangeAspect="1"/>
          </p:cNvPicPr>
          <p:nvPr/>
        </p:nvPicPr>
        <p:blipFill>
          <a:blip r:embed="rId7"/>
          <a:stretch>
            <a:fillRect/>
          </a:stretch>
        </p:blipFill>
        <p:spPr>
          <a:xfrm>
            <a:off x="-10045" y="-17112"/>
            <a:ext cx="5359400" cy="4610100"/>
          </a:xfrm>
          <a:prstGeom prst="rect">
            <a:avLst/>
          </a:prstGeom>
        </p:spPr>
      </p:pic>
    </p:spTree>
    <p:extLst>
      <p:ext uri="{BB962C8B-B14F-4D97-AF65-F5344CB8AC3E}">
        <p14:creationId xmlns:p14="http://schemas.microsoft.com/office/powerpoint/2010/main" val="49426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73"/>
                                        </p:tgtEl>
                                        <p:attrNameLst>
                                          <p:attrName>style.visibility</p:attrName>
                                        </p:attrNameLst>
                                      </p:cBhvr>
                                      <p:to>
                                        <p:strVal val="visible"/>
                                      </p:to>
                                    </p:set>
                                    <p:anim calcmode="lin" valueType="num">
                                      <p:cBhvr additive="base">
                                        <p:cTn id="45" dur="500" fill="hold"/>
                                        <p:tgtEl>
                                          <p:spTgt spid="73"/>
                                        </p:tgtEl>
                                        <p:attrNameLst>
                                          <p:attrName>ppt_x</p:attrName>
                                        </p:attrNameLst>
                                      </p:cBhvr>
                                      <p:tavLst>
                                        <p:tav tm="0">
                                          <p:val>
                                            <p:strVal val="1+#ppt_w/2"/>
                                          </p:val>
                                        </p:tav>
                                        <p:tav tm="100000">
                                          <p:val>
                                            <p:strVal val="#ppt_x"/>
                                          </p:val>
                                        </p:tav>
                                      </p:tavLst>
                                    </p:anim>
                                    <p:anim calcmode="lin" valueType="num">
                                      <p:cBhvr additive="base">
                                        <p:cTn id="4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1+#ppt_w/2"/>
                                          </p:val>
                                        </p:tav>
                                        <p:tav tm="100000">
                                          <p:val>
                                            <p:strVal val="#ppt_x"/>
                                          </p:val>
                                        </p:tav>
                                      </p:tavLst>
                                    </p:anim>
                                    <p:anim calcmode="lin" valueType="num">
                                      <p:cBhvr additive="base">
                                        <p:cTn id="5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500" fill="hold"/>
                                        <p:tgtEl>
                                          <p:spTgt spid="75"/>
                                        </p:tgtEl>
                                        <p:attrNameLst>
                                          <p:attrName>ppt_x</p:attrName>
                                        </p:attrNameLst>
                                      </p:cBhvr>
                                      <p:tavLst>
                                        <p:tav tm="0">
                                          <p:val>
                                            <p:strVal val="1+#ppt_w/2"/>
                                          </p:val>
                                        </p:tav>
                                        <p:tav tm="100000">
                                          <p:val>
                                            <p:strVal val="#ppt_x"/>
                                          </p:val>
                                        </p:tav>
                                      </p:tavLst>
                                    </p:anim>
                                    <p:anim calcmode="lin" valueType="num">
                                      <p:cBhvr additive="base">
                                        <p:cTn id="5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Effect transition="in" filter="fade">
                                      <p:cBhvr>
                                        <p:cTn id="6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82EB-DB8B-49D2-B2F4-B30F9B1E01C8}"/>
              </a:ext>
            </a:extLst>
          </p:cNvPr>
          <p:cNvSpPr>
            <a:spLocks noGrp="1"/>
          </p:cNvSpPr>
          <p:nvPr>
            <p:ph type="title"/>
          </p:nvPr>
        </p:nvSpPr>
        <p:spPr>
          <a:xfrm>
            <a:off x="0" y="0"/>
            <a:ext cx="12192000" cy="659601"/>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3A9200E7-3CC2-4C17-B9DD-8E2557449B6E}"/>
              </a:ext>
            </a:extLst>
          </p:cNvPr>
          <p:cNvSpPr>
            <a:spLocks noGrp="1"/>
          </p:cNvSpPr>
          <p:nvPr>
            <p:ph idx="1"/>
          </p:nvPr>
        </p:nvSpPr>
        <p:spPr>
          <a:xfrm>
            <a:off x="262393" y="936266"/>
            <a:ext cx="10909190" cy="2172694"/>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NC county Census employment data analysis for multiple years.  </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This dashboard provides visibly into the population and employment data for selected year.  The map provides more data visibility into each county.</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User have option to drill down into the data per county</a:t>
            </a:r>
          </a:p>
          <a:p>
            <a:pPr lvl="2"/>
            <a:r>
              <a:rPr lang="en-US" dirty="0">
                <a:latin typeface="Calibri" panose="020F0502020204030204" pitchFamily="34" charset="0"/>
                <a:ea typeface="Calibri" panose="020F0502020204030204" pitchFamily="34" charset="0"/>
                <a:cs typeface="Times New Roman" panose="02020603050405020304" pitchFamily="18" charset="0"/>
              </a:rPr>
              <a:t>The timeline chart can be stacked against county population to identify population growth vs. employment. </a:t>
            </a:r>
          </a:p>
          <a:p>
            <a:pPr lvl="2"/>
            <a:r>
              <a:rPr lang="en-US" dirty="0">
                <a:effectLst/>
                <a:latin typeface="Calibri" panose="020F0502020204030204" pitchFamily="34" charset="0"/>
                <a:ea typeface="Calibri" panose="020F0502020204030204" pitchFamily="34" charset="0"/>
                <a:cs typeface="Times New Roman" panose="02020603050405020304" pitchFamily="18" charset="0"/>
              </a:rPr>
              <a:t>Business sector chart shows employment </a:t>
            </a:r>
            <a:r>
              <a:rPr lang="en-US" dirty="0">
                <a:latin typeface="Calibri" panose="020F0502020204030204" pitchFamily="34" charset="0"/>
                <a:ea typeface="Calibri" panose="020F0502020204030204" pitchFamily="34" charset="0"/>
                <a:cs typeface="Times New Roman" panose="02020603050405020304" pitchFamily="18" charset="0"/>
              </a:rPr>
              <a:t>industries from top down.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FFA1E74-F9AA-45E5-9B0F-80E92A4D83DE}"/>
              </a:ext>
            </a:extLst>
          </p:cNvPr>
          <p:cNvPicPr>
            <a:picLocks noChangeAspect="1"/>
          </p:cNvPicPr>
          <p:nvPr/>
        </p:nvPicPr>
        <p:blipFill>
          <a:blip r:embed="rId3"/>
          <a:stretch>
            <a:fillRect/>
          </a:stretch>
        </p:blipFill>
        <p:spPr>
          <a:xfrm>
            <a:off x="6226178" y="3291839"/>
            <a:ext cx="5965822" cy="3566161"/>
          </a:xfrm>
          <a:prstGeom prst="rect">
            <a:avLst/>
          </a:prstGeom>
        </p:spPr>
      </p:pic>
      <p:pic>
        <p:nvPicPr>
          <p:cNvPr id="7" name="Picture 6">
            <a:extLst>
              <a:ext uri="{FF2B5EF4-FFF2-40B4-BE49-F238E27FC236}">
                <a16:creationId xmlns:a16="http://schemas.microsoft.com/office/drawing/2014/main" id="{0E1098D9-60A8-4FF7-9FE4-B757B2E769FD}"/>
              </a:ext>
            </a:extLst>
          </p:cNvPr>
          <p:cNvPicPr>
            <a:picLocks noChangeAspect="1"/>
          </p:cNvPicPr>
          <p:nvPr/>
        </p:nvPicPr>
        <p:blipFill>
          <a:blip r:embed="rId4"/>
          <a:stretch>
            <a:fillRect/>
          </a:stretch>
        </p:blipFill>
        <p:spPr>
          <a:xfrm>
            <a:off x="235101" y="3291840"/>
            <a:ext cx="5844360" cy="3566160"/>
          </a:xfrm>
          <a:prstGeom prst="rect">
            <a:avLst/>
          </a:prstGeom>
        </p:spPr>
      </p:pic>
    </p:spTree>
    <p:extLst>
      <p:ext uri="{BB962C8B-B14F-4D97-AF65-F5344CB8AC3E}">
        <p14:creationId xmlns:p14="http://schemas.microsoft.com/office/powerpoint/2010/main" val="427518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1647-81D2-4ADE-AAFE-67A4CA17566F}"/>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15CFE4A-C865-4820-B66C-1212DD3AFB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132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6324-780A-4A1F-8D95-00A62B295E6F}"/>
              </a:ext>
            </a:extLst>
          </p:cNvPr>
          <p:cNvSpPr>
            <a:spLocks noGrp="1"/>
          </p:cNvSpPr>
          <p:nvPr>
            <p:ph type="title"/>
          </p:nvPr>
        </p:nvSpPr>
        <p:spPr/>
        <p:txBody>
          <a:bodyPr/>
          <a:lstStyle/>
          <a:p>
            <a:r>
              <a:rPr lang="en-US" dirty="0"/>
              <a:t>APP Routes</a:t>
            </a:r>
          </a:p>
        </p:txBody>
      </p:sp>
      <p:sp>
        <p:nvSpPr>
          <p:cNvPr id="3" name="Content Placeholder 2">
            <a:extLst>
              <a:ext uri="{FF2B5EF4-FFF2-40B4-BE49-F238E27FC236}">
                <a16:creationId xmlns:a16="http://schemas.microsoft.com/office/drawing/2014/main" id="{50858A1D-569F-4881-9595-AF11E7E3CC6F}"/>
              </a:ext>
            </a:extLst>
          </p:cNvPr>
          <p:cNvSpPr>
            <a:spLocks noGrp="1"/>
          </p:cNvSpPr>
          <p:nvPr>
            <p:ph sz="half" idx="1"/>
          </p:nvPr>
        </p:nvSpPr>
        <p:spPr>
          <a:xfrm>
            <a:off x="2231136" y="2657579"/>
            <a:ext cx="4271771" cy="3360976"/>
          </a:xfrm>
        </p:spPr>
        <p:txBody>
          <a:bodyPr>
            <a:noAutofit/>
          </a:bodyPr>
          <a:lstStyle/>
          <a:p>
            <a:r>
              <a:rPr lang="en-US" dirty="0"/>
              <a:t>Loading data to MongoDB (Initialize)</a:t>
            </a:r>
          </a:p>
          <a:p>
            <a:pPr marL="228600" lvl="1" indent="0">
              <a:buNone/>
            </a:pPr>
            <a:r>
              <a:rPr lang="en-US" dirty="0"/>
              <a:t>/</a:t>
            </a:r>
            <a:r>
              <a:rPr lang="en-US" dirty="0" err="1"/>
              <a:t>reload_geo</a:t>
            </a:r>
            <a:endParaRPr lang="en-US" dirty="0"/>
          </a:p>
          <a:p>
            <a:pPr marL="228600" lvl="1" indent="0">
              <a:buNone/>
            </a:pPr>
            <a:r>
              <a:rPr lang="en-US" dirty="0"/>
              <a:t>/</a:t>
            </a:r>
            <a:r>
              <a:rPr lang="en-US" dirty="0" err="1"/>
              <a:t>reload_census</a:t>
            </a:r>
            <a:endParaRPr lang="en-US" dirty="0"/>
          </a:p>
          <a:p>
            <a:pPr marL="228600" lvl="1" indent="0">
              <a:buNone/>
            </a:pPr>
            <a:r>
              <a:rPr lang="en-US" dirty="0"/>
              <a:t>/</a:t>
            </a:r>
            <a:r>
              <a:rPr lang="en-US" dirty="0" err="1"/>
              <a:t>reload_nccensus</a:t>
            </a:r>
            <a:endParaRPr lang="en-US" dirty="0"/>
          </a:p>
          <a:p>
            <a:r>
              <a:rPr lang="en-US" dirty="0"/>
              <a:t>Get Map, County codes data</a:t>
            </a:r>
          </a:p>
          <a:p>
            <a:pPr marL="228600" lvl="1" indent="0">
              <a:buNone/>
            </a:pPr>
            <a:r>
              <a:rPr lang="en-US" dirty="0"/>
              <a:t>/</a:t>
            </a:r>
            <a:r>
              <a:rPr lang="en-US" dirty="0" err="1"/>
              <a:t>get_geo</a:t>
            </a:r>
            <a:r>
              <a:rPr lang="en-US" dirty="0"/>
              <a:t>", methods=["GET"])</a:t>
            </a:r>
          </a:p>
          <a:p>
            <a:pPr marL="228600" lvl="1" indent="0">
              <a:buNone/>
            </a:pPr>
            <a:r>
              <a:rPr lang="en-US" dirty="0"/>
              <a:t>/</a:t>
            </a:r>
            <a:r>
              <a:rPr lang="en-US" dirty="0" err="1"/>
              <a:t>get_combined_codes</a:t>
            </a:r>
            <a:endParaRPr lang="en-US" sz="1800" dirty="0"/>
          </a:p>
          <a:p>
            <a:pPr marL="228600" lvl="1" indent="0">
              <a:buNone/>
            </a:pPr>
            <a:endParaRPr lang="en-US" sz="1800"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0AD3AA4-B8E2-2C4A-AA77-0DD224210A3E}"/>
              </a:ext>
            </a:extLst>
          </p:cNvPr>
          <p:cNvSpPr>
            <a:spLocks noGrp="1"/>
          </p:cNvSpPr>
          <p:nvPr>
            <p:ph sz="half" idx="2"/>
          </p:nvPr>
        </p:nvSpPr>
        <p:spPr>
          <a:xfrm>
            <a:off x="6338315" y="2638044"/>
            <a:ext cx="4270247" cy="3255264"/>
          </a:xfrm>
        </p:spPr>
        <p:txBody>
          <a:bodyPr>
            <a:normAutofit/>
          </a:bodyPr>
          <a:lstStyle/>
          <a:p>
            <a:r>
              <a:rPr lang="en-US" dirty="0"/>
              <a:t>Get EMP data</a:t>
            </a:r>
          </a:p>
          <a:p>
            <a:pPr marL="228600" lvl="1" indent="0">
              <a:buNone/>
            </a:pPr>
            <a:r>
              <a:rPr lang="en-US" dirty="0"/>
              <a:t>/</a:t>
            </a:r>
            <a:r>
              <a:rPr lang="en-US" dirty="0" err="1"/>
              <a:t>get_census</a:t>
            </a:r>
            <a:r>
              <a:rPr lang="en-US" dirty="0"/>
              <a:t>/&lt;year&gt;"</a:t>
            </a:r>
          </a:p>
          <a:p>
            <a:pPr marL="228600" lvl="1" indent="0">
              <a:buNone/>
            </a:pPr>
            <a:r>
              <a:rPr lang="en-US" dirty="0"/>
              <a:t>/</a:t>
            </a:r>
            <a:r>
              <a:rPr lang="en-US" dirty="0" err="1"/>
              <a:t>get_county_data</a:t>
            </a:r>
            <a:r>
              <a:rPr lang="en-US" dirty="0"/>
              <a:t>/&lt;county&gt;</a:t>
            </a:r>
          </a:p>
          <a:p>
            <a:pPr marL="228600" lvl="1" indent="0">
              <a:buNone/>
            </a:pPr>
            <a:r>
              <a:rPr lang="en-US" dirty="0"/>
              <a:t>/</a:t>
            </a:r>
            <a:r>
              <a:rPr lang="en-US" dirty="0" err="1"/>
              <a:t>get_nc_data</a:t>
            </a:r>
            <a:r>
              <a:rPr lang="en-US" dirty="0"/>
              <a:t>/&lt;year&gt;</a:t>
            </a:r>
          </a:p>
          <a:p>
            <a:pPr marL="228600" lvl="1" indent="0">
              <a:buNone/>
            </a:pPr>
            <a:r>
              <a:rPr lang="en-US" dirty="0"/>
              <a:t>/</a:t>
            </a:r>
            <a:r>
              <a:rPr lang="en-US" dirty="0" err="1"/>
              <a:t>get_nc_total</a:t>
            </a:r>
            <a:r>
              <a:rPr lang="en-US" dirty="0"/>
              <a:t>/&lt;year&gt;</a:t>
            </a:r>
          </a:p>
          <a:p>
            <a:r>
              <a:rPr lang="en-US" dirty="0"/>
              <a:t>Get Population data</a:t>
            </a:r>
          </a:p>
          <a:p>
            <a:pPr marL="228600" lvl="1" indent="0">
              <a:buNone/>
            </a:pPr>
            <a:r>
              <a:rPr lang="en-US" dirty="0"/>
              <a:t>/</a:t>
            </a:r>
            <a:r>
              <a:rPr lang="en-US" dirty="0" err="1"/>
              <a:t>get_population</a:t>
            </a:r>
            <a:r>
              <a:rPr lang="en-US" dirty="0"/>
              <a:t>/&lt;year&gt;/&lt;county&gt;</a:t>
            </a:r>
          </a:p>
          <a:p>
            <a:pPr marL="228600" lvl="1" indent="0">
              <a:buNone/>
            </a:pPr>
            <a:r>
              <a:rPr lang="en-US" dirty="0"/>
              <a:t>/</a:t>
            </a:r>
            <a:r>
              <a:rPr lang="en-US" dirty="0" err="1"/>
              <a:t>get_pop</a:t>
            </a:r>
            <a:r>
              <a:rPr lang="en-US" dirty="0"/>
              <a:t>/&lt;year&gt;</a:t>
            </a:r>
          </a:p>
          <a:p>
            <a:endParaRPr lang="en-US" dirty="0"/>
          </a:p>
        </p:txBody>
      </p:sp>
    </p:spTree>
    <p:extLst>
      <p:ext uri="{BB962C8B-B14F-4D97-AF65-F5344CB8AC3E}">
        <p14:creationId xmlns:p14="http://schemas.microsoft.com/office/powerpoint/2010/main" val="36015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750A24-604A-F742-8DF9-6ABBBBB74CE4}"/>
              </a:ext>
            </a:extLst>
          </p:cNvPr>
          <p:cNvPicPr>
            <a:picLocks noChangeAspect="1"/>
          </p:cNvPicPr>
          <p:nvPr/>
        </p:nvPicPr>
        <p:blipFill>
          <a:blip r:embed="rId2"/>
          <a:stretch>
            <a:fillRect/>
          </a:stretch>
        </p:blipFill>
        <p:spPr>
          <a:xfrm>
            <a:off x="276294" y="0"/>
            <a:ext cx="7392318" cy="5029200"/>
          </a:xfrm>
          <a:prstGeom prst="rect">
            <a:avLst/>
          </a:prstGeom>
        </p:spPr>
      </p:pic>
      <p:pic>
        <p:nvPicPr>
          <p:cNvPr id="10" name="Picture 9">
            <a:extLst>
              <a:ext uri="{FF2B5EF4-FFF2-40B4-BE49-F238E27FC236}">
                <a16:creationId xmlns:a16="http://schemas.microsoft.com/office/drawing/2014/main" id="{67884F93-347D-754A-B089-AA047CE60E90}"/>
              </a:ext>
            </a:extLst>
          </p:cNvPr>
          <p:cNvPicPr>
            <a:picLocks noChangeAspect="1"/>
          </p:cNvPicPr>
          <p:nvPr/>
        </p:nvPicPr>
        <p:blipFill>
          <a:blip r:embed="rId3"/>
          <a:stretch>
            <a:fillRect/>
          </a:stretch>
        </p:blipFill>
        <p:spPr>
          <a:xfrm>
            <a:off x="5255848" y="1722574"/>
            <a:ext cx="6936152" cy="3412852"/>
          </a:xfrm>
          <a:prstGeom prst="rect">
            <a:avLst/>
          </a:prstGeom>
        </p:spPr>
      </p:pic>
      <p:pic>
        <p:nvPicPr>
          <p:cNvPr id="8" name="Picture 7">
            <a:extLst>
              <a:ext uri="{FF2B5EF4-FFF2-40B4-BE49-F238E27FC236}">
                <a16:creationId xmlns:a16="http://schemas.microsoft.com/office/drawing/2014/main" id="{D1B7B1A2-ABC7-1747-9C4D-EF116DAD66E9}"/>
              </a:ext>
            </a:extLst>
          </p:cNvPr>
          <p:cNvPicPr>
            <a:picLocks noChangeAspect="1"/>
          </p:cNvPicPr>
          <p:nvPr/>
        </p:nvPicPr>
        <p:blipFill>
          <a:blip r:embed="rId4"/>
          <a:stretch>
            <a:fillRect/>
          </a:stretch>
        </p:blipFill>
        <p:spPr>
          <a:xfrm>
            <a:off x="150021" y="4410147"/>
            <a:ext cx="7872149" cy="2447853"/>
          </a:xfrm>
          <a:prstGeom prst="rect">
            <a:avLst/>
          </a:prstGeom>
        </p:spPr>
      </p:pic>
    </p:spTree>
    <p:extLst>
      <p:ext uri="{BB962C8B-B14F-4D97-AF65-F5344CB8AC3E}">
        <p14:creationId xmlns:p14="http://schemas.microsoft.com/office/powerpoint/2010/main" val="792395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45B92C-4D89-4324-B52D-E1F5F627B7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734</Words>
  <Application>Microsoft Macintosh PowerPoint</Application>
  <PresentationFormat>Widescreen</PresentationFormat>
  <Paragraphs>151</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NC Census Employment Data analysis</vt:lpstr>
      <vt:lpstr>Product Introduction</vt:lpstr>
      <vt:lpstr>High Level Data Flow</vt:lpstr>
      <vt:lpstr>Function Flow Diagram</vt:lpstr>
      <vt:lpstr>Data Collection</vt:lpstr>
      <vt:lpstr>Summary</vt:lpstr>
      <vt:lpstr>Question?</vt:lpstr>
      <vt:lpstr>APP Routes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2020-10-04T15:31:17Z</dcterms:created>
  <dcterms:modified xsi:type="dcterms:W3CDTF">2020-10-09T20:56:10Z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