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0" r:id="rId4"/>
  </p:sldMasterIdLst>
  <p:notesMasterIdLst>
    <p:notesMasterId r:id="rId15"/>
  </p:notesMasterIdLst>
  <p:sldIdLst>
    <p:sldId id="257" r:id="rId5"/>
    <p:sldId id="262" r:id="rId6"/>
    <p:sldId id="269" r:id="rId7"/>
    <p:sldId id="270" r:id="rId8"/>
    <p:sldId id="271" r:id="rId9"/>
    <p:sldId id="272" r:id="rId10"/>
    <p:sldId id="267" r:id="rId11"/>
    <p:sldId id="266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6" autoAdjust="0"/>
    <p:restoredTop sz="83987" autoAdjust="0"/>
  </p:normalViewPr>
  <p:slideViewPr>
    <p:cSldViewPr snapToGrid="0">
      <p:cViewPr varScale="1">
        <p:scale>
          <a:sx n="85" d="100"/>
          <a:sy n="85" d="100"/>
        </p:scale>
        <p:origin x="18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941E9-C117-4952-8368-6FB7EE4AE2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3CAE-9A3E-4F57-A214-97EE5055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main phase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Build (Python, Java &amp; HTML)</a:t>
            </a:r>
          </a:p>
          <a:p>
            <a:pPr lvl="1"/>
            <a:r>
              <a:rPr lang="en-US" dirty="0"/>
              <a:t>Deploy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data for these years. But, 2 days ago, I got an email of this.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of two years do not work right now, so we had to delete these years from our page.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dropdown selection provides from 2012 to 2018.)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county business pattern data was collected from census dot gov through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 the box (left)], This data provide employee numbers for each business sector of each county. [click the right box] Each year, there are about 1500 rows.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state-wide, we perform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separately because the county data do not include state-wide numbers or,  existing data was not correct.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employment timeline, we performed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for early years too.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 also, separate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for the state total number of employees.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query variables for the employment have changed over the years.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 the leftmost box]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to deal with the different indices in combining the data.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 [click] 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employment rate, we also collected population data. Unexpectedly, it took time for us to fine population for these years. [click middle box, right box]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sources are different, we had to match the county names and the data format for the numbers. [click leftmost box].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county employee data was loaded into mongo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census collection.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State-wide data was loaded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nccensus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collection.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 The combined population table was stored in csv file. (Each year 100 rows)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geojson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county number which is different from census data. We made combined table and stored in json file.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Teshanee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summarize our presentation after giving you interesting observations.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building this page</a:t>
            </a:r>
          </a:p>
          <a:p>
            <a:r>
              <a:rPr lang="en-US" dirty="0"/>
              <a:t>Speak to the dashboard in the summary </a:t>
            </a:r>
          </a:p>
          <a:p>
            <a:r>
              <a:rPr lang="en-US" dirty="0"/>
              <a:t>Explain some of the observation over various year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4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12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14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8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NC Census Employment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168" y="4192210"/>
            <a:ext cx="6801612" cy="1265082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Project Team: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Eunjeong</a:t>
            </a:r>
            <a:r>
              <a:rPr lang="en-US" dirty="0">
                <a:solidFill>
                  <a:schemeClr val="bg1"/>
                </a:solidFill>
              </a:rPr>
              <a:t> Lee,  Bill </a:t>
            </a:r>
            <a:r>
              <a:rPr lang="en-US" dirty="0" err="1">
                <a:solidFill>
                  <a:schemeClr val="bg1"/>
                </a:solidFill>
              </a:rPr>
              <a:t>Pezzullo</a:t>
            </a:r>
            <a:r>
              <a:rPr lang="en-US" dirty="0">
                <a:solidFill>
                  <a:schemeClr val="bg1"/>
                </a:solidFill>
              </a:rPr>
              <a:t>,  Abby Pearson, </a:t>
            </a:r>
            <a:r>
              <a:rPr lang="en-US" dirty="0" err="1">
                <a:solidFill>
                  <a:schemeClr val="bg1"/>
                </a:solidFill>
              </a:rPr>
              <a:t>Teshanee</a:t>
            </a:r>
            <a:r>
              <a:rPr lang="en-US" dirty="0">
                <a:solidFill>
                  <a:schemeClr val="bg1"/>
                </a:solidFill>
              </a:rPr>
              <a:t>, Niral Patel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C045F-D7DD-4748-9999-D7DD7602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72" y="0"/>
            <a:ext cx="5563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53"/>
            <a:ext cx="12192000" cy="525387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92" y="1710524"/>
            <a:ext cx="2462737" cy="37072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Show the working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Explain all features on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visualization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03A7F-2636-4F5A-9D0D-A889F0AA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52" y="705217"/>
            <a:ext cx="8416641" cy="60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44056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2" y="1506164"/>
            <a:ext cx="2719346" cy="5351835"/>
          </a:xfrm>
        </p:spPr>
        <p:txBody>
          <a:bodyPr>
            <a:normAutofit/>
          </a:bodyPr>
          <a:lstStyle/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MongoDB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Front-End Technology:</a:t>
            </a:r>
          </a:p>
          <a:p>
            <a:pPr lvl="1"/>
            <a:r>
              <a:rPr lang="en-US" b="1" u="sng" dirty="0"/>
              <a:t>Chart.js</a:t>
            </a:r>
          </a:p>
          <a:p>
            <a:pPr lvl="1"/>
            <a:r>
              <a:rPr lang="en-US" dirty="0" err="1"/>
              <a:t>Mapbox</a:t>
            </a:r>
            <a:endParaRPr lang="en-US" dirty="0"/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Flasks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Bootstrap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BAB2-5CDA-4DEA-8BAD-8822FFEF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39" y="644055"/>
            <a:ext cx="6872578" cy="62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7249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B8C1F-E45F-4C30-A0DA-D0624A11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28" y="572494"/>
            <a:ext cx="9721943" cy="62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9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775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A42AD-6A0B-0A4F-A01C-2BFB62DFC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12792"/>
              </p:ext>
            </p:extLst>
          </p:nvPr>
        </p:nvGraphicFramePr>
        <p:xfrm>
          <a:off x="1096963" y="1781638"/>
          <a:ext cx="10058400" cy="424269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1752064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148637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8045735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241752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383103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4825462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6184091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677046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4245708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5889225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3778726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3454898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085239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723536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760796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1593905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0241183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334193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3498486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14398519"/>
                    </a:ext>
                  </a:extLst>
                </a:gridCol>
              </a:tblGrid>
              <a:tr h="275185">
                <a:tc>
                  <a:txBody>
                    <a:bodyPr/>
                    <a:lstStyle/>
                    <a:p>
                      <a:r>
                        <a:rPr lang="en-US" sz="1200" b="0" dirty="0"/>
                        <a:t>1986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181119"/>
                  </a:ext>
                </a:extLst>
              </a:tr>
              <a:tr h="3967505"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109963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7817294A-0BAA-5046-9E10-E52A61B7185E}"/>
              </a:ext>
            </a:extLst>
          </p:cNvPr>
          <p:cNvGrpSpPr/>
          <p:nvPr/>
        </p:nvGrpSpPr>
        <p:grpSpPr>
          <a:xfrm>
            <a:off x="1096963" y="2217684"/>
            <a:ext cx="6518299" cy="1493684"/>
            <a:chOff x="1096963" y="2217684"/>
            <a:chExt cx="6518299" cy="14936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826077-081D-C844-B890-A0696C400C62}"/>
                </a:ext>
              </a:extLst>
            </p:cNvPr>
            <p:cNvSpPr txBox="1"/>
            <p:nvPr/>
          </p:nvSpPr>
          <p:spPr>
            <a:xfrm>
              <a:off x="1096963" y="2219531"/>
              <a:ext cx="3002426" cy="892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</a:t>
              </a:r>
            </a:p>
            <a:p>
              <a:endParaRPr lang="en-US" sz="1400" dirty="0"/>
            </a:p>
            <a:p>
              <a:r>
                <a:rPr lang="en-US" sz="1200" dirty="0"/>
                <a:t>Query variables for API call:</a:t>
              </a:r>
            </a:p>
            <a:p>
              <a:r>
                <a:rPr lang="en-US" sz="1200" dirty="0"/>
                <a:t>GEO_TTL, EMP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B9C8C5-5E0F-C341-B626-37C7CFFFF35D}"/>
                </a:ext>
              </a:extLst>
            </p:cNvPr>
            <p:cNvSpPr txBox="1"/>
            <p:nvPr/>
          </p:nvSpPr>
          <p:spPr>
            <a:xfrm>
              <a:off x="4099389" y="2217684"/>
              <a:ext cx="1510301" cy="10310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</a:t>
              </a:r>
            </a:p>
            <a:p>
              <a:endParaRPr lang="en-US" sz="1400" dirty="0"/>
            </a:p>
            <a:p>
              <a:r>
                <a:rPr lang="en-US" sz="1100" dirty="0"/>
                <a:t>NAICS1997_TTL,</a:t>
              </a:r>
            </a:p>
            <a:p>
              <a:r>
                <a:rPr lang="en-US" sz="1100" dirty="0"/>
                <a:t>GEO_TTL,</a:t>
              </a:r>
            </a:p>
            <a:p>
              <a:r>
                <a:rPr lang="en-US" sz="1100" dirty="0"/>
                <a:t>EMP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723EDF-363A-D142-8872-B85BD48EEF93}"/>
                </a:ext>
              </a:extLst>
            </p:cNvPr>
            <p:cNvSpPr txBox="1"/>
            <p:nvPr/>
          </p:nvSpPr>
          <p:spPr>
            <a:xfrm>
              <a:off x="5609690" y="2217684"/>
              <a:ext cx="1018593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 </a:t>
              </a:r>
            </a:p>
            <a:p>
              <a:endParaRPr lang="en-US" sz="1400" dirty="0"/>
            </a:p>
            <a:p>
              <a:r>
                <a:rPr lang="en-US" sz="1200" dirty="0"/>
                <a:t>NAICS2002_TTL,</a:t>
              </a:r>
            </a:p>
            <a:p>
              <a:r>
                <a:rPr lang="en-US" sz="1200" dirty="0"/>
                <a:t>GEO_TTL,EMP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C6B3B8-0644-7B42-94BD-4E0050AD3111}"/>
                </a:ext>
              </a:extLst>
            </p:cNvPr>
            <p:cNvSpPr txBox="1"/>
            <p:nvPr/>
          </p:nvSpPr>
          <p:spPr>
            <a:xfrm>
              <a:off x="6642640" y="2234040"/>
              <a:ext cx="972622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 </a:t>
              </a:r>
            </a:p>
            <a:p>
              <a:endParaRPr lang="en-US" sz="1400" dirty="0"/>
            </a:p>
            <a:p>
              <a:r>
                <a:rPr lang="en-US" sz="1200" dirty="0"/>
                <a:t>NAICS2007_TTL,</a:t>
              </a:r>
            </a:p>
            <a:p>
              <a:r>
                <a:rPr lang="en-US" sz="1200" dirty="0"/>
                <a:t>GEO_TTL,</a:t>
              </a:r>
            </a:p>
            <a:p>
              <a:r>
                <a:rPr lang="en-US" sz="1200" dirty="0"/>
                <a:t>EMP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B10437-B6CB-6743-AD91-66BDD21D95E7}"/>
              </a:ext>
            </a:extLst>
          </p:cNvPr>
          <p:cNvGrpSpPr/>
          <p:nvPr/>
        </p:nvGrpSpPr>
        <p:grpSpPr>
          <a:xfrm>
            <a:off x="8612114" y="2217684"/>
            <a:ext cx="2543247" cy="1555239"/>
            <a:chOff x="8612114" y="2217684"/>
            <a:chExt cx="2543247" cy="1555239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5760FBAA-131D-4443-B1A0-BAD67826A759}"/>
                </a:ext>
              </a:extLst>
            </p:cNvPr>
            <p:cNvSpPr txBox="1"/>
            <p:nvPr/>
          </p:nvSpPr>
          <p:spPr>
            <a:xfrm>
              <a:off x="8612114" y="2234040"/>
              <a:ext cx="1538752" cy="1538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County Business Patterns(CBP):</a:t>
              </a:r>
            </a:p>
            <a:p>
              <a:r>
                <a:rPr lang="en-US" sz="1400" dirty="0"/>
                <a:t>Business Sectors</a:t>
              </a:r>
            </a:p>
            <a:p>
              <a:endParaRPr lang="en-US" sz="1400" dirty="0"/>
            </a:p>
            <a:p>
              <a:r>
                <a:rPr lang="en-US" sz="1200" dirty="0"/>
                <a:t>GEO_TTL, </a:t>
              </a:r>
            </a:p>
            <a:p>
              <a:r>
                <a:rPr lang="en-US" sz="1200" dirty="0"/>
                <a:t>EMP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BA92C3-D2DC-4D41-881E-FBC486E9D5C0}"/>
                </a:ext>
              </a:extLst>
            </p:cNvPr>
            <p:cNvSpPr txBox="1"/>
            <p:nvPr/>
          </p:nvSpPr>
          <p:spPr>
            <a:xfrm>
              <a:off x="10134029" y="2217684"/>
              <a:ext cx="1021332" cy="1323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Business Sectors</a:t>
              </a:r>
            </a:p>
            <a:p>
              <a:endParaRPr lang="en-US" sz="1400" dirty="0"/>
            </a:p>
            <a:p>
              <a:r>
                <a:rPr lang="en-US" sz="1200" dirty="0"/>
                <a:t>NAME,</a:t>
              </a:r>
            </a:p>
            <a:p>
              <a:r>
                <a:rPr lang="en-US" sz="1200" dirty="0"/>
                <a:t>EMP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24BF09-033F-A94A-8965-B6788B85E067}"/>
              </a:ext>
            </a:extLst>
          </p:cNvPr>
          <p:cNvSpPr txBox="1"/>
          <p:nvPr/>
        </p:nvSpPr>
        <p:spPr>
          <a:xfrm>
            <a:off x="1096963" y="5216336"/>
            <a:ext cx="4019566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 </a:t>
            </a:r>
            <a:r>
              <a:rPr lang="en-US" sz="1400" dirty="0"/>
              <a:t>1980, 1990, 2000 census results</a:t>
            </a:r>
          </a:p>
          <a:p>
            <a:r>
              <a:rPr lang="en-US" sz="1200" dirty="0"/>
              <a:t>Source: NC census demographic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49DC7-6DF9-F846-821A-B038EF749B6D}"/>
              </a:ext>
            </a:extLst>
          </p:cNvPr>
          <p:cNvSpPr txBox="1"/>
          <p:nvPr/>
        </p:nvSpPr>
        <p:spPr>
          <a:xfrm>
            <a:off x="5126080" y="5210044"/>
            <a:ext cx="2014524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</a:t>
            </a:r>
            <a:r>
              <a:rPr lang="en-US" sz="1400" dirty="0"/>
              <a:t>2001~ 2009</a:t>
            </a:r>
          </a:p>
          <a:p>
            <a:r>
              <a:rPr lang="en-US" sz="1200" dirty="0"/>
              <a:t>Source: Population Estimate Program of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13838-80F3-634C-987F-4474F48895DE}"/>
              </a:ext>
            </a:extLst>
          </p:cNvPr>
          <p:cNvSpPr txBox="1"/>
          <p:nvPr/>
        </p:nvSpPr>
        <p:spPr>
          <a:xfrm>
            <a:off x="7135863" y="5216335"/>
            <a:ext cx="4019566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 </a:t>
            </a:r>
            <a:r>
              <a:rPr lang="en-US" sz="1400" dirty="0"/>
              <a:t>Annual County Population</a:t>
            </a:r>
          </a:p>
          <a:p>
            <a:r>
              <a:rPr lang="en-US" sz="1200" dirty="0"/>
              <a:t>Source: NC OSBM demographic table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9E16B-3343-E242-A845-926FF104BA5C}"/>
              </a:ext>
            </a:extLst>
          </p:cNvPr>
          <p:cNvGrpSpPr/>
          <p:nvPr/>
        </p:nvGrpSpPr>
        <p:grpSpPr>
          <a:xfrm>
            <a:off x="1111319" y="4008474"/>
            <a:ext cx="6518299" cy="755020"/>
            <a:chOff x="1111319" y="4008474"/>
            <a:chExt cx="6518299" cy="7550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95C900-CF9B-C540-B308-47CDE79CA6B5}"/>
                </a:ext>
              </a:extLst>
            </p:cNvPr>
            <p:cNvSpPr txBox="1"/>
            <p:nvPr/>
          </p:nvSpPr>
          <p:spPr>
            <a:xfrm>
              <a:off x="1111319" y="4010321"/>
              <a:ext cx="300242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2517D-AF5D-7946-ABC5-10D25C936440}"/>
                </a:ext>
              </a:extLst>
            </p:cNvPr>
            <p:cNvSpPr txBox="1"/>
            <p:nvPr/>
          </p:nvSpPr>
          <p:spPr>
            <a:xfrm>
              <a:off x="4113745" y="4008474"/>
              <a:ext cx="151030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3CEBD4-AC20-0B4E-A442-48668D5E4998}"/>
                </a:ext>
              </a:extLst>
            </p:cNvPr>
            <p:cNvSpPr txBox="1"/>
            <p:nvPr/>
          </p:nvSpPr>
          <p:spPr>
            <a:xfrm>
              <a:off x="5624046" y="4008474"/>
              <a:ext cx="101859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</a:t>
              </a:r>
              <a:r>
                <a:rPr lang="en-US" sz="1400" dirty="0"/>
                <a:t>e EMP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F39625-CCE1-6245-9B35-A5BBD635CF27}"/>
                </a:ext>
              </a:extLst>
            </p:cNvPr>
            <p:cNvSpPr txBox="1"/>
            <p:nvPr/>
          </p:nvSpPr>
          <p:spPr>
            <a:xfrm>
              <a:off x="6656996" y="4024830"/>
              <a:ext cx="972622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73856A-7790-8F43-8738-4B277BFDC2B1}"/>
              </a:ext>
            </a:extLst>
          </p:cNvPr>
          <p:cNvGrpSpPr/>
          <p:nvPr/>
        </p:nvGrpSpPr>
        <p:grpSpPr>
          <a:xfrm>
            <a:off x="8612113" y="4008474"/>
            <a:ext cx="2557606" cy="1169551"/>
            <a:chOff x="8612113" y="4008474"/>
            <a:chExt cx="2557606" cy="1169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1927EB-DED9-C944-881E-61D3BA3D34F9}"/>
                </a:ext>
              </a:extLst>
            </p:cNvPr>
            <p:cNvSpPr txBox="1"/>
            <p:nvPr/>
          </p:nvSpPr>
          <p:spPr>
            <a:xfrm>
              <a:off x="8612113" y="4024830"/>
              <a:ext cx="1538753" cy="9541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Business Sectors EMP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D337BE-082E-E744-B863-8E302FE412CB}"/>
                </a:ext>
              </a:extLst>
            </p:cNvPr>
            <p:cNvSpPr txBox="1"/>
            <p:nvPr/>
          </p:nvSpPr>
          <p:spPr>
            <a:xfrm>
              <a:off x="10165223" y="4008474"/>
              <a:ext cx="1004496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 </a:t>
              </a:r>
              <a:r>
                <a:rPr lang="en-US" sz="1400" dirty="0"/>
                <a:t>Business Sectors EMP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9B14178-C14D-E648-B964-20E0079C38BE}"/>
              </a:ext>
            </a:extLst>
          </p:cNvPr>
          <p:cNvGrpSpPr/>
          <p:nvPr/>
        </p:nvGrpSpPr>
        <p:grpSpPr>
          <a:xfrm>
            <a:off x="976743" y="998127"/>
            <a:ext cx="2150194" cy="1667680"/>
            <a:chOff x="976743" y="998127"/>
            <a:chExt cx="2150194" cy="16676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EECB82-BF02-4D45-9940-95AE197ABDA2}"/>
                </a:ext>
              </a:extLst>
            </p:cNvPr>
            <p:cNvSpPr txBox="1"/>
            <p:nvPr/>
          </p:nvSpPr>
          <p:spPr>
            <a:xfrm>
              <a:off x="976743" y="998127"/>
              <a:ext cx="2150194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MongoDB: </a:t>
              </a:r>
              <a:r>
                <a:rPr lang="en-US" dirty="0" err="1">
                  <a:solidFill>
                    <a:schemeClr val="bg1"/>
                  </a:solidFill>
                </a:rPr>
                <a:t>censusdb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Collection: census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CDA4A71-E39F-1643-93F7-A85D9A83D066}"/>
                </a:ext>
              </a:extLst>
            </p:cNvPr>
            <p:cNvCxnSpPr>
              <a:cxnSpLocks/>
              <a:stCxn id="7" idx="1"/>
              <a:endCxn id="26" idx="1"/>
            </p:cNvCxnSpPr>
            <p:nvPr/>
          </p:nvCxnSpPr>
          <p:spPr>
            <a:xfrm rot="10800000">
              <a:off x="976743" y="1321293"/>
              <a:ext cx="120220" cy="1344514"/>
            </a:xfrm>
            <a:prstGeom prst="bentConnector3">
              <a:avLst>
                <a:gd name="adj1" fmla="val 290151"/>
              </a:avLst>
            </a:prstGeom>
            <a:solidFill>
              <a:srgbClr val="0070C0"/>
            </a:solidFill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7E6DF-22CA-3342-98C9-AAD8072FB48A}"/>
              </a:ext>
            </a:extLst>
          </p:cNvPr>
          <p:cNvGrpSpPr/>
          <p:nvPr/>
        </p:nvGrpSpPr>
        <p:grpSpPr>
          <a:xfrm>
            <a:off x="976743" y="3230616"/>
            <a:ext cx="2185692" cy="933594"/>
            <a:chOff x="976743" y="3230616"/>
            <a:chExt cx="2185692" cy="9335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8304E8-A5F1-BE45-B9CD-B5FB2E884820}"/>
                </a:ext>
              </a:extLst>
            </p:cNvPr>
            <p:cNvSpPr txBox="1"/>
            <p:nvPr/>
          </p:nvSpPr>
          <p:spPr>
            <a:xfrm>
              <a:off x="976743" y="3230616"/>
              <a:ext cx="2185692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MongoDB: </a:t>
              </a:r>
              <a:r>
                <a:rPr lang="en-US" dirty="0" err="1">
                  <a:solidFill>
                    <a:schemeClr val="bg1"/>
                  </a:solidFill>
                </a:rPr>
                <a:t>censusdb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Collection: </a:t>
              </a:r>
              <a:r>
                <a:rPr lang="en-US" dirty="0" err="1">
                  <a:solidFill>
                    <a:schemeClr val="bg1"/>
                  </a:solidFill>
                </a:rPr>
                <a:t>nccensus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EF6457C4-92E8-1241-8CEF-8D4A628196E1}"/>
                </a:ext>
              </a:extLst>
            </p:cNvPr>
            <p:cNvCxnSpPr>
              <a:cxnSpLocks/>
              <a:stCxn id="21" idx="1"/>
              <a:endCxn id="34" idx="1"/>
            </p:cNvCxnSpPr>
            <p:nvPr/>
          </p:nvCxnSpPr>
          <p:spPr>
            <a:xfrm rot="10800000">
              <a:off x="976743" y="3553782"/>
              <a:ext cx="134576" cy="610428"/>
            </a:xfrm>
            <a:prstGeom prst="bentConnector3">
              <a:avLst>
                <a:gd name="adj1" fmla="val 26986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DD07E-309F-1040-919D-B5ADC32C95C6}"/>
              </a:ext>
            </a:extLst>
          </p:cNvPr>
          <p:cNvGrpSpPr/>
          <p:nvPr/>
        </p:nvGrpSpPr>
        <p:grpSpPr>
          <a:xfrm>
            <a:off x="976743" y="4640078"/>
            <a:ext cx="1357203" cy="836945"/>
            <a:chOff x="976743" y="4640078"/>
            <a:chExt cx="1357203" cy="8369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649373-FDAD-B341-9F8C-BA9C525A217C}"/>
                </a:ext>
              </a:extLst>
            </p:cNvPr>
            <p:cNvSpPr txBox="1"/>
            <p:nvPr/>
          </p:nvSpPr>
          <p:spPr>
            <a:xfrm>
              <a:off x="976743" y="4640078"/>
              <a:ext cx="1357203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CSV file</a:t>
              </a: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15B54440-5E16-0144-BE06-43F460EA9C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8296" y="4824744"/>
              <a:ext cx="134576" cy="652279"/>
            </a:xfrm>
            <a:prstGeom prst="bentConnector3">
              <a:avLst>
                <a:gd name="adj1" fmla="val 26986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E44961-8692-9A46-89DB-B255871C3CE2}"/>
              </a:ext>
            </a:extLst>
          </p:cNvPr>
          <p:cNvGrpSpPr/>
          <p:nvPr/>
        </p:nvGrpSpPr>
        <p:grpSpPr>
          <a:xfrm>
            <a:off x="3282002" y="3230616"/>
            <a:ext cx="3501346" cy="2947432"/>
            <a:chOff x="8290189" y="711647"/>
            <a:chExt cx="3501346" cy="29474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11A5C2-01B7-6B49-966F-AE3BAA6711D1}"/>
                </a:ext>
              </a:extLst>
            </p:cNvPr>
            <p:cNvSpPr txBox="1"/>
            <p:nvPr/>
          </p:nvSpPr>
          <p:spPr>
            <a:xfrm>
              <a:off x="8290189" y="711647"/>
              <a:ext cx="3483995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County Codes(Number) – json file</a:t>
              </a:r>
            </a:p>
          </p:txBody>
        </p:sp>
        <p:pic>
          <p:nvPicPr>
            <p:cNvPr id="66" name="Picture 65" descr="Table&#10;&#10;Description automatically generated">
              <a:extLst>
                <a:ext uri="{FF2B5EF4-FFF2-40B4-BE49-F238E27FC236}">
                  <a16:creationId xmlns:a16="http://schemas.microsoft.com/office/drawing/2014/main" id="{A8543571-C6C1-E840-A861-72703B017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0146" y="1080979"/>
              <a:ext cx="3491389" cy="2578100"/>
            </a:xfrm>
            <a:prstGeom prst="rect">
              <a:avLst/>
            </a:prstGeom>
          </p:spPr>
        </p:pic>
      </p:grp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2A6FD7A-68B0-5A49-BA85-2F90CA42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550" y="626064"/>
            <a:ext cx="4475030" cy="10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FBBC00-446F-E143-99E3-D7C58AE14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555" y="553354"/>
            <a:ext cx="5600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60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93" y="936266"/>
            <a:ext cx="10909190" cy="217269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 county Census employment data analysis for multiple years. 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provides visibly into the population and employment data for selected year.  The map provides more data visibility into each county.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have option to drill down into the data per county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timeline chart can be stacked against county population to identify population growth vs. employment. 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sector chart shows employment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industries from top down.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A1E74-F9AA-45E5-9B0F-80E92A4D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8" y="3291839"/>
            <a:ext cx="5965822" cy="3566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098D9-60A8-4FF7-9FE4-B757B2E76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01" y="3291840"/>
            <a:ext cx="584436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8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1647-81D2-4ADE-AAFE-67A4CA17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FE4A-C865-4820-B66C-1212DD3A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324-780A-4A1F-8D95-00A62B29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A1D-569F-4881-9595-AF11E7E3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57579"/>
            <a:ext cx="4271771" cy="3360976"/>
          </a:xfrm>
        </p:spPr>
        <p:txBody>
          <a:bodyPr>
            <a:noAutofit/>
          </a:bodyPr>
          <a:lstStyle/>
          <a:p>
            <a:r>
              <a:rPr lang="en-US" dirty="0"/>
              <a:t>Loading data to MongoDB (Initialize)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reload_geo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reload_census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reload_nccensus</a:t>
            </a:r>
            <a:endParaRPr lang="en-US" dirty="0"/>
          </a:p>
          <a:p>
            <a:r>
              <a:rPr lang="en-US" dirty="0"/>
              <a:t>Get Map, County codes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get_geo</a:t>
            </a:r>
            <a:r>
              <a:rPr lang="en-US" dirty="0"/>
              <a:t>", methods=["GET"])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get_combined_codes</a:t>
            </a:r>
            <a:endParaRPr lang="en-US" sz="1800" dirty="0"/>
          </a:p>
          <a:p>
            <a:pPr marL="228600" lvl="1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D3AA4-B8E2-2C4A-AA77-0DD224210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255264"/>
          </a:xfrm>
        </p:spPr>
        <p:txBody>
          <a:bodyPr>
            <a:normAutofit/>
          </a:bodyPr>
          <a:lstStyle/>
          <a:p>
            <a:r>
              <a:rPr lang="en-US" dirty="0"/>
              <a:t>Get EMP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get_census</a:t>
            </a:r>
            <a:r>
              <a:rPr lang="en-US" dirty="0"/>
              <a:t>/&lt;year&gt;"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get_county_data</a:t>
            </a:r>
            <a:r>
              <a:rPr lang="en-US" dirty="0"/>
              <a:t>/&lt;county&gt;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get_nc_data</a:t>
            </a:r>
            <a:r>
              <a:rPr lang="en-US" dirty="0"/>
              <a:t>/&lt;year&gt;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get_nc_total</a:t>
            </a:r>
            <a:r>
              <a:rPr lang="en-US" dirty="0"/>
              <a:t>/&lt;year&gt;</a:t>
            </a:r>
          </a:p>
          <a:p>
            <a:r>
              <a:rPr lang="en-US" dirty="0"/>
              <a:t>Get Population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get_population</a:t>
            </a:r>
            <a:r>
              <a:rPr lang="en-US" dirty="0"/>
              <a:t>/&lt;year&gt;/&lt;county&gt;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get_pop</a:t>
            </a:r>
            <a:r>
              <a:rPr lang="en-US" dirty="0"/>
              <a:t>/&lt;year&gt;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750A24-604A-F742-8DF9-6ABBBBB7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" y="0"/>
            <a:ext cx="7392318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84F93-347D-754A-B089-AA047CE60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48" y="1722574"/>
            <a:ext cx="6936152" cy="3412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B7B1A2-ABC7-1747-9C4D-EF116DAD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1" y="4410147"/>
            <a:ext cx="7872149" cy="24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95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803</Words>
  <Application>Microsoft Macintosh PowerPoint</Application>
  <PresentationFormat>Widescreen</PresentationFormat>
  <Paragraphs>153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NC Census Employment Data analysis</vt:lpstr>
      <vt:lpstr>Product Introduction</vt:lpstr>
      <vt:lpstr>High Level Data Flow</vt:lpstr>
      <vt:lpstr>Function Flow Diagram</vt:lpstr>
      <vt:lpstr>Data Collection</vt:lpstr>
      <vt:lpstr>Summary</vt:lpstr>
      <vt:lpstr>Question?</vt:lpstr>
      <vt:lpstr>APP Routes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2020-10-04T15:31:17Z</dcterms:created>
  <dcterms:modified xsi:type="dcterms:W3CDTF">2020-10-09T03:44:13Z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