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258" r:id="rId7"/>
    <p:sldId id="278" r:id="rId8"/>
    <p:sldId id="279" r:id="rId9"/>
    <p:sldId id="280" r:id="rId10"/>
    <p:sldId id="281" r:id="rId11"/>
    <p:sldId id="282" r:id="rId12"/>
    <p:sldId id="283" r:id="rId13"/>
    <p:sldId id="284" r:id="rId14"/>
    <p:sldId id="285" r:id="rId15"/>
    <p:sldId id="286" r:id="rId16"/>
    <p:sldId id="287" r:id="rId17"/>
    <p:sldId id="288"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5033" autoAdjust="0"/>
  </p:normalViewPr>
  <p:slideViewPr>
    <p:cSldViewPr snapToGrid="0">
      <p:cViewPr varScale="1">
        <p:scale>
          <a:sx n="81" d="100"/>
          <a:sy n="81" d="100"/>
        </p:scale>
        <p:origin x="90" y="61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8/8/2023</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8/8/2023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dirty="0"/>
              <a:t>Click to edit Master title style</a:t>
            </a:r>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dirty="0"/>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ublic.tableau.com/views/USSuicideNumbersbyAgeoverTime/USSuicideNobyAgePerYear?:language=en-US&amp;publish=yes&amp;:display_count=n&amp;:origin=viz_share_link"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views/USSuicideNumbersbyAgeoverTime/USSuicideNobyAgePerYear?:language=en-US&amp;publish=yes&amp;:display_count=n&amp;:origin=viz_share_link" TargetMode="External"/><Relationship Id="rId2" Type="http://schemas.openxmlformats.org/officeDocument/2006/relationships/hyperlink" Target="https://public.tableau.com/views/Project4_16911221043330/USASuicideTrendsbyGenerationAge?:language=en-US&amp;publish=yes&amp;:display_count=n&amp;:origin=viz_share_link"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USAvsWorld?:language=en-US&amp;publish=yes&amp;:display_count=n&amp;:origin=viz_share_link"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MaleUSAvsWorld?:language=en-US&amp;publish=yes&amp;:display_count=n&amp;:origin=viz_share_link"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Project4_16911221043330/SuicideTotalsFemaleUSAvsWorld?:language=en-US&amp;publish=yes&amp;:display_count=n&amp;:origin=viz_share_link"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GlobalSuicideNooverTimeSex/GlobalSuicideNooverTimeSex?:language=en-US&amp;publish=yes&amp;:display_count=n&amp;:origin=viz_share_link"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lic.tableau.com/views/GlobalSuicideNumbersvsSuicideper100Ktop10/CountrySuicideNoSuicideper100ktop10?:language=en-US&amp;publish=yes&amp;:display_count=n&amp;:origin=viz_shar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ublic.tableau.com/shared/5S6QJD68N?:display_count=n&amp;:origin=viz_share_lin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blic.tableau.com/views/USSuicideNumbersbySexovertime/USSuicideNooverTimeSex?:language=en-US&amp;publish=yes&amp;:display_count=n&amp;:origin=viz_share_lin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286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2348040" y="4219855"/>
            <a:ext cx="7699248" cy="868680"/>
          </a:xfrm>
        </p:spPr>
        <p:txBody>
          <a:bodyPr>
            <a:noAutofit/>
          </a:bodyPr>
          <a:lstStyle/>
          <a:p>
            <a:r>
              <a:rPr lang="en-US" sz="5400" dirty="0">
                <a:ln w="19050">
                  <a:solidFill>
                    <a:srgbClr val="D1EF59"/>
                  </a:solidFill>
                </a:ln>
              </a:rPr>
              <a:t>Analyzing Suicide Rates from 1985 to 2016</a:t>
            </a:r>
          </a:p>
        </p:txBody>
      </p:sp>
      <p:sp>
        <p:nvSpPr>
          <p:cNvPr id="6" name="Text Placeholder 5">
            <a:extLst>
              <a:ext uri="{FF2B5EF4-FFF2-40B4-BE49-F238E27FC236}">
                <a16:creationId xmlns:a16="http://schemas.microsoft.com/office/drawing/2014/main" id="{3D1A5B04-2A0C-49EF-AC0E-822E3C090B88}"/>
              </a:ext>
            </a:extLst>
          </p:cNvPr>
          <p:cNvSpPr>
            <a:spLocks noGrp="1"/>
          </p:cNvSpPr>
          <p:nvPr>
            <p:ph type="body" sz="quarter" idx="12"/>
          </p:nvPr>
        </p:nvSpPr>
        <p:spPr>
          <a:xfrm>
            <a:off x="4151421" y="6442966"/>
            <a:ext cx="4270159" cy="339247"/>
          </a:xfrm>
        </p:spPr>
        <p:txBody>
          <a:bodyPr vert="horz" lIns="91440" tIns="45720" rIns="91440" bIns="45720" rtlCol="0" anchor="t">
            <a:normAutofit lnSpcReduction="10000"/>
          </a:bodyPr>
          <a:lstStyle/>
          <a:p>
            <a:r>
              <a:rPr lang="en-US" dirty="0"/>
              <a:t>By Monty Python the SQL</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10</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age.</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584512" y="4089008"/>
            <a:ext cx="47660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Age</a:t>
            </a: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3" name="Picture 4" descr="A graph of different colored lines&#10;&#10;Description automatically generated">
            <a:extLst>
              <a:ext uri="{FF2B5EF4-FFF2-40B4-BE49-F238E27FC236}">
                <a16:creationId xmlns:a16="http://schemas.microsoft.com/office/drawing/2014/main" id="{6F837C4D-9BE7-3828-C6A6-ACB230D6351F}"/>
              </a:ext>
            </a:extLst>
          </p:cNvPr>
          <p:cNvPicPr>
            <a:picLocks noChangeAspect="1"/>
          </p:cNvPicPr>
          <p:nvPr/>
        </p:nvPicPr>
        <p:blipFill>
          <a:blip r:embed="rId3"/>
          <a:stretch>
            <a:fillRect/>
          </a:stretch>
        </p:blipFill>
        <p:spPr>
          <a:xfrm>
            <a:off x="4087794" y="461668"/>
            <a:ext cx="8048262" cy="3147093"/>
          </a:xfrm>
          <a:prstGeom prst="rect">
            <a:avLst/>
          </a:prstGeom>
        </p:spPr>
      </p:pic>
    </p:spTree>
    <p:extLst>
      <p:ext uri="{BB962C8B-B14F-4D97-AF65-F5344CB8AC3E}">
        <p14:creationId xmlns:p14="http://schemas.microsoft.com/office/powerpoint/2010/main" val="30340578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11</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a:t>
            </a:r>
            <a:r>
              <a:rPr lang="en-US">
                <a:cs typeface="Quire Sans"/>
              </a:rPr>
              <a:t>visualization shows the </a:t>
            </a:r>
            <a:r>
              <a:rPr lang="en-US" dirty="0">
                <a:cs typeface="Quire Sans"/>
              </a:rPr>
              <a:t>domestic suicide trends by generation and age factoring in GDP per Capita.</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095728" y="5005337"/>
            <a:ext cx="47660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trends over time by Generation and Age.</a:t>
            </a:r>
            <a:endParaRPr lang="en-US" dirty="0">
              <a:cs typeface="Quire Sans"/>
              <a:hlinkClick r:id="rId3"/>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2" name="Picture 4" descr="A graph of different colored bars&#10;&#10;Description automatically generated">
            <a:extLst>
              <a:ext uri="{FF2B5EF4-FFF2-40B4-BE49-F238E27FC236}">
                <a16:creationId xmlns:a16="http://schemas.microsoft.com/office/drawing/2014/main" id="{4E3E0389-0CCD-F2AD-E746-31FA193FB160}"/>
              </a:ext>
            </a:extLst>
          </p:cNvPr>
          <p:cNvPicPr>
            <a:picLocks noChangeAspect="1"/>
          </p:cNvPicPr>
          <p:nvPr/>
        </p:nvPicPr>
        <p:blipFill>
          <a:blip r:embed="rId4"/>
          <a:stretch>
            <a:fillRect/>
          </a:stretch>
        </p:blipFill>
        <p:spPr>
          <a:xfrm>
            <a:off x="5843287" y="455515"/>
            <a:ext cx="6109503" cy="3969629"/>
          </a:xfrm>
          <a:prstGeom prst="rect">
            <a:avLst/>
          </a:prstGeom>
        </p:spPr>
      </p:pic>
    </p:spTree>
    <p:extLst>
      <p:ext uri="{BB962C8B-B14F-4D97-AF65-F5344CB8AC3E}">
        <p14:creationId xmlns:p14="http://schemas.microsoft.com/office/powerpoint/2010/main" val="72542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8C340345-3B6D-E3E5-5080-4067954D3942}"/>
              </a:ext>
            </a:extLst>
          </p:cNvPr>
          <p:cNvSpPr>
            <a:spLocks noGrp="1"/>
          </p:cNvSpPr>
          <p:nvPr>
            <p:ph type="pic" sz="quarter" idx="10"/>
          </p:nvPr>
        </p:nvSpPr>
        <p:spPr/>
      </p:sp>
      <p:sp>
        <p:nvSpPr>
          <p:cNvPr id="15" name="Title 14">
            <a:extLst>
              <a:ext uri="{FF2B5EF4-FFF2-40B4-BE49-F238E27FC236}">
                <a16:creationId xmlns:a16="http://schemas.microsoft.com/office/drawing/2014/main" id="{6A5A25D4-E266-2DE9-241A-DBC908FBB932}"/>
              </a:ext>
            </a:extLst>
          </p:cNvPr>
          <p:cNvSpPr>
            <a:spLocks noGrp="1"/>
          </p:cNvSpPr>
          <p:nvPr>
            <p:ph type="title"/>
          </p:nvPr>
        </p:nvSpPr>
        <p:spPr/>
        <p:txBody>
          <a:bodyPr/>
          <a:lstStyle/>
          <a:p>
            <a:r>
              <a:rPr lang="en-US" dirty="0"/>
              <a:t>Machine learning</a:t>
            </a:r>
          </a:p>
        </p:txBody>
      </p:sp>
      <p:sp>
        <p:nvSpPr>
          <p:cNvPr id="2" name="Footer Placeholder 1">
            <a:extLst>
              <a:ext uri="{FF2B5EF4-FFF2-40B4-BE49-F238E27FC236}">
                <a16:creationId xmlns:a16="http://schemas.microsoft.com/office/drawing/2014/main" id="{C40C9D25-8CCB-55BE-B4F9-ECD60CCBC0C0}"/>
              </a:ext>
            </a:extLst>
          </p:cNvPr>
          <p:cNvSpPr>
            <a:spLocks noGrp="1"/>
          </p:cNvSpPr>
          <p:nvPr>
            <p:ph type="ftr" sz="quarter" idx="4294967295"/>
          </p:nvPr>
        </p:nvSpPr>
        <p:spPr>
          <a:xfrm>
            <a:off x="0" y="6515100"/>
            <a:ext cx="4114800" cy="2063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100" normalizeH="0" baseline="0" noProof="0">
                <a:ln>
                  <a:noFill/>
                </a:ln>
                <a:solidFill>
                  <a:prstClr val="white">
                    <a:lumMod val="50000"/>
                  </a:prstClr>
                </a:solidFill>
                <a:effectLst/>
                <a:uLnTx/>
                <a:uFillTx/>
                <a:latin typeface="Seaford" panose="020B0502030303020204" pitchFamily="34" charset="0"/>
                <a:ea typeface="+mn-ea"/>
                <a:cs typeface="+mn-cs"/>
              </a:rPr>
              <a:t>PITCH DECK</a:t>
            </a:r>
            <a:endParaRPr kumimoji="0" lang="en-US" sz="1000" b="0" i="0" u="none" strike="noStrike" kern="1200" cap="all" spc="100" normalizeH="0" baseline="0" noProof="0" dirty="0">
              <a:ln>
                <a:noFill/>
              </a:ln>
              <a:solidFill>
                <a:prstClr val="white">
                  <a:lumMod val="50000"/>
                </a:prstClr>
              </a:solidFill>
              <a:effectLst/>
              <a:uLnTx/>
              <a:uFillTx/>
              <a:latin typeface="Seaford" panose="020B0502030303020204" pitchFamily="34" charset="0"/>
              <a:ea typeface="+mn-ea"/>
              <a:cs typeface="+mn-cs"/>
            </a:endParaRPr>
          </a:p>
        </p:txBody>
      </p:sp>
      <p:sp>
        <p:nvSpPr>
          <p:cNvPr id="3" name="Slide Number Placeholder 2">
            <a:extLst>
              <a:ext uri="{FF2B5EF4-FFF2-40B4-BE49-F238E27FC236}">
                <a16:creationId xmlns:a16="http://schemas.microsoft.com/office/drawing/2014/main" id="{532E8DA1-508F-BE43-BEC0-C2797046C93B}"/>
              </a:ext>
            </a:extLst>
          </p:cNvPr>
          <p:cNvSpPr>
            <a:spLocks noGrp="1"/>
          </p:cNvSpPr>
          <p:nvPr>
            <p:ph type="sldNum" sz="quarter" idx="4294967295"/>
          </p:nvPr>
        </p:nvSpPr>
        <p:spPr>
          <a:xfrm>
            <a:off x="9448800" y="6515100"/>
            <a:ext cx="2743200" cy="2063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860B6F-2FE3-4DE6-9496-980E987E7466}" type="slidenum">
              <a:rPr kumimoji="0" lang="en-US" sz="1000" b="0" i="0" u="none" strike="noStrike" kern="1200" cap="all" spc="100" normalizeH="0" baseline="0" noProof="0" smtClean="0">
                <a:ln>
                  <a:noFill/>
                </a:ln>
                <a:solidFill>
                  <a:prstClr val="white">
                    <a:lumMod val="50000"/>
                  </a:prstClr>
                </a:solidFill>
                <a:effectLst/>
                <a:uLnTx/>
                <a:uFillTx/>
                <a:latin typeface="Seaford" panose="020B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all" spc="100" normalizeH="0" baseline="0" noProof="0" dirty="0">
              <a:ln>
                <a:noFill/>
              </a:ln>
              <a:solidFill>
                <a:prstClr val="white">
                  <a:lumMod val="50000"/>
                </a:prstClr>
              </a:solidFill>
              <a:effectLst/>
              <a:uLnTx/>
              <a:uFillTx/>
              <a:latin typeface="Seaford" panose="020B0502030303020204" pitchFamily="34" charset="0"/>
              <a:ea typeface="+mn-ea"/>
              <a:cs typeface="+mn-cs"/>
            </a:endParaRPr>
          </a:p>
        </p:txBody>
      </p:sp>
    </p:spTree>
    <p:extLst>
      <p:ext uri="{BB962C8B-B14F-4D97-AF65-F5344CB8AC3E}">
        <p14:creationId xmlns:p14="http://schemas.microsoft.com/office/powerpoint/2010/main" val="166666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97D6B697-C8C7-F8BC-D8C7-B08CAA33DFAF}"/>
              </a:ext>
            </a:extLst>
          </p:cNvPr>
          <p:cNvSpPr>
            <a:spLocks noGrp="1"/>
          </p:cNvSpPr>
          <p:nvPr>
            <p:ph type="body" sz="quarter" idx="16"/>
          </p:nvPr>
        </p:nvSpPr>
        <p:spPr/>
        <p:txBody>
          <a:bodyPr/>
          <a:lstStyle/>
          <a:p>
            <a:endParaRPr lang="en-US"/>
          </a:p>
        </p:txBody>
      </p:sp>
      <p:sp>
        <p:nvSpPr>
          <p:cNvPr id="13" name="Text Placeholder 12">
            <a:extLst>
              <a:ext uri="{FF2B5EF4-FFF2-40B4-BE49-F238E27FC236}">
                <a16:creationId xmlns:a16="http://schemas.microsoft.com/office/drawing/2014/main" id="{1D7779D1-59CE-C002-9CFE-311BCA72CC45}"/>
              </a:ext>
            </a:extLst>
          </p:cNvPr>
          <p:cNvSpPr>
            <a:spLocks noGrp="1"/>
          </p:cNvSpPr>
          <p:nvPr>
            <p:ph type="body" sz="quarter" idx="25"/>
          </p:nvPr>
        </p:nvSpPr>
        <p:spPr/>
        <p:txBody>
          <a:bodyPr/>
          <a:lstStyle/>
          <a:p>
            <a:endParaRPr lang="en-US"/>
          </a:p>
        </p:txBody>
      </p:sp>
      <p:sp>
        <p:nvSpPr>
          <p:cNvPr id="14" name="Text Placeholder 13">
            <a:extLst>
              <a:ext uri="{FF2B5EF4-FFF2-40B4-BE49-F238E27FC236}">
                <a16:creationId xmlns:a16="http://schemas.microsoft.com/office/drawing/2014/main" id="{69065E3D-9851-2FFB-9A62-97E891558BCC}"/>
              </a:ext>
            </a:extLst>
          </p:cNvPr>
          <p:cNvSpPr>
            <a:spLocks noGrp="1"/>
          </p:cNvSpPr>
          <p:nvPr>
            <p:ph type="body" sz="quarter" idx="34"/>
          </p:nvPr>
        </p:nvSpPr>
        <p:spPr/>
        <p:txBody>
          <a:bodyPr/>
          <a:lstStyle/>
          <a:p>
            <a:endParaRPr lang="en-US"/>
          </a:p>
        </p:txBody>
      </p:sp>
      <p:pic>
        <p:nvPicPr>
          <p:cNvPr id="18" name="Content Placeholder 17" descr="A graph of a graph showing the value of a dollar">
            <a:extLst>
              <a:ext uri="{FF2B5EF4-FFF2-40B4-BE49-F238E27FC236}">
                <a16:creationId xmlns:a16="http://schemas.microsoft.com/office/drawing/2014/main" id="{A1FA5988-BD1C-ECD5-C602-0AA2E52ACCA2}"/>
              </a:ext>
            </a:extLst>
          </p:cNvPr>
          <p:cNvPicPr>
            <a:picLocks noGrp="1" noChangeAspect="1"/>
          </p:cNvPicPr>
          <p:nvPr>
            <p:ph sz="quarter" idx="37"/>
          </p:nvPr>
        </p:nvPicPr>
        <p:blipFill>
          <a:blip r:embed="rId2"/>
          <a:stretch>
            <a:fillRect/>
          </a:stretch>
        </p:blipFill>
        <p:spPr>
          <a:xfrm>
            <a:off x="906463" y="3326039"/>
            <a:ext cx="5006975" cy="2145846"/>
          </a:xfrm>
        </p:spPr>
      </p:pic>
      <p:sp>
        <p:nvSpPr>
          <p:cNvPr id="16" name="Content Placeholder 15">
            <a:extLst>
              <a:ext uri="{FF2B5EF4-FFF2-40B4-BE49-F238E27FC236}">
                <a16:creationId xmlns:a16="http://schemas.microsoft.com/office/drawing/2014/main" id="{29F2001B-6917-D018-C836-A77473207899}"/>
              </a:ext>
            </a:extLst>
          </p:cNvPr>
          <p:cNvSpPr>
            <a:spLocks noGrp="1"/>
          </p:cNvSpPr>
          <p:nvPr>
            <p:ph sz="quarter" idx="38"/>
          </p:nvPr>
        </p:nvSpPr>
        <p:spPr/>
        <p:txBody>
          <a:bodyPr/>
          <a:lstStyle/>
          <a:p>
            <a:r>
              <a:rPr lang="en-US" dirty="0" err="1"/>
              <a:t>KMeans</a:t>
            </a:r>
            <a:r>
              <a:rPr lang="en-US" dirty="0"/>
              <a:t> with 5 clusters provided best model</a:t>
            </a:r>
          </a:p>
          <a:p>
            <a:r>
              <a:rPr lang="en-US" dirty="0"/>
              <a:t>Functional model, but not best approach overall</a:t>
            </a:r>
          </a:p>
        </p:txBody>
      </p:sp>
      <p:sp>
        <p:nvSpPr>
          <p:cNvPr id="11" name="Title 10">
            <a:extLst>
              <a:ext uri="{FF2B5EF4-FFF2-40B4-BE49-F238E27FC236}">
                <a16:creationId xmlns:a16="http://schemas.microsoft.com/office/drawing/2014/main" id="{2CA8B2D7-5A24-E917-6118-B1C87CEE7AB0}"/>
              </a:ext>
            </a:extLst>
          </p:cNvPr>
          <p:cNvSpPr>
            <a:spLocks noGrp="1"/>
          </p:cNvSpPr>
          <p:nvPr>
            <p:ph type="title"/>
          </p:nvPr>
        </p:nvSpPr>
        <p:spPr>
          <a:xfrm>
            <a:off x="827899" y="671808"/>
            <a:ext cx="9430525" cy="639192"/>
          </a:xfrm>
        </p:spPr>
        <p:txBody>
          <a:bodyPr/>
          <a:lstStyle/>
          <a:p>
            <a:r>
              <a:rPr lang="en-US" dirty="0"/>
              <a:t>Unsupervised learning</a:t>
            </a:r>
          </a:p>
        </p:txBody>
      </p:sp>
    </p:spTree>
    <p:extLst>
      <p:ext uri="{BB962C8B-B14F-4D97-AF65-F5344CB8AC3E}">
        <p14:creationId xmlns:p14="http://schemas.microsoft.com/office/powerpoint/2010/main" val="693239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Placeholder 72" descr="A green and blue circuit board pattern&#10;&#10;Description automatically generated">
            <a:extLst>
              <a:ext uri="{FF2B5EF4-FFF2-40B4-BE49-F238E27FC236}">
                <a16:creationId xmlns:a16="http://schemas.microsoft.com/office/drawing/2014/main" id="{2E64027D-CE85-0420-CB12-456A6B44C1CC}"/>
              </a:ext>
            </a:extLst>
          </p:cNvPr>
          <p:cNvPicPr>
            <a:picLocks noGrp="1" noChangeAspect="1"/>
          </p:cNvPicPr>
          <p:nvPr>
            <p:ph type="pic" sz="quarter" idx="16"/>
          </p:nvPr>
        </p:nvPicPr>
        <p:blipFill>
          <a:blip r:embed="rId2"/>
          <a:srcRect l="26939" r="26939"/>
          <a:stretch>
            <a:fillRect/>
          </a:stretch>
        </p:blipFill>
        <p:spPr/>
      </p:pic>
      <p:sp>
        <p:nvSpPr>
          <p:cNvPr id="2" name="Footer Placeholder 1">
            <a:extLst>
              <a:ext uri="{FF2B5EF4-FFF2-40B4-BE49-F238E27FC236}">
                <a16:creationId xmlns:a16="http://schemas.microsoft.com/office/drawing/2014/main" id="{B40437DE-8AD8-E31E-AEAC-C2F7DBD3651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100" normalizeH="0" baseline="0" noProof="0">
                <a:ln>
                  <a:noFill/>
                </a:ln>
                <a:solidFill>
                  <a:srgbClr val="E7E6E6">
                    <a:lumMod val="50000"/>
                  </a:srgbClr>
                </a:solidFill>
                <a:effectLst/>
                <a:uLnTx/>
                <a:uFillTx/>
                <a:latin typeface="Seaford" panose="020B0502030303020204" pitchFamily="34" charset="0"/>
                <a:ea typeface="+mn-ea"/>
                <a:cs typeface="+mn-cs"/>
              </a:rPr>
              <a:t>PITCH DECK</a:t>
            </a:r>
            <a:endParaRPr kumimoji="0" lang="en-US" sz="1000" b="0" i="0" u="none" strike="noStrike" kern="1200" cap="all" spc="100" normalizeH="0" baseline="0" noProof="0" dirty="0">
              <a:ln>
                <a:noFill/>
              </a:ln>
              <a:solidFill>
                <a:srgbClr val="E7E6E6">
                  <a:lumMod val="50000"/>
                </a:srgbClr>
              </a:solidFill>
              <a:effectLst/>
              <a:uLnTx/>
              <a:uFillTx/>
              <a:latin typeface="Seaford" panose="020B0502030303020204" pitchFamily="34" charset="0"/>
              <a:ea typeface="+mn-ea"/>
              <a:cs typeface="+mn-cs"/>
            </a:endParaRPr>
          </a:p>
        </p:txBody>
      </p:sp>
      <p:sp>
        <p:nvSpPr>
          <p:cNvPr id="3" name="Slide Number Placeholder 2">
            <a:extLst>
              <a:ext uri="{FF2B5EF4-FFF2-40B4-BE49-F238E27FC236}">
                <a16:creationId xmlns:a16="http://schemas.microsoft.com/office/drawing/2014/main" id="{DFE80EB8-1298-8336-8C2E-55AA689D4D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860B6F-2FE3-4DE6-9496-980E987E7466}" type="slidenum">
              <a:rPr kumimoji="0" lang="en-US" sz="1000" b="0" i="0" u="none" strike="noStrike" kern="1200" cap="all" spc="100" normalizeH="0" baseline="0" noProof="0" smtClean="0">
                <a:ln>
                  <a:noFill/>
                </a:ln>
                <a:solidFill>
                  <a:srgbClr val="E7E6E6">
                    <a:lumMod val="50000"/>
                  </a:srgbClr>
                </a:solidFill>
                <a:effectLst/>
                <a:uLnTx/>
                <a:uFillTx/>
                <a:latin typeface="Seaford" panose="020B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all" spc="100" normalizeH="0" baseline="0" noProof="0" dirty="0">
              <a:ln>
                <a:noFill/>
              </a:ln>
              <a:solidFill>
                <a:srgbClr val="E7E6E6">
                  <a:lumMod val="50000"/>
                </a:srgbClr>
              </a:solidFill>
              <a:effectLst/>
              <a:uLnTx/>
              <a:uFillTx/>
              <a:latin typeface="Seaford" panose="020B0502030303020204" pitchFamily="34" charset="0"/>
              <a:ea typeface="+mn-ea"/>
              <a:cs typeface="+mn-cs"/>
            </a:endParaRPr>
          </a:p>
        </p:txBody>
      </p:sp>
      <p:sp>
        <p:nvSpPr>
          <p:cNvPr id="69" name="Text Placeholder 68">
            <a:extLst>
              <a:ext uri="{FF2B5EF4-FFF2-40B4-BE49-F238E27FC236}">
                <a16:creationId xmlns:a16="http://schemas.microsoft.com/office/drawing/2014/main" id="{CA4B456E-A003-CCE5-5133-5EAA366F4556}"/>
              </a:ext>
            </a:extLst>
          </p:cNvPr>
          <p:cNvSpPr>
            <a:spLocks noGrp="1"/>
          </p:cNvSpPr>
          <p:nvPr>
            <p:ph type="body" sz="quarter" idx="13"/>
          </p:nvPr>
        </p:nvSpPr>
        <p:spPr/>
        <p:txBody>
          <a:bodyPr/>
          <a:lstStyle/>
          <a:p>
            <a:r>
              <a:rPr lang="en-US" dirty="0"/>
              <a:t>Created dummies for all variables except the suicide rate. Failed to exceed 1% accuracy</a:t>
            </a:r>
          </a:p>
          <a:p>
            <a:endParaRPr lang="en-US" dirty="0"/>
          </a:p>
        </p:txBody>
      </p:sp>
      <p:sp>
        <p:nvSpPr>
          <p:cNvPr id="63" name="Text Placeholder 62">
            <a:extLst>
              <a:ext uri="{FF2B5EF4-FFF2-40B4-BE49-F238E27FC236}">
                <a16:creationId xmlns:a16="http://schemas.microsoft.com/office/drawing/2014/main" id="{45BDD8B1-02C9-895A-FA99-08E371730071}"/>
              </a:ext>
            </a:extLst>
          </p:cNvPr>
          <p:cNvSpPr>
            <a:spLocks noGrp="1"/>
          </p:cNvSpPr>
          <p:nvPr>
            <p:ph type="body" sz="quarter" idx="17"/>
          </p:nvPr>
        </p:nvSpPr>
        <p:spPr/>
        <p:txBody>
          <a:bodyPr/>
          <a:lstStyle/>
          <a:p>
            <a:r>
              <a:rPr lang="en-US" dirty="0"/>
              <a:t>First approach</a:t>
            </a:r>
          </a:p>
        </p:txBody>
      </p:sp>
      <p:sp>
        <p:nvSpPr>
          <p:cNvPr id="64" name="Text Placeholder 63">
            <a:extLst>
              <a:ext uri="{FF2B5EF4-FFF2-40B4-BE49-F238E27FC236}">
                <a16:creationId xmlns:a16="http://schemas.microsoft.com/office/drawing/2014/main" id="{DE828122-4A15-6235-D459-5597673DCA06}"/>
              </a:ext>
            </a:extLst>
          </p:cNvPr>
          <p:cNvSpPr>
            <a:spLocks noGrp="1"/>
          </p:cNvSpPr>
          <p:nvPr>
            <p:ph type="body" sz="quarter" idx="18"/>
          </p:nvPr>
        </p:nvSpPr>
        <p:spPr/>
        <p:txBody>
          <a:bodyPr/>
          <a:lstStyle/>
          <a:p>
            <a:r>
              <a:rPr lang="en-US" dirty="0"/>
              <a:t>Fewer variables, using only dummies for sex and age. Better, but failed to exceed 10% accuracy</a:t>
            </a:r>
          </a:p>
          <a:p>
            <a:endParaRPr lang="en-US" dirty="0"/>
          </a:p>
        </p:txBody>
      </p:sp>
      <p:sp>
        <p:nvSpPr>
          <p:cNvPr id="65" name="Text Placeholder 64">
            <a:extLst>
              <a:ext uri="{FF2B5EF4-FFF2-40B4-BE49-F238E27FC236}">
                <a16:creationId xmlns:a16="http://schemas.microsoft.com/office/drawing/2014/main" id="{C09DBAAA-A892-069F-0C73-E3983B269E15}"/>
              </a:ext>
            </a:extLst>
          </p:cNvPr>
          <p:cNvSpPr>
            <a:spLocks noGrp="1"/>
          </p:cNvSpPr>
          <p:nvPr>
            <p:ph type="body" sz="quarter" idx="19"/>
          </p:nvPr>
        </p:nvSpPr>
        <p:spPr/>
        <p:txBody>
          <a:bodyPr/>
          <a:lstStyle/>
          <a:p>
            <a:r>
              <a:rPr lang="en-US" dirty="0"/>
              <a:t>Second approach</a:t>
            </a:r>
          </a:p>
        </p:txBody>
      </p:sp>
      <p:sp>
        <p:nvSpPr>
          <p:cNvPr id="66" name="Text Placeholder 65">
            <a:extLst>
              <a:ext uri="{FF2B5EF4-FFF2-40B4-BE49-F238E27FC236}">
                <a16:creationId xmlns:a16="http://schemas.microsoft.com/office/drawing/2014/main" id="{1D051850-639B-E87B-D7F1-CB1AE4DB5F37}"/>
              </a:ext>
            </a:extLst>
          </p:cNvPr>
          <p:cNvSpPr>
            <a:spLocks noGrp="1"/>
          </p:cNvSpPr>
          <p:nvPr>
            <p:ph type="body" sz="quarter" idx="20"/>
          </p:nvPr>
        </p:nvSpPr>
        <p:spPr/>
        <p:txBody>
          <a:bodyPr/>
          <a:lstStyle/>
          <a:p>
            <a:r>
              <a:rPr lang="en-US" dirty="0"/>
              <a:t>Created suicide rate buckets, all variables included again.</a:t>
            </a:r>
          </a:p>
          <a:p>
            <a:r>
              <a:rPr lang="en-US" dirty="0"/>
              <a:t>Accuracy still an issue</a:t>
            </a:r>
          </a:p>
          <a:p>
            <a:endParaRPr lang="en-US" dirty="0"/>
          </a:p>
        </p:txBody>
      </p:sp>
      <p:sp>
        <p:nvSpPr>
          <p:cNvPr id="67" name="Text Placeholder 66">
            <a:extLst>
              <a:ext uri="{FF2B5EF4-FFF2-40B4-BE49-F238E27FC236}">
                <a16:creationId xmlns:a16="http://schemas.microsoft.com/office/drawing/2014/main" id="{EBEB1EB1-4965-085C-0E17-A287AD4B8BA0}"/>
              </a:ext>
            </a:extLst>
          </p:cNvPr>
          <p:cNvSpPr>
            <a:spLocks noGrp="1"/>
          </p:cNvSpPr>
          <p:nvPr>
            <p:ph type="body" sz="quarter" idx="21"/>
          </p:nvPr>
        </p:nvSpPr>
        <p:spPr/>
        <p:txBody>
          <a:bodyPr/>
          <a:lstStyle/>
          <a:p>
            <a:endParaRPr lang="en-US" dirty="0"/>
          </a:p>
          <a:p>
            <a:r>
              <a:rPr lang="en-US" dirty="0"/>
              <a:t>Third approach</a:t>
            </a:r>
          </a:p>
        </p:txBody>
      </p:sp>
      <p:sp>
        <p:nvSpPr>
          <p:cNvPr id="68" name="Text Placeholder 67">
            <a:extLst>
              <a:ext uri="{FF2B5EF4-FFF2-40B4-BE49-F238E27FC236}">
                <a16:creationId xmlns:a16="http://schemas.microsoft.com/office/drawing/2014/main" id="{0A1E7B0C-68BF-DB70-8673-E5EDFA4A5D22}"/>
              </a:ext>
            </a:extLst>
          </p:cNvPr>
          <p:cNvSpPr>
            <a:spLocks noGrp="1"/>
          </p:cNvSpPr>
          <p:nvPr>
            <p:ph type="body" sz="quarter" idx="22"/>
          </p:nvPr>
        </p:nvSpPr>
        <p:spPr/>
        <p:txBody>
          <a:bodyPr/>
          <a:lstStyle/>
          <a:p>
            <a:r>
              <a:rPr lang="en-US" dirty="0" err="1"/>
              <a:t>Hypertuned</a:t>
            </a:r>
            <a:r>
              <a:rPr lang="en-US" dirty="0"/>
              <a:t> with </a:t>
            </a:r>
            <a:r>
              <a:rPr lang="en-US" dirty="0" err="1"/>
              <a:t>Keras</a:t>
            </a:r>
            <a:r>
              <a:rPr lang="en-US" dirty="0"/>
              <a:t> Tuner</a:t>
            </a:r>
          </a:p>
          <a:p>
            <a:r>
              <a:rPr lang="en-US" dirty="0"/>
              <a:t>Successfully exceed 85% accuracy</a:t>
            </a:r>
          </a:p>
        </p:txBody>
      </p:sp>
      <p:sp>
        <p:nvSpPr>
          <p:cNvPr id="71" name="Text Placeholder 70">
            <a:extLst>
              <a:ext uri="{FF2B5EF4-FFF2-40B4-BE49-F238E27FC236}">
                <a16:creationId xmlns:a16="http://schemas.microsoft.com/office/drawing/2014/main" id="{76AC9193-8F80-6935-F1B4-444812D51150}"/>
              </a:ext>
            </a:extLst>
          </p:cNvPr>
          <p:cNvSpPr>
            <a:spLocks noGrp="1"/>
          </p:cNvSpPr>
          <p:nvPr>
            <p:ph type="body" sz="quarter" idx="23"/>
          </p:nvPr>
        </p:nvSpPr>
        <p:spPr/>
        <p:txBody>
          <a:bodyPr/>
          <a:lstStyle/>
          <a:p>
            <a:r>
              <a:rPr lang="en-US" dirty="0"/>
              <a:t>Final approach</a:t>
            </a:r>
          </a:p>
        </p:txBody>
      </p:sp>
      <p:sp>
        <p:nvSpPr>
          <p:cNvPr id="61" name="Title 60">
            <a:extLst>
              <a:ext uri="{FF2B5EF4-FFF2-40B4-BE49-F238E27FC236}">
                <a16:creationId xmlns:a16="http://schemas.microsoft.com/office/drawing/2014/main" id="{1A031169-E597-D73E-0A2B-A57825919B2B}"/>
              </a:ext>
            </a:extLst>
          </p:cNvPr>
          <p:cNvSpPr>
            <a:spLocks noGrp="1"/>
          </p:cNvSpPr>
          <p:nvPr>
            <p:ph type="title"/>
          </p:nvPr>
        </p:nvSpPr>
        <p:spPr/>
        <p:txBody>
          <a:bodyPr/>
          <a:lstStyle/>
          <a:p>
            <a:r>
              <a:rPr lang="en-US" dirty="0"/>
              <a:t>Neural net</a:t>
            </a:r>
          </a:p>
        </p:txBody>
      </p:sp>
    </p:spTree>
    <p:extLst>
      <p:ext uri="{BB962C8B-B14F-4D97-AF65-F5344CB8AC3E}">
        <p14:creationId xmlns:p14="http://schemas.microsoft.com/office/powerpoint/2010/main" val="29209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FAB8C8-A4A2-C1A8-0BFD-BEA4644CCA08}"/>
              </a:ext>
            </a:extLst>
          </p:cNvPr>
          <p:cNvSpPr>
            <a:spLocks noGrp="1"/>
          </p:cNvSpPr>
          <p:nvPr>
            <p:ph type="pic" sz="quarter" idx="10"/>
          </p:nvPr>
        </p:nvSpPr>
        <p:spPr/>
      </p:sp>
      <p:sp>
        <p:nvSpPr>
          <p:cNvPr id="14" name="Title 13">
            <a:extLst>
              <a:ext uri="{FF2B5EF4-FFF2-40B4-BE49-F238E27FC236}">
                <a16:creationId xmlns:a16="http://schemas.microsoft.com/office/drawing/2014/main" id="{06632BC0-B175-6041-20E4-FDAB7D54D67C}"/>
              </a:ext>
            </a:extLst>
          </p:cNvPr>
          <p:cNvSpPr>
            <a:spLocks noGrp="1"/>
          </p:cNvSpPr>
          <p:nvPr>
            <p:ph type="title"/>
          </p:nvPr>
        </p:nvSpPr>
        <p:spPr/>
        <p:txBody>
          <a:bodyPr/>
          <a:lstStyle/>
          <a:p>
            <a:r>
              <a:rPr lang="en-US"/>
              <a:t>Thank you</a:t>
            </a:r>
          </a:p>
        </p:txBody>
      </p:sp>
      <p:sp>
        <p:nvSpPr>
          <p:cNvPr id="3" name="Footer Placeholder 2">
            <a:extLst>
              <a:ext uri="{FF2B5EF4-FFF2-40B4-BE49-F238E27FC236}">
                <a16:creationId xmlns:a16="http://schemas.microsoft.com/office/drawing/2014/main" id="{9D5582FB-70F4-EA76-08E3-4D19E70107DB}"/>
              </a:ext>
            </a:extLst>
          </p:cNvPr>
          <p:cNvSpPr>
            <a:spLocks noGrp="1"/>
          </p:cNvSpPr>
          <p:nvPr>
            <p:ph type="ftr" sz="quarter" idx="4294967295"/>
          </p:nvPr>
        </p:nvSpPr>
        <p:spPr>
          <a:xfrm>
            <a:off x="0" y="6515100"/>
            <a:ext cx="4114800" cy="20637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100" normalizeH="0" baseline="0" noProof="0">
                <a:ln>
                  <a:noFill/>
                </a:ln>
                <a:solidFill>
                  <a:prstClr val="white">
                    <a:lumMod val="50000"/>
                  </a:prstClr>
                </a:solidFill>
                <a:effectLst/>
                <a:uLnTx/>
                <a:uFillTx/>
                <a:latin typeface="Seaford" panose="020B0502030303020204" pitchFamily="34" charset="0"/>
                <a:ea typeface="+mn-ea"/>
                <a:cs typeface="+mn-cs"/>
              </a:rPr>
              <a:t>PITCH DECK</a:t>
            </a:r>
            <a:endParaRPr kumimoji="0" lang="en-US" sz="1000" b="0" i="0" u="none" strike="noStrike" kern="1200" cap="all" spc="100" normalizeH="0" baseline="0" noProof="0" dirty="0">
              <a:ln>
                <a:noFill/>
              </a:ln>
              <a:solidFill>
                <a:prstClr val="white">
                  <a:lumMod val="50000"/>
                </a:prstClr>
              </a:solidFill>
              <a:effectLst/>
              <a:uLnTx/>
              <a:uFillTx/>
              <a:latin typeface="Seaford" panose="020B0502030303020204" pitchFamily="34" charset="0"/>
              <a:ea typeface="+mn-ea"/>
              <a:cs typeface="+mn-cs"/>
            </a:endParaRPr>
          </a:p>
        </p:txBody>
      </p:sp>
      <p:sp>
        <p:nvSpPr>
          <p:cNvPr id="4" name="Slide Number Placeholder 3">
            <a:extLst>
              <a:ext uri="{FF2B5EF4-FFF2-40B4-BE49-F238E27FC236}">
                <a16:creationId xmlns:a16="http://schemas.microsoft.com/office/drawing/2014/main" id="{28DD684C-6730-BDD2-C4F7-46DA3BB59524}"/>
              </a:ext>
            </a:extLst>
          </p:cNvPr>
          <p:cNvSpPr>
            <a:spLocks noGrp="1"/>
          </p:cNvSpPr>
          <p:nvPr>
            <p:ph type="sldNum" sz="quarter" idx="4294967295"/>
          </p:nvPr>
        </p:nvSpPr>
        <p:spPr>
          <a:xfrm>
            <a:off x="9448800" y="6515100"/>
            <a:ext cx="2743200" cy="2063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860B6F-2FE3-4DE6-9496-980E987E7466}" type="slidenum">
              <a:rPr kumimoji="0" lang="en-US" sz="1000" b="0" i="0" u="none" strike="noStrike" kern="1200" cap="all" spc="100" normalizeH="0" baseline="0" noProof="0" smtClean="0">
                <a:ln>
                  <a:noFill/>
                </a:ln>
                <a:solidFill>
                  <a:prstClr val="white">
                    <a:lumMod val="50000"/>
                  </a:prstClr>
                </a:solidFill>
                <a:effectLst/>
                <a:uLnTx/>
                <a:uFillTx/>
                <a:latin typeface="Seaford" panose="020B0502030303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all" spc="100" normalizeH="0" baseline="0" noProof="0" dirty="0">
              <a:ln>
                <a:noFill/>
              </a:ln>
              <a:solidFill>
                <a:prstClr val="white">
                  <a:lumMod val="50000"/>
                </a:prstClr>
              </a:solidFill>
              <a:effectLst/>
              <a:uLnTx/>
              <a:uFillTx/>
              <a:latin typeface="Seaford" panose="020B0502030303020204" pitchFamily="34" charset="0"/>
              <a:ea typeface="+mn-ea"/>
              <a:cs typeface="+mn-cs"/>
            </a:endParaRPr>
          </a:p>
        </p:txBody>
      </p:sp>
    </p:spTree>
    <p:extLst>
      <p:ext uri="{BB962C8B-B14F-4D97-AF65-F5344CB8AC3E}">
        <p14:creationId xmlns:p14="http://schemas.microsoft.com/office/powerpoint/2010/main" val="367130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F8F52B-075E-4A37-E41C-42E24488E174}"/>
              </a:ext>
            </a:extLst>
          </p:cNvPr>
          <p:cNvSpPr>
            <a:spLocks noGrp="1"/>
          </p:cNvSpPr>
          <p:nvPr>
            <p:ph type="sldNum" sz="quarter" idx="12"/>
          </p:nvPr>
        </p:nvSpPr>
        <p:spPr/>
        <p:txBody>
          <a:bodyPr/>
          <a:lstStyle/>
          <a:p>
            <a:fld id="{BF860B6F-2FE3-4DE6-9496-980E987E7466}" type="slidenum">
              <a:rPr lang="en-US" smtClean="0"/>
              <a:t>2</a:t>
            </a:fld>
            <a:endParaRPr lang="en-US" dirty="0"/>
          </a:p>
        </p:txBody>
      </p:sp>
      <p:sp>
        <p:nvSpPr>
          <p:cNvPr id="14" name="Title 13">
            <a:extLst>
              <a:ext uri="{FF2B5EF4-FFF2-40B4-BE49-F238E27FC236}">
                <a16:creationId xmlns:a16="http://schemas.microsoft.com/office/drawing/2014/main" id="{7555E15A-7B40-FD99-95D5-7B4C917513BA}"/>
              </a:ext>
            </a:extLst>
          </p:cNvPr>
          <p:cNvSpPr>
            <a:spLocks noGrp="1"/>
          </p:cNvSpPr>
          <p:nvPr>
            <p:ph type="title"/>
          </p:nvPr>
        </p:nvSpPr>
        <p:spPr>
          <a:xfrm>
            <a:off x="-626326" y="455220"/>
            <a:ext cx="9025051" cy="932665"/>
          </a:xfrm>
        </p:spPr>
        <p:txBody>
          <a:bodyPr/>
          <a:lstStyle/>
          <a:p>
            <a:r>
              <a:rPr lang="en-US" sz="4800" dirty="0">
                <a:ln w="19050">
                  <a:solidFill>
                    <a:srgbClr val="155463"/>
                  </a:solidFill>
                </a:ln>
              </a:rPr>
              <a:t>introduction</a:t>
            </a:r>
            <a:endParaRPr lang="en-US" sz="4800" dirty="0"/>
          </a:p>
        </p:txBody>
      </p:sp>
      <p:sp>
        <p:nvSpPr>
          <p:cNvPr id="15" name="TextBox 14">
            <a:extLst>
              <a:ext uri="{FF2B5EF4-FFF2-40B4-BE49-F238E27FC236}">
                <a16:creationId xmlns:a16="http://schemas.microsoft.com/office/drawing/2014/main" id="{FD12B803-5B30-67A3-DEFD-8699875BBDFD}"/>
              </a:ext>
            </a:extLst>
          </p:cNvPr>
          <p:cNvSpPr txBox="1"/>
          <p:nvPr/>
        </p:nvSpPr>
        <p:spPr>
          <a:xfrm>
            <a:off x="1819396" y="2665191"/>
            <a:ext cx="8445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For this presentation we're analyzing data regarding suicide rates from 1985 to 2016.  Data was procured from Kaggle compiled from resources including the United Nations Development Program, the World Bank, the World Health Organization and another Kaggle dataset named, "Suicide in the Twenty-First Century".</a:t>
            </a:r>
          </a:p>
          <a:p>
            <a:endParaRPr lang="en-US" dirty="0">
              <a:cs typeface="Quire Sans"/>
            </a:endParaRPr>
          </a:p>
          <a:p>
            <a:r>
              <a:rPr lang="en-US" dirty="0">
                <a:cs typeface="Quire Sans"/>
              </a:rPr>
              <a:t>Visualizations will be presented to further understand the data and share insights.  Also we will present a neural net aiming to predict a tier of possible suicide rates for a country given the provided data.</a:t>
            </a:r>
          </a:p>
        </p:txBody>
      </p:sp>
    </p:spTree>
    <p:extLst>
      <p:ext uri="{BB962C8B-B14F-4D97-AF65-F5344CB8AC3E}">
        <p14:creationId xmlns:p14="http://schemas.microsoft.com/office/powerpoint/2010/main" val="483834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24" name="Picture 24" descr="A screenshot of a map&#10;&#10;Description automatically generated">
            <a:extLst>
              <a:ext uri="{FF2B5EF4-FFF2-40B4-BE49-F238E27FC236}">
                <a16:creationId xmlns:a16="http://schemas.microsoft.com/office/drawing/2014/main" id="{4521165B-D8B8-D1D2-9E06-877BE51DF5EF}"/>
              </a:ext>
            </a:extLst>
          </p:cNvPr>
          <p:cNvPicPr>
            <a:picLocks noChangeAspect="1"/>
          </p:cNvPicPr>
          <p:nvPr/>
        </p:nvPicPr>
        <p:blipFill>
          <a:blip r:embed="rId2"/>
          <a:stretch>
            <a:fillRect/>
          </a:stretch>
        </p:blipFill>
        <p:spPr>
          <a:xfrm>
            <a:off x="5925173" y="203104"/>
            <a:ext cx="5252705" cy="5670549"/>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3</a:t>
            </a:fld>
            <a:endParaRPr lang="en-US">
              <a:solidFill>
                <a:schemeClr val="tx1">
                  <a:tint val="75000"/>
                </a:schemeClr>
              </a:solidFill>
              <a:latin typeface="+mn-lt"/>
            </a:endParaRPr>
          </a:p>
        </p:txBody>
      </p:sp>
      <p:sp>
        <p:nvSpPr>
          <p:cNvPr id="25" name="TextBox 24">
            <a:extLst>
              <a:ext uri="{FF2B5EF4-FFF2-40B4-BE49-F238E27FC236}">
                <a16:creationId xmlns:a16="http://schemas.microsoft.com/office/drawing/2014/main" id="{BC3511A3-C106-3F69-F5FE-42E886610C26}"/>
              </a:ext>
            </a:extLst>
          </p:cNvPr>
          <p:cNvSpPr txBox="1"/>
          <p:nvPr/>
        </p:nvSpPr>
        <p:spPr>
          <a:xfrm>
            <a:off x="5902817" y="5969894"/>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a:t>
            </a:r>
            <a:endParaRPr lang="en-US" dirty="0">
              <a:hlinkClick r:id="rId3"/>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population that has committed suicide. </a:t>
            </a:r>
          </a:p>
        </p:txBody>
      </p:sp>
    </p:spTree>
    <p:extLst>
      <p:ext uri="{BB962C8B-B14F-4D97-AF65-F5344CB8AC3E}">
        <p14:creationId xmlns:p14="http://schemas.microsoft.com/office/powerpoint/2010/main" val="9916191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4</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male population that has committed suicide. </a:t>
            </a:r>
          </a:p>
        </p:txBody>
      </p:sp>
      <p:pic>
        <p:nvPicPr>
          <p:cNvPr id="3" name="Picture 4" descr="A screenshot of a map&#10;&#10;Description automatically generated">
            <a:extLst>
              <a:ext uri="{FF2B5EF4-FFF2-40B4-BE49-F238E27FC236}">
                <a16:creationId xmlns:a16="http://schemas.microsoft.com/office/drawing/2014/main" id="{AB0AB2D4-F1EA-1536-384C-2D2CDC883B06}"/>
              </a:ext>
            </a:extLst>
          </p:cNvPr>
          <p:cNvPicPr>
            <a:picLocks noChangeAspect="1"/>
          </p:cNvPicPr>
          <p:nvPr/>
        </p:nvPicPr>
        <p:blipFill>
          <a:blip r:embed="rId2"/>
          <a:stretch>
            <a:fillRect/>
          </a:stretch>
        </p:blipFill>
        <p:spPr>
          <a:xfrm>
            <a:off x="5804705" y="-2313"/>
            <a:ext cx="6090211" cy="7151994"/>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095728" y="609528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Male</a:t>
            </a:r>
            <a:endParaRPr lang="en-US" dirty="0">
              <a:hlinkClick r:id="rId3"/>
            </a:endParaRPr>
          </a:p>
        </p:txBody>
      </p:sp>
    </p:spTree>
    <p:extLst>
      <p:ext uri="{BB962C8B-B14F-4D97-AF65-F5344CB8AC3E}">
        <p14:creationId xmlns:p14="http://schemas.microsoft.com/office/powerpoint/2010/main" val="234714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5</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percentage of a country's female population that has committed suicide. </a:t>
            </a:r>
          </a:p>
        </p:txBody>
      </p:sp>
      <p:pic>
        <p:nvPicPr>
          <p:cNvPr id="2" name="Picture 4" descr="A screenshot of a map&#10;&#10;Description automatically generated">
            <a:extLst>
              <a:ext uri="{FF2B5EF4-FFF2-40B4-BE49-F238E27FC236}">
                <a16:creationId xmlns:a16="http://schemas.microsoft.com/office/drawing/2014/main" id="{391D1B42-F29B-DD77-B908-5E04C35ADFF5}"/>
              </a:ext>
            </a:extLst>
          </p:cNvPr>
          <p:cNvPicPr>
            <a:picLocks noChangeAspect="1"/>
          </p:cNvPicPr>
          <p:nvPr/>
        </p:nvPicPr>
        <p:blipFill>
          <a:blip r:embed="rId2"/>
          <a:stretch>
            <a:fillRect/>
          </a:stretch>
        </p:blipFill>
        <p:spPr>
          <a:xfrm>
            <a:off x="6200172" y="-2314"/>
            <a:ext cx="5858718" cy="6862628"/>
          </a:xfrm>
          <a:prstGeom prst="rect">
            <a:avLst/>
          </a:prstGeom>
        </p:spPr>
      </p:pic>
      <p:sp>
        <p:nvSpPr>
          <p:cNvPr id="25" name="TextBox 24">
            <a:extLst>
              <a:ext uri="{FF2B5EF4-FFF2-40B4-BE49-F238E27FC236}">
                <a16:creationId xmlns:a16="http://schemas.microsoft.com/office/drawing/2014/main" id="{BC3511A3-C106-3F69-F5FE-42E886610C26}"/>
              </a:ext>
            </a:extLst>
          </p:cNvPr>
          <p:cNvSpPr txBox="1"/>
          <p:nvPr/>
        </p:nvSpPr>
        <p:spPr>
          <a:xfrm>
            <a:off x="6336867" y="5921666"/>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World Suicide Totals - Female</a:t>
            </a:r>
            <a:endParaRPr lang="en-US" dirty="0">
              <a:hlinkClick r:id="rId3"/>
            </a:endParaRPr>
          </a:p>
        </p:txBody>
      </p:sp>
    </p:spTree>
    <p:extLst>
      <p:ext uri="{BB962C8B-B14F-4D97-AF65-F5344CB8AC3E}">
        <p14:creationId xmlns:p14="http://schemas.microsoft.com/office/powerpoint/2010/main" val="15263790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pic>
        <p:nvPicPr>
          <p:cNvPr id="3" name="Picture 4" descr="A graph showing the growth of the company&amp;#39;s stock market&#10;&#10;Description automatically generated">
            <a:extLst>
              <a:ext uri="{FF2B5EF4-FFF2-40B4-BE49-F238E27FC236}">
                <a16:creationId xmlns:a16="http://schemas.microsoft.com/office/drawing/2014/main" id="{DE3798D7-D296-5CCA-7471-8C41ECAB2C0E}"/>
              </a:ext>
            </a:extLst>
          </p:cNvPr>
          <p:cNvPicPr>
            <a:picLocks noChangeAspect="1"/>
          </p:cNvPicPr>
          <p:nvPr/>
        </p:nvPicPr>
        <p:blipFill>
          <a:blip r:embed="rId2"/>
          <a:stretch>
            <a:fillRect/>
          </a:stretch>
        </p:blipFill>
        <p:spPr>
          <a:xfrm>
            <a:off x="4483261" y="499409"/>
            <a:ext cx="7710668" cy="3380271"/>
          </a:xfrm>
          <a:prstGeom prst="rect">
            <a:avLst/>
          </a:prstGeom>
        </p:spPr>
      </p:pic>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6</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over time broken down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278994" y="4551995"/>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3"/>
              </a:rPr>
              <a:t>Global Suicide Numbers by Sex</a:t>
            </a:r>
            <a:endParaRPr lang="en-US" dirty="0"/>
          </a:p>
        </p:txBody>
      </p:sp>
    </p:spTree>
    <p:extLst>
      <p:ext uri="{BB962C8B-B14F-4D97-AF65-F5344CB8AC3E}">
        <p14:creationId xmlns:p14="http://schemas.microsoft.com/office/powerpoint/2010/main" val="294165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kern="1200">
                <a:solidFill>
                  <a:schemeClr val="tx1"/>
                </a:solidFill>
                <a:latin typeface="+mj-lt"/>
                <a:ea typeface="+mj-ea"/>
                <a:cs typeface="+mj-cs"/>
              </a:rPr>
              <a:t>Global statistics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7</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global suicide numbers and suicide per 100K for the Top 10.</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433322" y="6355717"/>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2"/>
              </a:rPr>
              <a:t>Global Suicide Numbers for Top 10</a:t>
            </a:r>
            <a:endParaRPr lang="en-US">
              <a:cs typeface="Quire Sans"/>
            </a:endParaRPr>
          </a:p>
        </p:txBody>
      </p:sp>
      <p:pic>
        <p:nvPicPr>
          <p:cNvPr id="2" name="Picture 4" descr="A screenshot of a computer screen&#10;&#10;Description automatically generated">
            <a:extLst>
              <a:ext uri="{FF2B5EF4-FFF2-40B4-BE49-F238E27FC236}">
                <a16:creationId xmlns:a16="http://schemas.microsoft.com/office/drawing/2014/main" id="{B38233E0-EEAB-37AF-2A3D-7FB208B4F4BD}"/>
              </a:ext>
            </a:extLst>
          </p:cNvPr>
          <p:cNvPicPr>
            <a:picLocks noChangeAspect="1"/>
          </p:cNvPicPr>
          <p:nvPr/>
        </p:nvPicPr>
        <p:blipFill>
          <a:blip r:embed="rId3"/>
          <a:stretch>
            <a:fillRect/>
          </a:stretch>
        </p:blipFill>
        <p:spPr>
          <a:xfrm>
            <a:off x="5688956" y="363150"/>
            <a:ext cx="6466390" cy="5668713"/>
          </a:xfrm>
          <a:prstGeom prst="rect">
            <a:avLst/>
          </a:prstGeom>
        </p:spPr>
      </p:pic>
    </p:spTree>
    <p:extLst>
      <p:ext uri="{BB962C8B-B14F-4D97-AF65-F5344CB8AC3E}">
        <p14:creationId xmlns:p14="http://schemas.microsoft.com/office/powerpoint/2010/main" val="1588604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8</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614904" y="4183765"/>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rates.</a:t>
            </a:r>
          </a:p>
        </p:txBody>
      </p:sp>
      <p:sp>
        <p:nvSpPr>
          <p:cNvPr id="25" name="TextBox 24">
            <a:extLst>
              <a:ext uri="{FF2B5EF4-FFF2-40B4-BE49-F238E27FC236}">
                <a16:creationId xmlns:a16="http://schemas.microsoft.com/office/drawing/2014/main" id="{BC3511A3-C106-3F69-F5FE-42E886610C26}"/>
              </a:ext>
            </a:extLst>
          </p:cNvPr>
          <p:cNvSpPr txBox="1"/>
          <p:nvPr/>
        </p:nvSpPr>
        <p:spPr>
          <a:xfrm>
            <a:off x="6500841" y="3606730"/>
            <a:ext cx="42258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5" name="Picture 5" descr="A map of the united states&#10;&#10;Description automatically generated">
            <a:extLst>
              <a:ext uri="{FF2B5EF4-FFF2-40B4-BE49-F238E27FC236}">
                <a16:creationId xmlns:a16="http://schemas.microsoft.com/office/drawing/2014/main" id="{46B28E72-C29F-85DE-AC6F-768558366599}"/>
              </a:ext>
            </a:extLst>
          </p:cNvPr>
          <p:cNvPicPr>
            <a:picLocks noChangeAspect="1"/>
          </p:cNvPicPr>
          <p:nvPr/>
        </p:nvPicPr>
        <p:blipFill>
          <a:blip r:embed="rId3"/>
          <a:stretch>
            <a:fillRect/>
          </a:stretch>
        </p:blipFill>
        <p:spPr>
          <a:xfrm>
            <a:off x="4396451" y="108854"/>
            <a:ext cx="7797478" cy="3216112"/>
          </a:xfrm>
          <a:prstGeom prst="rect">
            <a:avLst/>
          </a:prstGeom>
        </p:spPr>
      </p:pic>
    </p:spTree>
    <p:extLst>
      <p:ext uri="{BB962C8B-B14F-4D97-AF65-F5344CB8AC3E}">
        <p14:creationId xmlns:p14="http://schemas.microsoft.com/office/powerpoint/2010/main" val="684738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F860B6F-2FE3-4DE6-9496-980E987E7466}" type="slidenum">
              <a:rPr lang="en-US">
                <a:solidFill>
                  <a:schemeClr val="tx1">
                    <a:tint val="75000"/>
                  </a:schemeClr>
                </a:solidFill>
                <a:latin typeface="+mn-lt"/>
              </a:rPr>
              <a:pPr>
                <a:spcAft>
                  <a:spcPts val="600"/>
                </a:spcAft>
              </a:pPr>
              <a:t>9</a:t>
            </a:fld>
            <a:endParaRPr lang="en-US">
              <a:solidFill>
                <a:schemeClr val="tx1">
                  <a:tint val="75000"/>
                </a:schemeClr>
              </a:solidFill>
              <a:latin typeface="+mn-lt"/>
            </a:endParaRPr>
          </a:p>
        </p:txBody>
      </p:sp>
      <p:sp>
        <p:nvSpPr>
          <p:cNvPr id="26" name="TextBox 25">
            <a:extLst>
              <a:ext uri="{FF2B5EF4-FFF2-40B4-BE49-F238E27FC236}">
                <a16:creationId xmlns:a16="http://schemas.microsoft.com/office/drawing/2014/main" id="{E606AEB8-2A5F-43B9-F560-6FA87F1A78A2}"/>
              </a:ext>
            </a:extLst>
          </p:cNvPr>
          <p:cNvSpPr txBox="1"/>
          <p:nvPr/>
        </p:nvSpPr>
        <p:spPr>
          <a:xfrm>
            <a:off x="238727" y="4087309"/>
            <a:ext cx="39787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rPr>
              <a:t>This visualization shows the domestic suicide numbers over time by sex.</a:t>
            </a:r>
          </a:p>
        </p:txBody>
      </p:sp>
      <p:sp>
        <p:nvSpPr>
          <p:cNvPr id="25" name="TextBox 24">
            <a:extLst>
              <a:ext uri="{FF2B5EF4-FFF2-40B4-BE49-F238E27FC236}">
                <a16:creationId xmlns:a16="http://schemas.microsoft.com/office/drawing/2014/main" id="{BC3511A3-C106-3F69-F5FE-42E886610C26}"/>
              </a:ext>
            </a:extLst>
          </p:cNvPr>
          <p:cNvSpPr txBox="1"/>
          <p:nvPr/>
        </p:nvSpPr>
        <p:spPr>
          <a:xfrm>
            <a:off x="5738841" y="4252983"/>
            <a:ext cx="4486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Quire Sans"/>
                <a:hlinkClick r:id="rId2"/>
              </a:rPr>
              <a:t>Domestic Suicide numbers over time by Sex</a:t>
            </a:r>
            <a:endParaRPr lang="en-US" dirty="0">
              <a:cs typeface="Quire Sans"/>
            </a:endParaRPr>
          </a:p>
        </p:txBody>
      </p:sp>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416522" y="635208"/>
            <a:ext cx="3616913" cy="2795160"/>
          </a:xfrm>
        </p:spPr>
        <p:txBody>
          <a:bodyPr vert="horz" lIns="91440" tIns="45720" rIns="91440" bIns="45720" rtlCol="0" anchor="b">
            <a:normAutofit/>
          </a:bodyPr>
          <a:lstStyle/>
          <a:p>
            <a:pPr algn="ctr">
              <a:lnSpc>
                <a:spcPct val="90000"/>
              </a:lnSpc>
            </a:pPr>
            <a:r>
              <a:rPr lang="en-US" sz="4400" dirty="0">
                <a:solidFill>
                  <a:schemeClr val="tx1"/>
                </a:solidFill>
              </a:rPr>
              <a:t>domestic </a:t>
            </a:r>
            <a:br>
              <a:rPr lang="en-US" sz="4400" dirty="0">
                <a:solidFill>
                  <a:schemeClr val="tx1"/>
                </a:solidFill>
              </a:rPr>
            </a:br>
            <a:r>
              <a:rPr lang="en-US" sz="4400" kern="1200" dirty="0">
                <a:solidFill>
                  <a:schemeClr val="tx1"/>
                </a:solidFill>
                <a:latin typeface="+mj-lt"/>
                <a:ea typeface="+mj-ea"/>
                <a:cs typeface="+mj-cs"/>
              </a:rPr>
              <a:t>statistics</a:t>
            </a:r>
          </a:p>
        </p:txBody>
      </p:sp>
      <p:pic>
        <p:nvPicPr>
          <p:cNvPr id="2" name="Picture 2">
            <a:extLst>
              <a:ext uri="{FF2B5EF4-FFF2-40B4-BE49-F238E27FC236}">
                <a16:creationId xmlns:a16="http://schemas.microsoft.com/office/drawing/2014/main" id="{C112BEE6-F3AE-CF14-A961-A18FCBA1ED20}"/>
              </a:ext>
            </a:extLst>
          </p:cNvPr>
          <p:cNvPicPr>
            <a:picLocks noChangeAspect="1"/>
          </p:cNvPicPr>
          <p:nvPr/>
        </p:nvPicPr>
        <p:blipFill>
          <a:blip r:embed="rId3"/>
          <a:stretch>
            <a:fillRect/>
          </a:stretch>
        </p:blipFill>
        <p:spPr>
          <a:xfrm>
            <a:off x="4029919" y="345921"/>
            <a:ext cx="8164010" cy="3195322"/>
          </a:xfrm>
          <a:prstGeom prst="rect">
            <a:avLst/>
          </a:prstGeom>
        </p:spPr>
      </p:pic>
    </p:spTree>
    <p:extLst>
      <p:ext uri="{BB962C8B-B14F-4D97-AF65-F5344CB8AC3E}">
        <p14:creationId xmlns:p14="http://schemas.microsoft.com/office/powerpoint/2010/main" val="1869937378"/>
      </p:ext>
    </p:extLst>
  </p:cSld>
  <p:clrMapOvr>
    <a:masterClrMapping/>
  </p:clrMapOvr>
  <p:transition spd="slow">
    <p:cover/>
  </p:transition>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6D3147F-17C1-4C4C-A1F9-80FC58070169}">
  <ds:schemaRefs>
    <ds:schemaRef ds:uri="http://schemas.microsoft.com/sharepoint/v3/contenttype/forms"/>
  </ds:schemaRefs>
</ds:datastoreItem>
</file>

<file path=customXml/itemProps2.xml><?xml version="1.0" encoding="utf-8"?>
<ds:datastoreItem xmlns:ds="http://schemas.openxmlformats.org/officeDocument/2006/customXml" ds:itemID="{B58C8D88-C1B9-4BB3-8CF4-AA0F02CC0C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608FD8-5125-42C9-8D64-75AA059BF8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TM89652269</Template>
  <TotalTime>9</TotalTime>
  <Words>405</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Quire Sans</vt:lpstr>
      <vt:lpstr>Seaford</vt:lpstr>
      <vt:lpstr>Seaford Bold</vt:lpstr>
      <vt:lpstr>Office Theme</vt:lpstr>
      <vt:lpstr>Analyzing Suicide Rates from 1985 to 2016</vt:lpstr>
      <vt:lpstr>introduction</vt:lpstr>
      <vt:lpstr>Global statistics</vt:lpstr>
      <vt:lpstr>Global statistics</vt:lpstr>
      <vt:lpstr>Global statistics</vt:lpstr>
      <vt:lpstr>Global statistics</vt:lpstr>
      <vt:lpstr>Global statistics</vt:lpstr>
      <vt:lpstr>domestic  statistics</vt:lpstr>
      <vt:lpstr>domestic  statistics</vt:lpstr>
      <vt:lpstr>domestic  statistics</vt:lpstr>
      <vt:lpstr>domestic  statistics</vt:lpstr>
      <vt:lpstr>Machine learning</vt:lpstr>
      <vt:lpstr>Unsupervised learning</vt:lpstr>
      <vt:lpstr>Neural net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Eric Matthews</cp:lastModifiedBy>
  <cp:revision>289</cp:revision>
  <dcterms:created xsi:type="dcterms:W3CDTF">2023-08-07T23:22:25Z</dcterms:created>
  <dcterms:modified xsi:type="dcterms:W3CDTF">2023-08-08T22:01:43Z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