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77" r:id="rId6"/>
    <p:sldId id="258" r:id="rId7"/>
    <p:sldId id="278" r:id="rId8"/>
    <p:sldId id="279" r:id="rId9"/>
    <p:sldId id="280" r:id="rId10"/>
    <p:sldId id="281" r:id="rId11"/>
    <p:sldId id="282" r:id="rId12"/>
    <p:sldId id="283" r:id="rId13"/>
    <p:sldId id="284"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3ADF57-F562-496A-9EEA-91F6B352EDD5}" v="1188" dt="2023-08-08T01:29:46.813"/>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99" autoAdjust="0"/>
    <p:restoredTop sz="95033" autoAdjust="0"/>
  </p:normalViewPr>
  <p:slideViewPr>
    <p:cSldViewPr snapToGrid="0">
      <p:cViewPr varScale="1">
        <p:scale>
          <a:sx n="78" d="100"/>
          <a:sy n="78" d="100"/>
        </p:scale>
        <p:origin x="850"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62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8/7/2023</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8/7/2023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a:t>8/03/20XX</a:t>
            </a:r>
            <a:endParaRPr lang="en-US" dirty="0"/>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dirty="0"/>
              <a:t>Click to edit Master title style</a:t>
            </a:r>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dirty="0"/>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a:t>8/03/20XX</a:t>
            </a:r>
            <a:endParaRPr lang="en-US" dirty="0"/>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dt="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ublic.tableau.com/views/USSuicideNumbersbyAgeoverTime/USSuicideNobyAgePerYear?:language=en-US&amp;publish=yes&amp;:display_count=n&amp;:origin=viz_share_link"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tableau.com/views/USSuicideNumbersbyAgeoverTime/USSuicideNobyAgePerYear?:language=en-US&amp;publish=yes&amp;:display_count=n&amp;:origin=viz_share_link" TargetMode="External"/><Relationship Id="rId2" Type="http://schemas.openxmlformats.org/officeDocument/2006/relationships/hyperlink" Target="https://public.tableau.com/views/Project4_16911221043330/USASuicideTrendsbyGenerationAge?:language=en-US&amp;publish=yes&amp;:display_count=n&amp;:origin=viz_share_link" TargetMode="Externa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tableau.com/views/Project4_16911221043330/SuicideTotalsUSAvsWorld?:language=en-US&amp;publish=yes&amp;:display_count=n&amp;:origin=viz_share_link"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views/Project4_16911221043330/SuicideTotalsMaleUSAvsWorld?:language=en-US&amp;publish=yes&amp;:display_count=n&amp;:origin=viz_share_link"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views/Project4_16911221043330/SuicideTotalsFemaleUSAvsWorld?:language=en-US&amp;publish=yes&amp;:display_count=n&amp;:origin=viz_share_link"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views/GlobalSuicideNooverTimeSex/GlobalSuicideNooverTimeSex?:language=en-US&amp;publish=yes&amp;:display_count=n&amp;:origin=viz_share_link"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ublic.tableau.com/views/GlobalSuicideNumbersvsSuicideper100Ktop10/CountrySuicideNoSuicideper100ktop10?:language=en-US&amp;publish=yes&amp;:display_count=n&amp;:origin=viz_share_link"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shared/5S6QJD68N?:display_count=n&amp;:origin=viz_share_link"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ublic.tableau.com/views/USSuicideNumbersbySexovertime/USSuicideNooverTimeSex?:language=en-US&amp;publish=yes&amp;:display_count=n&amp;:origin=viz_share_link"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two people holding hands">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66725" y="428625"/>
            <a:ext cx="11258550" cy="5924550"/>
          </a:xfrm>
        </p:spPr>
      </p:pic>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2348040" y="4219855"/>
            <a:ext cx="7699248" cy="868680"/>
          </a:xfrm>
        </p:spPr>
        <p:txBody>
          <a:bodyPr>
            <a:noAutofit/>
          </a:bodyPr>
          <a:lstStyle/>
          <a:p>
            <a:r>
              <a:rPr lang="en-US" sz="5400" dirty="0">
                <a:ln w="19050">
                  <a:solidFill>
                    <a:srgbClr val="D1EF59"/>
                  </a:solidFill>
                </a:ln>
              </a:rPr>
              <a:t>Analyzing Suicide Rates from 1985 to 2016</a:t>
            </a:r>
          </a:p>
        </p:txBody>
      </p:sp>
      <p:sp>
        <p:nvSpPr>
          <p:cNvPr id="6" name="Text Placeholder 5">
            <a:extLst>
              <a:ext uri="{FF2B5EF4-FFF2-40B4-BE49-F238E27FC236}">
                <a16:creationId xmlns:a16="http://schemas.microsoft.com/office/drawing/2014/main" id="{3D1A5B04-2A0C-49EF-AC0E-822E3C090B88}"/>
              </a:ext>
            </a:extLst>
          </p:cNvPr>
          <p:cNvSpPr>
            <a:spLocks noGrp="1"/>
          </p:cNvSpPr>
          <p:nvPr>
            <p:ph type="body" sz="quarter" idx="12"/>
          </p:nvPr>
        </p:nvSpPr>
        <p:spPr>
          <a:xfrm>
            <a:off x="4151421" y="6442966"/>
            <a:ext cx="4270159" cy="339247"/>
          </a:xfrm>
        </p:spPr>
        <p:txBody>
          <a:bodyPr vert="horz" lIns="91440" tIns="45720" rIns="91440" bIns="45720" rtlCol="0" anchor="t">
            <a:normAutofit lnSpcReduction="10000"/>
          </a:bodyPr>
          <a:lstStyle/>
          <a:p>
            <a:r>
              <a:rPr lang="en-US" dirty="0"/>
              <a:t>By Monty Python the SQL</a:t>
            </a:r>
          </a:p>
        </p:txBody>
      </p:sp>
    </p:spTree>
    <p:extLst>
      <p:ext uri="{BB962C8B-B14F-4D97-AF65-F5344CB8AC3E}">
        <p14:creationId xmlns:p14="http://schemas.microsoft.com/office/powerpoint/2010/main" val="240906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10</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238727" y="4087309"/>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is showing the domestic suicide numbers over time by age.</a:t>
            </a:r>
          </a:p>
        </p:txBody>
      </p:sp>
      <p:sp>
        <p:nvSpPr>
          <p:cNvPr id="25" name="TextBox 24">
            <a:extLst>
              <a:ext uri="{FF2B5EF4-FFF2-40B4-BE49-F238E27FC236}">
                <a16:creationId xmlns:a16="http://schemas.microsoft.com/office/drawing/2014/main" id="{BC3511A3-C106-3F69-F5FE-42E886610C26}"/>
              </a:ext>
            </a:extLst>
          </p:cNvPr>
          <p:cNvSpPr txBox="1"/>
          <p:nvPr/>
        </p:nvSpPr>
        <p:spPr>
          <a:xfrm>
            <a:off x="5584512" y="4089008"/>
            <a:ext cx="47660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2"/>
              </a:rPr>
              <a:t>Domestic Suicide numbers over time by Age</a:t>
            </a:r>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416522" y="635208"/>
            <a:ext cx="3616913" cy="2795160"/>
          </a:xfrm>
        </p:spPr>
        <p:txBody>
          <a:bodyPr vert="horz" lIns="91440" tIns="45720" rIns="91440" bIns="45720" rtlCol="0" anchor="b">
            <a:normAutofit/>
          </a:bodyPr>
          <a:lstStyle/>
          <a:p>
            <a:pPr algn="ctr">
              <a:lnSpc>
                <a:spcPct val="90000"/>
              </a:lnSpc>
            </a:pPr>
            <a:r>
              <a:rPr lang="en-US" sz="4400" dirty="0">
                <a:solidFill>
                  <a:schemeClr val="tx1"/>
                </a:solidFill>
              </a:rPr>
              <a:t>domestic </a:t>
            </a:r>
            <a:r>
              <a:rPr lang="en-US" sz="4400" kern="1200" dirty="0">
                <a:solidFill>
                  <a:schemeClr val="tx1"/>
                </a:solidFill>
                <a:latin typeface="+mj-lt"/>
                <a:ea typeface="+mj-ea"/>
                <a:cs typeface="+mj-cs"/>
              </a:rPr>
              <a:t>statistics</a:t>
            </a:r>
          </a:p>
        </p:txBody>
      </p:sp>
      <p:pic>
        <p:nvPicPr>
          <p:cNvPr id="3" name="Picture 4" descr="A graph of different colored lines&#10;&#10;Description automatically generated">
            <a:extLst>
              <a:ext uri="{FF2B5EF4-FFF2-40B4-BE49-F238E27FC236}">
                <a16:creationId xmlns:a16="http://schemas.microsoft.com/office/drawing/2014/main" id="{6F837C4D-9BE7-3828-C6A6-ACB230D6351F}"/>
              </a:ext>
            </a:extLst>
          </p:cNvPr>
          <p:cNvPicPr>
            <a:picLocks noChangeAspect="1"/>
          </p:cNvPicPr>
          <p:nvPr/>
        </p:nvPicPr>
        <p:blipFill>
          <a:blip r:embed="rId3"/>
          <a:stretch>
            <a:fillRect/>
          </a:stretch>
        </p:blipFill>
        <p:spPr>
          <a:xfrm>
            <a:off x="4087794" y="461668"/>
            <a:ext cx="8048262" cy="3147093"/>
          </a:xfrm>
          <a:prstGeom prst="rect">
            <a:avLst/>
          </a:prstGeom>
        </p:spPr>
      </p:pic>
    </p:spTree>
    <p:extLst>
      <p:ext uri="{BB962C8B-B14F-4D97-AF65-F5344CB8AC3E}">
        <p14:creationId xmlns:p14="http://schemas.microsoft.com/office/powerpoint/2010/main" val="303405785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11</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238727" y="4087309"/>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is showing the domestic suicide trends by generation and age factoring in GDP per Capita.</a:t>
            </a:r>
          </a:p>
        </p:txBody>
      </p:sp>
      <p:sp>
        <p:nvSpPr>
          <p:cNvPr id="25" name="TextBox 24">
            <a:extLst>
              <a:ext uri="{FF2B5EF4-FFF2-40B4-BE49-F238E27FC236}">
                <a16:creationId xmlns:a16="http://schemas.microsoft.com/office/drawing/2014/main" id="{BC3511A3-C106-3F69-F5FE-42E886610C26}"/>
              </a:ext>
            </a:extLst>
          </p:cNvPr>
          <p:cNvSpPr txBox="1"/>
          <p:nvPr/>
        </p:nvSpPr>
        <p:spPr>
          <a:xfrm>
            <a:off x="6095728" y="5005337"/>
            <a:ext cx="47660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2"/>
              </a:rPr>
              <a:t>Domestic Suicide trends over time by Generation and Age.</a:t>
            </a:r>
            <a:endParaRPr lang="en-US" dirty="0">
              <a:cs typeface="Quire Sans"/>
              <a:hlinkClick r:id="rId3"/>
            </a:endParaRPr>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416522" y="635208"/>
            <a:ext cx="3616913" cy="2795160"/>
          </a:xfrm>
        </p:spPr>
        <p:txBody>
          <a:bodyPr vert="horz" lIns="91440" tIns="45720" rIns="91440" bIns="45720" rtlCol="0" anchor="b">
            <a:normAutofit/>
          </a:bodyPr>
          <a:lstStyle/>
          <a:p>
            <a:pPr algn="ctr">
              <a:lnSpc>
                <a:spcPct val="90000"/>
              </a:lnSpc>
            </a:pPr>
            <a:r>
              <a:rPr lang="en-US" sz="4400" dirty="0">
                <a:solidFill>
                  <a:schemeClr val="tx1"/>
                </a:solidFill>
              </a:rPr>
              <a:t>domestic </a:t>
            </a:r>
            <a:r>
              <a:rPr lang="en-US" sz="4400" kern="1200" dirty="0">
                <a:solidFill>
                  <a:schemeClr val="tx1"/>
                </a:solidFill>
                <a:latin typeface="+mj-lt"/>
                <a:ea typeface="+mj-ea"/>
                <a:cs typeface="+mj-cs"/>
              </a:rPr>
              <a:t>statistics</a:t>
            </a:r>
          </a:p>
        </p:txBody>
      </p:sp>
      <p:pic>
        <p:nvPicPr>
          <p:cNvPr id="2" name="Picture 4" descr="A graph of different colored bars&#10;&#10;Description automatically generated">
            <a:extLst>
              <a:ext uri="{FF2B5EF4-FFF2-40B4-BE49-F238E27FC236}">
                <a16:creationId xmlns:a16="http://schemas.microsoft.com/office/drawing/2014/main" id="{4E3E0389-0CCD-F2AD-E746-31FA193FB160}"/>
              </a:ext>
            </a:extLst>
          </p:cNvPr>
          <p:cNvPicPr>
            <a:picLocks noChangeAspect="1"/>
          </p:cNvPicPr>
          <p:nvPr/>
        </p:nvPicPr>
        <p:blipFill>
          <a:blip r:embed="rId4"/>
          <a:stretch>
            <a:fillRect/>
          </a:stretch>
        </p:blipFill>
        <p:spPr>
          <a:xfrm>
            <a:off x="5843287" y="455515"/>
            <a:ext cx="6109503" cy="3969629"/>
          </a:xfrm>
          <a:prstGeom prst="rect">
            <a:avLst/>
          </a:prstGeom>
        </p:spPr>
      </p:pic>
    </p:spTree>
    <p:extLst>
      <p:ext uri="{BB962C8B-B14F-4D97-AF65-F5344CB8AC3E}">
        <p14:creationId xmlns:p14="http://schemas.microsoft.com/office/powerpoint/2010/main" val="7254236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F8F52B-075E-4A37-E41C-42E24488E174}"/>
              </a:ext>
            </a:extLst>
          </p:cNvPr>
          <p:cNvSpPr>
            <a:spLocks noGrp="1"/>
          </p:cNvSpPr>
          <p:nvPr>
            <p:ph type="sldNum" sz="quarter" idx="12"/>
          </p:nvPr>
        </p:nvSpPr>
        <p:spPr/>
        <p:txBody>
          <a:bodyPr/>
          <a:lstStyle/>
          <a:p>
            <a:fld id="{BF860B6F-2FE3-4DE6-9496-980E987E7466}" type="slidenum">
              <a:rPr lang="en-US" smtClean="0"/>
              <a:t>2</a:t>
            </a:fld>
            <a:endParaRPr lang="en-US" dirty="0"/>
          </a:p>
        </p:txBody>
      </p:sp>
      <p:sp>
        <p:nvSpPr>
          <p:cNvPr id="14" name="Title 13">
            <a:extLst>
              <a:ext uri="{FF2B5EF4-FFF2-40B4-BE49-F238E27FC236}">
                <a16:creationId xmlns:a16="http://schemas.microsoft.com/office/drawing/2014/main" id="{7555E15A-7B40-FD99-95D5-7B4C917513BA}"/>
              </a:ext>
            </a:extLst>
          </p:cNvPr>
          <p:cNvSpPr>
            <a:spLocks noGrp="1"/>
          </p:cNvSpPr>
          <p:nvPr>
            <p:ph type="title"/>
          </p:nvPr>
        </p:nvSpPr>
        <p:spPr>
          <a:xfrm>
            <a:off x="-626326" y="455220"/>
            <a:ext cx="9025051" cy="932665"/>
          </a:xfrm>
        </p:spPr>
        <p:txBody>
          <a:bodyPr/>
          <a:lstStyle/>
          <a:p>
            <a:r>
              <a:rPr lang="en-US" sz="4800" dirty="0">
                <a:ln w="19050">
                  <a:solidFill>
                    <a:srgbClr val="155463"/>
                  </a:solidFill>
                </a:ln>
              </a:rPr>
              <a:t>introduction</a:t>
            </a:r>
            <a:endParaRPr lang="en-US" sz="4800" dirty="0"/>
          </a:p>
        </p:txBody>
      </p:sp>
      <p:sp>
        <p:nvSpPr>
          <p:cNvPr id="15" name="TextBox 14">
            <a:extLst>
              <a:ext uri="{FF2B5EF4-FFF2-40B4-BE49-F238E27FC236}">
                <a16:creationId xmlns:a16="http://schemas.microsoft.com/office/drawing/2014/main" id="{FD12B803-5B30-67A3-DEFD-8699875BBDFD}"/>
              </a:ext>
            </a:extLst>
          </p:cNvPr>
          <p:cNvSpPr txBox="1"/>
          <p:nvPr/>
        </p:nvSpPr>
        <p:spPr>
          <a:xfrm>
            <a:off x="1819396" y="2665191"/>
            <a:ext cx="84455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For this presentation we're analyzing data regarding suicide rates from 1985 to 2016.  Data was procured from Kaggle compiled from resources including the United Nations Development Program, the World Bank, the World Health Organization and another Kaggle dataset named, "Suicide in the Twenty-First Century".</a:t>
            </a:r>
          </a:p>
          <a:p>
            <a:endParaRPr lang="en-US" dirty="0">
              <a:cs typeface="Quire Sans"/>
            </a:endParaRPr>
          </a:p>
          <a:p>
            <a:r>
              <a:rPr lang="en-US" dirty="0">
                <a:cs typeface="Quire Sans"/>
              </a:rPr>
              <a:t>Visualizations will be presented to further understand the data and share insights.  Also we will present a neural net aiming to predict a tier of possible suicide rates for a country given the provided data.</a:t>
            </a:r>
          </a:p>
        </p:txBody>
      </p:sp>
    </p:spTree>
    <p:extLst>
      <p:ext uri="{BB962C8B-B14F-4D97-AF65-F5344CB8AC3E}">
        <p14:creationId xmlns:p14="http://schemas.microsoft.com/office/powerpoint/2010/main" val="4838349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pic>
        <p:nvPicPr>
          <p:cNvPr id="24" name="Picture 24" descr="A screenshot of a map&#10;&#10;Description automatically generated">
            <a:extLst>
              <a:ext uri="{FF2B5EF4-FFF2-40B4-BE49-F238E27FC236}">
                <a16:creationId xmlns:a16="http://schemas.microsoft.com/office/drawing/2014/main" id="{4521165B-D8B8-D1D2-9E06-877BE51DF5EF}"/>
              </a:ext>
            </a:extLst>
          </p:cNvPr>
          <p:cNvPicPr>
            <a:picLocks noChangeAspect="1"/>
          </p:cNvPicPr>
          <p:nvPr/>
        </p:nvPicPr>
        <p:blipFill>
          <a:blip r:embed="rId2"/>
          <a:stretch>
            <a:fillRect/>
          </a:stretch>
        </p:blipFill>
        <p:spPr>
          <a:xfrm>
            <a:off x="5925173" y="203104"/>
            <a:ext cx="5252705" cy="5670549"/>
          </a:xfrm>
          <a:prstGeom prst="rect">
            <a:avLst/>
          </a:prstGeom>
        </p:spPr>
      </p:pic>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3</a:t>
            </a:fld>
            <a:endParaRPr lang="en-US">
              <a:solidFill>
                <a:schemeClr val="tx1">
                  <a:tint val="75000"/>
                </a:schemeClr>
              </a:solidFill>
              <a:latin typeface="+mn-lt"/>
            </a:endParaRPr>
          </a:p>
        </p:txBody>
      </p:sp>
      <p:sp>
        <p:nvSpPr>
          <p:cNvPr id="25" name="TextBox 24">
            <a:extLst>
              <a:ext uri="{FF2B5EF4-FFF2-40B4-BE49-F238E27FC236}">
                <a16:creationId xmlns:a16="http://schemas.microsoft.com/office/drawing/2014/main" id="{BC3511A3-C106-3F69-F5FE-42E886610C26}"/>
              </a:ext>
            </a:extLst>
          </p:cNvPr>
          <p:cNvSpPr txBox="1"/>
          <p:nvPr/>
        </p:nvSpPr>
        <p:spPr>
          <a:xfrm>
            <a:off x="5902817" y="5969894"/>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3"/>
              </a:rPr>
              <a:t>World Suicide Totals</a:t>
            </a:r>
            <a:endParaRPr lang="en-US" dirty="0">
              <a:hlinkClick r:id="rId3"/>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is showing the percentage of a country's population that has committed suicide. </a:t>
            </a:r>
          </a:p>
        </p:txBody>
      </p:sp>
    </p:spTree>
    <p:extLst>
      <p:ext uri="{BB962C8B-B14F-4D97-AF65-F5344CB8AC3E}">
        <p14:creationId xmlns:p14="http://schemas.microsoft.com/office/powerpoint/2010/main" val="99161913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4</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is showing the percentage of a country's male population that has committed suicide. </a:t>
            </a:r>
          </a:p>
        </p:txBody>
      </p:sp>
      <p:pic>
        <p:nvPicPr>
          <p:cNvPr id="3" name="Picture 4" descr="A screenshot of a map&#10;&#10;Description automatically generated">
            <a:extLst>
              <a:ext uri="{FF2B5EF4-FFF2-40B4-BE49-F238E27FC236}">
                <a16:creationId xmlns:a16="http://schemas.microsoft.com/office/drawing/2014/main" id="{AB0AB2D4-F1EA-1536-384C-2D2CDC883B06}"/>
              </a:ext>
            </a:extLst>
          </p:cNvPr>
          <p:cNvPicPr>
            <a:picLocks noChangeAspect="1"/>
          </p:cNvPicPr>
          <p:nvPr/>
        </p:nvPicPr>
        <p:blipFill>
          <a:blip r:embed="rId2"/>
          <a:stretch>
            <a:fillRect/>
          </a:stretch>
        </p:blipFill>
        <p:spPr>
          <a:xfrm>
            <a:off x="5804705" y="-2313"/>
            <a:ext cx="6090211" cy="7151994"/>
          </a:xfrm>
          <a:prstGeom prst="rect">
            <a:avLst/>
          </a:prstGeom>
        </p:spPr>
      </p:pic>
      <p:sp>
        <p:nvSpPr>
          <p:cNvPr id="25" name="TextBox 24">
            <a:extLst>
              <a:ext uri="{FF2B5EF4-FFF2-40B4-BE49-F238E27FC236}">
                <a16:creationId xmlns:a16="http://schemas.microsoft.com/office/drawing/2014/main" id="{BC3511A3-C106-3F69-F5FE-42E886610C26}"/>
              </a:ext>
            </a:extLst>
          </p:cNvPr>
          <p:cNvSpPr txBox="1"/>
          <p:nvPr/>
        </p:nvSpPr>
        <p:spPr>
          <a:xfrm>
            <a:off x="6095728" y="6095286"/>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3"/>
              </a:rPr>
              <a:t>World Suicide Totals - Male</a:t>
            </a:r>
            <a:endParaRPr lang="en-US" dirty="0">
              <a:hlinkClick r:id="rId3"/>
            </a:endParaRPr>
          </a:p>
        </p:txBody>
      </p:sp>
    </p:spTree>
    <p:extLst>
      <p:ext uri="{BB962C8B-B14F-4D97-AF65-F5344CB8AC3E}">
        <p14:creationId xmlns:p14="http://schemas.microsoft.com/office/powerpoint/2010/main" val="234714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5</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is showing the percentage of a country's female population that has committed suicide. </a:t>
            </a:r>
          </a:p>
        </p:txBody>
      </p:sp>
      <p:pic>
        <p:nvPicPr>
          <p:cNvPr id="2" name="Picture 4" descr="A screenshot of a map&#10;&#10;Description automatically generated">
            <a:extLst>
              <a:ext uri="{FF2B5EF4-FFF2-40B4-BE49-F238E27FC236}">
                <a16:creationId xmlns:a16="http://schemas.microsoft.com/office/drawing/2014/main" id="{391D1B42-F29B-DD77-B908-5E04C35ADFF5}"/>
              </a:ext>
            </a:extLst>
          </p:cNvPr>
          <p:cNvPicPr>
            <a:picLocks noChangeAspect="1"/>
          </p:cNvPicPr>
          <p:nvPr/>
        </p:nvPicPr>
        <p:blipFill>
          <a:blip r:embed="rId2"/>
          <a:stretch>
            <a:fillRect/>
          </a:stretch>
        </p:blipFill>
        <p:spPr>
          <a:xfrm>
            <a:off x="6200172" y="-2314"/>
            <a:ext cx="5858718" cy="6862628"/>
          </a:xfrm>
          <a:prstGeom prst="rect">
            <a:avLst/>
          </a:prstGeom>
        </p:spPr>
      </p:pic>
      <p:sp>
        <p:nvSpPr>
          <p:cNvPr id="25" name="TextBox 24">
            <a:extLst>
              <a:ext uri="{FF2B5EF4-FFF2-40B4-BE49-F238E27FC236}">
                <a16:creationId xmlns:a16="http://schemas.microsoft.com/office/drawing/2014/main" id="{BC3511A3-C106-3F69-F5FE-42E886610C26}"/>
              </a:ext>
            </a:extLst>
          </p:cNvPr>
          <p:cNvSpPr txBox="1"/>
          <p:nvPr/>
        </p:nvSpPr>
        <p:spPr>
          <a:xfrm>
            <a:off x="6336867" y="5921666"/>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3"/>
              </a:rPr>
              <a:t>World Suicide Totals - Female</a:t>
            </a:r>
            <a:endParaRPr lang="en-US" dirty="0">
              <a:hlinkClick r:id="rId3"/>
            </a:endParaRPr>
          </a:p>
        </p:txBody>
      </p:sp>
    </p:spTree>
    <p:extLst>
      <p:ext uri="{BB962C8B-B14F-4D97-AF65-F5344CB8AC3E}">
        <p14:creationId xmlns:p14="http://schemas.microsoft.com/office/powerpoint/2010/main" val="152637902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pic>
        <p:nvPicPr>
          <p:cNvPr id="3" name="Picture 4" descr="A graph showing the growth of the company&amp;#39;s stock market&#10;&#10;Description automatically generated">
            <a:extLst>
              <a:ext uri="{FF2B5EF4-FFF2-40B4-BE49-F238E27FC236}">
                <a16:creationId xmlns:a16="http://schemas.microsoft.com/office/drawing/2014/main" id="{DE3798D7-D296-5CCA-7471-8C41ECAB2C0E}"/>
              </a:ext>
            </a:extLst>
          </p:cNvPr>
          <p:cNvPicPr>
            <a:picLocks noChangeAspect="1"/>
          </p:cNvPicPr>
          <p:nvPr/>
        </p:nvPicPr>
        <p:blipFill>
          <a:blip r:embed="rId2"/>
          <a:stretch>
            <a:fillRect/>
          </a:stretch>
        </p:blipFill>
        <p:spPr>
          <a:xfrm>
            <a:off x="4483261" y="499409"/>
            <a:ext cx="7710668" cy="3380271"/>
          </a:xfrm>
          <a:prstGeom prst="rect">
            <a:avLst/>
          </a:prstGeom>
        </p:spPr>
      </p:pic>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6</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is showing the global suicide numbers over time broken down by sex.</a:t>
            </a:r>
          </a:p>
        </p:txBody>
      </p:sp>
      <p:sp>
        <p:nvSpPr>
          <p:cNvPr id="25" name="TextBox 24">
            <a:extLst>
              <a:ext uri="{FF2B5EF4-FFF2-40B4-BE49-F238E27FC236}">
                <a16:creationId xmlns:a16="http://schemas.microsoft.com/office/drawing/2014/main" id="{BC3511A3-C106-3F69-F5FE-42E886610C26}"/>
              </a:ext>
            </a:extLst>
          </p:cNvPr>
          <p:cNvSpPr txBox="1"/>
          <p:nvPr/>
        </p:nvSpPr>
        <p:spPr>
          <a:xfrm>
            <a:off x="6278994" y="4551995"/>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3"/>
              </a:rPr>
              <a:t>Global Suicide Numbers by Sex</a:t>
            </a:r>
            <a:endParaRPr lang="en-US" dirty="0"/>
          </a:p>
        </p:txBody>
      </p:sp>
    </p:spTree>
    <p:extLst>
      <p:ext uri="{BB962C8B-B14F-4D97-AF65-F5344CB8AC3E}">
        <p14:creationId xmlns:p14="http://schemas.microsoft.com/office/powerpoint/2010/main" val="2941650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7</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is showing the global suicide numbers and suicide per 100K for the Top 10.</a:t>
            </a:r>
          </a:p>
        </p:txBody>
      </p:sp>
      <p:sp>
        <p:nvSpPr>
          <p:cNvPr id="25" name="TextBox 24">
            <a:extLst>
              <a:ext uri="{FF2B5EF4-FFF2-40B4-BE49-F238E27FC236}">
                <a16:creationId xmlns:a16="http://schemas.microsoft.com/office/drawing/2014/main" id="{BC3511A3-C106-3F69-F5FE-42E886610C26}"/>
              </a:ext>
            </a:extLst>
          </p:cNvPr>
          <p:cNvSpPr txBox="1"/>
          <p:nvPr/>
        </p:nvSpPr>
        <p:spPr>
          <a:xfrm>
            <a:off x="6433322" y="6355717"/>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hlinkClick r:id="rId2"/>
              </a:rPr>
              <a:t>Global Suicide Numbers for Top 10</a:t>
            </a:r>
            <a:endParaRPr lang="en-US">
              <a:cs typeface="Quire Sans"/>
            </a:endParaRPr>
          </a:p>
        </p:txBody>
      </p:sp>
      <p:pic>
        <p:nvPicPr>
          <p:cNvPr id="2" name="Picture 4" descr="A screenshot of a computer screen&#10;&#10;Description automatically generated">
            <a:extLst>
              <a:ext uri="{FF2B5EF4-FFF2-40B4-BE49-F238E27FC236}">
                <a16:creationId xmlns:a16="http://schemas.microsoft.com/office/drawing/2014/main" id="{B38233E0-EEAB-37AF-2A3D-7FB208B4F4BD}"/>
              </a:ext>
            </a:extLst>
          </p:cNvPr>
          <p:cNvPicPr>
            <a:picLocks noChangeAspect="1"/>
          </p:cNvPicPr>
          <p:nvPr/>
        </p:nvPicPr>
        <p:blipFill>
          <a:blip r:embed="rId3"/>
          <a:stretch>
            <a:fillRect/>
          </a:stretch>
        </p:blipFill>
        <p:spPr>
          <a:xfrm>
            <a:off x="5688956" y="363150"/>
            <a:ext cx="6466390" cy="5668713"/>
          </a:xfrm>
          <a:prstGeom prst="rect">
            <a:avLst/>
          </a:prstGeom>
        </p:spPr>
      </p:pic>
    </p:spTree>
    <p:extLst>
      <p:ext uri="{BB962C8B-B14F-4D97-AF65-F5344CB8AC3E}">
        <p14:creationId xmlns:p14="http://schemas.microsoft.com/office/powerpoint/2010/main" val="1588604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8</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is showing the domestic suicide rates.</a:t>
            </a:r>
          </a:p>
        </p:txBody>
      </p:sp>
      <p:sp>
        <p:nvSpPr>
          <p:cNvPr id="25" name="TextBox 24">
            <a:extLst>
              <a:ext uri="{FF2B5EF4-FFF2-40B4-BE49-F238E27FC236}">
                <a16:creationId xmlns:a16="http://schemas.microsoft.com/office/drawing/2014/main" id="{BC3511A3-C106-3F69-F5FE-42E886610C26}"/>
              </a:ext>
            </a:extLst>
          </p:cNvPr>
          <p:cNvSpPr txBox="1"/>
          <p:nvPr/>
        </p:nvSpPr>
        <p:spPr>
          <a:xfrm>
            <a:off x="6500841" y="3606730"/>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2"/>
              </a:rPr>
              <a:t>Domestic Suicide numbers</a:t>
            </a:r>
            <a:endParaRPr lang="en-US" dirty="0">
              <a:cs typeface="Quire Sans"/>
            </a:endParaRPr>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dirty="0">
                <a:solidFill>
                  <a:schemeClr val="tx1"/>
                </a:solidFill>
              </a:rPr>
              <a:t>domestic </a:t>
            </a:r>
            <a:r>
              <a:rPr lang="en-US" sz="4400" kern="1200" dirty="0">
                <a:solidFill>
                  <a:schemeClr val="tx1"/>
                </a:solidFill>
                <a:latin typeface="+mj-lt"/>
                <a:ea typeface="+mj-ea"/>
                <a:cs typeface="+mj-cs"/>
              </a:rPr>
              <a:t>statistics</a:t>
            </a:r>
          </a:p>
        </p:txBody>
      </p:sp>
      <p:pic>
        <p:nvPicPr>
          <p:cNvPr id="5" name="Picture 5" descr="A map of the united states&#10;&#10;Description automatically generated">
            <a:extLst>
              <a:ext uri="{FF2B5EF4-FFF2-40B4-BE49-F238E27FC236}">
                <a16:creationId xmlns:a16="http://schemas.microsoft.com/office/drawing/2014/main" id="{46B28E72-C29F-85DE-AC6F-768558366599}"/>
              </a:ext>
            </a:extLst>
          </p:cNvPr>
          <p:cNvPicPr>
            <a:picLocks noChangeAspect="1"/>
          </p:cNvPicPr>
          <p:nvPr/>
        </p:nvPicPr>
        <p:blipFill>
          <a:blip r:embed="rId3"/>
          <a:stretch>
            <a:fillRect/>
          </a:stretch>
        </p:blipFill>
        <p:spPr>
          <a:xfrm>
            <a:off x="4396451" y="108854"/>
            <a:ext cx="7797478" cy="3216112"/>
          </a:xfrm>
          <a:prstGeom prst="rect">
            <a:avLst/>
          </a:prstGeom>
        </p:spPr>
      </p:pic>
    </p:spTree>
    <p:extLst>
      <p:ext uri="{BB962C8B-B14F-4D97-AF65-F5344CB8AC3E}">
        <p14:creationId xmlns:p14="http://schemas.microsoft.com/office/powerpoint/2010/main" val="6847388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9</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238727" y="4087309"/>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is showing the domestic suicide numbers over time by sex.</a:t>
            </a:r>
          </a:p>
        </p:txBody>
      </p:sp>
      <p:sp>
        <p:nvSpPr>
          <p:cNvPr id="25" name="TextBox 24">
            <a:extLst>
              <a:ext uri="{FF2B5EF4-FFF2-40B4-BE49-F238E27FC236}">
                <a16:creationId xmlns:a16="http://schemas.microsoft.com/office/drawing/2014/main" id="{BC3511A3-C106-3F69-F5FE-42E886610C26}"/>
              </a:ext>
            </a:extLst>
          </p:cNvPr>
          <p:cNvSpPr txBox="1"/>
          <p:nvPr/>
        </p:nvSpPr>
        <p:spPr>
          <a:xfrm>
            <a:off x="5738841" y="4252983"/>
            <a:ext cx="4486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2"/>
              </a:rPr>
              <a:t>Domestic Suicide numbers over time by Sex</a:t>
            </a:r>
            <a:endParaRPr lang="en-US" dirty="0">
              <a:cs typeface="Quire Sans"/>
            </a:endParaRPr>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416522" y="635208"/>
            <a:ext cx="3616913" cy="2795160"/>
          </a:xfrm>
        </p:spPr>
        <p:txBody>
          <a:bodyPr vert="horz" lIns="91440" tIns="45720" rIns="91440" bIns="45720" rtlCol="0" anchor="b">
            <a:normAutofit/>
          </a:bodyPr>
          <a:lstStyle/>
          <a:p>
            <a:pPr algn="ctr">
              <a:lnSpc>
                <a:spcPct val="90000"/>
              </a:lnSpc>
            </a:pPr>
            <a:r>
              <a:rPr lang="en-US" sz="4400" dirty="0">
                <a:solidFill>
                  <a:schemeClr val="tx1"/>
                </a:solidFill>
              </a:rPr>
              <a:t>domestic </a:t>
            </a:r>
            <a:r>
              <a:rPr lang="en-US" sz="4400" kern="1200" dirty="0">
                <a:solidFill>
                  <a:schemeClr val="tx1"/>
                </a:solidFill>
                <a:latin typeface="+mj-lt"/>
                <a:ea typeface="+mj-ea"/>
                <a:cs typeface="+mj-cs"/>
              </a:rPr>
              <a:t>statistics</a:t>
            </a:r>
          </a:p>
        </p:txBody>
      </p:sp>
      <p:pic>
        <p:nvPicPr>
          <p:cNvPr id="2" name="Picture 2">
            <a:extLst>
              <a:ext uri="{FF2B5EF4-FFF2-40B4-BE49-F238E27FC236}">
                <a16:creationId xmlns:a16="http://schemas.microsoft.com/office/drawing/2014/main" id="{C112BEE6-F3AE-CF14-A961-A18FCBA1ED20}"/>
              </a:ext>
            </a:extLst>
          </p:cNvPr>
          <p:cNvPicPr>
            <a:picLocks noChangeAspect="1"/>
          </p:cNvPicPr>
          <p:nvPr/>
        </p:nvPicPr>
        <p:blipFill>
          <a:blip r:embed="rId3"/>
          <a:stretch>
            <a:fillRect/>
          </a:stretch>
        </p:blipFill>
        <p:spPr>
          <a:xfrm>
            <a:off x="4029919" y="345921"/>
            <a:ext cx="8164010" cy="3195322"/>
          </a:xfrm>
          <a:prstGeom prst="rect">
            <a:avLst/>
          </a:prstGeom>
        </p:spPr>
      </p:pic>
    </p:spTree>
    <p:extLst>
      <p:ext uri="{BB962C8B-B14F-4D97-AF65-F5344CB8AC3E}">
        <p14:creationId xmlns:p14="http://schemas.microsoft.com/office/powerpoint/2010/main" val="1869937378"/>
      </p:ext>
    </p:extLst>
  </p:cSld>
  <p:clrMapOvr>
    <a:masterClrMapping/>
  </p:clrMapOvr>
  <p:transition spd="slow">
    <p:cover/>
  </p:transition>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58C8D88-C1B9-4BB3-8CF4-AA0F02CC0C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D3147F-17C1-4C4C-A1F9-80FC58070169}">
  <ds:schemaRefs>
    <ds:schemaRef ds:uri="http://schemas.microsoft.com/sharepoint/v3/contenttype/forms"/>
  </ds:schemaRefs>
</ds:datastoreItem>
</file>

<file path=customXml/itemProps3.xml><?xml version="1.0" encoding="utf-8"?>
<ds:datastoreItem xmlns:ds="http://schemas.openxmlformats.org/officeDocument/2006/customXml" ds:itemID="{76608FD8-5125-42C9-8D64-75AA059BF8C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TM89652269</Template>
  <TotalTime>7</TotalTime>
  <Words>311</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Quire Sans</vt:lpstr>
      <vt:lpstr>Seaford</vt:lpstr>
      <vt:lpstr>Seaford Bold</vt:lpstr>
      <vt:lpstr>Office Theme</vt:lpstr>
      <vt:lpstr>Analyzing Suicide Rates from 1985 to 2016</vt:lpstr>
      <vt:lpstr>introduction</vt:lpstr>
      <vt:lpstr>Global statistics</vt:lpstr>
      <vt:lpstr>Global statistics</vt:lpstr>
      <vt:lpstr>Global statistics</vt:lpstr>
      <vt:lpstr>Global statistics</vt:lpstr>
      <vt:lpstr>Global statistics</vt:lpstr>
      <vt:lpstr>domestic statistics</vt:lpstr>
      <vt:lpstr>domestic statistics</vt:lpstr>
      <vt:lpstr>domestic statistics</vt:lpstr>
      <vt:lpstr>domestic 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Samson Zewde</cp:lastModifiedBy>
  <cp:revision>286</cp:revision>
  <dcterms:created xsi:type="dcterms:W3CDTF">2023-08-07T23:22:25Z</dcterms:created>
  <dcterms:modified xsi:type="dcterms:W3CDTF">2023-08-08T01:49:12Z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