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58"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5033" autoAdjust="0"/>
  </p:normalViewPr>
  <p:slideViewPr>
    <p:cSldViewPr snapToGrid="0">
      <p:cViewPr varScale="1">
        <p:scale>
          <a:sx n="78" d="100"/>
          <a:sy n="78" d="100"/>
        </p:scale>
        <p:origin x="850"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8/8/2023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views/USSuicideNumbersbyAgeoverTime/USSuicideNobyAgePerYear?:language=en-US&amp;publish=yes&amp;:display_count=n&amp;:origin=viz_share_link"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USSuicideNumbersbyAgeoverTime/USSuicideNobyAgePerYear?:language=en-US&amp;publish=yes&amp;:display_count=n&amp;:origin=viz_share_link" TargetMode="External"/><Relationship Id="rId2" Type="http://schemas.openxmlformats.org/officeDocument/2006/relationships/hyperlink" Target="https://public.tableau.com/views/Project4_16911221043330/USASuicideTrendsbyGenerationAge?:language=en-US&amp;publish=yes&amp;:display_count=n&amp;:origin=viz_share_link"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USAvsWorld?:language=en-US&amp;publish=yes&amp;:display_count=n&amp;:origin=viz_share_link"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MaleUSAvsWorld?:language=en-US&amp;publish=yes&amp;:display_count=n&amp;:origin=viz_share_link"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FemaleUSAvsWorld?:language=en-US&amp;publish=yes&amp;:display_count=n&amp;:origin=viz_share_link"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GlobalSuicideNooverTimeSex/GlobalSuicideNooverTimeSex?:language=en-US&amp;publish=yes&amp;:display_count=n&amp;:origin=viz_share_link"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views/GlobalSuicideNumbersvsSuicideper100Ktop10/CountrySuicideNoSuicideper100ktop10?:language=en-US&amp;publish=yes&amp;:display_count=n&amp;:origin=viz_shar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shared/5S6QJD68N?:display_count=n&amp;:origin=viz_share_lin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views/USSuicideNumbersbySexovertime/USSuicideNooverTimeSex?:language=en-US&amp;publish=yes&amp;:display_count=n&amp;:origin=viz_share_lin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286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348040" y="4219855"/>
            <a:ext cx="7699248" cy="868680"/>
          </a:xfrm>
        </p:spPr>
        <p:txBody>
          <a:bodyPr>
            <a:noAutofit/>
          </a:bodyPr>
          <a:lstStyle/>
          <a:p>
            <a:r>
              <a:rPr lang="en-US" sz="5400" dirty="0">
                <a:ln w="19050">
                  <a:solidFill>
                    <a:srgbClr val="D1EF59"/>
                  </a:solidFill>
                </a:ln>
              </a:rPr>
              <a:t>Analyzing Suicide Rates from 1985 to 2016</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4151421" y="6442966"/>
            <a:ext cx="4270159" cy="339247"/>
          </a:xfrm>
        </p:spPr>
        <p:txBody>
          <a:bodyPr vert="horz" lIns="91440" tIns="45720" rIns="91440" bIns="45720" rtlCol="0" anchor="t">
            <a:normAutofit lnSpcReduction="10000"/>
          </a:bodyPr>
          <a:lstStyle/>
          <a:p>
            <a:r>
              <a:rPr lang="en-US" dirty="0"/>
              <a:t>By Monty Python the SQL</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10</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age.</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584512" y="4089008"/>
            <a:ext cx="4766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Age</a:t>
            </a: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3" name="Picture 4" descr="A graph of different colored lines&#10;&#10;Description automatically generated">
            <a:extLst>
              <a:ext uri="{FF2B5EF4-FFF2-40B4-BE49-F238E27FC236}">
                <a16:creationId xmlns:a16="http://schemas.microsoft.com/office/drawing/2014/main" id="{6F837C4D-9BE7-3828-C6A6-ACB230D6351F}"/>
              </a:ext>
            </a:extLst>
          </p:cNvPr>
          <p:cNvPicPr>
            <a:picLocks noChangeAspect="1"/>
          </p:cNvPicPr>
          <p:nvPr/>
        </p:nvPicPr>
        <p:blipFill>
          <a:blip r:embed="rId3"/>
          <a:stretch>
            <a:fillRect/>
          </a:stretch>
        </p:blipFill>
        <p:spPr>
          <a:xfrm>
            <a:off x="4087794" y="461668"/>
            <a:ext cx="8048262" cy="3147093"/>
          </a:xfrm>
          <a:prstGeom prst="rect">
            <a:avLst/>
          </a:prstGeom>
        </p:spPr>
      </p:pic>
    </p:spTree>
    <p:extLst>
      <p:ext uri="{BB962C8B-B14F-4D97-AF65-F5344CB8AC3E}">
        <p14:creationId xmlns:p14="http://schemas.microsoft.com/office/powerpoint/2010/main" val="30340578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11</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a:t>
            </a:r>
            <a:r>
              <a:rPr lang="en-US">
                <a:cs typeface="Quire Sans"/>
              </a:rPr>
              <a:t>visualization shows the </a:t>
            </a:r>
            <a:r>
              <a:rPr lang="en-US" dirty="0">
                <a:cs typeface="Quire Sans"/>
              </a:rPr>
              <a:t>domestic suicide trends by generation and age factoring in GDP per Capita.</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095728" y="5005337"/>
            <a:ext cx="4766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trends over time by Generation and Age.</a:t>
            </a:r>
            <a:endParaRPr lang="en-US" dirty="0">
              <a:cs typeface="Quire Sans"/>
              <a:hlinkClick r:id="rId3"/>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2" name="Picture 4" descr="A graph of different colored bars&#10;&#10;Description automatically generated">
            <a:extLst>
              <a:ext uri="{FF2B5EF4-FFF2-40B4-BE49-F238E27FC236}">
                <a16:creationId xmlns:a16="http://schemas.microsoft.com/office/drawing/2014/main" id="{4E3E0389-0CCD-F2AD-E746-31FA193FB160}"/>
              </a:ext>
            </a:extLst>
          </p:cNvPr>
          <p:cNvPicPr>
            <a:picLocks noChangeAspect="1"/>
          </p:cNvPicPr>
          <p:nvPr/>
        </p:nvPicPr>
        <p:blipFill>
          <a:blip r:embed="rId4"/>
          <a:stretch>
            <a:fillRect/>
          </a:stretch>
        </p:blipFill>
        <p:spPr>
          <a:xfrm>
            <a:off x="5843287" y="455515"/>
            <a:ext cx="6109503" cy="3969629"/>
          </a:xfrm>
          <a:prstGeom prst="rect">
            <a:avLst/>
          </a:prstGeom>
        </p:spPr>
      </p:pic>
    </p:spTree>
    <p:extLst>
      <p:ext uri="{BB962C8B-B14F-4D97-AF65-F5344CB8AC3E}">
        <p14:creationId xmlns:p14="http://schemas.microsoft.com/office/powerpoint/2010/main" val="72542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F8F52B-075E-4A37-E41C-42E24488E174}"/>
              </a:ext>
            </a:extLst>
          </p:cNvPr>
          <p:cNvSpPr>
            <a:spLocks noGrp="1"/>
          </p:cNvSpPr>
          <p:nvPr>
            <p:ph type="sldNum" sz="quarter" idx="12"/>
          </p:nvPr>
        </p:nvSpPr>
        <p:spPr/>
        <p:txBody>
          <a:bodyPr/>
          <a:lstStyle/>
          <a:p>
            <a:fld id="{BF860B6F-2FE3-4DE6-9496-980E987E7466}" type="slidenum">
              <a:rPr lang="en-US" smtClean="0"/>
              <a:t>2</a:t>
            </a:fld>
            <a:endParaRPr lang="en-US" dirty="0"/>
          </a:p>
        </p:txBody>
      </p:sp>
      <p:sp>
        <p:nvSpPr>
          <p:cNvPr id="14" name="Title 13">
            <a:extLst>
              <a:ext uri="{FF2B5EF4-FFF2-40B4-BE49-F238E27FC236}">
                <a16:creationId xmlns:a16="http://schemas.microsoft.com/office/drawing/2014/main" id="{7555E15A-7B40-FD99-95D5-7B4C917513BA}"/>
              </a:ext>
            </a:extLst>
          </p:cNvPr>
          <p:cNvSpPr>
            <a:spLocks noGrp="1"/>
          </p:cNvSpPr>
          <p:nvPr>
            <p:ph type="title"/>
          </p:nvPr>
        </p:nvSpPr>
        <p:spPr>
          <a:xfrm>
            <a:off x="-626326" y="455220"/>
            <a:ext cx="9025051" cy="932665"/>
          </a:xfrm>
        </p:spPr>
        <p:txBody>
          <a:bodyPr/>
          <a:lstStyle/>
          <a:p>
            <a:r>
              <a:rPr lang="en-US" sz="4800" dirty="0">
                <a:ln w="19050">
                  <a:solidFill>
                    <a:srgbClr val="155463"/>
                  </a:solidFill>
                </a:ln>
              </a:rPr>
              <a:t>introduction</a:t>
            </a:r>
            <a:endParaRPr lang="en-US" sz="4800" dirty="0"/>
          </a:p>
        </p:txBody>
      </p:sp>
      <p:sp>
        <p:nvSpPr>
          <p:cNvPr id="15" name="TextBox 14">
            <a:extLst>
              <a:ext uri="{FF2B5EF4-FFF2-40B4-BE49-F238E27FC236}">
                <a16:creationId xmlns:a16="http://schemas.microsoft.com/office/drawing/2014/main" id="{FD12B803-5B30-67A3-DEFD-8699875BBDFD}"/>
              </a:ext>
            </a:extLst>
          </p:cNvPr>
          <p:cNvSpPr txBox="1"/>
          <p:nvPr/>
        </p:nvSpPr>
        <p:spPr>
          <a:xfrm>
            <a:off x="1819396" y="2665191"/>
            <a:ext cx="8445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For this presentation we're analyzing data regarding suicide rates from 1985 to 2016.  Data was procured from Kaggle compiled from resources including the United Nations Development Program, the World Bank, the World Health Organization and another Kaggle dataset named, "Suicide in the Twenty-First Century".</a:t>
            </a:r>
          </a:p>
          <a:p>
            <a:endParaRPr lang="en-US" dirty="0">
              <a:cs typeface="Quire Sans"/>
            </a:endParaRPr>
          </a:p>
          <a:p>
            <a:r>
              <a:rPr lang="en-US" dirty="0">
                <a:cs typeface="Quire Sans"/>
              </a:rPr>
              <a:t>Visualizations will be presented to further understand the data and share insights.  Also we will present a neural net aiming to predict a tier of possible suicide rates for a country given the provided data.</a:t>
            </a:r>
          </a:p>
        </p:txBody>
      </p:sp>
    </p:spTree>
    <p:extLst>
      <p:ext uri="{BB962C8B-B14F-4D97-AF65-F5344CB8AC3E}">
        <p14:creationId xmlns:p14="http://schemas.microsoft.com/office/powerpoint/2010/main" val="483834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24" name="Picture 24" descr="A screenshot of a map&#10;&#10;Description automatically generated">
            <a:extLst>
              <a:ext uri="{FF2B5EF4-FFF2-40B4-BE49-F238E27FC236}">
                <a16:creationId xmlns:a16="http://schemas.microsoft.com/office/drawing/2014/main" id="{4521165B-D8B8-D1D2-9E06-877BE51DF5EF}"/>
              </a:ext>
            </a:extLst>
          </p:cNvPr>
          <p:cNvPicPr>
            <a:picLocks noChangeAspect="1"/>
          </p:cNvPicPr>
          <p:nvPr/>
        </p:nvPicPr>
        <p:blipFill>
          <a:blip r:embed="rId2"/>
          <a:stretch>
            <a:fillRect/>
          </a:stretch>
        </p:blipFill>
        <p:spPr>
          <a:xfrm>
            <a:off x="5925173" y="203104"/>
            <a:ext cx="5252705" cy="5670549"/>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3</a:t>
            </a:fld>
            <a:endParaRPr lang="en-US">
              <a:solidFill>
                <a:schemeClr val="tx1">
                  <a:tint val="75000"/>
                </a:schemeClr>
              </a:solidFill>
              <a:latin typeface="+mn-lt"/>
            </a:endParaRPr>
          </a:p>
        </p:txBody>
      </p:sp>
      <p:sp>
        <p:nvSpPr>
          <p:cNvPr id="25" name="TextBox 24">
            <a:extLst>
              <a:ext uri="{FF2B5EF4-FFF2-40B4-BE49-F238E27FC236}">
                <a16:creationId xmlns:a16="http://schemas.microsoft.com/office/drawing/2014/main" id="{BC3511A3-C106-3F69-F5FE-42E886610C26}"/>
              </a:ext>
            </a:extLst>
          </p:cNvPr>
          <p:cNvSpPr txBox="1"/>
          <p:nvPr/>
        </p:nvSpPr>
        <p:spPr>
          <a:xfrm>
            <a:off x="5902817" y="5969894"/>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a:t>
            </a:r>
            <a:endParaRPr lang="en-US" dirty="0">
              <a:hlinkClick r:id="rId3"/>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population that has committed suicide. </a:t>
            </a:r>
          </a:p>
        </p:txBody>
      </p:sp>
    </p:spTree>
    <p:extLst>
      <p:ext uri="{BB962C8B-B14F-4D97-AF65-F5344CB8AC3E}">
        <p14:creationId xmlns:p14="http://schemas.microsoft.com/office/powerpoint/2010/main" val="9916191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4</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male population that has committed suicide. </a:t>
            </a:r>
          </a:p>
        </p:txBody>
      </p:sp>
      <p:pic>
        <p:nvPicPr>
          <p:cNvPr id="3" name="Picture 4" descr="A screenshot of a map&#10;&#10;Description automatically generated">
            <a:extLst>
              <a:ext uri="{FF2B5EF4-FFF2-40B4-BE49-F238E27FC236}">
                <a16:creationId xmlns:a16="http://schemas.microsoft.com/office/drawing/2014/main" id="{AB0AB2D4-F1EA-1536-384C-2D2CDC883B06}"/>
              </a:ext>
            </a:extLst>
          </p:cNvPr>
          <p:cNvPicPr>
            <a:picLocks noChangeAspect="1"/>
          </p:cNvPicPr>
          <p:nvPr/>
        </p:nvPicPr>
        <p:blipFill>
          <a:blip r:embed="rId2"/>
          <a:stretch>
            <a:fillRect/>
          </a:stretch>
        </p:blipFill>
        <p:spPr>
          <a:xfrm>
            <a:off x="5804705" y="-2313"/>
            <a:ext cx="6090211" cy="7151994"/>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095728" y="609528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Male</a:t>
            </a:r>
            <a:endParaRPr lang="en-US" dirty="0">
              <a:hlinkClick r:id="rId3"/>
            </a:endParaRPr>
          </a:p>
        </p:txBody>
      </p:sp>
    </p:spTree>
    <p:extLst>
      <p:ext uri="{BB962C8B-B14F-4D97-AF65-F5344CB8AC3E}">
        <p14:creationId xmlns:p14="http://schemas.microsoft.com/office/powerpoint/2010/main" val="234714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5</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female population that has committed suicide. </a:t>
            </a:r>
          </a:p>
        </p:txBody>
      </p:sp>
      <p:pic>
        <p:nvPicPr>
          <p:cNvPr id="2" name="Picture 4" descr="A screenshot of a map&#10;&#10;Description automatically generated">
            <a:extLst>
              <a:ext uri="{FF2B5EF4-FFF2-40B4-BE49-F238E27FC236}">
                <a16:creationId xmlns:a16="http://schemas.microsoft.com/office/drawing/2014/main" id="{391D1B42-F29B-DD77-B908-5E04C35ADFF5}"/>
              </a:ext>
            </a:extLst>
          </p:cNvPr>
          <p:cNvPicPr>
            <a:picLocks noChangeAspect="1"/>
          </p:cNvPicPr>
          <p:nvPr/>
        </p:nvPicPr>
        <p:blipFill>
          <a:blip r:embed="rId2"/>
          <a:stretch>
            <a:fillRect/>
          </a:stretch>
        </p:blipFill>
        <p:spPr>
          <a:xfrm>
            <a:off x="6200172" y="-2314"/>
            <a:ext cx="5858718" cy="6862628"/>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336867" y="592166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Female</a:t>
            </a:r>
            <a:endParaRPr lang="en-US" dirty="0">
              <a:hlinkClick r:id="rId3"/>
            </a:endParaRPr>
          </a:p>
        </p:txBody>
      </p:sp>
    </p:spTree>
    <p:extLst>
      <p:ext uri="{BB962C8B-B14F-4D97-AF65-F5344CB8AC3E}">
        <p14:creationId xmlns:p14="http://schemas.microsoft.com/office/powerpoint/2010/main" val="1526379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3" name="Picture 4" descr="A graph showing the growth of the company&amp;#39;s stock market&#10;&#10;Description automatically generated">
            <a:extLst>
              <a:ext uri="{FF2B5EF4-FFF2-40B4-BE49-F238E27FC236}">
                <a16:creationId xmlns:a16="http://schemas.microsoft.com/office/drawing/2014/main" id="{DE3798D7-D296-5CCA-7471-8C41ECAB2C0E}"/>
              </a:ext>
            </a:extLst>
          </p:cNvPr>
          <p:cNvPicPr>
            <a:picLocks noChangeAspect="1"/>
          </p:cNvPicPr>
          <p:nvPr/>
        </p:nvPicPr>
        <p:blipFill>
          <a:blip r:embed="rId2"/>
          <a:stretch>
            <a:fillRect/>
          </a:stretch>
        </p:blipFill>
        <p:spPr>
          <a:xfrm>
            <a:off x="4483261" y="499409"/>
            <a:ext cx="7710668" cy="3380271"/>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6</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over time broken down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278994" y="4551995"/>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Global Suicide Numbers by Sex</a:t>
            </a:r>
            <a:endParaRPr lang="en-US" dirty="0"/>
          </a:p>
        </p:txBody>
      </p:sp>
    </p:spTree>
    <p:extLst>
      <p:ext uri="{BB962C8B-B14F-4D97-AF65-F5344CB8AC3E}">
        <p14:creationId xmlns:p14="http://schemas.microsoft.com/office/powerpoint/2010/main" val="29416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7</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and suicide per 100K for the Top 10.</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433322" y="6355717"/>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2"/>
              </a:rPr>
              <a:t>Global Suicide Numbers for Top 10</a:t>
            </a:r>
            <a:endParaRPr lang="en-US">
              <a:cs typeface="Quire Sans"/>
            </a:endParaRPr>
          </a:p>
        </p:txBody>
      </p:sp>
      <p:pic>
        <p:nvPicPr>
          <p:cNvPr id="2" name="Picture 4" descr="A screenshot of a computer screen&#10;&#10;Description automatically generated">
            <a:extLst>
              <a:ext uri="{FF2B5EF4-FFF2-40B4-BE49-F238E27FC236}">
                <a16:creationId xmlns:a16="http://schemas.microsoft.com/office/drawing/2014/main" id="{B38233E0-EEAB-37AF-2A3D-7FB208B4F4BD}"/>
              </a:ext>
            </a:extLst>
          </p:cNvPr>
          <p:cNvPicPr>
            <a:picLocks noChangeAspect="1"/>
          </p:cNvPicPr>
          <p:nvPr/>
        </p:nvPicPr>
        <p:blipFill>
          <a:blip r:embed="rId3"/>
          <a:stretch>
            <a:fillRect/>
          </a:stretch>
        </p:blipFill>
        <p:spPr>
          <a:xfrm>
            <a:off x="5688956" y="363150"/>
            <a:ext cx="6466390" cy="5668713"/>
          </a:xfrm>
          <a:prstGeom prst="rect">
            <a:avLst/>
          </a:prstGeom>
        </p:spPr>
      </p:pic>
    </p:spTree>
    <p:extLst>
      <p:ext uri="{BB962C8B-B14F-4D97-AF65-F5344CB8AC3E}">
        <p14:creationId xmlns:p14="http://schemas.microsoft.com/office/powerpoint/2010/main" val="1588604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8</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rates.</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500841" y="3606730"/>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5" name="Picture 5" descr="A map of the united states&#10;&#10;Description automatically generated">
            <a:extLst>
              <a:ext uri="{FF2B5EF4-FFF2-40B4-BE49-F238E27FC236}">
                <a16:creationId xmlns:a16="http://schemas.microsoft.com/office/drawing/2014/main" id="{46B28E72-C29F-85DE-AC6F-768558366599}"/>
              </a:ext>
            </a:extLst>
          </p:cNvPr>
          <p:cNvPicPr>
            <a:picLocks noChangeAspect="1"/>
          </p:cNvPicPr>
          <p:nvPr/>
        </p:nvPicPr>
        <p:blipFill>
          <a:blip r:embed="rId3"/>
          <a:stretch>
            <a:fillRect/>
          </a:stretch>
        </p:blipFill>
        <p:spPr>
          <a:xfrm>
            <a:off x="4396451" y="108854"/>
            <a:ext cx="7797478" cy="3216112"/>
          </a:xfrm>
          <a:prstGeom prst="rect">
            <a:avLst/>
          </a:prstGeom>
        </p:spPr>
      </p:pic>
    </p:spTree>
    <p:extLst>
      <p:ext uri="{BB962C8B-B14F-4D97-AF65-F5344CB8AC3E}">
        <p14:creationId xmlns:p14="http://schemas.microsoft.com/office/powerpoint/2010/main" val="684738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738841" y="4252983"/>
            <a:ext cx="4486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Sex</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2" name="Picture 2">
            <a:extLst>
              <a:ext uri="{FF2B5EF4-FFF2-40B4-BE49-F238E27FC236}">
                <a16:creationId xmlns:a16="http://schemas.microsoft.com/office/drawing/2014/main" id="{C112BEE6-F3AE-CF14-A961-A18FCBA1ED20}"/>
              </a:ext>
            </a:extLst>
          </p:cNvPr>
          <p:cNvPicPr>
            <a:picLocks noChangeAspect="1"/>
          </p:cNvPicPr>
          <p:nvPr/>
        </p:nvPicPr>
        <p:blipFill>
          <a:blip r:embed="rId3"/>
          <a:stretch>
            <a:fillRect/>
          </a:stretch>
        </p:blipFill>
        <p:spPr>
          <a:xfrm>
            <a:off x="4029919" y="345921"/>
            <a:ext cx="8164010" cy="3195322"/>
          </a:xfrm>
          <a:prstGeom prst="rect">
            <a:avLst/>
          </a:prstGeom>
        </p:spPr>
      </p:pic>
    </p:spTree>
    <p:extLst>
      <p:ext uri="{BB962C8B-B14F-4D97-AF65-F5344CB8AC3E}">
        <p14:creationId xmlns:p14="http://schemas.microsoft.com/office/powerpoint/2010/main" val="1869937378"/>
      </p:ext>
    </p:extLst>
  </p:cSld>
  <p:clrMapOvr>
    <a:masterClrMapping/>
  </p:clrMapOvr>
  <p:transition spd="slow">
    <p:cover/>
  </p:transition>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3.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8</TotalTime>
  <Words>302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Quire Sans</vt:lpstr>
      <vt:lpstr>Seaford</vt:lpstr>
      <vt:lpstr>Seaford Bold</vt:lpstr>
      <vt:lpstr>Office Theme</vt:lpstr>
      <vt:lpstr>Analyzing Suicide Rates from 1985 to 2016</vt:lpstr>
      <vt:lpstr>introduction</vt:lpstr>
      <vt:lpstr>Global statistics</vt:lpstr>
      <vt:lpstr>Global statistics</vt:lpstr>
      <vt:lpstr>Global statistics</vt:lpstr>
      <vt:lpstr>Global statistics</vt:lpstr>
      <vt:lpstr>Global statistics</vt:lpstr>
      <vt:lpstr>domestic statistics</vt:lpstr>
      <vt:lpstr>domestic statistics</vt:lpstr>
      <vt:lpstr>domestic statistics</vt:lpstr>
      <vt:lpstr>domestic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Samson Zewde</cp:lastModifiedBy>
  <cp:revision>287</cp:revision>
  <dcterms:created xsi:type="dcterms:W3CDTF">2023-08-07T23:22:25Z</dcterms:created>
  <dcterms:modified xsi:type="dcterms:W3CDTF">2023-08-08T21:44:23Z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