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 ExtraBold"/>
      <p:bold r:id="rId11"/>
      <p:boldItalic r:id="rId12"/>
    </p:embeddedFont>
    <p:embeddedFont>
      <p:font typeface="Lexend Dec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ExtraBold-bold.fntdata"/><Relationship Id="rId10" Type="http://schemas.openxmlformats.org/officeDocument/2006/relationships/slide" Target="slides/slide6.xml"/><Relationship Id="rId13" Type="http://schemas.openxmlformats.org/officeDocument/2006/relationships/font" Target="fonts/LexendDeca-regular.fntdata"/><Relationship Id="rId12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exendDe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a49845b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a4984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5" name="Google Shape;25;p5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11" Type="http://schemas.openxmlformats.org/officeDocument/2006/relationships/image" Target="../media/image11.png"/><Relationship Id="rId10" Type="http://schemas.openxmlformats.org/officeDocument/2006/relationships/image" Target="../media/image17.png"/><Relationship Id="rId12" Type="http://schemas.openxmlformats.org/officeDocument/2006/relationships/image" Target="../media/image19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270175" y="1132850"/>
            <a:ext cx="45390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Expresiones Lambda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270175" y="3110800"/>
            <a:ext cx="21453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500">
                <a:solidFill>
                  <a:schemeClr val="accent4"/>
                </a:solidFill>
              </a:rPr>
              <a:t>Integrantes: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FFFFFF"/>
                </a:solidFill>
              </a:rPr>
              <a:t>-Josué Merino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FFFFFF"/>
                </a:solidFill>
              </a:rPr>
              <a:t>-Jhoel Chicaiza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FFFFFF"/>
                </a:solidFill>
              </a:rPr>
              <a:t>-Daniel Vizcarra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FFFFFF"/>
                </a:solidFill>
              </a:rPr>
              <a:t>-Pablo Yánez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idx="4294967295" type="ctrTitle"/>
          </p:nvPr>
        </p:nvSpPr>
        <p:spPr>
          <a:xfrm>
            <a:off x="307500" y="394200"/>
            <a:ext cx="4608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¿Qué es una función Lambda?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55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6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75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307500" y="1633975"/>
            <a:ext cx="4419600" cy="2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Una </a:t>
            </a:r>
            <a:r>
              <a:rPr b="1" lang="en" sz="1900">
                <a:solidFill>
                  <a:schemeClr val="accent3"/>
                </a:solidFill>
              </a:rPr>
              <a:t>expresión lambda</a:t>
            </a:r>
            <a:r>
              <a:rPr b="1" lang="en" sz="1900"/>
              <a:t>, es una forma conveniente de definir un objeto de función anónimo justo en la ubicación donde se invoca o pasa como argumento a una función. Normalmente, las lambdas se utilizan para encapsular algunas líneas de código que se pasan a algoritmos o funciones asíncronas.</a:t>
            </a:r>
            <a:endParaRPr b="1" sz="19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31225" y="85725"/>
            <a:ext cx="44109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3"/>
                </a:solidFill>
                <a:latin typeface="Lexend Deca"/>
                <a:ea typeface="Lexend Deca"/>
                <a:cs typeface="Lexend Deca"/>
                <a:sym typeface="Lexend Deca"/>
              </a:rPr>
              <a:t>Sintaxis de las funciones lambda en C++</a:t>
            </a:r>
            <a:endParaRPr b="1" sz="3200">
              <a:solidFill>
                <a:schemeClr val="accent3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3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09150" y="2291225"/>
            <a:ext cx="50811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626A4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078F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383A42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626A4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f = [](</a:t>
            </a:r>
            <a:r>
              <a:rPr lang="en" sz="1050">
                <a:solidFill>
                  <a:srgbClr val="A626A4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&amp; a) -&gt; </a:t>
            </a:r>
            <a:r>
              <a:rPr lang="en" sz="1050">
                <a:solidFill>
                  <a:srgbClr val="A626A4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83A42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626A4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a + </a:t>
            </a:r>
            <a:r>
              <a:rPr lang="en" sz="1050">
                <a:solidFill>
                  <a:srgbClr val="98680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050">
              <a:solidFill>
                <a:srgbClr val="383A42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626A4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8680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00">
              <a:solidFill>
                <a:schemeClr val="lt1"/>
              </a:solidFill>
              <a:highlight>
                <a:schemeClr val="accent4"/>
              </a:highlight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384075" y="2291225"/>
            <a:ext cx="30000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AFAFA"/>
                </a:solidFill>
                <a:latin typeface="Courier New"/>
                <a:ea typeface="Courier New"/>
                <a:cs typeface="Courier New"/>
                <a:sym typeface="Courier New"/>
              </a:rPr>
              <a:t>Aquí estamos creando una función que recibe un entero y devuelve un entero también.</a:t>
            </a:r>
            <a:endParaRPr sz="1050">
              <a:solidFill>
                <a:srgbClr val="FAFAF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626A4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6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4294967295" type="ctrTitle"/>
          </p:nvPr>
        </p:nvSpPr>
        <p:spPr>
          <a:xfrm>
            <a:off x="363700" y="391975"/>
            <a:ext cx="41277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" sz="3000">
                <a:solidFill>
                  <a:schemeClr val="accent3"/>
                </a:solidFill>
              </a:rPr>
              <a:t>¿Por qué se utilizan las expresiones Lambda?</a:t>
            </a:r>
            <a:endParaRPr b="1" i="0" sz="3000" u="none" cap="none" strike="noStrike">
              <a:solidFill>
                <a:schemeClr val="accent3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2" name="Google Shape;92;p16"/>
          <p:cNvSpPr txBox="1"/>
          <p:nvPr>
            <p:ph idx="4294967295" type="subTitle"/>
          </p:nvPr>
        </p:nvSpPr>
        <p:spPr>
          <a:xfrm>
            <a:off x="363600" y="2002200"/>
            <a:ext cx="43602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700"/>
              <a:t>Las expresiones lambda suelen utilizarse para lo siguiente: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Como </a:t>
            </a:r>
            <a:r>
              <a:rPr b="1" i="1" lang="en" sz="1700">
                <a:solidFill>
                  <a:schemeClr val="accent3"/>
                </a:solidFill>
              </a:rPr>
              <a:t>argumentos</a:t>
            </a:r>
            <a:r>
              <a:rPr lang="en" sz="1700"/>
              <a:t> que son pasados a otras funciones de orden superior. ​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Para </a:t>
            </a:r>
            <a:r>
              <a:rPr b="1" i="1" lang="en" sz="1700">
                <a:solidFill>
                  <a:schemeClr val="accent3"/>
                </a:solidFill>
              </a:rPr>
              <a:t>construir el resultado</a:t>
            </a:r>
            <a:r>
              <a:rPr lang="en" sz="1700">
                <a:solidFill>
                  <a:schemeClr val="accent3"/>
                </a:solidFill>
              </a:rPr>
              <a:t> </a:t>
            </a:r>
            <a:r>
              <a:rPr lang="en" sz="1700"/>
              <a:t>de una función de orden superior que necesita retornar una función.​</a:t>
            </a:r>
            <a:endParaRPr sz="1700"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41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8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12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12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42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375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/>
          <p:nvPr/>
        </p:nvCxnSpPr>
        <p:spPr>
          <a:xfrm>
            <a:off x="74160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53677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02" name="Google Shape;10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602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 flipH="1">
            <a:off x="50947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4" name="Google Shape;104;p16"/>
          <p:cNvCxnSpPr/>
          <p:nvPr/>
        </p:nvCxnSpPr>
        <p:spPr>
          <a:xfrm flipH="1">
            <a:off x="73674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00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179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913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65715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9989" y="2122949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8139" y="1537568"/>
            <a:ext cx="836651" cy="911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4294967295" type="ctrTitle"/>
          </p:nvPr>
        </p:nvSpPr>
        <p:spPr>
          <a:xfrm>
            <a:off x="307500" y="324475"/>
            <a:ext cx="44160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" sz="2800">
                <a:solidFill>
                  <a:schemeClr val="accent3"/>
                </a:solidFill>
              </a:rPr>
              <a:t>¿Qué diferencia a las funciones lambda de las funciones normales?</a:t>
            </a:r>
            <a:endParaRPr b="1" i="0" sz="2700" u="none" cap="none" strike="noStrike">
              <a:solidFill>
                <a:schemeClr val="accent3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307500" y="1862575"/>
            <a:ext cx="46590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Las diferencias son, sobre todo, los parámetros de captura, que son muy útiles.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3"/>
                </a:solidFill>
              </a:rPr>
              <a:t>Con estos parámetros de captura, las funciones lambda pueden capturar todo su entorno</a:t>
            </a:r>
            <a:r>
              <a:rPr b="1" lang="en" sz="1900"/>
              <a:t>, todo el scope en el en el que han sido </a:t>
            </a:r>
            <a:r>
              <a:rPr b="1" lang="en" sz="1900"/>
              <a:t>declarados</a:t>
            </a:r>
            <a:r>
              <a:rPr b="1" lang="en" sz="1900"/>
              <a:t>, y tomarlas para su cuerpo.</a:t>
            </a:r>
            <a:endParaRPr b="1" sz="1900"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106100" y="941825"/>
            <a:ext cx="69318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7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Gracias por la atención </a:t>
            </a:r>
            <a:endParaRPr sz="7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7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Prestada!</a:t>
            </a:r>
            <a:endParaRPr i="0" sz="7200" u="none" cap="none" strike="noStrike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400">
        <p14:prism dir="l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