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2"/>
  </p:notesMasterIdLst>
  <p:sldIdLst>
    <p:sldId id="256" r:id="rId2"/>
    <p:sldId id="259" r:id="rId3"/>
    <p:sldId id="257" r:id="rId4"/>
    <p:sldId id="260" r:id="rId5"/>
    <p:sldId id="267" r:id="rId6"/>
    <p:sldId id="258" r:id="rId7"/>
    <p:sldId id="262" r:id="rId8"/>
    <p:sldId id="263" r:id="rId9"/>
    <p:sldId id="268" r:id="rId10"/>
    <p:sldId id="264" r:id="rId11"/>
    <p:sldId id="277" r:id="rId12"/>
    <p:sldId id="269" r:id="rId13"/>
    <p:sldId id="271" r:id="rId14"/>
    <p:sldId id="272" r:id="rId15"/>
    <p:sldId id="273" r:id="rId16"/>
    <p:sldId id="274" r:id="rId17"/>
    <p:sldId id="275" r:id="rId18"/>
    <p:sldId id="270" r:id="rId19"/>
    <p:sldId id="276"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1E65D-C8D3-4CD6-809C-3F62EAB36B6A}" type="datetimeFigureOut">
              <a:rPr lang="en-US" smtClean="0"/>
              <a:t>5/17/2023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1292C-ABF0-439F-83E3-BFF620E1FECF}" type="slidenum">
              <a:rPr lang="en-US" smtClean="0"/>
              <a:t>‹Nº›</a:t>
            </a:fld>
            <a:endParaRPr lang="en-US"/>
          </a:p>
        </p:txBody>
      </p:sp>
    </p:spTree>
    <p:extLst>
      <p:ext uri="{BB962C8B-B14F-4D97-AF65-F5344CB8AC3E}">
        <p14:creationId xmlns:p14="http://schemas.microsoft.com/office/powerpoint/2010/main" val="31908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E03ED809-E179-406A-92A4-957199E6CA78}" type="slidenum">
              <a:rPr lang="en-US" smtClean="0"/>
              <a:t>4</a:t>
            </a:fld>
            <a:endParaRPr lang="en-US"/>
          </a:p>
        </p:txBody>
      </p:sp>
    </p:spTree>
    <p:extLst>
      <p:ext uri="{BB962C8B-B14F-4D97-AF65-F5344CB8AC3E}">
        <p14:creationId xmlns:p14="http://schemas.microsoft.com/office/powerpoint/2010/main" val="11801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smtClean="0"/>
              <a:t>5/17/2023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5899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7709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5/17/2023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42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4189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smtClean="0"/>
              <a:pPr/>
              <a:t>5/17/2023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1094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8941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64768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855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0980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0671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0272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5/17/2023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94612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stemas.unla.edu.ar/sistemas/sls/ls-4-optativa-algoritmos-y-lenguajes-prueba-del-software/pdf/Pruebas-de-Software-C03-Pruebas-estaticas.pdf" TargetMode="External"/><Relationship Id="rId2" Type="http://schemas.openxmlformats.org/officeDocument/2006/relationships/hyperlink" Target="https://es.slideshare.net/juanestebanpuertacano/tcnicas-esttica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b="1" dirty="0" smtClean="0"/>
              <a:t>ASEGURAMIENTO DE LA CALIDAD</a:t>
            </a:r>
            <a:endParaRPr lang="en-US" b="1"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265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a:xfrm>
            <a:off x="306513" y="2019300"/>
            <a:ext cx="7524750" cy="4743450"/>
          </a:xfrm>
        </p:spPr>
        <p:txBody>
          <a:bodyPr>
            <a:noAutofit/>
          </a:bodyPr>
          <a:lstStyle/>
          <a:p>
            <a:r>
              <a:rPr lang="es-EC" sz="1400" b="1" dirty="0"/>
              <a:t>Inspección:</a:t>
            </a:r>
            <a:r>
              <a:rPr lang="es-EC" sz="1400" dirty="0"/>
              <a:t> Un examen visual de un producto de software para detectar e identificar anomalías de software, incluidos errores y desviaciones de las normas y especificaciones. El propósito de una inspección es detectar e identificar anomalías de productos de software. Una inspección es un examen sistemático de pares que realiza uno o más de los siguientes:</a:t>
            </a:r>
          </a:p>
          <a:p>
            <a:r>
              <a:rPr lang="es-EC" sz="1400" dirty="0" smtClean="0"/>
              <a:t>Verifica </a:t>
            </a:r>
            <a:r>
              <a:rPr lang="es-EC" sz="1400" dirty="0"/>
              <a:t>que el producto de software cumple con sus especificaciones.</a:t>
            </a:r>
          </a:p>
          <a:p>
            <a:r>
              <a:rPr lang="es-EC" sz="1400" dirty="0"/>
              <a:t>Verifica que el producto de software presenta atributos de calidad especificados.</a:t>
            </a:r>
          </a:p>
          <a:p>
            <a:r>
              <a:rPr lang="es-EC" sz="1400" dirty="0"/>
              <a:t>Verifica que el producto de software cumple con las regulaciones, normas, directrices, planes, especificaciones y procedimientos aplicables.</a:t>
            </a:r>
          </a:p>
          <a:p>
            <a:r>
              <a:rPr lang="es-EC" sz="1400" dirty="0"/>
              <a:t>Identifica las desviaciones de las disposiciones del punto 1, 2, y 3.</a:t>
            </a:r>
          </a:p>
          <a:p>
            <a:r>
              <a:rPr lang="es-EC" sz="1400" dirty="0"/>
              <a:t>Recopila datos de ingeniería de software (por ejemplo, datos de anomalías y esfuerzo).</a:t>
            </a:r>
          </a:p>
          <a:p>
            <a:r>
              <a:rPr lang="es-EC" sz="1400" dirty="0"/>
              <a:t>Proporciona los datos de ingeniería de software recopilados que se pueden utilizar para mejorar el propio proceso de inspección y su documentación de soporte (por ejemplo, listas de verificación).</a:t>
            </a:r>
          </a:p>
          <a:p>
            <a:r>
              <a:rPr lang="es-EC" sz="1400" dirty="0"/>
              <a:t>Solicita u otorga exenciones por violación de estándares donde la adjudicación del tipo y el alcance de las violaciones se asignan a la jurisdicción de inspección.</a:t>
            </a:r>
          </a:p>
          <a:p>
            <a:r>
              <a:rPr lang="es-EC" sz="1400" dirty="0"/>
              <a:t>Utiliza los datos como entrada para las decisiones de gestión de proyectos según sea apropiado (por ejemplo, para hacer concesiones entre inspecciones adicionales versus pruebas adicionales).</a:t>
            </a:r>
          </a:p>
          <a:p>
            <a:endParaRPr lang="en-US" sz="1400"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31263" y="2832469"/>
            <a:ext cx="3963609" cy="2120531"/>
          </a:xfrm>
        </p:spPr>
      </p:pic>
    </p:spTree>
    <p:extLst>
      <p:ext uri="{BB962C8B-B14F-4D97-AF65-F5344CB8AC3E}">
        <p14:creationId xmlns:p14="http://schemas.microsoft.com/office/powerpoint/2010/main" val="590707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p:txBody>
          <a:bodyPr/>
          <a:lstStyle/>
          <a:p>
            <a:r>
              <a:rPr lang="es-EC" b="1" dirty="0" smtClean="0"/>
              <a:t>Herramientas para pruebas estáticas</a:t>
            </a:r>
            <a:r>
              <a:rPr lang="es-EC" dirty="0" smtClean="0"/>
              <a:t>:</a:t>
            </a:r>
          </a:p>
          <a:p>
            <a:r>
              <a:rPr lang="es-EC" dirty="0"/>
              <a:t>L</a:t>
            </a:r>
            <a:r>
              <a:rPr lang="es-EC" dirty="0" smtClean="0"/>
              <a:t>istas </a:t>
            </a:r>
            <a:r>
              <a:rPr lang="es-EC" dirty="0"/>
              <a:t>de </a:t>
            </a:r>
            <a:r>
              <a:rPr lang="es-EC" dirty="0" smtClean="0"/>
              <a:t>comprobación,</a:t>
            </a:r>
          </a:p>
          <a:p>
            <a:r>
              <a:rPr lang="es-EC" dirty="0" smtClean="0"/>
              <a:t>Directrices de revisión</a:t>
            </a:r>
          </a:p>
          <a:p>
            <a:r>
              <a:rPr lang="es-EC" dirty="0" err="1" smtClean="0"/>
              <a:t>Analisis</a:t>
            </a:r>
            <a:r>
              <a:rPr lang="es-EC" dirty="0" smtClean="0"/>
              <a:t> </a:t>
            </a:r>
            <a:r>
              <a:rPr lang="es-EC" dirty="0" err="1" smtClean="0"/>
              <a:t>estatico</a:t>
            </a:r>
            <a:endParaRPr lang="en-US" dirty="0"/>
          </a:p>
        </p:txBody>
      </p:sp>
      <p:sp>
        <p:nvSpPr>
          <p:cNvPr id="4" name="Marcador de contenido 3"/>
          <p:cNvSpPr>
            <a:spLocks noGrp="1"/>
          </p:cNvSpPr>
          <p:nvPr>
            <p:ph sz="half" idx="2"/>
          </p:nvPr>
        </p:nvSpPr>
        <p:spPr/>
        <p:txBody>
          <a:bodyPr/>
          <a:lstStyle/>
          <a:p>
            <a:r>
              <a:rPr lang="es-EC" dirty="0" err="1" smtClean="0"/>
              <a:t>Herr</a:t>
            </a:r>
            <a:endParaRPr lang="en-US" dirty="0"/>
          </a:p>
        </p:txBody>
      </p:sp>
    </p:spTree>
    <p:extLst>
      <p:ext uri="{BB962C8B-B14F-4D97-AF65-F5344CB8AC3E}">
        <p14:creationId xmlns:p14="http://schemas.microsoft.com/office/powerpoint/2010/main" val="3208288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TECNICAS DINAMICAS</a:t>
            </a:r>
            <a:endParaRPr lang="en-US" dirty="0"/>
          </a:p>
        </p:txBody>
      </p:sp>
      <p:sp>
        <p:nvSpPr>
          <p:cNvPr id="3" name="Marcador de contenido 2"/>
          <p:cNvSpPr>
            <a:spLocks noGrp="1"/>
          </p:cNvSpPr>
          <p:nvPr>
            <p:ph idx="1"/>
          </p:nvPr>
        </p:nvSpPr>
        <p:spPr/>
        <p:txBody>
          <a:bodyPr>
            <a:normAutofit lnSpcReduction="10000"/>
          </a:bodyPr>
          <a:lstStyle/>
          <a:p>
            <a:r>
              <a:rPr lang="es-EC" dirty="0"/>
              <a:t>Las </a:t>
            </a:r>
            <a:r>
              <a:rPr lang="es-EC" dirty="0" smtClean="0"/>
              <a:t>técnicas </a:t>
            </a:r>
            <a:r>
              <a:rPr lang="es-EC" dirty="0"/>
              <a:t>dinámicas </a:t>
            </a:r>
            <a:r>
              <a:rPr lang="es-EC" dirty="0" smtClean="0"/>
              <a:t>se </a:t>
            </a:r>
            <a:r>
              <a:rPr lang="es-EC" dirty="0"/>
              <a:t>realizan mientras el código está en ejecución. Tienen como objetivo asegurar que el software se comporte de acuerdo con los requerimientos del negocio mediante la realización </a:t>
            </a:r>
            <a:r>
              <a:rPr lang="es-EC" dirty="0" smtClean="0"/>
              <a:t>de pruebas funcionales y no funcionales.</a:t>
            </a:r>
            <a:endParaRPr lang="es-EC" dirty="0"/>
          </a:p>
          <a:p>
            <a:r>
              <a:rPr lang="es-EC" dirty="0"/>
              <a:t/>
            </a:r>
            <a:br>
              <a:rPr lang="es-EC" dirty="0"/>
            </a:br>
            <a:endParaRPr lang="es-EC" dirty="0"/>
          </a:p>
          <a:p>
            <a:r>
              <a:rPr lang="es-EC" dirty="0"/>
              <a:t>Estas pruebas se enfocan en la detección y confirmación de la corrección de defectos en el software. Por lo general se realizan en una etapa más tardía que las pruebas estáticas, por lo cual, los defectos encontrados en estas son más costosos. </a:t>
            </a:r>
          </a:p>
          <a:p>
            <a:r>
              <a:rPr lang="es-EC" dirty="0"/>
              <a:t/>
            </a:r>
            <a:br>
              <a:rPr lang="es-EC" dirty="0"/>
            </a:br>
            <a:endParaRPr lang="es-EC" dirty="0"/>
          </a:p>
          <a:p>
            <a:endParaRPr lang="en-US" dirty="0"/>
          </a:p>
        </p:txBody>
      </p:sp>
    </p:spTree>
    <p:extLst>
      <p:ext uri="{BB962C8B-B14F-4D97-AF65-F5344CB8AC3E}">
        <p14:creationId xmlns:p14="http://schemas.microsoft.com/office/powerpoint/2010/main" val="2604728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a:bodyPr>
          <a:lstStyle/>
          <a:p>
            <a:r>
              <a:rPr lang="en-US" dirty="0"/>
              <a:t>L</a:t>
            </a:r>
            <a:r>
              <a:rPr lang="en-US" dirty="0" smtClean="0"/>
              <a:t>a </a:t>
            </a:r>
            <a:r>
              <a:rPr lang="en-US" dirty="0" err="1" smtClean="0"/>
              <a:t>Prueba</a:t>
            </a:r>
            <a:r>
              <a:rPr lang="en-US" dirty="0" smtClean="0"/>
              <a:t> </a:t>
            </a:r>
            <a:r>
              <a:rPr lang="es-EC" dirty="0" smtClean="0"/>
              <a:t>de </a:t>
            </a:r>
            <a:r>
              <a:rPr lang="es-EC" dirty="0"/>
              <a:t>software se puede definir como una actividad en la cual un sistema o uno de sus componentes </a:t>
            </a:r>
            <a:r>
              <a:rPr lang="es-EC" dirty="0" smtClean="0"/>
              <a:t>se ejecuta </a:t>
            </a:r>
            <a:r>
              <a:rPr lang="es-EC" dirty="0"/>
              <a:t>en circunstancias previamente especificadas (configuración de la prueba), registrándose </a:t>
            </a:r>
            <a:r>
              <a:rPr lang="es-EC" dirty="0" smtClean="0"/>
              <a:t>los resultados </a:t>
            </a:r>
            <a:r>
              <a:rPr lang="es-EC" dirty="0"/>
              <a:t>obtenidos. </a:t>
            </a:r>
            <a:r>
              <a:rPr lang="es-EC" dirty="0" smtClean="0"/>
              <a:t>Luego se </a:t>
            </a:r>
            <a:r>
              <a:rPr lang="es-EC" dirty="0"/>
              <a:t>realiza un proceso de Evaluación en el que los </a:t>
            </a:r>
            <a:r>
              <a:rPr lang="es-EC" dirty="0" smtClean="0"/>
              <a:t>resultados obtenidos </a:t>
            </a:r>
            <a:r>
              <a:rPr lang="es-EC" dirty="0"/>
              <a:t>se comparan con los resultados esperados para localizar fallos en el software. Estos </a:t>
            </a:r>
            <a:r>
              <a:rPr lang="es-EC" dirty="0" smtClean="0"/>
              <a:t>fallos conducen </a:t>
            </a:r>
            <a:r>
              <a:rPr lang="es-EC" dirty="0"/>
              <a:t>a un proceso de Depuración en el que es necesario identificar la falta asociada </a:t>
            </a:r>
            <a:r>
              <a:rPr lang="es-EC" dirty="0" smtClean="0"/>
              <a:t>y </a:t>
            </a:r>
            <a:r>
              <a:rPr lang="es-EC" dirty="0"/>
              <a:t>corregirla, pudiendo dar lugar a una nueva prueba</a:t>
            </a:r>
            <a:r>
              <a:rPr lang="es-EC" dirty="0" smtClean="0"/>
              <a:t>.</a:t>
            </a:r>
          </a:p>
          <a:p>
            <a:r>
              <a:rPr lang="es-EC" dirty="0"/>
              <a:t>El software puede probarse de dos maneras diferentes:</a:t>
            </a:r>
            <a:br>
              <a:rPr lang="es-EC" dirty="0"/>
            </a:br>
            <a:r>
              <a:rPr lang="es-EC" dirty="0" smtClean="0"/>
              <a:t>     Conociendo </a:t>
            </a:r>
            <a:r>
              <a:rPr lang="es-EC" dirty="0"/>
              <a:t>el funcionamiento interno, estas pruebas son las pruebas de caja </a:t>
            </a:r>
            <a:r>
              <a:rPr lang="es-EC" dirty="0" smtClean="0"/>
              <a:t> blanca</a:t>
            </a:r>
            <a:r>
              <a:rPr lang="es-EC" dirty="0"/>
              <a:t>.</a:t>
            </a:r>
            <a:br>
              <a:rPr lang="es-EC" dirty="0"/>
            </a:br>
            <a:r>
              <a:rPr lang="es-EC" dirty="0" smtClean="0"/>
              <a:t>          Al </a:t>
            </a:r>
            <a:r>
              <a:rPr lang="es-EC" dirty="0"/>
              <a:t>conocer las funciones específicas del producto, estas pruebas se realizan desde una visión externa, mediante las pruebas de caja negra.</a:t>
            </a:r>
            <a:endParaRPr lang="en-US" dirty="0"/>
          </a:p>
          <a:p>
            <a:endParaRPr lang="en-US" dirty="0"/>
          </a:p>
        </p:txBody>
      </p:sp>
    </p:spTree>
    <p:extLst>
      <p:ext uri="{BB962C8B-B14F-4D97-AF65-F5344CB8AC3E}">
        <p14:creationId xmlns:p14="http://schemas.microsoft.com/office/powerpoint/2010/main" val="75928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n-US"/>
          </a:p>
        </p:txBody>
      </p:sp>
      <p:sp>
        <p:nvSpPr>
          <p:cNvPr id="5" name="Marcador de contenido 4"/>
          <p:cNvSpPr>
            <a:spLocks noGrp="1"/>
          </p:cNvSpPr>
          <p:nvPr>
            <p:ph sz="half" idx="1"/>
          </p:nvPr>
        </p:nvSpPr>
        <p:spPr/>
        <p:txBody>
          <a:bodyPr>
            <a:normAutofit fontScale="92500" lnSpcReduction="20000"/>
          </a:bodyPr>
          <a:lstStyle/>
          <a:p>
            <a:r>
              <a:rPr lang="en-US" b="1" dirty="0" err="1" smtClean="0"/>
              <a:t>Tecnica</a:t>
            </a:r>
            <a:r>
              <a:rPr lang="en-US" b="1" dirty="0" smtClean="0"/>
              <a:t> de </a:t>
            </a:r>
            <a:r>
              <a:rPr lang="en-US" b="1" dirty="0" err="1" smtClean="0"/>
              <a:t>caja</a:t>
            </a:r>
            <a:r>
              <a:rPr lang="en-US" b="1" dirty="0" smtClean="0"/>
              <a:t> </a:t>
            </a:r>
            <a:r>
              <a:rPr lang="en-US" b="1" dirty="0" err="1" smtClean="0"/>
              <a:t>blanca</a:t>
            </a:r>
            <a:r>
              <a:rPr lang="en-US" b="1" dirty="0" smtClean="0"/>
              <a:t>:</a:t>
            </a:r>
          </a:p>
          <a:p>
            <a:r>
              <a:rPr lang="es-EC" dirty="0"/>
              <a:t>El objetivo de la técnica es diseñar casos de prueba para que se ejecuten, al menos una vez, </a:t>
            </a:r>
            <a:r>
              <a:rPr lang="es-EC" dirty="0" smtClean="0"/>
              <a:t>todas las </a:t>
            </a:r>
            <a:r>
              <a:rPr lang="es-EC" dirty="0"/>
              <a:t>sentencias del programa, y todas las condiciones tanto en su vertiente verdadera como falsa</a:t>
            </a:r>
            <a:r>
              <a:rPr lang="es-EC" dirty="0" smtClean="0"/>
              <a:t>.</a:t>
            </a:r>
          </a:p>
          <a:p>
            <a:r>
              <a:rPr lang="es-EC" dirty="0"/>
              <a:t>Dentro de esta estructura de control podemos encontrar la estructura de un</a:t>
            </a:r>
            <a:br>
              <a:rPr lang="es-EC" dirty="0"/>
            </a:br>
            <a:r>
              <a:rPr lang="es-EC" dirty="0"/>
              <a:t>componente de software como puede ser sentencias de decisiones, caminos</a:t>
            </a:r>
            <a:br>
              <a:rPr lang="es-EC" dirty="0"/>
            </a:br>
            <a:r>
              <a:rPr lang="es-EC" dirty="0"/>
              <a:t>distintos del código, la estructura de una pagina web, </a:t>
            </a:r>
            <a:r>
              <a:rPr lang="es-EC" dirty="0" err="1"/>
              <a:t>etc</a:t>
            </a:r>
            <a:endParaRPr lang="es-EC" dirty="0" smtClean="0"/>
          </a:p>
          <a:p>
            <a:r>
              <a:rPr lang="es-EC" dirty="0" smtClean="0"/>
              <a:t>Es decir, se </a:t>
            </a:r>
            <a:r>
              <a:rPr lang="es-EC" dirty="0"/>
              <a:t>examina </a:t>
            </a:r>
            <a:r>
              <a:rPr lang="es-EC" dirty="0" smtClean="0"/>
              <a:t>la </a:t>
            </a:r>
            <a:r>
              <a:rPr lang="es-EC" dirty="0"/>
              <a:t>lógica interna del programa sin considerar los </a:t>
            </a:r>
            <a:r>
              <a:rPr lang="es-EC" dirty="0" smtClean="0"/>
              <a:t>aspectos </a:t>
            </a:r>
            <a:r>
              <a:rPr lang="en-US" dirty="0" smtClean="0"/>
              <a:t>de </a:t>
            </a:r>
            <a:r>
              <a:rPr lang="en-US" dirty="0" err="1"/>
              <a:t>rendimiento</a:t>
            </a:r>
            <a:r>
              <a:rPr lang="en-US" dirty="0"/>
              <a:t>.</a:t>
            </a:r>
            <a:endParaRPr lang="en-US" b="1" dirty="0"/>
          </a:p>
        </p:txBody>
      </p:sp>
      <p:pic>
        <p:nvPicPr>
          <p:cNvPr id="7" name="Marcador de contenido 6"/>
          <p:cNvPicPr>
            <a:picLocks noGrp="1" noChangeAspect="1"/>
          </p:cNvPicPr>
          <p:nvPr>
            <p:ph sz="half" idx="2"/>
          </p:nvPr>
        </p:nvPicPr>
        <p:blipFill>
          <a:blip r:embed="rId2"/>
          <a:stretch>
            <a:fillRect/>
          </a:stretch>
        </p:blipFill>
        <p:spPr>
          <a:xfrm>
            <a:off x="7159332" y="2440305"/>
            <a:ext cx="4794544" cy="2598120"/>
          </a:xfrm>
          <a:prstGeom prst="rect">
            <a:avLst/>
          </a:prstGeom>
        </p:spPr>
      </p:pic>
    </p:spTree>
    <p:extLst>
      <p:ext uri="{BB962C8B-B14F-4D97-AF65-F5344CB8AC3E}">
        <p14:creationId xmlns:p14="http://schemas.microsoft.com/office/powerpoint/2010/main" val="3872343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a:xfrm>
            <a:off x="576694" y="2402205"/>
            <a:ext cx="4754880" cy="4206240"/>
          </a:xfrm>
        </p:spPr>
        <p:txBody>
          <a:bodyPr>
            <a:normAutofit/>
          </a:bodyPr>
          <a:lstStyle/>
          <a:p>
            <a:r>
              <a:rPr lang="es-EC" dirty="0"/>
              <a:t>La prueba de ruta básica es un método de prueba de caja blanca</a:t>
            </a:r>
            <a:r>
              <a:rPr lang="es-EC" dirty="0" smtClean="0"/>
              <a:t>, este </a:t>
            </a:r>
            <a:r>
              <a:rPr lang="es-EC" dirty="0"/>
              <a:t>tipo de pruebas se basa en diseñar un caso de prueba por cada </a:t>
            </a:r>
            <a:r>
              <a:rPr lang="es-EC" dirty="0" smtClean="0"/>
              <a:t>camino independiente </a:t>
            </a:r>
            <a:r>
              <a:rPr lang="es-EC" dirty="0"/>
              <a:t>del programa. </a:t>
            </a:r>
            <a:endParaRPr lang="es-EC" dirty="0" smtClean="0"/>
          </a:p>
          <a:p>
            <a:r>
              <a:rPr lang="es-EC" dirty="0" smtClean="0"/>
              <a:t>Para </a:t>
            </a:r>
            <a:r>
              <a:rPr lang="es-EC" dirty="0"/>
              <a:t>aplicar las pruebas de ruta básica hay que conocer la representación</a:t>
            </a:r>
            <a:br>
              <a:rPr lang="es-EC" dirty="0"/>
            </a:br>
            <a:r>
              <a:rPr lang="es-EC" dirty="0"/>
              <a:t>que se conoce como grafo de flujo y las rutas de programa independiente</a:t>
            </a:r>
            <a:endParaRPr lang="en-US" dirty="0"/>
          </a:p>
        </p:txBody>
      </p:sp>
      <p:pic>
        <p:nvPicPr>
          <p:cNvPr id="5" name="Marcador de contenido 4"/>
          <p:cNvPicPr>
            <a:picLocks noGrp="1" noChangeAspect="1"/>
          </p:cNvPicPr>
          <p:nvPr>
            <p:ph sz="half" idx="2"/>
          </p:nvPr>
        </p:nvPicPr>
        <p:blipFill>
          <a:blip r:embed="rId2"/>
          <a:stretch>
            <a:fillRect/>
          </a:stretch>
        </p:blipFill>
        <p:spPr>
          <a:xfrm>
            <a:off x="6074504" y="2324099"/>
            <a:ext cx="6041295" cy="2695575"/>
          </a:xfrm>
          <a:prstGeom prst="rect">
            <a:avLst/>
          </a:prstGeom>
        </p:spPr>
      </p:pic>
    </p:spTree>
    <p:extLst>
      <p:ext uri="{BB962C8B-B14F-4D97-AF65-F5344CB8AC3E}">
        <p14:creationId xmlns:p14="http://schemas.microsoft.com/office/powerpoint/2010/main" val="3693986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p:txBody>
          <a:bodyPr/>
          <a:lstStyle/>
          <a:p>
            <a:r>
              <a:rPr lang="es-EC" dirty="0" smtClean="0"/>
              <a:t>Caja Negra</a:t>
            </a:r>
          </a:p>
          <a:p>
            <a:r>
              <a:rPr lang="es-EC" dirty="0"/>
              <a:t>Las técnicas de diseño de caja negra, también llamadas pruebas de</a:t>
            </a:r>
            <a:br>
              <a:rPr lang="es-EC" dirty="0"/>
            </a:br>
            <a:r>
              <a:rPr lang="es-EC" dirty="0"/>
              <a:t>comportamiento, son las que utilizan el análisis de la especificación, tanto</a:t>
            </a:r>
            <a:br>
              <a:rPr lang="es-EC" dirty="0"/>
            </a:br>
            <a:r>
              <a:rPr lang="es-EC" dirty="0"/>
              <a:t>funcional como no funcional, sin tener en cuenta la estructura interna del</a:t>
            </a:r>
            <a:br>
              <a:rPr lang="es-EC" dirty="0"/>
            </a:br>
            <a:r>
              <a:rPr lang="es-EC" dirty="0"/>
              <a:t>programa para diseñar los casos de </a:t>
            </a:r>
            <a:r>
              <a:rPr lang="es-EC" dirty="0" smtClean="0"/>
              <a:t>prueba, </a:t>
            </a:r>
            <a:r>
              <a:rPr lang="es-EC" dirty="0"/>
              <a:t>estas pruebas se suelen realizar durante las últimas etapas de la prueba.</a:t>
            </a:r>
            <a:endParaRPr lang="en-US" dirty="0"/>
          </a:p>
        </p:txBody>
      </p:sp>
      <p:pic>
        <p:nvPicPr>
          <p:cNvPr id="5" name="Marcador de contenido 4"/>
          <p:cNvPicPr>
            <a:picLocks noGrp="1" noChangeAspect="1"/>
          </p:cNvPicPr>
          <p:nvPr>
            <p:ph sz="half" idx="2"/>
          </p:nvPr>
        </p:nvPicPr>
        <p:blipFill>
          <a:blip r:embed="rId2"/>
          <a:stretch>
            <a:fillRect/>
          </a:stretch>
        </p:blipFill>
        <p:spPr>
          <a:xfrm>
            <a:off x="6416864" y="2724151"/>
            <a:ext cx="5505690" cy="2295524"/>
          </a:xfrm>
          <a:prstGeom prst="rect">
            <a:avLst/>
          </a:prstGeom>
        </p:spPr>
      </p:pic>
    </p:spTree>
    <p:extLst>
      <p:ext uri="{BB962C8B-B14F-4D97-AF65-F5344CB8AC3E}">
        <p14:creationId xmlns:p14="http://schemas.microsoft.com/office/powerpoint/2010/main" val="812588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p:txBody>
          <a:bodyPr/>
          <a:lstStyle/>
          <a:p>
            <a:pPr marL="0" indent="0">
              <a:buNone/>
            </a:pPr>
            <a:r>
              <a:rPr lang="es-EC" dirty="0"/>
              <a:t>Con los métodos de caja negra se intenta encontrar los </a:t>
            </a:r>
            <a:r>
              <a:rPr lang="es-EC" dirty="0" smtClean="0"/>
              <a:t>errores:</a:t>
            </a:r>
          </a:p>
          <a:p>
            <a:r>
              <a:rPr lang="es-EC" dirty="0" smtClean="0"/>
              <a:t>Funciones </a:t>
            </a:r>
            <a:r>
              <a:rPr lang="es-EC" dirty="0"/>
              <a:t>incorrectas o </a:t>
            </a:r>
            <a:r>
              <a:rPr lang="es-EC" dirty="0" smtClean="0"/>
              <a:t>faltantes.</a:t>
            </a:r>
          </a:p>
          <a:p>
            <a:r>
              <a:rPr lang="es-EC" dirty="0" smtClean="0"/>
              <a:t>Errores </a:t>
            </a:r>
            <a:r>
              <a:rPr lang="es-EC" dirty="0"/>
              <a:t>de inicialización y terminación</a:t>
            </a:r>
            <a:r>
              <a:rPr lang="es-EC" dirty="0" smtClean="0"/>
              <a:t>.</a:t>
            </a:r>
          </a:p>
          <a:p>
            <a:r>
              <a:rPr lang="es-EC" dirty="0" smtClean="0"/>
              <a:t>Errores </a:t>
            </a:r>
            <a:r>
              <a:rPr lang="es-EC" dirty="0"/>
              <a:t>de interfaz</a:t>
            </a:r>
            <a:r>
              <a:rPr lang="es-EC" dirty="0" smtClean="0"/>
              <a:t>.</a:t>
            </a:r>
          </a:p>
          <a:p>
            <a:r>
              <a:rPr lang="es-EC" dirty="0" smtClean="0"/>
              <a:t>Errores </a:t>
            </a:r>
            <a:r>
              <a:rPr lang="es-EC" dirty="0"/>
              <a:t>en las estructuras</a:t>
            </a:r>
            <a:endParaRPr lang="en-US" dirty="0"/>
          </a:p>
        </p:txBody>
      </p:sp>
      <p:sp>
        <p:nvSpPr>
          <p:cNvPr id="4" name="Marcador de contenido 3"/>
          <p:cNvSpPr>
            <a:spLocks noGrp="1"/>
          </p:cNvSpPr>
          <p:nvPr>
            <p:ph sz="half" idx="2"/>
          </p:nvPr>
        </p:nvSpPr>
        <p:spPr/>
        <p:txBody>
          <a:bodyPr/>
          <a:lstStyle/>
          <a:p>
            <a:endParaRPr lang="en-US"/>
          </a:p>
        </p:txBody>
      </p:sp>
    </p:spTree>
    <p:extLst>
      <p:ext uri="{BB962C8B-B14F-4D97-AF65-F5344CB8AC3E}">
        <p14:creationId xmlns:p14="http://schemas.microsoft.com/office/powerpoint/2010/main" val="568002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3018" y="2011363"/>
            <a:ext cx="3364376" cy="4206875"/>
          </a:xfrm>
        </p:spPr>
      </p:pic>
    </p:spTree>
    <p:extLst>
      <p:ext uri="{BB962C8B-B14F-4D97-AF65-F5344CB8AC3E}">
        <p14:creationId xmlns:p14="http://schemas.microsoft.com/office/powerpoint/2010/main" val="3010334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a:bodyPr>
          <a:lstStyle/>
          <a:p>
            <a:r>
              <a:rPr lang="en-US" dirty="0" smtClean="0"/>
              <a:t>Al </a:t>
            </a:r>
            <a:r>
              <a:rPr lang="en-US" dirty="0" err="1" smtClean="0"/>
              <a:t>evaluar</a:t>
            </a:r>
            <a:r>
              <a:rPr lang="en-US" dirty="0" smtClean="0"/>
              <a:t> </a:t>
            </a:r>
            <a:r>
              <a:rPr lang="en-US" dirty="0" err="1"/>
              <a:t>dinámicamente</a:t>
            </a:r>
            <a:r>
              <a:rPr lang="en-US" dirty="0"/>
              <a:t> un </a:t>
            </a:r>
            <a:r>
              <a:rPr lang="en-US" dirty="0" err="1"/>
              <a:t>sistema</a:t>
            </a:r>
            <a:r>
              <a:rPr lang="en-US" dirty="0"/>
              <a:t> software </a:t>
            </a:r>
            <a:r>
              <a:rPr lang="en-US" dirty="0" err="1" smtClean="0"/>
              <a:t>debe</a:t>
            </a:r>
            <a:r>
              <a:rPr lang="en-US" dirty="0" smtClean="0"/>
              <a:t> </a:t>
            </a:r>
            <a:r>
              <a:rPr lang="es-EC" dirty="0" smtClean="0"/>
              <a:t>permitir </a:t>
            </a:r>
            <a:r>
              <a:rPr lang="es-EC" dirty="0"/>
              <a:t>comenzar por los componentes más simples y más pequeños e ir </a:t>
            </a:r>
            <a:r>
              <a:rPr lang="es-EC" dirty="0" smtClean="0"/>
              <a:t>avanzando progresivamente </a:t>
            </a:r>
            <a:r>
              <a:rPr lang="es-EC" dirty="0"/>
              <a:t>hasta probar todo el software en su </a:t>
            </a:r>
            <a:r>
              <a:rPr lang="es-EC" dirty="0" smtClean="0"/>
              <a:t>conjunto, </a:t>
            </a:r>
            <a:r>
              <a:rPr lang="es-EC" dirty="0"/>
              <a:t>los pasos </a:t>
            </a:r>
            <a:r>
              <a:rPr lang="es-EC" dirty="0" smtClean="0"/>
              <a:t>a </a:t>
            </a:r>
            <a:r>
              <a:rPr lang="en-US" dirty="0" err="1" smtClean="0"/>
              <a:t>eguir</a:t>
            </a:r>
            <a:r>
              <a:rPr lang="en-US" dirty="0" smtClean="0"/>
              <a:t> </a:t>
            </a:r>
            <a:r>
              <a:rPr lang="en-US" dirty="0"/>
              <a:t>son:</a:t>
            </a:r>
          </a:p>
          <a:p>
            <a:r>
              <a:rPr lang="es-EC" dirty="0" smtClean="0"/>
              <a:t>Pruebas </a:t>
            </a:r>
            <a:r>
              <a:rPr lang="es-EC" dirty="0"/>
              <a:t>Unitarias. Comienzan con la prueba de cada módulo.</a:t>
            </a:r>
          </a:p>
          <a:p>
            <a:r>
              <a:rPr lang="es-EC" dirty="0" smtClean="0"/>
              <a:t>Pruebas </a:t>
            </a:r>
            <a:r>
              <a:rPr lang="es-EC" dirty="0"/>
              <a:t>de Integración. A partir del esquema del diseño, los módulos probados se vuelven </a:t>
            </a:r>
            <a:r>
              <a:rPr lang="es-EC" dirty="0" smtClean="0"/>
              <a:t>a probar </a:t>
            </a:r>
            <a:r>
              <a:rPr lang="es-EC" dirty="0"/>
              <a:t>combinados para probar sus interfaces.</a:t>
            </a:r>
          </a:p>
          <a:p>
            <a:r>
              <a:rPr lang="es-EC" dirty="0" smtClean="0"/>
              <a:t>Prueba </a:t>
            </a:r>
            <a:r>
              <a:rPr lang="es-EC" dirty="0"/>
              <a:t>del Sistema. El software ensamblado totalmente con cualquier </a:t>
            </a:r>
            <a:r>
              <a:rPr lang="es-EC" dirty="0" smtClean="0"/>
              <a:t>componente hardware </a:t>
            </a:r>
            <a:r>
              <a:rPr lang="es-EC" dirty="0"/>
              <a:t>que requiere se prueba para comprobar que se cumplen los requisitos funcionales.</a:t>
            </a:r>
          </a:p>
          <a:p>
            <a:r>
              <a:rPr lang="es-EC" dirty="0" smtClean="0"/>
              <a:t>Pruebas </a:t>
            </a:r>
            <a:r>
              <a:rPr lang="es-EC" dirty="0"/>
              <a:t>de Aceptación. El cliente comprueba que el software funciona según </a:t>
            </a:r>
            <a:r>
              <a:rPr lang="es-EC" dirty="0" smtClean="0"/>
              <a:t>sus </a:t>
            </a:r>
            <a:r>
              <a:rPr lang="en-US" dirty="0" err="1" smtClean="0"/>
              <a:t>expectativas</a:t>
            </a:r>
            <a:r>
              <a:rPr lang="en-US" dirty="0"/>
              <a:t>.</a:t>
            </a:r>
          </a:p>
        </p:txBody>
      </p:sp>
    </p:spTree>
    <p:extLst>
      <p:ext uri="{BB962C8B-B14F-4D97-AF65-F5344CB8AC3E}">
        <p14:creationId xmlns:p14="http://schemas.microsoft.com/office/powerpoint/2010/main" val="157116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INTRODUCCION</a:t>
            </a:r>
          </a:p>
        </p:txBody>
      </p:sp>
      <p:sp>
        <p:nvSpPr>
          <p:cNvPr id="3" name="Marcador de contenido 2"/>
          <p:cNvSpPr>
            <a:spLocks noGrp="1"/>
          </p:cNvSpPr>
          <p:nvPr>
            <p:ph idx="1"/>
          </p:nvPr>
        </p:nvSpPr>
        <p:spPr>
          <a:xfrm>
            <a:off x="914400" y="2028824"/>
            <a:ext cx="10072599" cy="4189095"/>
          </a:xfrm>
        </p:spPr>
        <p:txBody>
          <a:bodyPr>
            <a:normAutofit fontScale="92500" lnSpcReduction="10000"/>
          </a:bodyPr>
          <a:lstStyle/>
          <a:p>
            <a:r>
              <a:rPr lang="es-EC" dirty="0"/>
              <a:t>El Aseguramiento de la Calidad del Software es el conjunto de actividades planificadas y sistemáticas necesarias para aportar la confianza que el software satisfará los requisitos dados de calidad. Este aseguramiento </a:t>
            </a:r>
            <a:r>
              <a:rPr lang="es-EC" i="1" dirty="0">
                <a:solidFill>
                  <a:srgbClr val="FFFF00"/>
                </a:solidFill>
              </a:rPr>
              <a:t>se diseña para cada aplicación antes de comenzar a desarrollarla y no después</a:t>
            </a:r>
            <a:r>
              <a:rPr lang="es-EC" dirty="0"/>
              <a:t>. El Aseguramiento de la Calidad del Software engloba:</a:t>
            </a:r>
            <a:br>
              <a:rPr lang="es-EC" dirty="0"/>
            </a:br>
            <a:r>
              <a:rPr lang="es-EC" dirty="0"/>
              <a:t/>
            </a:r>
            <a:br>
              <a:rPr lang="es-EC" dirty="0"/>
            </a:br>
            <a:r>
              <a:rPr lang="es-EC" dirty="0"/>
              <a:t>Un enfoque de gestión de calidad.</a:t>
            </a:r>
          </a:p>
          <a:p>
            <a:r>
              <a:rPr lang="es-EC" dirty="0"/>
              <a:t>Métodos y herramientas de Ingeniería del Software.</a:t>
            </a:r>
          </a:p>
          <a:p>
            <a:r>
              <a:rPr lang="es-EC" dirty="0"/>
              <a:t>Revisiones técnicas formales en el proceso del software.</a:t>
            </a:r>
          </a:p>
          <a:p>
            <a:r>
              <a:rPr lang="es-EC" dirty="0"/>
              <a:t>Una estrategia de prueba </a:t>
            </a:r>
            <a:r>
              <a:rPr lang="es-EC" dirty="0" err="1"/>
              <a:t>multiescala</a:t>
            </a:r>
            <a:r>
              <a:rPr lang="es-EC" dirty="0"/>
              <a:t>.</a:t>
            </a:r>
          </a:p>
          <a:p>
            <a:r>
              <a:rPr lang="es-EC" dirty="0"/>
              <a:t>El control de la documentación del software y de los cambios realizados.</a:t>
            </a:r>
          </a:p>
          <a:p>
            <a:r>
              <a:rPr lang="es-EC" dirty="0"/>
              <a:t>Procedimientos para ajustarse a los estándares de desarrollo del software.</a:t>
            </a:r>
          </a:p>
          <a:p>
            <a:r>
              <a:rPr lang="es-EC" dirty="0"/>
              <a:t>Mecanismos de medición y de generación de informes.</a:t>
            </a:r>
          </a:p>
          <a:p>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1027" y="209551"/>
            <a:ext cx="2425698" cy="1819274"/>
          </a:xfrm>
          <a:prstGeom prst="rect">
            <a:avLst/>
          </a:prstGeom>
        </p:spPr>
      </p:pic>
    </p:spTree>
    <p:extLst>
      <p:ext uri="{BB962C8B-B14F-4D97-AF65-F5344CB8AC3E}">
        <p14:creationId xmlns:p14="http://schemas.microsoft.com/office/powerpoint/2010/main" val="3223419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n-US"/>
          </a:p>
        </p:txBody>
      </p:sp>
      <p:sp>
        <p:nvSpPr>
          <p:cNvPr id="5" name="Rectangle 1"/>
          <p:cNvSpPr>
            <a:spLocks noGrp="1" noChangeArrowheads="1"/>
          </p:cNvSpPr>
          <p:nvPr>
            <p:ph idx="1"/>
          </p:nvPr>
        </p:nvSpPr>
        <p:spPr bwMode="auto">
          <a:xfrm>
            <a:off x="177209" y="2589389"/>
            <a:ext cx="1022347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effectLst/>
                <a:latin typeface="Arial" panose="020B0604020202020204" pitchFamily="34" charset="0"/>
              </a:rPr>
              <a:t>Cano, J. E. (13 de octubre de 2013). </a:t>
            </a:r>
            <a:r>
              <a:rPr kumimoji="0" lang="es-ES" altLang="en-US" sz="2000" b="0" i="1" u="none" strike="noStrike" cap="none" normalizeH="0" baseline="0" dirty="0" err="1" smtClean="0">
                <a:ln>
                  <a:noFill/>
                </a:ln>
                <a:effectLst/>
                <a:latin typeface="Arial" panose="020B0604020202020204" pitchFamily="34" charset="0"/>
              </a:rPr>
              <a:t>Slideshare</a:t>
            </a:r>
            <a:r>
              <a:rPr kumimoji="0" lang="es-ES" altLang="en-US" sz="2000" b="0" i="1" u="none" strike="noStrike" cap="none" normalizeH="0" baseline="0" dirty="0" smtClean="0">
                <a:ln>
                  <a:noFill/>
                </a:ln>
                <a:effectLst/>
                <a:latin typeface="Arial" panose="020B0604020202020204" pitchFamily="34" charset="0"/>
              </a:rPr>
              <a:t>.</a:t>
            </a:r>
            <a:r>
              <a:rPr kumimoji="0" lang="es-ES" altLang="en-US" sz="2000" b="0" i="0" u="none" strike="noStrike" cap="none" normalizeH="0" baseline="0" dirty="0" smtClean="0">
                <a:ln>
                  <a:noFill/>
                </a:ln>
                <a:effectLst/>
                <a:latin typeface="Arial" panose="020B0604020202020204" pitchFamily="34" charset="0"/>
              </a:rPr>
              <a:t> Obtenido de Técnicas Estáticas: </a:t>
            </a:r>
            <a:r>
              <a:rPr kumimoji="0" lang="es-ES" altLang="en-US" sz="2000" b="0" i="0" u="none" strike="noStrike" cap="none" normalizeH="0" baseline="0" dirty="0" smtClean="0">
                <a:ln>
                  <a:noFill/>
                </a:ln>
                <a:effectLst/>
                <a:latin typeface="Arial" panose="020B0604020202020204" pitchFamily="34" charset="0"/>
                <a:hlinkClick r:id="rId2"/>
              </a:rPr>
              <a:t>https://es.slideshare.net/juanestebanpuertacano/tcnicas-estticas</a:t>
            </a:r>
            <a:endParaRPr kumimoji="0" lang="es-ES" altLang="en-US" sz="2000" b="0" i="0" u="none" strike="noStrike" cap="none" normalizeH="0" baseline="0" dirty="0" smtClean="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effectLst/>
                <a:latin typeface="Arial" panose="020B0604020202020204" pitchFamily="34" charset="0"/>
              </a:rPr>
              <a:t/>
            </a:r>
            <a:br>
              <a:rPr kumimoji="0" lang="es-ES" altLang="en-US" sz="2000" b="0" i="0" u="none" strike="noStrike" cap="none" normalizeH="0" baseline="0" dirty="0" smtClean="0">
                <a:ln>
                  <a:noFill/>
                </a:ln>
                <a:effectLst/>
                <a:latin typeface="Arial" panose="020B0604020202020204" pitchFamily="34" charset="0"/>
              </a:rPr>
            </a:br>
            <a:endParaRPr kumimoji="0" lang="es-ES" altLang="en-US" sz="2000" b="0" i="0" u="none" strike="noStrike" cap="none" normalizeH="0" baseline="0" dirty="0" smtClean="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effectLst/>
                <a:latin typeface="Arial" panose="020B0604020202020204" pitchFamily="34" charset="0"/>
              </a:rPr>
              <a:t>Diez, E. (s.f.). Obtenido de Pruebas Estáticas: </a:t>
            </a:r>
            <a:r>
              <a:rPr kumimoji="0" lang="es-ES" altLang="en-US" sz="2000" b="0" i="0" u="none" strike="noStrike" cap="none" normalizeH="0" baseline="0" dirty="0" smtClean="0">
                <a:ln>
                  <a:noFill/>
                </a:ln>
                <a:effectLst/>
                <a:latin typeface="Arial" panose="020B0604020202020204" pitchFamily="34" charset="0"/>
                <a:hlinkClick r:id="rId3"/>
              </a:rPr>
              <a:t>http://sistemas.unla.edu.ar/sistemas/sls/ls-4-optativa-algoritmos-y-lenguajes-prueba-del-software/pdf/Pruebas-de-Software-C03-Pruebas-estaticas.pdf</a:t>
            </a:r>
            <a:endParaRPr kumimoji="0" lang="es-ES" altLang="en-US" sz="2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386775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a:xfrm>
            <a:off x="561975" y="2011680"/>
            <a:ext cx="11372850" cy="4206240"/>
          </a:xfrm>
        </p:spPr>
        <p:txBody>
          <a:bodyPr>
            <a:normAutofit fontScale="92500" lnSpcReduction="20000"/>
          </a:bodyPr>
          <a:lstStyle/>
          <a:p>
            <a:r>
              <a:rPr lang="es-EC" sz="2400" dirty="0" smtClean="0"/>
              <a:t>La </a:t>
            </a:r>
            <a:r>
              <a:rPr lang="es-EC" sz="2400" dirty="0"/>
              <a:t>IEEE define el aseguramiento de la </a:t>
            </a:r>
            <a:r>
              <a:rPr lang="es-EC" sz="2400" dirty="0" smtClean="0"/>
              <a:t>calidad como: </a:t>
            </a:r>
          </a:p>
          <a:p>
            <a:pPr marL="228600" lvl="1" indent="0" algn="just">
              <a:buNone/>
            </a:pPr>
            <a:r>
              <a:rPr lang="es-EC" dirty="0"/>
              <a:t/>
            </a:r>
            <a:br>
              <a:rPr lang="es-EC" dirty="0"/>
            </a:br>
            <a:r>
              <a:rPr lang="es-EC" dirty="0"/>
              <a:t>“Una guía planificada y sistemática de todas las acciones necesarias para proveer </a:t>
            </a:r>
            <a:r>
              <a:rPr lang="es-EC" dirty="0" smtClean="0"/>
              <a:t>la evidencia </a:t>
            </a:r>
            <a:r>
              <a:rPr lang="es-EC" dirty="0"/>
              <a:t>adecuada de que un producto cumple los requerimientos </a:t>
            </a:r>
            <a:r>
              <a:rPr lang="es-EC" dirty="0" smtClean="0"/>
              <a:t>técnicos establecidos. Un </a:t>
            </a:r>
            <a:r>
              <a:rPr lang="es-EC" dirty="0"/>
              <a:t>conjunto de actividades diseñadas para evaluar el proceso por el cual </a:t>
            </a:r>
            <a:r>
              <a:rPr lang="es-EC" dirty="0" smtClean="0"/>
              <a:t>un producto </a:t>
            </a:r>
            <a:r>
              <a:rPr lang="es-EC" dirty="0"/>
              <a:t>es desarrollado o construido.” </a:t>
            </a:r>
            <a:endParaRPr lang="es-EC" dirty="0" smtClean="0"/>
          </a:p>
          <a:p>
            <a:pPr marL="228600" lvl="1" indent="0">
              <a:buNone/>
            </a:pPr>
            <a:endParaRPr lang="es-EC" dirty="0" smtClean="0"/>
          </a:p>
          <a:p>
            <a:r>
              <a:rPr lang="es-EC" sz="2600" dirty="0"/>
              <a:t>Diccionario de la Real Academia </a:t>
            </a:r>
            <a:r>
              <a:rPr lang="es-EC" sz="2600" dirty="0" smtClean="0"/>
              <a:t>Española: </a:t>
            </a:r>
          </a:p>
          <a:p>
            <a:pPr marL="228600" lvl="1" indent="0" algn="just">
              <a:buNone/>
            </a:pPr>
            <a:r>
              <a:rPr lang="es-EC" dirty="0" smtClean="0"/>
              <a:t>Conjunto </a:t>
            </a:r>
            <a:r>
              <a:rPr lang="es-EC" dirty="0"/>
              <a:t>de propiedades inherentes a una cosa</a:t>
            </a:r>
            <a:r>
              <a:rPr lang="es-EC" dirty="0" smtClean="0"/>
              <a:t>, que </a:t>
            </a:r>
            <a:r>
              <a:rPr lang="es-EC" dirty="0"/>
              <a:t>permiten apreciarla como igual, mejor o </a:t>
            </a:r>
            <a:r>
              <a:rPr lang="es-EC" dirty="0" smtClean="0"/>
              <a:t>peor que </a:t>
            </a:r>
            <a:r>
              <a:rPr lang="es-EC" dirty="0"/>
              <a:t>las restantes de su </a:t>
            </a:r>
            <a:r>
              <a:rPr lang="es-EC" dirty="0" smtClean="0"/>
              <a:t>especie.</a:t>
            </a:r>
          </a:p>
          <a:p>
            <a:pPr marL="228600" lvl="1" indent="0" algn="just">
              <a:buNone/>
            </a:pPr>
            <a:endParaRPr lang="en-US" sz="2400" dirty="0" smtClean="0"/>
          </a:p>
          <a:p>
            <a:pPr algn="just"/>
            <a:r>
              <a:rPr lang="en-US" sz="2600" dirty="0" smtClean="0"/>
              <a:t>Pressman:</a:t>
            </a:r>
          </a:p>
          <a:p>
            <a:pPr marL="228600" lvl="1" indent="0" algn="just">
              <a:buNone/>
            </a:pPr>
            <a:r>
              <a:rPr lang="es-EC" dirty="0"/>
              <a:t>Concordancia con los requisitos funcionales y </a:t>
            </a:r>
            <a:r>
              <a:rPr lang="es-EC" dirty="0" smtClean="0"/>
              <a:t>de rendimiento </a:t>
            </a:r>
            <a:r>
              <a:rPr lang="es-EC" dirty="0"/>
              <a:t>explícitamente establecidos, con los</a:t>
            </a:r>
            <a:br>
              <a:rPr lang="es-EC" dirty="0"/>
            </a:br>
            <a:r>
              <a:rPr lang="es-EC" dirty="0"/>
              <a:t>estándares de desarrollo </a:t>
            </a:r>
            <a:r>
              <a:rPr lang="es-EC" dirty="0" smtClean="0"/>
              <a:t>explícitamente documentados </a:t>
            </a:r>
            <a:r>
              <a:rPr lang="es-EC" dirty="0"/>
              <a:t>y con las características </a:t>
            </a:r>
            <a:r>
              <a:rPr lang="es-EC" dirty="0" smtClean="0"/>
              <a:t>implícitas que </a:t>
            </a:r>
            <a:r>
              <a:rPr lang="es-EC" dirty="0"/>
              <a:t>se espera de todo software </a:t>
            </a:r>
            <a:r>
              <a:rPr lang="es-EC" dirty="0" smtClean="0"/>
              <a:t>desarrollado profesionalmente</a:t>
            </a:r>
            <a:r>
              <a:rPr lang="es-EC" dirty="0"/>
              <a:t>.</a:t>
            </a:r>
            <a:endParaRPr lang="en-US" dirty="0"/>
          </a:p>
        </p:txBody>
      </p:sp>
    </p:spTree>
    <p:extLst>
      <p:ext uri="{BB962C8B-B14F-4D97-AF65-F5344CB8AC3E}">
        <p14:creationId xmlns:p14="http://schemas.microsoft.com/office/powerpoint/2010/main" val="190712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US"/>
          </a:p>
        </p:txBody>
      </p:sp>
      <p:sp>
        <p:nvSpPr>
          <p:cNvPr id="4" name="Marcador de contenido 3"/>
          <p:cNvSpPr>
            <a:spLocks noGrp="1"/>
          </p:cNvSpPr>
          <p:nvPr>
            <p:ph sz="half" idx="1"/>
          </p:nvPr>
        </p:nvSpPr>
        <p:spPr>
          <a:xfrm>
            <a:off x="400049" y="2011680"/>
            <a:ext cx="6467475" cy="4370070"/>
          </a:xfrm>
        </p:spPr>
        <p:txBody>
          <a:bodyPr>
            <a:normAutofit/>
          </a:bodyPr>
          <a:lstStyle/>
          <a:p>
            <a:pPr algn="just"/>
            <a:r>
              <a:rPr lang="es-ES" dirty="0"/>
              <a:t>El aseguramiento de la calidad es un sistema que pone el énfasis en los productos, desde su diseño hasta el momento de envío al cliente, y concentra sus esfuerzos en la definición de procesos y actividades que permiten la obtención de productos conforme a unas </a:t>
            </a:r>
            <a:r>
              <a:rPr lang="es-ES" dirty="0" smtClean="0"/>
              <a:t>especificaciones. (</a:t>
            </a:r>
            <a:r>
              <a:rPr lang="es-ES" dirty="0" err="1"/>
              <a:t>Renau</a:t>
            </a:r>
            <a:r>
              <a:rPr lang="es-ES" dirty="0"/>
              <a:t> Piqueras, Juan José. Aseguramiento de la calidad, los procesos y su </a:t>
            </a:r>
            <a:r>
              <a:rPr lang="es-ES" dirty="0" smtClean="0"/>
              <a:t>mejora).</a:t>
            </a:r>
          </a:p>
          <a:p>
            <a:r>
              <a:rPr lang="es-ES" dirty="0" smtClean="0"/>
              <a:t>El Plan de Aseguramiento de la Calidad establecerá un modelo de Verificación y Validación orientado </a:t>
            </a:r>
            <a:r>
              <a:rPr lang="es-ES" dirty="0"/>
              <a:t>a garantizar, respectivamente, la calidad de todos los </a:t>
            </a:r>
            <a:r>
              <a:rPr lang="es-ES" dirty="0" smtClean="0"/>
              <a:t>bienes </a:t>
            </a:r>
            <a:r>
              <a:rPr lang="es-ES" dirty="0"/>
              <a:t>no software y software del producto</a:t>
            </a:r>
            <a:r>
              <a:rPr lang="es-ES" dirty="0" smtClean="0"/>
              <a:t>.</a:t>
            </a:r>
          </a:p>
          <a:p>
            <a:r>
              <a:rPr lang="es-ES" dirty="0"/>
              <a:t>https://youtu.be/z4XjKXPEADw</a:t>
            </a:r>
          </a:p>
        </p:txBody>
      </p:sp>
      <p:sp>
        <p:nvSpPr>
          <p:cNvPr id="6" name="Marcador de contenido 5"/>
          <p:cNvSpPr>
            <a:spLocks noGrp="1"/>
          </p:cNvSpPr>
          <p:nvPr>
            <p:ph sz="half" idx="2"/>
          </p:nvPr>
        </p:nvSpPr>
        <p:spPr>
          <a:xfrm>
            <a:off x="7001916" y="2011680"/>
            <a:ext cx="4754880" cy="4206240"/>
          </a:xfrm>
        </p:spPr>
        <p:txBody>
          <a:bodyPr>
            <a:normAutofit/>
          </a:bodyPr>
          <a:lstStyle/>
          <a:p>
            <a:endParaRPr lang="en-US"/>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156" y="2553081"/>
            <a:ext cx="3962400" cy="2913888"/>
          </a:xfrm>
          <a:prstGeom prst="rect">
            <a:avLst/>
          </a:prstGeom>
        </p:spPr>
      </p:pic>
    </p:spTree>
    <p:extLst>
      <p:ext uri="{BB962C8B-B14F-4D97-AF65-F5344CB8AC3E}">
        <p14:creationId xmlns:p14="http://schemas.microsoft.com/office/powerpoint/2010/main" val="3536964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TECNICAS ESTATICAS </a:t>
            </a:r>
          </a:p>
        </p:txBody>
      </p:sp>
      <p:sp>
        <p:nvSpPr>
          <p:cNvPr id="3" name="Marcador de contenido 2"/>
          <p:cNvSpPr>
            <a:spLocks noGrp="1"/>
          </p:cNvSpPr>
          <p:nvPr>
            <p:ph idx="1"/>
          </p:nvPr>
        </p:nvSpPr>
        <p:spPr>
          <a:xfrm>
            <a:off x="345669" y="2372106"/>
            <a:ext cx="6739854" cy="4171570"/>
          </a:xfrm>
        </p:spPr>
        <p:txBody>
          <a:bodyPr/>
          <a:lstStyle/>
          <a:p>
            <a:r>
              <a:rPr lang="en-US" dirty="0" smtClean="0"/>
              <a:t>Las t</a:t>
            </a:r>
            <a:r>
              <a:rPr lang="es-EC" dirty="0"/>
              <a:t>é</a:t>
            </a:r>
            <a:r>
              <a:rPr lang="en-US" dirty="0" err="1" smtClean="0"/>
              <a:t>cnicas</a:t>
            </a:r>
            <a:r>
              <a:rPr lang="en-US" dirty="0" smtClean="0"/>
              <a:t> </a:t>
            </a:r>
            <a:r>
              <a:rPr lang="en-US" dirty="0" err="1" smtClean="0"/>
              <a:t>est</a:t>
            </a:r>
            <a:r>
              <a:rPr lang="es-EC" dirty="0"/>
              <a:t>á</a:t>
            </a:r>
            <a:r>
              <a:rPr lang="en-US" dirty="0" err="1" smtClean="0"/>
              <a:t>ticas</a:t>
            </a:r>
            <a:r>
              <a:rPr lang="en-US" dirty="0" smtClean="0"/>
              <a:t> son las </a:t>
            </a:r>
            <a:r>
              <a:rPr lang="en-US" dirty="0" err="1" smtClean="0"/>
              <a:t>primeras</a:t>
            </a:r>
            <a:r>
              <a:rPr lang="en-US" dirty="0" smtClean="0"/>
              <a:t> </a:t>
            </a:r>
            <a:r>
              <a:rPr lang="en-US" dirty="0" err="1" smtClean="0"/>
              <a:t>comprobaciones</a:t>
            </a:r>
            <a:r>
              <a:rPr lang="en-US" dirty="0" smtClean="0"/>
              <a:t> que se </a:t>
            </a:r>
            <a:r>
              <a:rPr lang="en-US" dirty="0" err="1" smtClean="0"/>
              <a:t>aplican</a:t>
            </a:r>
            <a:r>
              <a:rPr lang="en-US" dirty="0" smtClean="0"/>
              <a:t> al software.</a:t>
            </a:r>
          </a:p>
          <a:p>
            <a:r>
              <a:rPr lang="en-US" dirty="0" err="1" smtClean="0"/>
              <a:t>Estas</a:t>
            </a:r>
            <a:r>
              <a:rPr lang="en-US" dirty="0" smtClean="0"/>
              <a:t> t</a:t>
            </a:r>
            <a:r>
              <a:rPr lang="es-EC" dirty="0" smtClean="0"/>
              <a:t>é</a:t>
            </a:r>
            <a:r>
              <a:rPr lang="en-US" dirty="0" err="1" smtClean="0"/>
              <a:t>cnicas</a:t>
            </a:r>
            <a:r>
              <a:rPr lang="en-US" dirty="0" smtClean="0"/>
              <a:t> </a:t>
            </a:r>
            <a:r>
              <a:rPr lang="en-US" dirty="0" err="1" smtClean="0"/>
              <a:t>tienen</a:t>
            </a:r>
            <a:r>
              <a:rPr lang="en-US" dirty="0" smtClean="0"/>
              <a:t> que </a:t>
            </a:r>
            <a:r>
              <a:rPr lang="en-US" dirty="0" err="1" smtClean="0"/>
              <a:t>ver</a:t>
            </a:r>
            <a:r>
              <a:rPr lang="en-US" dirty="0" smtClean="0"/>
              <a:t> con el an</a:t>
            </a:r>
            <a:r>
              <a:rPr lang="es-EC" dirty="0" smtClean="0"/>
              <a:t>á</a:t>
            </a:r>
            <a:r>
              <a:rPr lang="en-US" dirty="0" err="1" smtClean="0"/>
              <a:t>lisis</a:t>
            </a:r>
            <a:r>
              <a:rPr lang="en-US" dirty="0" smtClean="0"/>
              <a:t> y el control de las </a:t>
            </a:r>
            <a:r>
              <a:rPr lang="en-US" dirty="0" err="1" smtClean="0"/>
              <a:t>representaciones</a:t>
            </a:r>
            <a:r>
              <a:rPr lang="en-US" dirty="0" smtClean="0"/>
              <a:t> del Sistema, son </a:t>
            </a:r>
            <a:r>
              <a:rPr lang="en-US" dirty="0" err="1" smtClean="0"/>
              <a:t>los</a:t>
            </a:r>
            <a:r>
              <a:rPr lang="en-US" dirty="0" smtClean="0"/>
              <a:t> </a:t>
            </a:r>
            <a:r>
              <a:rPr lang="en-US" dirty="0" err="1" smtClean="0"/>
              <a:t>diferentes</a:t>
            </a:r>
            <a:r>
              <a:rPr lang="en-US" dirty="0" smtClean="0"/>
              <a:t> </a:t>
            </a:r>
            <a:r>
              <a:rPr lang="en-US" dirty="0" err="1" smtClean="0"/>
              <a:t>modelos</a:t>
            </a:r>
            <a:r>
              <a:rPr lang="en-US" dirty="0" smtClean="0"/>
              <a:t> </a:t>
            </a:r>
            <a:r>
              <a:rPr lang="en-US" dirty="0" err="1" smtClean="0"/>
              <a:t>construido</a:t>
            </a:r>
            <a:r>
              <a:rPr lang="en-US" dirty="0" smtClean="0"/>
              <a:t> </a:t>
            </a:r>
            <a:r>
              <a:rPr lang="en-US" dirty="0" err="1" smtClean="0"/>
              <a:t>durante</a:t>
            </a:r>
            <a:r>
              <a:rPr lang="en-US" dirty="0" smtClean="0"/>
              <a:t> el </a:t>
            </a:r>
            <a:r>
              <a:rPr lang="en-US" dirty="0" err="1" smtClean="0"/>
              <a:t>proceso</a:t>
            </a:r>
            <a:r>
              <a:rPr lang="en-US" dirty="0" smtClean="0"/>
              <a:t> de </a:t>
            </a:r>
            <a:r>
              <a:rPr lang="en-US" dirty="0" err="1" smtClean="0"/>
              <a:t>desarrollo</a:t>
            </a:r>
            <a:r>
              <a:rPr lang="en-US" dirty="0" smtClean="0"/>
              <a:t> del software. Entre las t</a:t>
            </a:r>
            <a:r>
              <a:rPr lang="es-EC" dirty="0" smtClean="0"/>
              <a:t>é</a:t>
            </a:r>
            <a:r>
              <a:rPr lang="en-US" dirty="0" err="1" smtClean="0"/>
              <a:t>cnicas</a:t>
            </a:r>
            <a:r>
              <a:rPr lang="en-US" dirty="0" smtClean="0"/>
              <a:t> se </a:t>
            </a:r>
            <a:r>
              <a:rPr lang="en-US" dirty="0" err="1" smtClean="0"/>
              <a:t>tiene</a:t>
            </a:r>
            <a:r>
              <a:rPr lang="en-US" dirty="0" smtClean="0"/>
              <a:t> las </a:t>
            </a:r>
            <a:r>
              <a:rPr lang="en-US" dirty="0" err="1" smtClean="0"/>
              <a:t>revisiones</a:t>
            </a:r>
            <a:r>
              <a:rPr lang="en-US" dirty="0" smtClean="0"/>
              <a:t>, </a:t>
            </a:r>
            <a:r>
              <a:rPr lang="en-US" dirty="0" err="1" smtClean="0"/>
              <a:t>inspecciones</a:t>
            </a:r>
            <a:r>
              <a:rPr lang="en-US" dirty="0" smtClean="0"/>
              <a:t>, </a:t>
            </a:r>
            <a:r>
              <a:rPr lang="en-US" dirty="0" err="1" smtClean="0"/>
              <a:t>verificacion</a:t>
            </a:r>
            <a:r>
              <a:rPr lang="en-US" dirty="0" smtClean="0"/>
              <a:t> formal y las </a:t>
            </a:r>
            <a:r>
              <a:rPr lang="en-US" dirty="0" err="1" smtClean="0"/>
              <a:t>herramientas</a:t>
            </a:r>
            <a:r>
              <a:rPr lang="en-US" dirty="0" smtClean="0"/>
              <a:t> de an</a:t>
            </a:r>
            <a:r>
              <a:rPr lang="es-EC" dirty="0" smtClean="0"/>
              <a:t>á</a:t>
            </a:r>
            <a:r>
              <a:rPr lang="en-US" dirty="0" err="1" smtClean="0"/>
              <a:t>lisis</a:t>
            </a:r>
            <a:r>
              <a:rPr lang="en-US" dirty="0" smtClean="0"/>
              <a:t> </a:t>
            </a:r>
            <a:r>
              <a:rPr lang="en-US" dirty="0" err="1" smtClean="0"/>
              <a:t>est</a:t>
            </a:r>
            <a:r>
              <a:rPr lang="es-EC" dirty="0" smtClean="0"/>
              <a:t>á</a:t>
            </a:r>
            <a:r>
              <a:rPr lang="en-US" dirty="0" err="1" smtClean="0"/>
              <a:t>tico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698" y="2491167"/>
            <a:ext cx="4688254" cy="3447670"/>
          </a:xfrm>
          <a:prstGeom prst="rect">
            <a:avLst/>
          </a:prstGeom>
        </p:spPr>
      </p:pic>
    </p:spTree>
    <p:extLst>
      <p:ext uri="{BB962C8B-B14F-4D97-AF65-F5344CB8AC3E}">
        <p14:creationId xmlns:p14="http://schemas.microsoft.com/office/powerpoint/2010/main" val="287688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a:t>
            </a:r>
            <a:endParaRPr lang="en-US" dirty="0"/>
          </a:p>
        </p:txBody>
      </p:sp>
      <p:sp>
        <p:nvSpPr>
          <p:cNvPr id="3" name="Marcador de contenido 2"/>
          <p:cNvSpPr>
            <a:spLocks noGrp="1"/>
          </p:cNvSpPr>
          <p:nvPr>
            <p:ph sz="half" idx="1"/>
          </p:nvPr>
        </p:nvSpPr>
        <p:spPr>
          <a:xfrm>
            <a:off x="609600" y="2040032"/>
            <a:ext cx="7105649" cy="4560793"/>
          </a:xfrm>
        </p:spPr>
        <p:txBody>
          <a:bodyPr>
            <a:normAutofit fontScale="70000" lnSpcReduction="20000"/>
          </a:bodyPr>
          <a:lstStyle/>
          <a:p>
            <a:r>
              <a:rPr lang="es-EC" dirty="0"/>
              <a:t>Las revisiones constituyen una forma de probar los productos de trabajo del software (incluyendo el código) y pueden realizarse antes de ejecutar las pruebas dinámicas. Los defectos detectados durante las revisiones al principio del ciclo  a menudo son mucho más baratos de eliminar que los detectados durante las pruebas realizadas </a:t>
            </a:r>
            <a:r>
              <a:rPr lang="es-EC" dirty="0" smtClean="0"/>
              <a:t>e</a:t>
            </a:r>
          </a:p>
          <a:p>
            <a:r>
              <a:rPr lang="es-EC" dirty="0"/>
              <a:t>La principal actividad manual consiste en examinar un producto de trabajo y hacer comentarios al respecto. Cualquier producto de trabajo de software puede ser objeto de una revisión como por ejemplo:</a:t>
            </a:r>
            <a:br>
              <a:rPr lang="es-EC" dirty="0"/>
            </a:br>
            <a:r>
              <a:rPr lang="es-EC" dirty="0"/>
              <a:t/>
            </a:r>
            <a:br>
              <a:rPr lang="es-EC" dirty="0"/>
            </a:br>
            <a:r>
              <a:rPr lang="es-EC" dirty="0"/>
              <a:t>Las especificaciones de requisitos , </a:t>
            </a:r>
          </a:p>
          <a:p>
            <a:r>
              <a:rPr lang="es-EC" dirty="0"/>
              <a:t>Las especificaciones de diseño,</a:t>
            </a:r>
          </a:p>
          <a:p>
            <a:r>
              <a:rPr lang="es-EC" dirty="0"/>
              <a:t>El código, </a:t>
            </a:r>
          </a:p>
          <a:p>
            <a:r>
              <a:rPr lang="es-EC" dirty="0"/>
              <a:t>Los planes de pruebas, </a:t>
            </a:r>
          </a:p>
          <a:p>
            <a:r>
              <a:rPr lang="es-EC" dirty="0"/>
              <a:t>Las especificaciones de pruebas,</a:t>
            </a:r>
          </a:p>
          <a:p>
            <a:r>
              <a:rPr lang="es-EC" dirty="0"/>
              <a:t>Los casos de pruebas ,</a:t>
            </a:r>
          </a:p>
          <a:p>
            <a:r>
              <a:rPr lang="es-EC" dirty="0"/>
              <a:t>Los guiones de pruebas, </a:t>
            </a:r>
          </a:p>
          <a:p>
            <a:r>
              <a:rPr lang="es-EC" dirty="0"/>
              <a:t>Las guías de usuario o las páginas web.</a:t>
            </a:r>
          </a:p>
          <a:p>
            <a:r>
              <a:rPr lang="es-EC" dirty="0" smtClean="0"/>
              <a:t>Ejecutando </a:t>
            </a:r>
            <a:r>
              <a:rPr lang="es-EC" dirty="0"/>
              <a:t>el código.</a:t>
            </a:r>
            <a:endParaRPr lang="en-U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22444" y="2376488"/>
            <a:ext cx="3810000" cy="3267075"/>
          </a:xfrm>
        </p:spPr>
      </p:pic>
    </p:spTree>
    <p:extLst>
      <p:ext uri="{BB962C8B-B14F-4D97-AF65-F5344CB8AC3E}">
        <p14:creationId xmlns:p14="http://schemas.microsoft.com/office/powerpoint/2010/main" val="175423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1533526" y="2630255"/>
            <a:ext cx="937503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Las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técnicas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estáticas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complementan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los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métodos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dinámicos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Las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pruebas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estáticas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detectan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causas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de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los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fallos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defectos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lugar</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de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fallos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Los </a:t>
            </a:r>
            <a:r>
              <a:rPr kumimoji="0" lang="en-US" altLang="en-US" sz="1600" b="1" i="0" u="none" strike="noStrike" cap="none" normalizeH="0" baseline="0" dirty="0" err="1" smtClean="0">
                <a:ln>
                  <a:noFill/>
                </a:ln>
                <a:effectLst/>
                <a:latin typeface="Arial" panose="020B0604020202020204" pitchFamily="34" charset="0"/>
                <a:cs typeface="Arial" panose="020B0604020202020204" pitchFamily="34" charset="0"/>
              </a:rPr>
              <a:t>conceptos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también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son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analizados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no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sólo</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el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código</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ejecutable</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Los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defectos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desviaciones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son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detectados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una</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fase</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temprana</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antes de que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sean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implementados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el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código</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Las </a:t>
            </a:r>
            <a:r>
              <a:rPr kumimoji="0" lang="en-US" altLang="en-US" sz="1600" b="1" i="0" u="none" strike="noStrike" cap="none" normalizeH="0" baseline="0" dirty="0" err="1" smtClean="0">
                <a:ln>
                  <a:noFill/>
                </a:ln>
                <a:effectLst/>
                <a:latin typeface="Arial" panose="020B0604020202020204" pitchFamily="34" charset="0"/>
                <a:cs typeface="Arial" panose="020B0604020202020204" pitchFamily="34" charset="0"/>
              </a:rPr>
              <a:t>pruebas</a:t>
            </a:r>
            <a:r>
              <a:rPr kumimoji="0" lang="en-US" altLang="en-US" sz="1600" b="1"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1" i="0" u="none" strike="noStrike" cap="none" normalizeH="0" baseline="0" dirty="0" err="1" smtClean="0">
                <a:ln>
                  <a:noFill/>
                </a:ln>
                <a:effectLst/>
                <a:latin typeface="Arial" panose="020B0604020202020204" pitchFamily="34" charset="0"/>
                <a:cs typeface="Arial" panose="020B0604020202020204" pitchFamily="34" charset="0"/>
              </a:rPr>
              <a:t>estáticas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pueden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descubrir</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defectos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que no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fueron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detectables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en</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las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pruebas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1" i="0" u="none" strike="noStrike" cap="none" normalizeH="0" baseline="0" dirty="0" err="1" smtClean="0">
                <a:ln>
                  <a:noFill/>
                </a:ln>
                <a:effectLst/>
                <a:latin typeface="Arial" panose="020B0604020202020204" pitchFamily="34" charset="0"/>
                <a:cs typeface="Arial" panose="020B0604020202020204" pitchFamily="34" charset="0"/>
              </a:rPr>
              <a:t>dinámicas</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28566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n-US"/>
          </a:p>
        </p:txBody>
      </p:sp>
      <p:sp>
        <p:nvSpPr>
          <p:cNvPr id="3" name="Marcador de contenido 2"/>
          <p:cNvSpPr>
            <a:spLocks noGrp="1"/>
          </p:cNvSpPr>
          <p:nvPr>
            <p:ph sz="half" idx="1"/>
          </p:nvPr>
        </p:nvSpPr>
        <p:spPr>
          <a:xfrm>
            <a:off x="531949" y="2125094"/>
            <a:ext cx="6773726" cy="4132832"/>
          </a:xfrm>
        </p:spPr>
        <p:txBody>
          <a:bodyPr>
            <a:normAutofit/>
          </a:bodyPr>
          <a:lstStyle/>
          <a:p>
            <a:r>
              <a:rPr lang="en-US" b="1" dirty="0"/>
              <a:t>IEEE-1028: </a:t>
            </a:r>
            <a:r>
              <a:rPr lang="en-US" b="1" dirty="0" err="1"/>
              <a:t>revisiones</a:t>
            </a:r>
            <a:r>
              <a:rPr lang="en-US" b="1" dirty="0"/>
              <a:t> de software</a:t>
            </a:r>
          </a:p>
          <a:p>
            <a:r>
              <a:rPr lang="es-EC" dirty="0"/>
              <a:t>El propósito de esta norma es definir revisiones sistemáticas y auditorías aplicables a la adquisición, suministro, desarrollo, operación y mantenimiento de software. Esta norma describe cómo realizar una revisión. Otras normas o la administración local definen el contexto dentro del cual se realiza una revisión y el uso que se hace de los resultados de la revisión. Las revisiones de software se pueden utilizar en apoyo de los objetivos de gestión de proyectos, ingeniería de </a:t>
            </a:r>
            <a:r>
              <a:rPr lang="es-EC" dirty="0" smtClean="0"/>
              <a:t>sistemas, </a:t>
            </a:r>
            <a:r>
              <a:rPr lang="es-EC" dirty="0"/>
              <a:t>verificación y validación, gestión de configuración, garantía de calidad y auditoría. </a:t>
            </a:r>
            <a:endParaRPr lang="en-US" dirty="0"/>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43412" y="2717283"/>
            <a:ext cx="4288116" cy="2990961"/>
          </a:xfrm>
        </p:spPr>
      </p:pic>
    </p:spTree>
    <p:extLst>
      <p:ext uri="{BB962C8B-B14F-4D97-AF65-F5344CB8AC3E}">
        <p14:creationId xmlns:p14="http://schemas.microsoft.com/office/powerpoint/2010/main" val="3535675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a:xfrm>
            <a:off x="1052943" y="2595357"/>
            <a:ext cx="5671707" cy="3427096"/>
          </a:xfrm>
        </p:spPr>
        <p:txBody>
          <a:bodyPr>
            <a:normAutofit fontScale="92500" lnSpcReduction="20000"/>
          </a:bodyPr>
          <a:lstStyle/>
          <a:p>
            <a:r>
              <a:rPr lang="en-US" dirty="0" err="1" smtClean="0"/>
              <a:t>Revisiones</a:t>
            </a:r>
            <a:r>
              <a:rPr lang="en-US" dirty="0" smtClean="0"/>
              <a:t> </a:t>
            </a:r>
            <a:r>
              <a:rPr lang="en-US" dirty="0" err="1" smtClean="0"/>
              <a:t>Informales</a:t>
            </a:r>
            <a:r>
              <a:rPr lang="en-US" dirty="0" smtClean="0"/>
              <a:t>:</a:t>
            </a:r>
          </a:p>
          <a:p>
            <a:pPr marL="228600" lvl="1" indent="0">
              <a:buNone/>
            </a:pPr>
            <a:r>
              <a:rPr lang="es-EC" dirty="0"/>
              <a:t>Revisiones por Pares (Peer </a:t>
            </a:r>
            <a:r>
              <a:rPr lang="es-EC" dirty="0" err="1"/>
              <a:t>Reviews</a:t>
            </a:r>
            <a:r>
              <a:rPr lang="es-EC" dirty="0"/>
              <a:t>). Son </a:t>
            </a:r>
            <a:r>
              <a:rPr lang="es-EC" dirty="0" smtClean="0"/>
              <a:t>actividades efectivas </a:t>
            </a:r>
            <a:r>
              <a:rPr lang="es-EC" dirty="0"/>
              <a:t>para el control de la calidad. Pueden aplicarse </a:t>
            </a:r>
            <a:r>
              <a:rPr lang="es-EC" dirty="0" smtClean="0"/>
              <a:t>al análisis</a:t>
            </a:r>
            <a:r>
              <a:rPr lang="es-EC" dirty="0"/>
              <a:t>, diseño y codificación</a:t>
            </a:r>
            <a:r>
              <a:rPr lang="es-EC" dirty="0" smtClean="0"/>
              <a:t>.</a:t>
            </a:r>
          </a:p>
          <a:p>
            <a:pPr marL="228600" lvl="1" indent="0">
              <a:buNone/>
            </a:pPr>
            <a:r>
              <a:rPr lang="es-EC" dirty="0"/>
              <a:t>Consiste en </a:t>
            </a:r>
            <a:r>
              <a:rPr lang="es-EC" dirty="0" smtClean="0"/>
              <a:t>la revisión </a:t>
            </a:r>
            <a:r>
              <a:rPr lang="es-EC" dirty="0"/>
              <a:t>del código de un programador por </a:t>
            </a:r>
            <a:r>
              <a:rPr lang="es-EC" dirty="0" smtClean="0"/>
              <a:t>otros programadores </a:t>
            </a:r>
            <a:r>
              <a:rPr lang="es-EC" dirty="0"/>
              <a:t>(sus pares)</a:t>
            </a:r>
            <a:endParaRPr lang="en-US" dirty="0"/>
          </a:p>
          <a:p>
            <a:r>
              <a:rPr lang="es-EC" dirty="0"/>
              <a:t>Revisión guiada</a:t>
            </a:r>
            <a:br>
              <a:rPr lang="es-EC" dirty="0"/>
            </a:br>
            <a:r>
              <a:rPr lang="es-EC" dirty="0"/>
              <a:t>Estas revisiones pueden variar desde muy formales a bastante informales.</a:t>
            </a:r>
            <a:br>
              <a:rPr lang="es-EC" dirty="0"/>
            </a:br>
            <a:r>
              <a:rPr lang="es-EC" dirty="0"/>
              <a:t>Son llevadas acabo por el autor de un documento del proyecto y el objetivo</a:t>
            </a:r>
            <a:br>
              <a:rPr lang="es-EC" dirty="0"/>
            </a:br>
            <a:r>
              <a:rPr lang="es-EC" dirty="0"/>
              <a:t>principal es encontrar defectos y establecer un entendimiento común.</a:t>
            </a:r>
            <a:br>
              <a:rPr lang="es-EC" dirty="0"/>
            </a:br>
            <a:endParaRPr lang="en-US" dirty="0" smtClean="0"/>
          </a:p>
          <a:p>
            <a:endParaRPr lang="en-U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57657" y="2011680"/>
            <a:ext cx="3834218" cy="4594451"/>
          </a:xfrm>
        </p:spPr>
      </p:pic>
    </p:spTree>
    <p:extLst>
      <p:ext uri="{BB962C8B-B14F-4D97-AF65-F5344CB8AC3E}">
        <p14:creationId xmlns:p14="http://schemas.microsoft.com/office/powerpoint/2010/main" val="2619333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 bandas</Template>
  <TotalTime>1120</TotalTime>
  <Words>837</Words>
  <Application>Microsoft Office PowerPoint</Application>
  <PresentationFormat>Panorámica</PresentationFormat>
  <Paragraphs>90</Paragraphs>
  <Slides>20</Slides>
  <Notes>1</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Corbel</vt:lpstr>
      <vt:lpstr>Wingdings</vt:lpstr>
      <vt:lpstr>Con bandas</vt:lpstr>
      <vt:lpstr>ASEGURAMIENTO DE LA CALIDAD</vt:lpstr>
      <vt:lpstr>INTRODUCCION</vt:lpstr>
      <vt:lpstr>Presentación de PowerPoint</vt:lpstr>
      <vt:lpstr>Presentación de PowerPoint</vt:lpstr>
      <vt:lpstr>TECNICAS ESTATICAS </vt:lpstr>
      <vt:lpstr> </vt:lpstr>
      <vt:lpstr>Presentación de PowerPoint</vt:lpstr>
      <vt:lpstr>Presentación de PowerPoint</vt:lpstr>
      <vt:lpstr>Presentación de PowerPoint</vt:lpstr>
      <vt:lpstr>Presentación de PowerPoint</vt:lpstr>
      <vt:lpstr>Presentación de PowerPoint</vt:lpstr>
      <vt:lpstr>TECNICAS DINAMICAS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ASEGURAMIENTO DE LA CALIDAD</dc:title>
  <dc:creator>Gilma Toaza</dc:creator>
  <cp:lastModifiedBy>Gilma Toaza</cp:lastModifiedBy>
  <cp:revision>37</cp:revision>
  <dcterms:created xsi:type="dcterms:W3CDTF">2023-05-14T02:56:30Z</dcterms:created>
  <dcterms:modified xsi:type="dcterms:W3CDTF">2023-05-18T02:08:01Z</dcterms:modified>
</cp:coreProperties>
</file>