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7" r:id="rId1"/>
  </p:sldMasterIdLst>
  <p:sldIdLst>
    <p:sldId id="256" r:id="rId2"/>
    <p:sldId id="258" r:id="rId3"/>
    <p:sldId id="259" r:id="rId4"/>
    <p:sldId id="260" r:id="rId5"/>
    <p:sldId id="261" r:id="rId6"/>
    <p:sldId id="262" r:id="rId7"/>
    <p:sldId id="263" r:id="rId8"/>
    <p:sldId id="264" r:id="rId9"/>
    <p:sldId id="257"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57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182972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9B482E8-6E0E-1B4F-B1FD-C69DB9E858D9}" type="datetimeFigureOut">
              <a:rPr lang="en-US" smtClean="0"/>
              <a:pPr/>
              <a:t>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03991766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DFA1846-DA80-1C48-A609-854EA85C59AD}" type="datetimeFigureOut">
              <a:rPr lang="en-US" smtClean="0"/>
              <a:pPr/>
              <a:t>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392751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FBF54567-0DE4-3F47-BF90-CB84690072F9}" type="datetimeFigureOut">
              <a:rPr lang="en-US" smtClean="0"/>
              <a:pPr/>
              <a:t>5/10/2023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1212884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09B482E8-6E0E-1B4F-B1FD-C69DB9E858D9}" type="datetimeFigureOut">
              <a:rPr lang="en-US" smtClean="0"/>
              <a:pPr/>
              <a:t>5/10/2023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5881560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09B482E8-6E0E-1B4F-B1FD-C69DB9E858D9}" type="datetimeFigureOut">
              <a:rPr lang="en-US" smtClean="0"/>
              <a:pPr/>
              <a:t>5/10/2023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50862499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622345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60180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429938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DFA1846-DA80-1C48-A609-854EA85C59AD}" type="datetimeFigureOut">
              <a:rPr lang="en-US" smtClean="0"/>
              <a:pPr/>
              <a:t>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95731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5/10/2023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13292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5/10/2023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246388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5/10/2023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940274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5/10/2023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041151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0DF5E60-9974-AC48-9591-99C2BB44B7CF}" type="datetimeFigureOut">
              <a:rPr lang="en-US" smtClean="0"/>
              <a:pPr/>
              <a:t>5/10/2023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945360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8C79C5D-2A6F-F04D-97DA-BEF2467B64E4}" type="datetimeFigureOut">
              <a:rPr lang="en-US" smtClean="0"/>
              <a:pPr/>
              <a:t>5/10/2023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82562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9B482E8-6E0E-1B4F-B1FD-C69DB9E858D9}" type="datetimeFigureOut">
              <a:rPr lang="en-US" smtClean="0"/>
              <a:pPr/>
              <a:t>5/10/2023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65240447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sz="6600" b="1" dirty="0" smtClean="0">
                <a:solidFill>
                  <a:schemeClr val="accent1"/>
                </a:solidFill>
                <a:effectLst>
                  <a:outerShdw blurRad="38100" dist="38100" dir="2700000" algn="tl">
                    <a:srgbClr val="000000">
                      <a:alpha val="43137"/>
                    </a:srgbClr>
                  </a:outerShdw>
                </a:effectLst>
              </a:rPr>
              <a:t>CALIDAD DEL SOFTWARE</a:t>
            </a:r>
            <a:endParaRPr lang="en-US" sz="6600" b="1" dirty="0">
              <a:solidFill>
                <a:schemeClr val="accent1"/>
              </a:solidFill>
              <a:effectLst>
                <a:outerShdw blurRad="38100" dist="38100" dir="2700000" algn="tl">
                  <a:srgbClr val="000000">
                    <a:alpha val="43137"/>
                  </a:srgbClr>
                </a:outerShdw>
              </a:effectLst>
            </a:endParaRPr>
          </a:p>
        </p:txBody>
      </p:sp>
      <p:sp>
        <p:nvSpPr>
          <p:cNvPr id="3" name="Subtítulo 2"/>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val="36226420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n-US" b="1" dirty="0" smtClean="0">
                <a:solidFill>
                  <a:srgbClr val="C00000"/>
                </a:solidFill>
              </a:rPr>
              <a:t>COSTOS DE LA CALIDAD</a:t>
            </a:r>
            <a:endParaRPr lang="en-US" b="1" dirty="0">
              <a:solidFill>
                <a:srgbClr val="C00000"/>
              </a:solidFill>
            </a:endParaRPr>
          </a:p>
        </p:txBody>
      </p:sp>
      <p:sp>
        <p:nvSpPr>
          <p:cNvPr id="3" name="Marcador de contenido 2"/>
          <p:cNvSpPr>
            <a:spLocks noGrp="1"/>
          </p:cNvSpPr>
          <p:nvPr>
            <p:ph sz="half" idx="1"/>
          </p:nvPr>
        </p:nvSpPr>
        <p:spPr>
          <a:xfrm>
            <a:off x="1741487" y="2126222"/>
            <a:ext cx="4313864" cy="3777622"/>
          </a:xfrm>
        </p:spPr>
        <p:txBody>
          <a:bodyPr/>
          <a:lstStyle/>
          <a:p>
            <a:r>
              <a:rPr lang="es-ES" dirty="0"/>
              <a:t>El </a:t>
            </a:r>
            <a:r>
              <a:rPr lang="es-ES" i="1" dirty="0"/>
              <a:t>costo de la calidad </a:t>
            </a:r>
            <a:r>
              <a:rPr lang="es-ES" dirty="0"/>
              <a:t>incluye todos los costos en los que se incurre al buscar la calidad o </a:t>
            </a:r>
            <a:r>
              <a:rPr lang="es-ES" dirty="0" smtClean="0"/>
              <a:t>al realizar </a:t>
            </a:r>
            <a:r>
              <a:rPr lang="es-ES" dirty="0"/>
              <a:t>actividades relacionadas con ella y los costos posteriores de la falta de </a:t>
            </a:r>
            <a:r>
              <a:rPr lang="es-ES" dirty="0" smtClean="0"/>
              <a:t>calidad.</a:t>
            </a:r>
          </a:p>
          <a:p>
            <a:r>
              <a:rPr lang="es-ES" dirty="0"/>
              <a:t>El costo de la calidad </a:t>
            </a:r>
            <a:r>
              <a:rPr lang="es-ES" dirty="0" smtClean="0"/>
              <a:t>puede dividirse </a:t>
            </a:r>
            <a:r>
              <a:rPr lang="es-ES" dirty="0"/>
              <a:t>en los costos que están asociados con la prevención, la evaluación y la falla.</a:t>
            </a:r>
            <a:endParaRPr lang="en-US" dirty="0"/>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5351" y="1905000"/>
            <a:ext cx="5981699" cy="3983162"/>
          </a:xfrm>
          <a:prstGeom prst="rect">
            <a:avLst/>
          </a:prstGeom>
        </p:spPr>
      </p:pic>
      <p:sp>
        <p:nvSpPr>
          <p:cNvPr id="5" name="Marcador de contenido 4"/>
          <p:cNvSpPr>
            <a:spLocks noGrp="1"/>
          </p:cNvSpPr>
          <p:nvPr>
            <p:ph sz="half" idx="2"/>
          </p:nvPr>
        </p:nvSpPr>
        <p:spPr/>
        <p:txBody>
          <a:bodyPr/>
          <a:lstStyle/>
          <a:p>
            <a:endParaRPr lang="en-US" dirty="0"/>
          </a:p>
        </p:txBody>
      </p:sp>
    </p:spTree>
    <p:extLst>
      <p:ext uri="{BB962C8B-B14F-4D97-AF65-F5344CB8AC3E}">
        <p14:creationId xmlns:p14="http://schemas.microsoft.com/office/powerpoint/2010/main" val="36831023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Clasificador</a:t>
            </a:r>
            <a:r>
              <a:rPr lang="en-US" dirty="0" smtClean="0"/>
              <a:t> </a:t>
            </a:r>
            <a:r>
              <a:rPr lang="en-US" dirty="0" err="1" smtClean="0"/>
              <a:t>costos</a:t>
            </a:r>
            <a:r>
              <a:rPr lang="en-US" dirty="0" smtClean="0"/>
              <a:t> de </a:t>
            </a:r>
            <a:r>
              <a:rPr lang="en-US" dirty="0" err="1" smtClean="0"/>
              <a:t>calidad</a:t>
            </a:r>
            <a:endParaRPr lang="en-US" dirty="0"/>
          </a:p>
        </p:txBody>
      </p:sp>
      <p:sp>
        <p:nvSpPr>
          <p:cNvPr id="3" name="Marcador de contenido 2"/>
          <p:cNvSpPr>
            <a:spLocks noGrp="1"/>
          </p:cNvSpPr>
          <p:nvPr>
            <p:ph idx="1"/>
          </p:nvPr>
        </p:nvSpPr>
        <p:spPr>
          <a:xfrm>
            <a:off x="1251678" y="1874517"/>
            <a:ext cx="10178322" cy="3593591"/>
          </a:xfrm>
        </p:spPr>
        <p:txBody>
          <a:bodyPr>
            <a:noAutofit/>
          </a:bodyPr>
          <a:lstStyle/>
          <a:p>
            <a:r>
              <a:rPr lang="es-ES" sz="1600" dirty="0"/>
              <a:t>Los </a:t>
            </a:r>
            <a:r>
              <a:rPr lang="es-ES" sz="1600" i="1" dirty="0"/>
              <a:t>costos de prevención </a:t>
            </a:r>
            <a:r>
              <a:rPr lang="es-ES" sz="1600" dirty="0"/>
              <a:t>incluyen lo siguiente: </a:t>
            </a:r>
            <a:endParaRPr lang="es-ES" sz="1600" dirty="0" smtClean="0"/>
          </a:p>
          <a:p>
            <a:pPr lvl="1"/>
            <a:r>
              <a:rPr lang="es-ES" sz="1600" dirty="0" smtClean="0"/>
              <a:t>a) </a:t>
            </a:r>
            <a:r>
              <a:rPr lang="es-ES" sz="1600" dirty="0"/>
              <a:t>el costo de las actividades de </a:t>
            </a:r>
            <a:r>
              <a:rPr lang="es-ES" sz="1600" dirty="0" smtClean="0"/>
              <a:t>administración  requeridas </a:t>
            </a:r>
            <a:r>
              <a:rPr lang="es-ES" sz="1600" dirty="0"/>
              <a:t>para planear y coordinar todas las actividades de control y aseguramiento de la </a:t>
            </a:r>
            <a:r>
              <a:rPr lang="es-ES" sz="1600" dirty="0" smtClean="0"/>
              <a:t>calidad.</a:t>
            </a:r>
            <a:endParaRPr lang="es-ES" sz="1600" dirty="0"/>
          </a:p>
          <a:p>
            <a:pPr lvl="1"/>
            <a:r>
              <a:rPr lang="es-ES" sz="1600" dirty="0" smtClean="0"/>
              <a:t>b) </a:t>
            </a:r>
            <a:r>
              <a:rPr lang="es-ES" sz="1600" dirty="0"/>
              <a:t>el costo de las actividades técnicas agregadas para desarrollar modelos completos </a:t>
            </a:r>
            <a:r>
              <a:rPr lang="es-ES" sz="1600" dirty="0" smtClean="0"/>
              <a:t>de los </a:t>
            </a:r>
            <a:r>
              <a:rPr lang="es-ES" sz="1600" dirty="0"/>
              <a:t>requerimientos y del diseño, </a:t>
            </a:r>
            <a:endParaRPr lang="es-ES" sz="1600" dirty="0" smtClean="0"/>
          </a:p>
          <a:p>
            <a:pPr lvl="1"/>
            <a:r>
              <a:rPr lang="es-ES" sz="1600" dirty="0" smtClean="0"/>
              <a:t>c) </a:t>
            </a:r>
            <a:r>
              <a:rPr lang="es-ES" sz="1600" dirty="0"/>
              <a:t>los costos de planear las pruebas y </a:t>
            </a:r>
            <a:endParaRPr lang="es-ES" sz="1600" dirty="0" smtClean="0"/>
          </a:p>
          <a:p>
            <a:pPr lvl="1"/>
            <a:r>
              <a:rPr lang="es-ES" sz="1600" dirty="0" smtClean="0"/>
              <a:t>d) </a:t>
            </a:r>
            <a:r>
              <a:rPr lang="es-ES" sz="1600" dirty="0"/>
              <a:t>el costo de toda </a:t>
            </a:r>
            <a:r>
              <a:rPr lang="es-ES" sz="1600" dirty="0" smtClean="0"/>
              <a:t>la capacitación </a:t>
            </a:r>
            <a:r>
              <a:rPr lang="es-ES" sz="1600" dirty="0"/>
              <a:t>asociada con estas actividades.</a:t>
            </a:r>
          </a:p>
          <a:p>
            <a:r>
              <a:rPr lang="es-ES" sz="1600" dirty="0"/>
              <a:t>Los </a:t>
            </a:r>
            <a:r>
              <a:rPr lang="es-ES" sz="1600" i="1" dirty="0"/>
              <a:t>costos de evaluación </a:t>
            </a:r>
            <a:r>
              <a:rPr lang="es-ES" sz="1600" dirty="0"/>
              <a:t>incluyen las actividades de investigación de la condición del </a:t>
            </a:r>
            <a:r>
              <a:rPr lang="es-ES" sz="1600" dirty="0" smtClean="0"/>
              <a:t>producto la </a:t>
            </a:r>
            <a:r>
              <a:rPr lang="es-ES" sz="1600" dirty="0"/>
              <a:t>“primera vez” que pasa por cada proceso. </a:t>
            </a:r>
            <a:endParaRPr lang="es-ES" sz="1600" dirty="0" smtClean="0"/>
          </a:p>
          <a:p>
            <a:pPr lvl="1"/>
            <a:r>
              <a:rPr lang="es-ES" sz="1600" dirty="0" smtClean="0"/>
              <a:t>Algunos </a:t>
            </a:r>
            <a:r>
              <a:rPr lang="es-ES" sz="1600" dirty="0"/>
              <a:t>ejemplos de costos de </a:t>
            </a:r>
            <a:r>
              <a:rPr lang="es-ES" sz="1600" dirty="0" smtClean="0"/>
              <a:t>evaluación </a:t>
            </a:r>
            <a:r>
              <a:rPr lang="en-US" sz="1600" dirty="0" err="1" smtClean="0"/>
              <a:t>incluyen</a:t>
            </a:r>
            <a:r>
              <a:rPr lang="en-US" sz="1600" dirty="0" smtClean="0"/>
              <a:t> </a:t>
            </a:r>
            <a:r>
              <a:rPr lang="en-US" sz="1600" dirty="0" err="1"/>
              <a:t>los</a:t>
            </a:r>
            <a:r>
              <a:rPr lang="en-US" sz="1600" dirty="0"/>
              <a:t> </a:t>
            </a:r>
            <a:r>
              <a:rPr lang="en-US" sz="1600" dirty="0" err="1"/>
              <a:t>siguientes</a:t>
            </a:r>
            <a:r>
              <a:rPr lang="en-US" sz="1600" dirty="0"/>
              <a:t>:</a:t>
            </a:r>
          </a:p>
          <a:p>
            <a:pPr lvl="1"/>
            <a:r>
              <a:rPr lang="es-ES" sz="1600" dirty="0" smtClean="0"/>
              <a:t>El </a:t>
            </a:r>
            <a:r>
              <a:rPr lang="es-ES" sz="1600" dirty="0"/>
              <a:t>costo de efectuar revisiones técnicas </a:t>
            </a:r>
            <a:r>
              <a:rPr lang="es-ES" sz="1600" dirty="0" smtClean="0"/>
              <a:t>de </a:t>
            </a:r>
            <a:r>
              <a:rPr lang="es-ES" sz="1600" dirty="0"/>
              <a:t>los productos </a:t>
            </a:r>
            <a:r>
              <a:rPr lang="es-ES" sz="1600" dirty="0" smtClean="0"/>
              <a:t>del trabajo </a:t>
            </a:r>
            <a:r>
              <a:rPr lang="es-ES" sz="1600" dirty="0"/>
              <a:t>de la ingeniería de software.</a:t>
            </a:r>
          </a:p>
          <a:p>
            <a:pPr lvl="1"/>
            <a:r>
              <a:rPr lang="es-ES" sz="1600" dirty="0" smtClean="0"/>
              <a:t>El </a:t>
            </a:r>
            <a:r>
              <a:rPr lang="es-ES" sz="1600" dirty="0"/>
              <a:t>costo de recabar datos y unidades de medida para la </a:t>
            </a:r>
            <a:r>
              <a:rPr lang="es-ES" sz="1600" dirty="0" smtClean="0"/>
              <a:t>evaluación</a:t>
            </a:r>
            <a:endParaRPr lang="es-ES" sz="1600" dirty="0"/>
          </a:p>
          <a:p>
            <a:pPr lvl="1"/>
            <a:r>
              <a:rPr lang="es-ES" sz="1600" dirty="0" smtClean="0"/>
              <a:t>El </a:t>
            </a:r>
            <a:r>
              <a:rPr lang="es-ES" sz="1600" dirty="0"/>
              <a:t>costo de hacer las pruebas y </a:t>
            </a:r>
            <a:r>
              <a:rPr lang="es-ES" sz="1600" dirty="0" smtClean="0"/>
              <a:t>depurar</a:t>
            </a:r>
            <a:endParaRPr lang="en-US" sz="1600" dirty="0"/>
          </a:p>
        </p:txBody>
      </p:sp>
    </p:spTree>
    <p:extLst>
      <p:ext uri="{BB962C8B-B14F-4D97-AF65-F5344CB8AC3E}">
        <p14:creationId xmlns:p14="http://schemas.microsoft.com/office/powerpoint/2010/main" val="8983109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dirty="0"/>
          </a:p>
        </p:txBody>
      </p:sp>
      <p:sp>
        <p:nvSpPr>
          <p:cNvPr id="3" name="Marcador de contenido 2"/>
          <p:cNvSpPr>
            <a:spLocks noGrp="1"/>
          </p:cNvSpPr>
          <p:nvPr>
            <p:ph idx="1"/>
          </p:nvPr>
        </p:nvSpPr>
        <p:spPr>
          <a:xfrm>
            <a:off x="1276349" y="1990725"/>
            <a:ext cx="5276851" cy="4381499"/>
          </a:xfrm>
        </p:spPr>
        <p:txBody>
          <a:bodyPr>
            <a:normAutofit fontScale="92500" lnSpcReduction="20000"/>
          </a:bodyPr>
          <a:lstStyle/>
          <a:p>
            <a:r>
              <a:rPr lang="es-ES" dirty="0"/>
              <a:t>Los </a:t>
            </a:r>
            <a:r>
              <a:rPr lang="es-ES" i="1" dirty="0"/>
              <a:t>costos de falla </a:t>
            </a:r>
            <a:r>
              <a:rPr lang="es-ES" dirty="0"/>
              <a:t>son aquellos que se eliminarían si no hubiera errores antes o después </a:t>
            </a:r>
            <a:r>
              <a:rPr lang="es-ES" dirty="0" smtClean="0"/>
              <a:t>de enviar </a:t>
            </a:r>
            <a:r>
              <a:rPr lang="es-ES" dirty="0"/>
              <a:t>el producto a los consumidores. Los costos de falla se subdividen en internos y externos.</a:t>
            </a:r>
          </a:p>
          <a:p>
            <a:pPr lvl="1"/>
            <a:r>
              <a:rPr lang="es-ES" dirty="0" smtClean="0"/>
              <a:t>Internos:  se </a:t>
            </a:r>
            <a:r>
              <a:rPr lang="es-ES" dirty="0"/>
              <a:t>incurre en </a:t>
            </a:r>
            <a:r>
              <a:rPr lang="es-ES" i="1" dirty="0"/>
              <a:t>costos internos de falla </a:t>
            </a:r>
            <a:r>
              <a:rPr lang="es-ES" dirty="0"/>
              <a:t>cuando se detecta un error en un producto antes del envío.</a:t>
            </a:r>
          </a:p>
          <a:p>
            <a:pPr lvl="1"/>
            <a:r>
              <a:rPr lang="es-ES" dirty="0"/>
              <a:t>Los costos internos de falla incluyen los siguientes</a:t>
            </a:r>
            <a:r>
              <a:rPr lang="es-ES" dirty="0" smtClean="0"/>
              <a:t>:</a:t>
            </a:r>
          </a:p>
          <a:p>
            <a:pPr lvl="2"/>
            <a:r>
              <a:rPr lang="es-ES" dirty="0"/>
              <a:t>El costo requerido por efectuar repeticiones (reparaciones para corregir un error).</a:t>
            </a:r>
          </a:p>
          <a:p>
            <a:pPr lvl="2"/>
            <a:r>
              <a:rPr lang="es-ES" sz="1400" dirty="0" smtClean="0"/>
              <a:t>El </a:t>
            </a:r>
            <a:r>
              <a:rPr lang="es-ES" sz="1400" dirty="0"/>
              <a:t>costo en el que se incurre cuando una repetición genera inadvertidamente </a:t>
            </a:r>
            <a:r>
              <a:rPr lang="es-ES" sz="1400" dirty="0" smtClean="0"/>
              <a:t>efectos </a:t>
            </a:r>
            <a:r>
              <a:rPr lang="en-US" sz="1400" dirty="0" err="1" smtClean="0"/>
              <a:t>colaterales</a:t>
            </a:r>
            <a:r>
              <a:rPr lang="en-US" sz="1400" dirty="0" smtClean="0"/>
              <a:t> </a:t>
            </a:r>
            <a:r>
              <a:rPr lang="en-US" sz="1400" dirty="0"/>
              <a:t>que </a:t>
            </a:r>
            <a:r>
              <a:rPr lang="en-US" sz="1400" dirty="0" err="1"/>
              <a:t>deban</a:t>
            </a:r>
            <a:r>
              <a:rPr lang="en-US" sz="1400" dirty="0"/>
              <a:t> </a:t>
            </a:r>
            <a:r>
              <a:rPr lang="en-US" sz="1400" dirty="0" err="1"/>
              <a:t>mitigarse</a:t>
            </a:r>
            <a:r>
              <a:rPr lang="en-US" sz="1400" dirty="0"/>
              <a:t>.</a:t>
            </a:r>
          </a:p>
          <a:p>
            <a:pPr lvl="2"/>
            <a:r>
              <a:rPr lang="es-ES" sz="1400" dirty="0" smtClean="0"/>
              <a:t>Los </a:t>
            </a:r>
            <a:r>
              <a:rPr lang="es-ES" sz="1400" dirty="0"/>
              <a:t>costos asociados con la colección de las unidades de medida de la calidad </a:t>
            </a:r>
            <a:r>
              <a:rPr lang="es-ES" sz="1400" dirty="0" smtClean="0"/>
              <a:t>que permitan </a:t>
            </a:r>
            <a:r>
              <a:rPr lang="es-ES" sz="1400" dirty="0"/>
              <a:t>que una organización evalúe los modos de la falla.</a:t>
            </a:r>
            <a:endParaRPr lang="en-US" sz="1400" dirty="0"/>
          </a:p>
        </p:txBody>
      </p:sp>
      <p:pic>
        <p:nvPicPr>
          <p:cNvPr id="5" name="Imagen 4"/>
          <p:cNvPicPr>
            <a:picLocks noChangeAspect="1"/>
          </p:cNvPicPr>
          <p:nvPr/>
        </p:nvPicPr>
        <p:blipFill>
          <a:blip r:embed="rId2"/>
          <a:stretch>
            <a:fillRect/>
          </a:stretch>
        </p:blipFill>
        <p:spPr>
          <a:xfrm>
            <a:off x="6934201" y="1150255"/>
            <a:ext cx="4924424" cy="5454168"/>
          </a:xfrm>
          <a:prstGeom prst="rect">
            <a:avLst/>
          </a:prstGeom>
        </p:spPr>
      </p:pic>
    </p:spTree>
    <p:extLst>
      <p:ext uri="{BB962C8B-B14F-4D97-AF65-F5344CB8AC3E}">
        <p14:creationId xmlns:p14="http://schemas.microsoft.com/office/powerpoint/2010/main" val="819849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endParaRPr lang="en-US"/>
          </a:p>
        </p:txBody>
      </p:sp>
      <p:sp>
        <p:nvSpPr>
          <p:cNvPr id="3" name="Marcador de contenido 2"/>
          <p:cNvSpPr>
            <a:spLocks noGrp="1"/>
          </p:cNvSpPr>
          <p:nvPr>
            <p:ph sz="half" idx="1"/>
          </p:nvPr>
        </p:nvSpPr>
        <p:spPr>
          <a:xfrm>
            <a:off x="1770062" y="1905000"/>
            <a:ext cx="4313864" cy="3777622"/>
          </a:xfrm>
        </p:spPr>
        <p:txBody>
          <a:bodyPr>
            <a:normAutofit fontScale="92500" lnSpcReduction="10000"/>
          </a:bodyPr>
          <a:lstStyle/>
          <a:p>
            <a:r>
              <a:rPr lang="es-ES" dirty="0"/>
              <a:t>Los </a:t>
            </a:r>
            <a:r>
              <a:rPr lang="es-ES" i="1" dirty="0"/>
              <a:t>costos externos de falla </a:t>
            </a:r>
            <a:r>
              <a:rPr lang="es-ES" dirty="0"/>
              <a:t>se asocian con defectos encontrados después de que el </a:t>
            </a:r>
            <a:r>
              <a:rPr lang="es-ES" dirty="0" smtClean="0"/>
              <a:t>producto se </a:t>
            </a:r>
            <a:r>
              <a:rPr lang="es-ES" dirty="0"/>
              <a:t>envió a los consumidores. </a:t>
            </a:r>
            <a:endParaRPr lang="es-ES" dirty="0" smtClean="0"/>
          </a:p>
          <a:p>
            <a:pPr lvl="1"/>
            <a:r>
              <a:rPr lang="es-ES" dirty="0" smtClean="0"/>
              <a:t>Algunos </a:t>
            </a:r>
            <a:r>
              <a:rPr lang="es-ES" dirty="0"/>
              <a:t>ejemplos de costos externos de falla son los de </a:t>
            </a:r>
            <a:r>
              <a:rPr lang="es-ES" dirty="0" smtClean="0"/>
              <a:t>solución de </a:t>
            </a:r>
            <a:r>
              <a:rPr lang="es-ES" dirty="0"/>
              <a:t>quejas, devolución y sustitución del producto, ayuda en línea y trabajo asociado con la garantía.</a:t>
            </a:r>
          </a:p>
          <a:p>
            <a:pPr lvl="1"/>
            <a:r>
              <a:rPr lang="es-ES" dirty="0"/>
              <a:t>La mala reputación y la pérdida resultante de negocios es otro costo externo de falla </a:t>
            </a:r>
            <a:r>
              <a:rPr lang="es-ES" dirty="0" smtClean="0"/>
              <a:t>que resulta </a:t>
            </a:r>
            <a:r>
              <a:rPr lang="es-ES" dirty="0"/>
              <a:t>difícil de cuantificar y que, sin embargo, es real. Cuando se produce software de </a:t>
            </a:r>
            <a:r>
              <a:rPr lang="es-ES" dirty="0" smtClean="0"/>
              <a:t>mala </a:t>
            </a:r>
            <a:r>
              <a:rPr lang="en-US" dirty="0" err="1" smtClean="0"/>
              <a:t>calidad</a:t>
            </a:r>
            <a:r>
              <a:rPr lang="en-US" dirty="0"/>
              <a:t>, </a:t>
            </a:r>
            <a:r>
              <a:rPr lang="en-US" dirty="0" err="1" smtClean="0"/>
              <a:t>suceden</a:t>
            </a:r>
            <a:r>
              <a:rPr lang="en-US" dirty="0" smtClean="0"/>
              <a:t> </a:t>
            </a:r>
            <a:r>
              <a:rPr lang="en-US" dirty="0" err="1"/>
              <a:t>cosas</a:t>
            </a:r>
            <a:r>
              <a:rPr lang="en-US" dirty="0"/>
              <a:t> </a:t>
            </a:r>
            <a:r>
              <a:rPr lang="en-US" dirty="0" err="1"/>
              <a:t>malas</a:t>
            </a:r>
            <a:r>
              <a:rPr lang="en-US" dirty="0"/>
              <a:t>.</a:t>
            </a:r>
          </a:p>
        </p:txBody>
      </p:sp>
      <p:pic>
        <p:nvPicPr>
          <p:cNvPr id="6" name="Marcador de contenido 5"/>
          <p:cNvPicPr>
            <a:picLocks noGrp="1" noChangeAspect="1"/>
          </p:cNvPicPr>
          <p:nvPr>
            <p:ph sz="half" idx="2"/>
          </p:nvPr>
        </p:nvPicPr>
        <p:blipFill>
          <a:blip r:embed="rId2"/>
          <a:stretch>
            <a:fillRect/>
          </a:stretch>
        </p:blipFill>
        <p:spPr>
          <a:xfrm>
            <a:off x="6648449" y="1905000"/>
            <a:ext cx="5395497" cy="3946380"/>
          </a:xfrm>
          <a:prstGeom prst="rect">
            <a:avLst/>
          </a:prstGeom>
        </p:spPr>
      </p:pic>
    </p:spTree>
    <p:extLst>
      <p:ext uri="{BB962C8B-B14F-4D97-AF65-F5344CB8AC3E}">
        <p14:creationId xmlns:p14="http://schemas.microsoft.com/office/powerpoint/2010/main" val="8683089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b="1" dirty="0" smtClean="0">
                <a:solidFill>
                  <a:schemeClr val="accent1"/>
                </a:solidFill>
              </a:rPr>
              <a:t>DEFINICIONES DE CALIDAD</a:t>
            </a:r>
          </a:p>
        </p:txBody>
      </p:sp>
      <p:pic>
        <p:nvPicPr>
          <p:cNvPr id="16387" name="Picture 2"/>
          <p:cNvPicPr>
            <a:picLocks noGrp="1" noChangeAspect="1" noChangeArrowheads="1"/>
          </p:cNvPicPr>
          <p:nvPr>
            <p:ph idx="1"/>
          </p:nvPr>
        </p:nvPicPr>
        <p:blipFill>
          <a:blip r:embed="rId2" cstate="print"/>
          <a:stretch>
            <a:fillRect/>
          </a:stretch>
        </p:blipFill>
        <p:spPr>
          <a:xfrm>
            <a:off x="4373563" y="2133600"/>
            <a:ext cx="5346700" cy="3778250"/>
          </a:xfrm>
        </p:spPr>
      </p:pic>
      <p:pic>
        <p:nvPicPr>
          <p:cNvPr id="16388" name="Picture 4" descr="Calidad2.jpg"/>
          <p:cNvPicPr>
            <a:picLocks noChangeAspect="1"/>
          </p:cNvPicPr>
          <p:nvPr/>
        </p:nvPicPr>
        <p:blipFill>
          <a:blip r:embed="rId3" cstate="print"/>
          <a:srcRect/>
          <a:stretch>
            <a:fillRect/>
          </a:stretch>
        </p:blipFill>
        <p:spPr bwMode="auto">
          <a:xfrm>
            <a:off x="1981201" y="2189650"/>
            <a:ext cx="5029200" cy="4160838"/>
          </a:xfrm>
          <a:prstGeom prst="rect">
            <a:avLst/>
          </a:prstGeom>
          <a:noFill/>
          <a:ln w="9525">
            <a:noFill/>
            <a:miter lim="800000"/>
            <a:headEnd/>
            <a:tailEnd/>
          </a:ln>
        </p:spPr>
      </p:pic>
      <p:sp>
        <p:nvSpPr>
          <p:cNvPr id="5" name="4 Rectángulo"/>
          <p:cNvSpPr/>
          <p:nvPr/>
        </p:nvSpPr>
        <p:spPr>
          <a:xfrm>
            <a:off x="1876426" y="1638078"/>
            <a:ext cx="3302507" cy="523220"/>
          </a:xfrm>
          <a:prstGeom prst="rect">
            <a:avLst/>
          </a:prstGeom>
        </p:spPr>
        <p:txBody>
          <a:bodyPr wrap="none">
            <a:spAutoFit/>
          </a:bodyPr>
          <a:lstStyle/>
          <a:p>
            <a:r>
              <a:rPr lang="es-CR" sz="2800" dirty="0"/>
              <a:t>¿Qué es calidad?</a:t>
            </a:r>
            <a:endParaRPr lang="en-US" sz="2800" dirty="0"/>
          </a:p>
        </p:txBody>
      </p:sp>
    </p:spTree>
    <p:extLst>
      <p:ext uri="{BB962C8B-B14F-4D97-AF65-F5344CB8AC3E}">
        <p14:creationId xmlns:p14="http://schemas.microsoft.com/office/powerpoint/2010/main" val="18587816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s-CR" dirty="0" smtClean="0">
                <a:solidFill>
                  <a:srgbClr val="C00000"/>
                </a:solidFill>
              </a:rPr>
              <a:t>Del latín </a:t>
            </a:r>
            <a:r>
              <a:rPr lang="es-CR" dirty="0" err="1" smtClean="0">
                <a:solidFill>
                  <a:srgbClr val="C00000"/>
                </a:solidFill>
              </a:rPr>
              <a:t>qualitasatis</a:t>
            </a:r>
            <a:endParaRPr lang="es-CR" dirty="0" smtClean="0">
              <a:solidFill>
                <a:srgbClr val="C00000"/>
              </a:solidFill>
            </a:endParaRPr>
          </a:p>
        </p:txBody>
      </p:sp>
      <p:pic>
        <p:nvPicPr>
          <p:cNvPr id="17411" name="Picture 2"/>
          <p:cNvPicPr>
            <a:picLocks noGrp="1" noChangeAspect="1" noChangeArrowheads="1"/>
          </p:cNvPicPr>
          <p:nvPr>
            <p:ph idx="1"/>
          </p:nvPr>
        </p:nvPicPr>
        <p:blipFill>
          <a:blip r:embed="rId2" cstate="print"/>
          <a:stretch>
            <a:fillRect/>
          </a:stretch>
        </p:blipFill>
        <p:spPr>
          <a:xfrm>
            <a:off x="4373563" y="2133600"/>
            <a:ext cx="5346700" cy="3778250"/>
          </a:xfrm>
        </p:spPr>
      </p:pic>
      <p:sp>
        <p:nvSpPr>
          <p:cNvPr id="17412" name="TextBox 5"/>
          <p:cNvSpPr txBox="1">
            <a:spLocks noChangeArrowheads="1"/>
          </p:cNvSpPr>
          <p:nvPr/>
        </p:nvSpPr>
        <p:spPr bwMode="auto">
          <a:xfrm>
            <a:off x="5334000" y="1317626"/>
            <a:ext cx="4876800" cy="5540375"/>
          </a:xfrm>
          <a:prstGeom prst="rect">
            <a:avLst/>
          </a:prstGeom>
          <a:noFill/>
          <a:ln w="9525">
            <a:noFill/>
            <a:miter lim="800000"/>
            <a:headEnd/>
            <a:tailEnd/>
          </a:ln>
        </p:spPr>
        <p:txBody>
          <a:bodyPr>
            <a:spAutoFit/>
          </a:bodyPr>
          <a:lstStyle/>
          <a:p>
            <a:pPr algn="ctr">
              <a:lnSpc>
                <a:spcPct val="150000"/>
              </a:lnSpc>
            </a:pPr>
            <a:r>
              <a:rPr lang="en-US" sz="3200" b="1">
                <a:solidFill>
                  <a:srgbClr val="008000"/>
                </a:solidFill>
                <a:cs typeface="Times New Roman" pitchFamily="18" charset="0"/>
              </a:rPr>
              <a:t>Propiedad o conjunto de propiedades </a:t>
            </a:r>
            <a:r>
              <a:rPr lang="en-US" sz="3200" b="1">
                <a:solidFill>
                  <a:srgbClr val="FFC000"/>
                </a:solidFill>
                <a:cs typeface="Times New Roman" pitchFamily="18" charset="0"/>
              </a:rPr>
              <a:t>inherentes</a:t>
            </a:r>
            <a:r>
              <a:rPr lang="en-US" sz="3200" b="1">
                <a:solidFill>
                  <a:srgbClr val="008000"/>
                </a:solidFill>
                <a:cs typeface="Times New Roman" pitchFamily="18" charset="0"/>
              </a:rPr>
              <a:t> a una cosa, que permiten apreciarla como </a:t>
            </a:r>
            <a:r>
              <a:rPr lang="en-US" sz="3200" b="1">
                <a:solidFill>
                  <a:srgbClr val="FFC000"/>
                </a:solidFill>
                <a:cs typeface="Times New Roman" pitchFamily="18" charset="0"/>
              </a:rPr>
              <a:t>igual, mejor o peor que las restantes de su especie</a:t>
            </a:r>
            <a:endParaRPr lang="en-US" sz="900">
              <a:latin typeface="Calibri" pitchFamily="34" charset="0"/>
              <a:cs typeface="Times New Roman" pitchFamily="18" charset="0"/>
            </a:endParaRPr>
          </a:p>
          <a:p>
            <a:endParaRPr lang="en-US"/>
          </a:p>
        </p:txBody>
      </p:sp>
    </p:spTree>
    <p:extLst>
      <p:ext uri="{BB962C8B-B14F-4D97-AF65-F5344CB8AC3E}">
        <p14:creationId xmlns:p14="http://schemas.microsoft.com/office/powerpoint/2010/main" val="29545043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smtClean="0">
                <a:solidFill>
                  <a:srgbClr val="C00000"/>
                </a:solidFill>
              </a:rPr>
              <a:t>American Society of Quality Control</a:t>
            </a:r>
          </a:p>
        </p:txBody>
      </p:sp>
      <p:pic>
        <p:nvPicPr>
          <p:cNvPr id="19459" name="Picture 2"/>
          <p:cNvPicPr>
            <a:picLocks noGrp="1" noChangeAspect="1" noChangeArrowheads="1"/>
          </p:cNvPicPr>
          <p:nvPr>
            <p:ph idx="1"/>
          </p:nvPr>
        </p:nvPicPr>
        <p:blipFill>
          <a:blip r:embed="rId2" cstate="print"/>
          <a:stretch>
            <a:fillRect/>
          </a:stretch>
        </p:blipFill>
        <p:spPr>
          <a:xfrm>
            <a:off x="4373563" y="2133600"/>
            <a:ext cx="5346700" cy="3778250"/>
          </a:xfrm>
        </p:spPr>
      </p:pic>
      <p:sp>
        <p:nvSpPr>
          <p:cNvPr id="19460" name="TextBox 5"/>
          <p:cNvSpPr txBox="1">
            <a:spLocks noChangeArrowheads="1"/>
          </p:cNvSpPr>
          <p:nvPr/>
        </p:nvSpPr>
        <p:spPr bwMode="auto">
          <a:xfrm>
            <a:off x="5486400" y="1600200"/>
            <a:ext cx="4419600" cy="4616450"/>
          </a:xfrm>
          <a:prstGeom prst="rect">
            <a:avLst/>
          </a:prstGeom>
          <a:noFill/>
          <a:ln w="9525">
            <a:noFill/>
            <a:miter lim="800000"/>
            <a:headEnd/>
            <a:tailEnd/>
          </a:ln>
        </p:spPr>
        <p:txBody>
          <a:bodyPr>
            <a:spAutoFit/>
          </a:bodyPr>
          <a:lstStyle/>
          <a:p>
            <a:pPr algn="ctr">
              <a:lnSpc>
                <a:spcPct val="150000"/>
              </a:lnSpc>
            </a:pPr>
            <a:r>
              <a:rPr lang="en-US" sz="2800" b="1">
                <a:cs typeface="Times New Roman" pitchFamily="18" charset="0"/>
              </a:rPr>
              <a:t>Conjunto de </a:t>
            </a:r>
            <a:r>
              <a:rPr lang="en-US" sz="2800" b="1">
                <a:solidFill>
                  <a:srgbClr val="C00000"/>
                </a:solidFill>
                <a:cs typeface="Times New Roman" pitchFamily="18" charset="0"/>
              </a:rPr>
              <a:t>características</a:t>
            </a:r>
            <a:r>
              <a:rPr lang="en-US" sz="2800" b="1">
                <a:cs typeface="Times New Roman" pitchFamily="18" charset="0"/>
              </a:rPr>
              <a:t> de un producto o servicio orientadas a su </a:t>
            </a:r>
            <a:r>
              <a:rPr lang="en-US" sz="2800" b="1">
                <a:solidFill>
                  <a:srgbClr val="C00000"/>
                </a:solidFill>
                <a:cs typeface="Times New Roman" pitchFamily="18" charset="0"/>
              </a:rPr>
              <a:t>capacidad</a:t>
            </a:r>
            <a:r>
              <a:rPr lang="en-US" sz="2800" b="1">
                <a:cs typeface="Times New Roman" pitchFamily="18" charset="0"/>
              </a:rPr>
              <a:t> para satisfacer las necesidades del </a:t>
            </a:r>
            <a:r>
              <a:rPr lang="en-US" sz="2800" b="1">
                <a:solidFill>
                  <a:srgbClr val="C00000"/>
                </a:solidFill>
                <a:cs typeface="Times New Roman" pitchFamily="18" charset="0"/>
              </a:rPr>
              <a:t>usuario</a:t>
            </a:r>
            <a:endParaRPr lang="en-US" sz="700">
              <a:latin typeface="Calibri" pitchFamily="34" charset="0"/>
              <a:cs typeface="Times New Roman" pitchFamily="18" charset="0"/>
            </a:endParaRPr>
          </a:p>
        </p:txBody>
      </p:sp>
    </p:spTree>
    <p:extLst>
      <p:ext uri="{BB962C8B-B14F-4D97-AF65-F5344CB8AC3E}">
        <p14:creationId xmlns:p14="http://schemas.microsoft.com/office/powerpoint/2010/main" val="21579310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s-ES" dirty="0" smtClean="0">
                <a:solidFill>
                  <a:srgbClr val="C00000"/>
                </a:solidFill>
              </a:rPr>
              <a:t>Fundación Europea para la Calidad</a:t>
            </a:r>
            <a:endParaRPr lang="en-US" dirty="0" smtClean="0">
              <a:solidFill>
                <a:srgbClr val="C00000"/>
              </a:solidFill>
            </a:endParaRPr>
          </a:p>
        </p:txBody>
      </p:sp>
      <p:pic>
        <p:nvPicPr>
          <p:cNvPr id="20483" name="Picture 2"/>
          <p:cNvPicPr>
            <a:picLocks noGrp="1" noChangeAspect="1" noChangeArrowheads="1"/>
          </p:cNvPicPr>
          <p:nvPr>
            <p:ph idx="1"/>
          </p:nvPr>
        </p:nvPicPr>
        <p:blipFill>
          <a:blip r:embed="rId2" cstate="print"/>
          <a:stretch>
            <a:fillRect/>
          </a:stretch>
        </p:blipFill>
        <p:spPr>
          <a:xfrm>
            <a:off x="4373563" y="2133600"/>
            <a:ext cx="5346700" cy="3778250"/>
          </a:xfrm>
        </p:spPr>
      </p:pic>
      <p:sp>
        <p:nvSpPr>
          <p:cNvPr id="20484" name="TextBox 4"/>
          <p:cNvSpPr txBox="1">
            <a:spLocks noChangeArrowheads="1"/>
          </p:cNvSpPr>
          <p:nvPr/>
        </p:nvSpPr>
        <p:spPr bwMode="auto">
          <a:xfrm>
            <a:off x="1752600" y="1676401"/>
            <a:ext cx="4419600" cy="5262979"/>
          </a:xfrm>
          <a:prstGeom prst="rect">
            <a:avLst/>
          </a:prstGeom>
          <a:noFill/>
          <a:ln w="9525">
            <a:noFill/>
            <a:miter lim="800000"/>
            <a:headEnd/>
            <a:tailEnd/>
          </a:ln>
        </p:spPr>
        <p:txBody>
          <a:bodyPr>
            <a:spAutoFit/>
          </a:bodyPr>
          <a:lstStyle/>
          <a:p>
            <a:pPr algn="ctr">
              <a:lnSpc>
                <a:spcPct val="150000"/>
              </a:lnSpc>
            </a:pPr>
            <a:r>
              <a:rPr lang="es-ES" sz="2800" b="1">
                <a:solidFill>
                  <a:srgbClr val="0070C0"/>
                </a:solidFill>
                <a:cs typeface="Times New Roman" pitchFamily="18" charset="0"/>
              </a:rPr>
              <a:t>Totalidad</a:t>
            </a:r>
            <a:r>
              <a:rPr lang="es-ES" sz="2800" b="1">
                <a:cs typeface="Times New Roman" pitchFamily="18" charset="0"/>
              </a:rPr>
              <a:t> de las características de un producto o servicio que </a:t>
            </a:r>
            <a:r>
              <a:rPr lang="es-ES" sz="2800" b="1">
                <a:solidFill>
                  <a:srgbClr val="0070C0"/>
                </a:solidFill>
                <a:cs typeface="Times New Roman" pitchFamily="18" charset="0"/>
              </a:rPr>
              <a:t>soportan</a:t>
            </a:r>
            <a:r>
              <a:rPr lang="es-ES" sz="2800" b="1">
                <a:cs typeface="Times New Roman" pitchFamily="18" charset="0"/>
              </a:rPr>
              <a:t> su capacidad para </a:t>
            </a:r>
            <a:r>
              <a:rPr lang="es-ES" sz="2800" b="1">
                <a:solidFill>
                  <a:srgbClr val="0070C0"/>
                </a:solidFill>
                <a:cs typeface="Times New Roman" pitchFamily="18" charset="0"/>
              </a:rPr>
              <a:t>satisfacer</a:t>
            </a:r>
            <a:r>
              <a:rPr lang="es-ES" sz="2800" b="1">
                <a:cs typeface="Times New Roman" pitchFamily="18" charset="0"/>
              </a:rPr>
              <a:t> necesidades establecidas o implícitas </a:t>
            </a:r>
          </a:p>
        </p:txBody>
      </p:sp>
    </p:spTree>
    <p:extLst>
      <p:ext uri="{BB962C8B-B14F-4D97-AF65-F5344CB8AC3E}">
        <p14:creationId xmlns:p14="http://schemas.microsoft.com/office/powerpoint/2010/main" val="31098104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81200" y="578756"/>
            <a:ext cx="8911687" cy="1280890"/>
          </a:xfrm>
        </p:spPr>
        <p:txBody>
          <a:bodyPr>
            <a:normAutofit/>
          </a:bodyPr>
          <a:lstStyle/>
          <a:p>
            <a:pPr>
              <a:defRPr/>
            </a:pPr>
            <a:r>
              <a:rPr lang="en-US" dirty="0" err="1" smtClean="0">
                <a:solidFill>
                  <a:srgbClr val="C00000"/>
                </a:solidFill>
                <a:effectLst>
                  <a:outerShdw blurRad="38100" dist="38100" dir="2700000" algn="tl">
                    <a:srgbClr val="000000">
                      <a:alpha val="43137"/>
                    </a:srgbClr>
                  </a:outerShdw>
                </a:effectLst>
              </a:rPr>
              <a:t>Otras</a:t>
            </a:r>
            <a:r>
              <a:rPr lang="en-US" dirty="0" smtClean="0">
                <a:solidFill>
                  <a:srgbClr val="C00000"/>
                </a:solidFill>
                <a:effectLst>
                  <a:outerShdw blurRad="38100" dist="38100" dir="2700000" algn="tl">
                    <a:srgbClr val="000000">
                      <a:alpha val="43137"/>
                    </a:srgbClr>
                  </a:outerShdw>
                </a:effectLst>
              </a:rPr>
              <a:t> </a:t>
            </a:r>
            <a:r>
              <a:rPr lang="en-US" dirty="0" err="1" smtClean="0">
                <a:solidFill>
                  <a:srgbClr val="C00000"/>
                </a:solidFill>
                <a:effectLst>
                  <a:outerShdw blurRad="38100" dist="38100" dir="2700000" algn="tl">
                    <a:srgbClr val="000000">
                      <a:alpha val="43137"/>
                    </a:srgbClr>
                  </a:outerShdw>
                </a:effectLst>
              </a:rPr>
              <a:t>definiciones</a:t>
            </a:r>
            <a:endParaRPr lang="en-US" dirty="0">
              <a:solidFill>
                <a:srgbClr val="C00000"/>
              </a:solidFill>
              <a:effectLst>
                <a:outerShdw blurRad="38100" dist="38100" dir="2700000" algn="tl">
                  <a:srgbClr val="000000">
                    <a:alpha val="43137"/>
                  </a:srgbClr>
                </a:outerShdw>
              </a:effectLst>
            </a:endParaRPr>
          </a:p>
        </p:txBody>
      </p:sp>
      <p:sp>
        <p:nvSpPr>
          <p:cNvPr id="27651" name="2 Marcador de contenido"/>
          <p:cNvSpPr>
            <a:spLocks noGrp="1"/>
          </p:cNvSpPr>
          <p:nvPr>
            <p:ph idx="1"/>
          </p:nvPr>
        </p:nvSpPr>
        <p:spPr>
          <a:xfrm>
            <a:off x="2047875" y="1619251"/>
            <a:ext cx="8229600" cy="4937125"/>
          </a:xfrm>
        </p:spPr>
        <p:txBody>
          <a:bodyPr anchor="ctr">
            <a:normAutofit/>
          </a:bodyPr>
          <a:lstStyle/>
          <a:p>
            <a:pPr eaLnBrk="1" hangingPunct="1"/>
            <a:r>
              <a:rPr lang="es-ES" sz="2000" dirty="0" smtClean="0"/>
              <a:t>“La calidad no es un arte, es un hábito”.  </a:t>
            </a:r>
            <a:r>
              <a:rPr lang="en-US" sz="2000" b="1" dirty="0" err="1" smtClean="0"/>
              <a:t>Aristóteles</a:t>
            </a:r>
            <a:endParaRPr lang="en-US" sz="2000" b="1" dirty="0" smtClean="0"/>
          </a:p>
          <a:p>
            <a:pPr eaLnBrk="1" hangingPunct="1"/>
            <a:r>
              <a:rPr lang="es-ES" sz="2000" dirty="0" smtClean="0"/>
              <a:t>“En los negocios existe una sola definición de calidad, la    </a:t>
            </a:r>
            <a:r>
              <a:rPr lang="en-US" sz="2000" dirty="0" err="1"/>
              <a:t>definición</a:t>
            </a:r>
            <a:r>
              <a:rPr lang="en-US" sz="2000" dirty="0"/>
              <a:t> del </a:t>
            </a:r>
            <a:r>
              <a:rPr lang="en-US" sz="2000" dirty="0" err="1"/>
              <a:t>cliente</a:t>
            </a:r>
            <a:r>
              <a:rPr lang="en-US" sz="2000" dirty="0"/>
              <a:t>”.  </a:t>
            </a:r>
            <a:r>
              <a:rPr lang="en-US" sz="2000" b="1" dirty="0"/>
              <a:t>George Bush</a:t>
            </a:r>
          </a:p>
          <a:p>
            <a:pPr eaLnBrk="1" hangingPunct="1"/>
            <a:r>
              <a:rPr lang="es-ES" sz="2000" dirty="0" smtClean="0"/>
              <a:t>“Calidad es la acumulación de experiencias satisfactorias”.</a:t>
            </a:r>
          </a:p>
          <a:p>
            <a:pPr eaLnBrk="1" hangingPunct="1"/>
            <a:r>
              <a:rPr lang="en-US" sz="2000" b="1" dirty="0" smtClean="0"/>
              <a:t>Joan </a:t>
            </a:r>
            <a:r>
              <a:rPr lang="en-US" sz="2000" b="1" dirty="0" err="1" smtClean="0"/>
              <a:t>Ginebra</a:t>
            </a:r>
            <a:r>
              <a:rPr lang="en-US" sz="2000" b="1" dirty="0" smtClean="0"/>
              <a:t> &amp; Rafael Arana</a:t>
            </a:r>
          </a:p>
          <a:p>
            <a:pPr eaLnBrk="1" hangingPunct="1"/>
            <a:r>
              <a:rPr lang="es-ES" sz="2000" dirty="0" smtClean="0"/>
              <a:t>“La no dispersión de las características de calidad”.</a:t>
            </a:r>
          </a:p>
          <a:p>
            <a:pPr eaLnBrk="1" hangingPunct="1"/>
            <a:r>
              <a:rPr lang="en-US" sz="2000" b="1" dirty="0" smtClean="0"/>
              <a:t>Kaoru Ishikawa</a:t>
            </a:r>
            <a:endParaRPr lang="en-US" sz="2000" dirty="0" smtClean="0"/>
          </a:p>
        </p:txBody>
      </p:sp>
    </p:spTree>
    <p:extLst>
      <p:ext uri="{BB962C8B-B14F-4D97-AF65-F5344CB8AC3E}">
        <p14:creationId xmlns:p14="http://schemas.microsoft.com/office/powerpoint/2010/main" val="33681415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a:lstStyle/>
          <a:p>
            <a:r>
              <a:rPr lang="es-ES" b="1" dirty="0" smtClean="0">
                <a:solidFill>
                  <a:srgbClr val="C00000"/>
                </a:solidFill>
              </a:rPr>
              <a:t>EVOLUCIÓN DE LA CALIDAD</a:t>
            </a:r>
            <a:endParaRPr lang="es-ES" b="1" dirty="0">
              <a:solidFill>
                <a:srgbClr val="C00000"/>
              </a:solidFill>
            </a:endParaRPr>
          </a:p>
        </p:txBody>
      </p:sp>
      <p:pic>
        <p:nvPicPr>
          <p:cNvPr id="8" name="Imagen 7"/>
          <p:cNvPicPr>
            <a:picLocks noChangeAspect="1"/>
          </p:cNvPicPr>
          <p:nvPr/>
        </p:nvPicPr>
        <p:blipFill>
          <a:blip r:embed="rId2"/>
          <a:stretch>
            <a:fillRect/>
          </a:stretch>
        </p:blipFill>
        <p:spPr>
          <a:xfrm>
            <a:off x="2667001" y="1828799"/>
            <a:ext cx="6990863" cy="4067175"/>
          </a:xfrm>
          <a:prstGeom prst="rect">
            <a:avLst/>
          </a:prstGeom>
        </p:spPr>
      </p:pic>
      <p:sp>
        <p:nvSpPr>
          <p:cNvPr id="9" name="CuadroTexto 8"/>
          <p:cNvSpPr txBox="1"/>
          <p:nvPr/>
        </p:nvSpPr>
        <p:spPr>
          <a:xfrm>
            <a:off x="9731880" y="3968933"/>
            <a:ext cx="1561735" cy="738664"/>
          </a:xfrm>
          <a:prstGeom prst="rect">
            <a:avLst/>
          </a:prstGeom>
          <a:noFill/>
        </p:spPr>
        <p:txBody>
          <a:bodyPr wrap="square" rtlCol="0">
            <a:spAutoFit/>
          </a:bodyPr>
          <a:lstStyle/>
          <a:p>
            <a:pPr algn="just"/>
            <a:r>
              <a:rPr lang="es-ES" sz="1050" dirty="0"/>
              <a:t>Sistemas para evitar productos defectuosos, prevención</a:t>
            </a:r>
          </a:p>
        </p:txBody>
      </p:sp>
      <p:sp>
        <p:nvSpPr>
          <p:cNvPr id="10" name="CuadroTexto 9"/>
          <p:cNvSpPr txBox="1"/>
          <p:nvPr/>
        </p:nvSpPr>
        <p:spPr>
          <a:xfrm>
            <a:off x="9731880" y="4972942"/>
            <a:ext cx="1561735" cy="900246"/>
          </a:xfrm>
          <a:prstGeom prst="rect">
            <a:avLst/>
          </a:prstGeom>
          <a:noFill/>
        </p:spPr>
        <p:txBody>
          <a:bodyPr wrap="square" rtlCol="0">
            <a:spAutoFit/>
          </a:bodyPr>
          <a:lstStyle/>
          <a:p>
            <a:r>
              <a:rPr lang="es-ES" sz="1050" dirty="0"/>
              <a:t>Control del proceso para prevenir y evitar la salida del productos defectuoso</a:t>
            </a:r>
          </a:p>
        </p:txBody>
      </p:sp>
      <p:sp>
        <p:nvSpPr>
          <p:cNvPr id="11" name="CuadroTexto 10"/>
          <p:cNvSpPr txBox="1"/>
          <p:nvPr/>
        </p:nvSpPr>
        <p:spPr>
          <a:xfrm>
            <a:off x="9731881" y="3242103"/>
            <a:ext cx="1561735" cy="577081"/>
          </a:xfrm>
          <a:prstGeom prst="rect">
            <a:avLst/>
          </a:prstGeom>
          <a:noFill/>
        </p:spPr>
        <p:txBody>
          <a:bodyPr wrap="square" rtlCol="0">
            <a:spAutoFit/>
          </a:bodyPr>
          <a:lstStyle/>
          <a:p>
            <a:r>
              <a:rPr lang="es-ES" sz="1050" dirty="0"/>
              <a:t>Centrada en el cliente y la mejora continua</a:t>
            </a:r>
          </a:p>
        </p:txBody>
      </p:sp>
      <p:sp>
        <p:nvSpPr>
          <p:cNvPr id="12" name="CuadroTexto 11"/>
          <p:cNvSpPr txBox="1"/>
          <p:nvPr/>
        </p:nvSpPr>
        <p:spPr>
          <a:xfrm>
            <a:off x="9734732" y="2353690"/>
            <a:ext cx="1561735" cy="738664"/>
          </a:xfrm>
          <a:prstGeom prst="rect">
            <a:avLst/>
          </a:prstGeom>
          <a:noFill/>
        </p:spPr>
        <p:txBody>
          <a:bodyPr wrap="square" rtlCol="0">
            <a:spAutoFit/>
          </a:bodyPr>
          <a:lstStyle/>
          <a:p>
            <a:r>
              <a:rPr lang="es-ES" sz="1050" dirty="0"/>
              <a:t>Excelencia en todas las actividades y resultados de la organización</a:t>
            </a:r>
          </a:p>
        </p:txBody>
      </p:sp>
    </p:spTree>
    <p:extLst>
      <p:ext uri="{BB962C8B-B14F-4D97-AF65-F5344CB8AC3E}">
        <p14:creationId xmlns:p14="http://schemas.microsoft.com/office/powerpoint/2010/main" val="15689902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endParaRPr lang="es-ES"/>
          </a:p>
        </p:txBody>
      </p:sp>
      <p:pic>
        <p:nvPicPr>
          <p:cNvPr id="6" name="Imagen 5"/>
          <p:cNvPicPr>
            <a:picLocks noChangeAspect="1"/>
          </p:cNvPicPr>
          <p:nvPr/>
        </p:nvPicPr>
        <p:blipFill>
          <a:blip r:embed="rId2"/>
          <a:stretch>
            <a:fillRect/>
          </a:stretch>
        </p:blipFill>
        <p:spPr>
          <a:xfrm>
            <a:off x="2214563" y="100013"/>
            <a:ext cx="8510587" cy="6574928"/>
          </a:xfrm>
          <a:prstGeom prst="rect">
            <a:avLst/>
          </a:prstGeom>
        </p:spPr>
      </p:pic>
    </p:spTree>
    <p:extLst>
      <p:ext uri="{BB962C8B-B14F-4D97-AF65-F5344CB8AC3E}">
        <p14:creationId xmlns:p14="http://schemas.microsoft.com/office/powerpoint/2010/main" val="39587150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876424" y="371475"/>
            <a:ext cx="10182225" cy="5991225"/>
          </a:xfrm>
        </p:spPr>
        <p:txBody>
          <a:bodyPr>
            <a:noAutofit/>
          </a:bodyPr>
          <a:lstStyle/>
          <a:p>
            <a:r>
              <a:rPr lang="es-EC" sz="1500" b="1" dirty="0"/>
              <a:t>Etapa 1</a:t>
            </a:r>
            <a:r>
              <a:rPr lang="es-EC" sz="1500" dirty="0"/>
              <a:t>: </a:t>
            </a:r>
            <a:r>
              <a:rPr lang="es-EC" sz="1500" b="1" dirty="0"/>
              <a:t>Calidad mediante inspección</a:t>
            </a:r>
            <a:r>
              <a:rPr lang="es-EC" sz="1500" dirty="0"/>
              <a:t>, la función de inspección consistía en examinar de cerca y de forma crítica el trabajo para comprobar su calidad y detectar los errores. En esta etapa 1922 se pública el libro de </a:t>
            </a:r>
            <a:r>
              <a:rPr lang="es-EC" sz="1500" dirty="0" err="1"/>
              <a:t>Radford</a:t>
            </a:r>
            <a:r>
              <a:rPr lang="es-EC" sz="1500" dirty="0"/>
              <a:t>, El control de calidad en la fábrica. </a:t>
            </a:r>
            <a:r>
              <a:rPr lang="es-EC" sz="1500" u="sng" dirty="0"/>
              <a:t>Por primera vez se considera a la calidad como una responsabilidad de la dirección.</a:t>
            </a:r>
            <a:endParaRPr lang="es-EC" sz="1500" dirty="0"/>
          </a:p>
          <a:p>
            <a:r>
              <a:rPr lang="es-EC" sz="1500" b="1" dirty="0"/>
              <a:t>Etapa 2: Control estadístico de calidad (control del producto)</a:t>
            </a:r>
            <a:r>
              <a:rPr lang="es-EC" sz="1500" dirty="0"/>
              <a:t>, </a:t>
            </a:r>
            <a:r>
              <a:rPr lang="es-EC" sz="1500" dirty="0" smtClean="0"/>
              <a:t>Se </a:t>
            </a:r>
            <a:r>
              <a:rPr lang="es-EC" sz="1500" dirty="0"/>
              <a:t>desarrollaron técnicas estadísticas sencillas para determinar los límites de variación y gráficas de control para presentar los resultados que permitían distinguir los problemas inherentes al proceso de producción.</a:t>
            </a:r>
          </a:p>
          <a:p>
            <a:r>
              <a:rPr lang="es-EC" sz="1500" dirty="0"/>
              <a:t>En 1946 se crea la Asociación Americana de Control de Calidad (ASQC), al final de la década de los 40 </a:t>
            </a:r>
            <a:r>
              <a:rPr lang="es-EC" sz="1500" u="sng" dirty="0"/>
              <a:t>la calidad se eleva a una disciplina académica</a:t>
            </a:r>
            <a:r>
              <a:rPr lang="es-EC" sz="1500" dirty="0"/>
              <a:t>.</a:t>
            </a:r>
          </a:p>
          <a:p>
            <a:r>
              <a:rPr lang="es-EC" sz="1500" b="1" dirty="0"/>
              <a:t>Etapa 3: El aseguramiento de la calidad (control del proceso)</a:t>
            </a:r>
            <a:r>
              <a:rPr lang="es-EC" sz="1500" dirty="0"/>
              <a:t>, surge cuando se acepta que el control estadístico tiene implicaciones más allá del departamento de producción y se amplía a la administración de la empresa. En los años 50, surgieron nuevos elementos que dieron un giro al control de calidad: los costes de calidad, el control total de la calidad, la ingeniería de la fiabilidad y cero defectos. En 1951, </a:t>
            </a:r>
            <a:endParaRPr lang="es-EC" sz="1500" dirty="0" smtClean="0"/>
          </a:p>
          <a:p>
            <a:r>
              <a:rPr lang="es-EC" sz="1500" dirty="0" err="1" smtClean="0"/>
              <a:t>Armand</a:t>
            </a:r>
            <a:r>
              <a:rPr lang="es-EC" sz="1500" dirty="0" smtClean="0"/>
              <a:t> </a:t>
            </a:r>
            <a:r>
              <a:rPr lang="es-EC" sz="1500" dirty="0" err="1"/>
              <a:t>Feigenbaum</a:t>
            </a:r>
            <a:r>
              <a:rPr lang="es-EC" sz="1500" dirty="0"/>
              <a:t> fue el primero en proponer el concepto de </a:t>
            </a:r>
            <a:r>
              <a:rPr lang="es-EC" sz="1500" dirty="0" err="1"/>
              <a:t>de</a:t>
            </a:r>
            <a:r>
              <a:rPr lang="es-EC" sz="1500" dirty="0"/>
              <a:t> Control Total de Calidad (TQC). Este investigador decía que no se podían producir productos de calidad si el departamento de producción trabajaba de forma aislada. Proponía la participación de los distintos departamentos, mediante grupos </a:t>
            </a:r>
            <a:r>
              <a:rPr lang="es-EC" sz="1500" dirty="0" err="1"/>
              <a:t>interfuncionales</a:t>
            </a:r>
            <a:r>
              <a:rPr lang="es-EC" sz="1500" dirty="0"/>
              <a:t> de trabajo ya que la calidad debía ser trabajo de todos. </a:t>
            </a:r>
            <a:endParaRPr lang="es-EC" sz="1500" dirty="0" smtClean="0"/>
          </a:p>
          <a:p>
            <a:r>
              <a:rPr lang="es-EC" sz="1500" b="1" dirty="0" smtClean="0"/>
              <a:t>Etapa </a:t>
            </a:r>
            <a:r>
              <a:rPr lang="es-EC" sz="1500" b="1" dirty="0"/>
              <a:t>4: La calidad como estrategia competitiva (Gestión de la Calidad Total)</a:t>
            </a:r>
            <a:r>
              <a:rPr lang="es-EC" sz="1500" dirty="0"/>
              <a:t>, en esta etapa se siguen utilizando los métodos de la etapa anterior, se producen importantes cambios, ya que la calidad pasa a ser de interés para la alta dirección, se la relaciona con la rentabilidad, se define desde el punto de vista del cliente y se la incluye en el proceso de planificación estratégica y se definen los procesos de mejora continua. </a:t>
            </a:r>
            <a:endParaRPr lang="en-US" sz="1500" dirty="0"/>
          </a:p>
        </p:txBody>
      </p:sp>
    </p:spTree>
    <p:extLst>
      <p:ext uri="{BB962C8B-B14F-4D97-AF65-F5344CB8AC3E}">
        <p14:creationId xmlns:p14="http://schemas.microsoft.com/office/powerpoint/2010/main" val="2417070236"/>
      </p:ext>
    </p:extLst>
  </p:cSld>
  <p:clrMapOvr>
    <a:masterClrMapping/>
  </p:clrMapOvr>
  <p:timing>
    <p:tnLst>
      <p:par>
        <p:cTn id="1" dur="indefinite" restart="never" nodeType="tmRoot"/>
      </p:par>
    </p:tnLst>
  </p:timing>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150</TotalTime>
  <Words>976</Words>
  <Application>Microsoft Office PowerPoint</Application>
  <PresentationFormat>Panorámica</PresentationFormat>
  <Paragraphs>51</Paragraphs>
  <Slides>13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Arial</vt:lpstr>
      <vt:lpstr>Calibri</vt:lpstr>
      <vt:lpstr>Century Gothic</vt:lpstr>
      <vt:lpstr>Times New Roman</vt:lpstr>
      <vt:lpstr>Wingdings 3</vt:lpstr>
      <vt:lpstr>Espiral</vt:lpstr>
      <vt:lpstr>CALIDAD DEL SOFTWARE</vt:lpstr>
      <vt:lpstr>DEFINICIONES DE CALIDAD</vt:lpstr>
      <vt:lpstr>Del latín qualitasatis</vt:lpstr>
      <vt:lpstr>American Society of Quality Control</vt:lpstr>
      <vt:lpstr>Fundación Europea para la Calidad</vt:lpstr>
      <vt:lpstr>Otras definiciones</vt:lpstr>
      <vt:lpstr>EVOLUCIÓN DE LA CALIDAD</vt:lpstr>
      <vt:lpstr>Presentación de PowerPoint</vt:lpstr>
      <vt:lpstr>Presentación de PowerPoint</vt:lpstr>
      <vt:lpstr>COSTOS DE LA CALIDAD</vt:lpstr>
      <vt:lpstr>Clasificador costos de calidad</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CALIDAD DEL SOFTWARE</dc:title>
  <dc:creator>Gilma Toaza</dc:creator>
  <cp:lastModifiedBy>Gilma Toaza</cp:lastModifiedBy>
  <cp:revision>6</cp:revision>
  <dcterms:created xsi:type="dcterms:W3CDTF">2023-05-10T14:31:53Z</dcterms:created>
  <dcterms:modified xsi:type="dcterms:W3CDTF">2023-05-11T01:52:46Z</dcterms:modified>
</cp:coreProperties>
</file>