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so25000.com/images/figures/iso25010_c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previews.123rf.com/images/pitinan/pitinan1908/pitinan190804890/129293775-concepto-de-garant&#237;a-de-calidad-y-control-de-calidad-interfaz-gr&#225;fica-moderna-que-muestra-el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Control_de_calidad" TargetMode="External"/><Relationship Id="rId7" Type="http://schemas.openxmlformats.org/officeDocument/2006/relationships/hyperlink" Target="http://www.iso.org/iso/iso_catalogue/catalogue_tc/catalogue_detail.htm?csnumber=46486" TargetMode="External"/><Relationship Id="rId2" Type="http://schemas.openxmlformats.org/officeDocument/2006/relationships/hyperlink" Target="https://es.wikipedia.org/wiki/Conjun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Organizaci%C3%B3n" TargetMode="External"/><Relationship Id="rId5" Type="http://schemas.openxmlformats.org/officeDocument/2006/relationships/hyperlink" Target="https://es.wikipedia.org/wiki/Organizaci%C3%B3n_Internacional_de_Normalizaci%C3%B3n" TargetMode="External"/><Relationship Id="rId4" Type="http://schemas.openxmlformats.org/officeDocument/2006/relationships/hyperlink" Target="https://es.wikipedia.org/wiki/Gesti%C3%B3n_de_calida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 DE CALIDAD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5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4000" b="1" dirty="0" smtClean="0"/>
              <a:t>ISO 15504   </a:t>
            </a:r>
            <a:r>
              <a:rPr lang="en-US" sz="3100" b="1" i="1" dirty="0"/>
              <a:t>Software Process Improvement Capability </a:t>
            </a:r>
            <a:r>
              <a:rPr lang="en-US" sz="3100" b="1" i="1" dirty="0" smtClean="0"/>
              <a:t>Determination</a:t>
            </a:r>
            <a:r>
              <a:rPr lang="en-US" sz="4000" dirty="0"/>
              <a:t> </a:t>
            </a:r>
            <a:r>
              <a:rPr lang="en-US" sz="4000" dirty="0" smtClean="0"/>
              <a:t>(</a:t>
            </a:r>
            <a:r>
              <a:rPr lang="es-EC" sz="4000" b="1" dirty="0" smtClean="0"/>
              <a:t>SPICE)</a:t>
            </a:r>
            <a:endParaRPr lang="en-US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C" dirty="0" smtClean="0"/>
              <a:t>”Determinación </a:t>
            </a:r>
            <a:r>
              <a:rPr lang="es-EC" dirty="0"/>
              <a:t>de la Capacidad de Mejora del Proceso de </a:t>
            </a:r>
            <a:r>
              <a:rPr lang="es-EC" dirty="0" smtClean="0"/>
              <a:t>Software” </a:t>
            </a:r>
            <a:r>
              <a:rPr lang="es-EC" dirty="0"/>
              <a:t>es un modelo para la mejora, evaluación de los procesos de desarrollo, mantenimiento de sistemas de información y productos de software. </a:t>
            </a:r>
            <a:endParaRPr lang="es-EC" dirty="0" smtClean="0"/>
          </a:p>
          <a:p>
            <a:pPr marL="0" indent="0">
              <a:buNone/>
            </a:pPr>
            <a:r>
              <a:rPr lang="es-EC" dirty="0"/>
              <a:t>Establece un marco y los requisitos para cualquier fase de evaluación de procesos y proporciona requisitos para los modelos de evaluación de estos. Proporciona también requisitos para cualquier modelo de evaluación de organizaciones.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8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Etapas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087896"/>
            <a:ext cx="7315200" cy="267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4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Los niveles de capacidad para todo modelo de evaluación de procesos pueden tener desde el 0 y al menos hasta el nivel 1 de los siguientes niveles de capacidad estándar: </a:t>
            </a:r>
          </a:p>
          <a:p>
            <a:r>
              <a:rPr lang="es-EC" dirty="0"/>
              <a:t>Nivel 0: Incompleto</a:t>
            </a:r>
          </a:p>
          <a:p>
            <a:r>
              <a:rPr lang="es-EC" dirty="0"/>
              <a:t>Nivel 1: Realizado</a:t>
            </a:r>
          </a:p>
          <a:p>
            <a:r>
              <a:rPr lang="es-EC" dirty="0"/>
              <a:t>Nivel 2: Gestionado</a:t>
            </a:r>
          </a:p>
          <a:p>
            <a:r>
              <a:rPr lang="es-EC" dirty="0"/>
              <a:t>Nivel 3: Establecido</a:t>
            </a:r>
          </a:p>
          <a:p>
            <a:r>
              <a:rPr lang="es-EC" dirty="0"/>
              <a:t>Nivel 4: Predecible</a:t>
            </a:r>
          </a:p>
          <a:p>
            <a:r>
              <a:rPr lang="es-EC" dirty="0"/>
              <a:t>Nivel 5: En optimización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80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4000" b="1" dirty="0" smtClean="0"/>
              <a:t>CALIDAD DEL PRODUCTO</a:t>
            </a:r>
            <a:endParaRPr lang="en-US" sz="40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160612"/>
            <a:ext cx="3475038" cy="2536777"/>
          </a:xfrm>
        </p:spPr>
      </p:pic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C" dirty="0"/>
              <a:t>La calidad del producto es la capacidad de un producto para realizar sus funciones, esto incluye la durabilidad general, la confiabilidad, la precisión, la facilidad de operación y la reparación del producto, así como otros </a:t>
            </a:r>
            <a:r>
              <a:rPr lang="es-EC" dirty="0" smtClean="0"/>
              <a:t>atributos del producto.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7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ISO/IEC 25010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512" y="3355478"/>
            <a:ext cx="8324400" cy="2607172"/>
          </a:xfr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671499" y="1423898"/>
            <a:ext cx="79724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calidad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ISO/IEC 25010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encuentra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compuesto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ocho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características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calidad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siguiente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  </a:t>
            </a:r>
            <a:endParaRPr kumimoji="0" lang="en-US" altLang="en-US" sz="2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4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C" b="1" dirty="0"/>
              <a:t>Adecuación Funcional </a:t>
            </a:r>
          </a:p>
          <a:p>
            <a:r>
              <a:rPr lang="es-EC" dirty="0"/>
              <a:t>Representa la capacidad del producto software para proporcionar funciones que satisfacen las necesidades declaradas e implícitas, cuando el producto se usa en las condiciones especificadas. Esta característica se subdivide a su vez en las siguientes </a:t>
            </a:r>
            <a:r>
              <a:rPr lang="es-EC" dirty="0" err="1"/>
              <a:t>subcaracterísticas</a:t>
            </a:r>
            <a:r>
              <a:rPr lang="es-EC" dirty="0"/>
              <a:t>:</a:t>
            </a:r>
          </a:p>
          <a:p>
            <a:pPr lvl="1"/>
            <a:r>
              <a:rPr lang="es-EC" b="1" dirty="0"/>
              <a:t>Completitud funcional.</a:t>
            </a:r>
            <a:r>
              <a:rPr lang="es-EC" dirty="0"/>
              <a:t> Grado en el cual el conjunto de funcionalidades cubre todas las tareas y los objetivos del usuario especificados.</a:t>
            </a:r>
          </a:p>
          <a:p>
            <a:pPr lvl="1"/>
            <a:r>
              <a:rPr lang="es-EC" b="1" dirty="0"/>
              <a:t>Corrección funcional.</a:t>
            </a:r>
            <a:r>
              <a:rPr lang="es-EC" dirty="0"/>
              <a:t> Capacidad del producto o sistema para proveer resultados correctos con el nivel de precisión requerido.</a:t>
            </a:r>
          </a:p>
          <a:p>
            <a:pPr lvl="1"/>
            <a:r>
              <a:rPr lang="es-EC" b="1" dirty="0"/>
              <a:t>Pertinencia funcional.</a:t>
            </a:r>
            <a:r>
              <a:rPr lang="es-EC" dirty="0"/>
              <a:t> Capacidad del producto software para proporcionar un conjunto apropiado de funciones para tareas y objetivos de usuario especificados.</a:t>
            </a:r>
          </a:p>
          <a:p>
            <a:r>
              <a:rPr lang="es-EC" b="1" dirty="0"/>
              <a:t>Eficiencia de desempeño </a:t>
            </a:r>
          </a:p>
          <a:p>
            <a:r>
              <a:rPr lang="es-EC" dirty="0"/>
              <a:t>Esta característica representa el desempeño relativo a la cantidad de recursos utilizados bajo determinadas condiciones. Esta característica se subdivide a su vez en las siguientes </a:t>
            </a:r>
            <a:r>
              <a:rPr lang="es-EC" dirty="0" err="1"/>
              <a:t>subcaracterísticas</a:t>
            </a:r>
            <a:r>
              <a:rPr lang="es-EC" dirty="0"/>
              <a:t>:</a:t>
            </a:r>
          </a:p>
          <a:p>
            <a:pPr lvl="1"/>
            <a:r>
              <a:rPr lang="es-EC" b="1" dirty="0"/>
              <a:t>Comportamiento temporal.</a:t>
            </a:r>
            <a:r>
              <a:rPr lang="es-EC" dirty="0"/>
              <a:t> Los tiempos de respuesta y procesamiento y los ratios de </a:t>
            </a:r>
            <a:r>
              <a:rPr lang="es-EC" i="1" dirty="0" err="1"/>
              <a:t>throughput</a:t>
            </a:r>
            <a:r>
              <a:rPr lang="es-EC" dirty="0"/>
              <a:t> de un sistema cuando lleva a cabo sus funciones bajo condiciones determinadas en relación con un banco de pruebas (</a:t>
            </a:r>
            <a:r>
              <a:rPr lang="es-EC" i="1" dirty="0" err="1"/>
              <a:t>benchmark</a:t>
            </a:r>
            <a:r>
              <a:rPr lang="es-EC" dirty="0"/>
              <a:t>) establecido.</a:t>
            </a:r>
          </a:p>
          <a:p>
            <a:pPr lvl="1"/>
            <a:r>
              <a:rPr lang="es-EC" b="1" dirty="0"/>
              <a:t>Utilización de recursos.</a:t>
            </a:r>
            <a:r>
              <a:rPr lang="es-EC" dirty="0"/>
              <a:t> Las cantidades y tipos de recursos utilizados cuando el software lleva a cabo su función bajo condiciones determinadas.</a:t>
            </a:r>
          </a:p>
          <a:p>
            <a:pPr lvl="1"/>
            <a:r>
              <a:rPr lang="es-EC" b="1" dirty="0"/>
              <a:t>Capacidad.</a:t>
            </a:r>
            <a:r>
              <a:rPr lang="es-EC" dirty="0"/>
              <a:t> Grado en que los límites máximos de un parámetro de un producto o sistema software cumplen con los requisitos.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52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7" y="864107"/>
            <a:ext cx="7913157" cy="5889118"/>
          </a:xfrm>
        </p:spPr>
        <p:txBody>
          <a:bodyPr>
            <a:noAutofit/>
          </a:bodyPr>
          <a:lstStyle/>
          <a:p>
            <a:r>
              <a:rPr lang="es-EC" sz="1050" b="1" dirty="0"/>
              <a:t>Compatibilidad </a:t>
            </a:r>
          </a:p>
          <a:p>
            <a:r>
              <a:rPr lang="es-EC" sz="1050" dirty="0"/>
              <a:t>Capacidad de dos o más sistemas o componentes para intercambiar información y/o llevar a cabo sus funciones requeridas cuando comparten el mismo entorno hardware o software. Esta característica se subdivide a su vez en las siguientes </a:t>
            </a:r>
            <a:r>
              <a:rPr lang="es-EC" sz="1050" dirty="0" err="1"/>
              <a:t>subcaracterísticas</a:t>
            </a:r>
            <a:r>
              <a:rPr lang="es-EC" sz="1050" dirty="0"/>
              <a:t>:</a:t>
            </a:r>
          </a:p>
          <a:p>
            <a:pPr lvl="1"/>
            <a:r>
              <a:rPr lang="es-EC" sz="1050" b="1" dirty="0"/>
              <a:t>Coexistencia.</a:t>
            </a:r>
            <a:r>
              <a:rPr lang="es-EC" sz="1050" dirty="0"/>
              <a:t> Capacidad del producto para coexistir con otro software independiente, en un entorno común, compartiendo recursos comunes sin detrimento.</a:t>
            </a:r>
          </a:p>
          <a:p>
            <a:pPr lvl="1"/>
            <a:r>
              <a:rPr lang="es-EC" sz="1050" b="1" dirty="0"/>
              <a:t>Interoperabilidad.</a:t>
            </a:r>
            <a:r>
              <a:rPr lang="es-EC" sz="1050" dirty="0"/>
              <a:t> Capacidad de dos o más sistemas o componentes para intercambiar información y utilizar la información intercambiada.</a:t>
            </a:r>
          </a:p>
          <a:p>
            <a:r>
              <a:rPr lang="es-EC" sz="1050" b="1" dirty="0"/>
              <a:t>Usabilidad </a:t>
            </a:r>
          </a:p>
          <a:p>
            <a:r>
              <a:rPr lang="es-EC" sz="1050" dirty="0"/>
              <a:t>Capacidad del producto software para ser entendido, aprendido, usado y resultar atractivo para el usuario, cuando se usa bajo determinadas condiciones. Esta característica se subdivide a su vez en las siguientes </a:t>
            </a:r>
            <a:r>
              <a:rPr lang="es-EC" sz="1050" dirty="0" err="1"/>
              <a:t>subcaracterísticas</a:t>
            </a:r>
            <a:r>
              <a:rPr lang="es-EC" sz="1050" dirty="0"/>
              <a:t>:</a:t>
            </a:r>
          </a:p>
          <a:p>
            <a:pPr lvl="1"/>
            <a:r>
              <a:rPr lang="es-EC" sz="1050" b="1" dirty="0" err="1"/>
              <a:t>Reconocibilidad</a:t>
            </a:r>
            <a:r>
              <a:rPr lang="es-EC" sz="1050" b="1" dirty="0"/>
              <a:t> de la adecuación.</a:t>
            </a:r>
            <a:r>
              <a:rPr lang="es-EC" sz="1050" dirty="0"/>
              <a:t> Capacidad del producto que permite al usuario entender si el software es adecuado para sus necesidades.</a:t>
            </a:r>
          </a:p>
          <a:p>
            <a:pPr lvl="1"/>
            <a:r>
              <a:rPr lang="es-EC" sz="1050" b="1" dirty="0" err="1"/>
              <a:t>Aprendizabilidad</a:t>
            </a:r>
            <a:r>
              <a:rPr lang="es-EC" sz="1050" b="1" dirty="0"/>
              <a:t>.</a:t>
            </a:r>
            <a:r>
              <a:rPr lang="es-EC" sz="1050" dirty="0"/>
              <a:t> Capacidad del producto que permite al usuario aprender su aplicación.</a:t>
            </a:r>
          </a:p>
          <a:p>
            <a:pPr lvl="1"/>
            <a:r>
              <a:rPr lang="es-EC" sz="1050" b="1" dirty="0" err="1"/>
              <a:t>Operabilidad</a:t>
            </a:r>
            <a:r>
              <a:rPr lang="es-EC" sz="1050" b="1" dirty="0"/>
              <a:t>.</a:t>
            </a:r>
            <a:r>
              <a:rPr lang="es-EC" sz="1050" dirty="0"/>
              <a:t> Capacidad del producto que permite al usuario operarlo y controlarlo con facilidad.</a:t>
            </a:r>
          </a:p>
          <a:p>
            <a:pPr lvl="1"/>
            <a:r>
              <a:rPr lang="es-EC" sz="1050" b="1" dirty="0"/>
              <a:t>Protección contra errores de usuario.</a:t>
            </a:r>
            <a:r>
              <a:rPr lang="es-EC" sz="1050" dirty="0"/>
              <a:t> Capacidad del sistema para proteger a los usuarios de hacer errores.</a:t>
            </a:r>
          </a:p>
          <a:p>
            <a:pPr lvl="1"/>
            <a:r>
              <a:rPr lang="es-EC" sz="1050" b="1" dirty="0"/>
              <a:t>Estética de la interfaz de usuario.</a:t>
            </a:r>
            <a:r>
              <a:rPr lang="es-EC" sz="1050" dirty="0"/>
              <a:t> Capacidad de la interfaz de usuario  de agradar y satisfacer la interacción con el usuario.</a:t>
            </a:r>
          </a:p>
          <a:p>
            <a:pPr lvl="1"/>
            <a:r>
              <a:rPr lang="es-EC" sz="1050" b="1" dirty="0"/>
              <a:t>Accesibilidad.</a:t>
            </a:r>
            <a:r>
              <a:rPr lang="es-EC" sz="1050" dirty="0"/>
              <a:t> Capacidad del producto que permite que sea utilizado por usuarios con determinadas características y discapacidades.</a:t>
            </a:r>
          </a:p>
          <a:p>
            <a:r>
              <a:rPr lang="es-EC" sz="1050" b="1" dirty="0"/>
              <a:t>Fiabilidad </a:t>
            </a:r>
          </a:p>
          <a:p>
            <a:r>
              <a:rPr lang="es-EC" sz="1050" dirty="0"/>
              <a:t>Capacidad de un sistema o componente para desempeñar  las funciones especificadas, cuando se usa bajo unas condiciones y periodo de tiempo determinados. Esta característica se subdivide a su vez en las siguientes </a:t>
            </a:r>
            <a:r>
              <a:rPr lang="es-EC" sz="1050" dirty="0" err="1"/>
              <a:t>subcaracterísticas</a:t>
            </a:r>
            <a:r>
              <a:rPr lang="es-EC" sz="1050" dirty="0"/>
              <a:t>:</a:t>
            </a:r>
          </a:p>
          <a:p>
            <a:pPr lvl="1"/>
            <a:r>
              <a:rPr lang="es-EC" sz="1050" b="1" dirty="0"/>
              <a:t>Madurez.</a:t>
            </a:r>
            <a:r>
              <a:rPr lang="es-EC" sz="1050" dirty="0"/>
              <a:t> Capacidad del sistema para satisfacer las necesidades de fiabilidad en condiciones normales.</a:t>
            </a:r>
          </a:p>
          <a:p>
            <a:pPr lvl="1"/>
            <a:r>
              <a:rPr lang="es-EC" sz="1050" b="1" dirty="0"/>
              <a:t>Disponibilidad.</a:t>
            </a:r>
            <a:r>
              <a:rPr lang="es-EC" sz="1050" dirty="0"/>
              <a:t> Capacidad del sistema o componente de estar operativo y accesible para su uso cuando se requiere.</a:t>
            </a:r>
          </a:p>
          <a:p>
            <a:pPr lvl="1"/>
            <a:r>
              <a:rPr lang="es-EC" sz="1050" b="1" dirty="0"/>
              <a:t>Tolerancia a fallos.</a:t>
            </a:r>
            <a:r>
              <a:rPr lang="es-EC" sz="1050" dirty="0"/>
              <a:t> Capacidad del sistema o componente para operar según lo previsto en presencia de fallos hardware o software.</a:t>
            </a:r>
          </a:p>
          <a:p>
            <a:pPr lvl="1"/>
            <a:r>
              <a:rPr lang="es-EC" sz="1050" b="1" dirty="0"/>
              <a:t>Capacidad de recuperación.</a:t>
            </a:r>
            <a:r>
              <a:rPr lang="es-EC" sz="1050" dirty="0"/>
              <a:t> Capacidad del producto software para recuperar los datos directamente afectados y reestablecer el estado deseado del sistema en caso de interrupción o fallo.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9085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7" y="85725"/>
            <a:ext cx="7894107" cy="6315075"/>
          </a:xfrm>
        </p:spPr>
        <p:txBody>
          <a:bodyPr>
            <a:noAutofit/>
          </a:bodyPr>
          <a:lstStyle/>
          <a:p>
            <a:r>
              <a:rPr lang="es-EC" sz="1000" b="1" dirty="0"/>
              <a:t>Seguridad </a:t>
            </a:r>
          </a:p>
          <a:p>
            <a:r>
              <a:rPr lang="es-EC" sz="1000" dirty="0"/>
              <a:t>Capacidad de protección de la información y los datos de manera que personas o sistemas no autorizados no puedan leerlos o modificarlos. Esta característica se subdivide a su vez en las siguientes </a:t>
            </a:r>
            <a:r>
              <a:rPr lang="es-EC" sz="1000" dirty="0" err="1"/>
              <a:t>subcaracterísticas</a:t>
            </a:r>
            <a:r>
              <a:rPr lang="es-EC" sz="1000" dirty="0"/>
              <a:t>:</a:t>
            </a:r>
          </a:p>
          <a:p>
            <a:pPr lvl="1"/>
            <a:r>
              <a:rPr lang="es-EC" sz="1000" b="1" dirty="0"/>
              <a:t>Confidencialidad.</a:t>
            </a:r>
            <a:r>
              <a:rPr lang="es-EC" sz="1000" dirty="0"/>
              <a:t> Capacidad de protección contra el acceso de datos e información no autorizados, ya sea accidental o deliberadamente.</a:t>
            </a:r>
          </a:p>
          <a:p>
            <a:pPr lvl="1"/>
            <a:r>
              <a:rPr lang="es-EC" sz="1000" b="1" dirty="0"/>
              <a:t>Integridad.</a:t>
            </a:r>
            <a:r>
              <a:rPr lang="es-EC" sz="1000" dirty="0"/>
              <a:t> Capacidad del sistema o componente para prevenir accesos o modificaciones no autorizados a datos o programas de ordenador.</a:t>
            </a:r>
          </a:p>
          <a:p>
            <a:pPr lvl="1"/>
            <a:r>
              <a:rPr lang="es-EC" sz="1000" b="1" dirty="0"/>
              <a:t>No repudio.</a:t>
            </a:r>
            <a:r>
              <a:rPr lang="es-EC" sz="1000" dirty="0"/>
              <a:t> Capacidad de demostrar las acciones o eventos que han tenido lugar, de manera que dichas acciones o eventos no puedan ser repudiados posteriormente.</a:t>
            </a:r>
          </a:p>
          <a:p>
            <a:pPr lvl="1"/>
            <a:r>
              <a:rPr lang="es-EC" sz="1000" b="1" dirty="0"/>
              <a:t>Responsabilidad.</a:t>
            </a:r>
            <a:r>
              <a:rPr lang="es-EC" sz="1000" dirty="0"/>
              <a:t> Capacidad de rastrear de forma inequívoca las acciones de una entidad.</a:t>
            </a:r>
          </a:p>
          <a:p>
            <a:pPr lvl="1"/>
            <a:r>
              <a:rPr lang="es-EC" sz="1000" b="1" dirty="0"/>
              <a:t>Autenticidad.</a:t>
            </a:r>
            <a:r>
              <a:rPr lang="es-EC" sz="1000" dirty="0"/>
              <a:t> Capacidad de demostrar la identidad de un sujeto o un recurso.</a:t>
            </a:r>
          </a:p>
          <a:p>
            <a:r>
              <a:rPr lang="es-EC" sz="1000" b="1" dirty="0"/>
              <a:t>Mantenibilidad </a:t>
            </a:r>
          </a:p>
          <a:p>
            <a:r>
              <a:rPr lang="es-EC" sz="1000" dirty="0"/>
              <a:t>Esta característica representa la capacidad del producto software para ser modificado efectiva y eficientemente, debido a necesidades evolutivas, correctivas o perfectivas. Esta característica se subdivide a su vez en las siguientes </a:t>
            </a:r>
            <a:r>
              <a:rPr lang="es-EC" sz="1000" dirty="0" err="1"/>
              <a:t>subcaracterísticas</a:t>
            </a:r>
            <a:r>
              <a:rPr lang="es-EC" sz="1000" dirty="0"/>
              <a:t>:</a:t>
            </a:r>
          </a:p>
          <a:p>
            <a:pPr lvl="1"/>
            <a:r>
              <a:rPr lang="es-EC" sz="1000" b="1" dirty="0"/>
              <a:t>Modularidad.</a:t>
            </a:r>
            <a:r>
              <a:rPr lang="es-EC" sz="1000" dirty="0"/>
              <a:t> Capacidad de un sistema o programa de ordenador (compuesto de componentes discretos) que permite que un cambio en un componente tenga un impacto mínimo en los demás.</a:t>
            </a:r>
          </a:p>
          <a:p>
            <a:pPr lvl="1"/>
            <a:r>
              <a:rPr lang="es-EC" sz="1000" b="1" dirty="0"/>
              <a:t>Reusabilidad.</a:t>
            </a:r>
            <a:r>
              <a:rPr lang="es-EC" sz="1000" dirty="0"/>
              <a:t> Capacidad de un activo que permite que sea utilizado en más de un sistema software o en la construcción de otros activos.</a:t>
            </a:r>
          </a:p>
          <a:p>
            <a:pPr lvl="1"/>
            <a:r>
              <a:rPr lang="es-EC" sz="1000" b="1" dirty="0" err="1"/>
              <a:t>Analizabilidad</a:t>
            </a:r>
            <a:r>
              <a:rPr lang="es-EC" sz="1000" b="1" dirty="0"/>
              <a:t>.</a:t>
            </a:r>
            <a:r>
              <a:rPr lang="es-EC" sz="1000" dirty="0"/>
              <a:t> Facilidad con la que se puede evaluar el impacto de un determinado cambio sobre el resto del software, diagnosticar las deficiencias o causas de fallos en el software, o identificar las partes a modificar.</a:t>
            </a:r>
          </a:p>
          <a:p>
            <a:pPr lvl="1"/>
            <a:r>
              <a:rPr lang="es-EC" sz="1000" b="1" dirty="0"/>
              <a:t>Capacidad para ser modificado.</a:t>
            </a:r>
            <a:r>
              <a:rPr lang="es-EC" sz="1000" dirty="0"/>
              <a:t> Capacidad del producto que permite que sea modificado de forma efectiva y eficiente sin introducir defectos o degradar el desempeño.</a:t>
            </a:r>
          </a:p>
          <a:p>
            <a:pPr lvl="1"/>
            <a:r>
              <a:rPr lang="es-EC" sz="1000" b="1" dirty="0"/>
              <a:t>Capacidad para ser probado.</a:t>
            </a:r>
            <a:r>
              <a:rPr lang="es-EC" sz="1000" dirty="0"/>
              <a:t> Facilidad con la que se pueden establecer criterios de prueba para un sistema o componente y con la que se pueden llevar a cabo las pruebas para determinar si se cumplen dichos criterios.</a:t>
            </a:r>
          </a:p>
          <a:p>
            <a:r>
              <a:rPr lang="es-EC" sz="1000" b="1" dirty="0"/>
              <a:t>Portabilidad </a:t>
            </a:r>
          </a:p>
          <a:p>
            <a:r>
              <a:rPr lang="es-EC" sz="1000" dirty="0"/>
              <a:t>Capacidad del producto o componente de ser transferido de forma efectiva y eficiente de un entorno hardware, software, operacional o de utilización a otro. Esta característica se subdivide a su vez en las siguientes </a:t>
            </a:r>
            <a:r>
              <a:rPr lang="es-EC" sz="1000" dirty="0" err="1"/>
              <a:t>subcaracterísticas</a:t>
            </a:r>
            <a:r>
              <a:rPr lang="es-EC" sz="1000" dirty="0"/>
              <a:t>:</a:t>
            </a:r>
          </a:p>
          <a:p>
            <a:pPr lvl="1"/>
            <a:r>
              <a:rPr lang="es-EC" sz="1000" b="1" dirty="0"/>
              <a:t>Adaptabilidad.</a:t>
            </a:r>
            <a:r>
              <a:rPr lang="es-EC" sz="1000" dirty="0"/>
              <a:t> Capacidad del producto que le permite ser adaptado de forma efectiva y eficiente a diferentes entornos determinados de hardware, software, operacionales o de uso.</a:t>
            </a:r>
          </a:p>
          <a:p>
            <a:pPr lvl="1"/>
            <a:r>
              <a:rPr lang="es-EC" sz="1000" b="1" dirty="0"/>
              <a:t>Capacidad para ser instalado.</a:t>
            </a:r>
            <a:r>
              <a:rPr lang="es-EC" sz="1000" dirty="0"/>
              <a:t> Facilidad con la que el producto se puede instalar y/o desinstalar de forma exitosa en un determinado entorno.</a:t>
            </a:r>
          </a:p>
          <a:p>
            <a:pPr lvl="1"/>
            <a:r>
              <a:rPr lang="es-EC" sz="1000" b="1" dirty="0"/>
              <a:t>Capacidad para ser reemplazado.</a:t>
            </a:r>
            <a:r>
              <a:rPr lang="es-EC" sz="1000" dirty="0"/>
              <a:t> Capacidad del producto para ser utilizado en lugar de otro producto software determinado con el mismo propósito y en el mismo entorno.</a:t>
            </a:r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683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CALIDAD DE USO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C" dirty="0"/>
              <a:t>La calidad de uso es el grado en que un producto o sistema puede ser utilizado por usuarios específicos para satisfacer sus necesidades y lograr objetivos específicos con eficacia, eficiencia, ausencia de riesgo y satisfacción en contextos de uso específicos.</a:t>
            </a:r>
          </a:p>
          <a:p>
            <a:r>
              <a:rPr lang="es-EC" dirty="0"/>
              <a:t/>
            </a:r>
            <a:br>
              <a:rPr lang="es-EC" dirty="0"/>
            </a:br>
            <a:r>
              <a:rPr lang="es-EC" dirty="0"/>
              <a:t>Las propiedades de la calidad de uso se clasifican en las siguientes </a:t>
            </a:r>
            <a:r>
              <a:rPr lang="es-EC" b="1" dirty="0"/>
              <a:t>5 características</a:t>
            </a:r>
            <a:r>
              <a:rPr lang="es-EC" dirty="0"/>
              <a:t>:</a:t>
            </a:r>
          </a:p>
          <a:p>
            <a:r>
              <a:rPr lang="es-EC" b="1" dirty="0"/>
              <a:t>Eficacia</a:t>
            </a:r>
            <a:r>
              <a:rPr lang="es-EC" dirty="0"/>
              <a:t>: Precisión y exhaustividad con la que los usuarios alcanzan los objetivos especificados </a:t>
            </a:r>
          </a:p>
          <a:p>
            <a:r>
              <a:rPr lang="es-EC" b="1" dirty="0"/>
              <a:t>Eficiencia</a:t>
            </a:r>
            <a:r>
              <a:rPr lang="es-EC" dirty="0"/>
              <a:t>: Recursos gastados en relación con la precisión y la exhaustividad con la que los usuarios alcanzan los objetivos. </a:t>
            </a:r>
          </a:p>
          <a:p>
            <a:r>
              <a:rPr lang="es-EC" b="1" dirty="0"/>
              <a:t>Satisfacción</a:t>
            </a:r>
            <a:r>
              <a:rPr lang="es-EC" dirty="0"/>
              <a:t>: Grado de satisfacción de las necesidades del usuario cuando se utiliza un producto o sistema en un contexto de uso determinado. Este, a su vez, se divide en: </a:t>
            </a:r>
          </a:p>
          <a:p>
            <a:pPr lvl="1"/>
            <a:r>
              <a:rPr lang="es-EC" b="1" dirty="0"/>
              <a:t>Utilidad</a:t>
            </a:r>
            <a:r>
              <a:rPr lang="es-EC" dirty="0"/>
              <a:t>: Grado de satisfacción de un usuario con la percepción de haber alcanzado los objetivos pragmáticos, incluidos los resultados del uso y las consecuencias del mismo </a:t>
            </a:r>
          </a:p>
          <a:p>
            <a:pPr lvl="1"/>
            <a:r>
              <a:rPr lang="es-EC" b="1" dirty="0"/>
              <a:t>Confianza</a:t>
            </a:r>
            <a:r>
              <a:rPr lang="es-EC" dirty="0"/>
              <a:t>: Grado de confianza de un usuario u otra parte interesada en que un producto o sistema se comportará como está previsto </a:t>
            </a:r>
          </a:p>
          <a:p>
            <a:pPr lvl="1"/>
            <a:r>
              <a:rPr lang="es-EC" b="1" dirty="0"/>
              <a:t>Agrado</a:t>
            </a:r>
            <a:r>
              <a:rPr lang="es-EC" dirty="0"/>
              <a:t>: Grado en que el usuario obtiene agrado al satisfacer sus necesidades personales </a:t>
            </a:r>
          </a:p>
          <a:p>
            <a:pPr lvl="1"/>
            <a:r>
              <a:rPr lang="es-EC" b="1" dirty="0"/>
              <a:t>Comodidad</a:t>
            </a:r>
            <a:r>
              <a:rPr lang="es-EC" dirty="0"/>
              <a:t>: Grado de satisfacción del usuario en cuanto a su comodidad física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37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629025" y="650213"/>
            <a:ext cx="817245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Ausencia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riesgo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mitiga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riesgo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potencial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situación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económica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salud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el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ambiente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Este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Mitigación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riesgos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económicos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mitiga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riesgo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potencial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situación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financiera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funcionamiento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eficiente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comercial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reputación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otros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previstos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Mitigación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riesgos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salud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seguridad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mitiga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riesgo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potencial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las personas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previstos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Mitigación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riesgo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medioambiental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mitiga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riesgo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potencial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ambiente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previstos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29025" y="3557656"/>
            <a:ext cx="77628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Cobertura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utilizarse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eficacia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eficiencia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ausencia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riesgo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satisfacción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tanto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especificados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allá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inicialmente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identificados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forma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explícita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Este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incluye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Completitud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utilizarse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eficacia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eficiencia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ausencia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riesgo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satisfacción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especificados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medida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el software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utilizable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pantalla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pequeña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poco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ancho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banda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red,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y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tolerante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fallos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sin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conectividad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red).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Flexibilidad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utilizarse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eficacia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eficiencia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ausencia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riesgo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satisfacción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van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allá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especificados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inicialmente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requisitos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42" y="3619995"/>
            <a:ext cx="3158771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8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CALIDAD </a:t>
            </a:r>
            <a:r>
              <a:rPr lang="en-US" b="1" dirty="0" smtClean="0"/>
              <a:t>BASADA EN EL PROCESO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419100"/>
            <a:ext cx="7315200" cy="5565648"/>
          </a:xfrm>
        </p:spPr>
        <p:txBody>
          <a:bodyPr>
            <a:noAutofit/>
          </a:bodyPr>
          <a:lstStyle/>
          <a:p>
            <a:pPr lvl="1"/>
            <a:endParaRPr lang="es-EC" sz="2800" dirty="0"/>
          </a:p>
          <a:p>
            <a:pPr lvl="1"/>
            <a:endParaRPr lang="es-EC" sz="2800" dirty="0" smtClean="0"/>
          </a:p>
          <a:p>
            <a:pPr lvl="1"/>
            <a:endParaRPr lang="es-EC" sz="2800" dirty="0"/>
          </a:p>
          <a:p>
            <a:pPr lvl="1"/>
            <a:endParaRPr lang="es-EC" sz="2800" dirty="0" smtClean="0"/>
          </a:p>
          <a:p>
            <a:pPr lvl="1"/>
            <a:endParaRPr lang="es-EC" sz="2800" dirty="0"/>
          </a:p>
          <a:p>
            <a:pPr lvl="1"/>
            <a:endParaRPr lang="es-EC" sz="2800" dirty="0" smtClean="0"/>
          </a:p>
          <a:p>
            <a:pPr lvl="1"/>
            <a:endParaRPr lang="es-EC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Se </a:t>
            </a:r>
            <a:r>
              <a:rPr lang="en-US" sz="2800" dirty="0" err="1"/>
              <a:t>modela</a:t>
            </a:r>
            <a:r>
              <a:rPr lang="en-US" sz="2800" dirty="0"/>
              <a:t> el </a:t>
            </a:r>
            <a:r>
              <a:rPr lang="en-US" sz="2800" dirty="0" err="1"/>
              <a:t>proceso</a:t>
            </a:r>
            <a:r>
              <a:rPr lang="en-US" sz="2800" dirty="0"/>
              <a:t> para </a:t>
            </a:r>
            <a:r>
              <a:rPr lang="en-US" sz="2800" dirty="0" err="1"/>
              <a:t>analizarlo</a:t>
            </a:r>
            <a:r>
              <a:rPr lang="en-US" sz="2800" dirty="0"/>
              <a:t> </a:t>
            </a:r>
            <a:r>
              <a:rPr lang="en-US" sz="2800" dirty="0" err="1" smtClean="0"/>
              <a:t>mejor</a:t>
            </a:r>
            <a:endParaRPr lang="en-US" sz="2800" dirty="0"/>
          </a:p>
          <a:p>
            <a:r>
              <a:rPr lang="en-US" sz="2800" dirty="0"/>
              <a:t>Se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hacer</a:t>
            </a:r>
            <a:r>
              <a:rPr lang="en-US" sz="2800" dirty="0"/>
              <a:t> </a:t>
            </a:r>
            <a:r>
              <a:rPr lang="en-US" sz="2800" dirty="0" err="1"/>
              <a:t>preguntas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:</a:t>
            </a:r>
          </a:p>
          <a:p>
            <a:pPr lvl="1"/>
            <a:r>
              <a:rPr lang="es-EC" sz="2800" dirty="0"/>
              <a:t>Donde y cuando se puede hallar un tipo de defecto?</a:t>
            </a:r>
            <a:endParaRPr lang="en-US" sz="2800" dirty="0"/>
          </a:p>
          <a:p>
            <a:pPr lvl="1"/>
            <a:r>
              <a:rPr lang="es-EC" sz="2800" dirty="0"/>
              <a:t>Como hallar los defectos antes?</a:t>
            </a:r>
          </a:p>
          <a:p>
            <a:pPr lvl="1"/>
            <a:r>
              <a:rPr lang="es-EC" sz="2800" dirty="0"/>
              <a:t>Existen actividades alternas que proporciones mayor calidad?</a:t>
            </a:r>
          </a:p>
          <a:p>
            <a:pPr lvl="1"/>
            <a:endParaRPr lang="es-EC" sz="2800" dirty="0" smtClean="0"/>
          </a:p>
          <a:p>
            <a:pPr lvl="1"/>
            <a:endParaRPr lang="es-EC" sz="2800" dirty="0"/>
          </a:p>
          <a:p>
            <a:pPr lvl="1"/>
            <a:endParaRPr lang="es-EC" sz="2800" dirty="0" smtClean="0"/>
          </a:p>
          <a:p>
            <a:pPr lvl="1"/>
            <a:endParaRPr lang="es-EC" sz="2800" dirty="0"/>
          </a:p>
          <a:p>
            <a:pPr lvl="1"/>
            <a:endParaRPr lang="es-EC" sz="2800" dirty="0" smtClean="0"/>
          </a:p>
          <a:p>
            <a:pPr lvl="1"/>
            <a:endParaRPr lang="es-EC" sz="2800" dirty="0"/>
          </a:p>
          <a:p>
            <a:pPr lvl="1"/>
            <a:endParaRPr lang="es-EC" sz="2800" dirty="0" smtClean="0"/>
          </a:p>
          <a:p>
            <a:pPr lvl="1"/>
            <a:endParaRPr lang="es-EC" sz="2800" dirty="0"/>
          </a:p>
          <a:p>
            <a:pPr lvl="1"/>
            <a:endParaRPr lang="es-EC" sz="2800" dirty="0" smtClean="0"/>
          </a:p>
          <a:p>
            <a:pPr lvl="1"/>
            <a:endParaRPr lang="es-EC" sz="2800" dirty="0"/>
          </a:p>
          <a:p>
            <a:pPr lvl="1"/>
            <a:endParaRPr lang="es-EC" sz="2800" dirty="0" smtClean="0"/>
          </a:p>
          <a:p>
            <a:pPr lvl="1"/>
            <a:endParaRPr lang="es-EC" sz="2800" dirty="0"/>
          </a:p>
          <a:p>
            <a:pPr lvl="1"/>
            <a:endParaRPr lang="es-EC" sz="2800" dirty="0" smtClean="0"/>
          </a:p>
          <a:p>
            <a:pPr lvl="1"/>
            <a:r>
              <a:rPr lang="es-EC" sz="2800" dirty="0" smtClean="0"/>
              <a:t>‘</a:t>
            </a:r>
          </a:p>
        </p:txBody>
      </p:sp>
      <p:pic>
        <p:nvPicPr>
          <p:cNvPr id="15" name="Picture 2" descr="Concepto de garantía de calidad y control de calidad: interfaz gráfica moderna que muestra el proceso estándar certificado, la garantía del producto y la tecnología de mejora de la calidad para la satisfacción del cliente. - 129293775">
            <a:hlinkClick r:id="rId2" tooltip="Concepto de garantía de calidad y control de calidad: interfaz gráfica moderna que muestra el proceso estándar certificado, la garantía del producto y la tecnología de mejora de la calidad para la satisfacción del cliente. - 129293775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73" y="817831"/>
            <a:ext cx="3182774" cy="239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12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2800" dirty="0"/>
              <a:t>M</a:t>
            </a:r>
            <a:r>
              <a:rPr lang="es-EC" sz="2800" dirty="0" smtClean="0"/>
              <a:t>odelos de madurez:</a:t>
            </a:r>
          </a:p>
          <a:p>
            <a:pPr lvl="1"/>
            <a:r>
              <a:rPr lang="es-EC" sz="2800" dirty="0" smtClean="0"/>
              <a:t>CMM(</a:t>
            </a:r>
            <a:r>
              <a:rPr lang="es-EC" sz="2800" dirty="0" err="1" smtClean="0"/>
              <a:t>Capability</a:t>
            </a:r>
            <a:r>
              <a:rPr lang="es-EC" sz="2800" dirty="0" smtClean="0"/>
              <a:t> </a:t>
            </a:r>
            <a:r>
              <a:rPr lang="es-EC" sz="2800" dirty="0" err="1" smtClean="0"/>
              <a:t>Madurity</a:t>
            </a:r>
            <a:r>
              <a:rPr lang="es-EC" sz="2800" dirty="0" smtClean="0"/>
              <a:t> </a:t>
            </a:r>
            <a:r>
              <a:rPr lang="es-EC" sz="2800" dirty="0" err="1" smtClean="0"/>
              <a:t>Nodel</a:t>
            </a:r>
            <a:r>
              <a:rPr lang="es-EC" sz="2800" dirty="0" smtClean="0"/>
              <a:t>) y CMMI( CMM integrado)</a:t>
            </a:r>
          </a:p>
          <a:p>
            <a:pPr lvl="1"/>
            <a:r>
              <a:rPr lang="es-EC" sz="2800" dirty="0" smtClean="0"/>
              <a:t>ISO 15504 SPICE ( Software </a:t>
            </a:r>
            <a:r>
              <a:rPr lang="es-EC" sz="2800" dirty="0" err="1" smtClean="0"/>
              <a:t>Process</a:t>
            </a:r>
            <a:r>
              <a:rPr lang="es-EC" sz="2800" dirty="0" smtClean="0"/>
              <a:t> </a:t>
            </a:r>
            <a:r>
              <a:rPr lang="es-EC" sz="2800" dirty="0" err="1" smtClean="0"/>
              <a:t>Improvement</a:t>
            </a:r>
            <a:r>
              <a:rPr lang="es-EC" sz="2800" dirty="0" smtClean="0"/>
              <a:t>  and </a:t>
            </a:r>
            <a:r>
              <a:rPr lang="es-EC" sz="2800" dirty="0" err="1" smtClean="0"/>
              <a:t>Capability</a:t>
            </a:r>
            <a:r>
              <a:rPr lang="es-EC" sz="2800" dirty="0" smtClean="0"/>
              <a:t> </a:t>
            </a:r>
            <a:r>
              <a:rPr lang="es-EC" sz="2800" dirty="0" err="1" smtClean="0"/>
              <a:t>Determination</a:t>
            </a:r>
            <a:r>
              <a:rPr lang="es-EC" sz="2800" dirty="0" smtClean="0"/>
              <a:t>)</a:t>
            </a:r>
          </a:p>
          <a:p>
            <a:pPr lvl="1"/>
            <a:r>
              <a:rPr lang="es-EC" sz="2800" dirty="0" smtClean="0"/>
              <a:t>ISO 9000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298575"/>
            <a:ext cx="32639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1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/>
          <p:cNvSpPr txBox="1">
            <a:spLocks noChangeArrowheads="1"/>
          </p:cNvSpPr>
          <p:nvPr/>
        </p:nvSpPr>
        <p:spPr bwMode="auto">
          <a:xfrm>
            <a:off x="4010024" y="1245394"/>
            <a:ext cx="7172326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11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alt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El  </a:t>
            </a:r>
            <a:r>
              <a:rPr lang="en-US" altLang="en-US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n-US" alt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escalonado</a:t>
            </a:r>
            <a:r>
              <a:rPr lang="en-US" alt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 CMMI  </a:t>
            </a:r>
            <a:r>
              <a:rPr lang="en-US" altLang="en-US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establece</a:t>
            </a:r>
            <a:r>
              <a:rPr lang="en-US" alt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 5  </a:t>
            </a:r>
            <a:r>
              <a:rPr lang="en-US" altLang="en-US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niveles</a:t>
            </a:r>
            <a:r>
              <a:rPr lang="en-US" alt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 de </a:t>
            </a:r>
            <a:r>
              <a:rPr lang="en-US" altLang="en-US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madurez</a:t>
            </a:r>
            <a:r>
              <a:rPr lang="en-US" alt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  para   </a:t>
            </a:r>
            <a:r>
              <a:rPr lang="en-US" altLang="en-US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clasificar</a:t>
            </a:r>
            <a:r>
              <a:rPr lang="en-US" alt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  a   las   </a:t>
            </a:r>
            <a:r>
              <a:rPr lang="en-US" altLang="en-US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organizaciones</a:t>
            </a:r>
            <a:r>
              <a:rPr lang="en-US" alt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,   </a:t>
            </a:r>
            <a:r>
              <a:rPr lang="en-US" altLang="en-US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alt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función</a:t>
            </a:r>
            <a:r>
              <a:rPr lang="en-US" alt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  de   </a:t>
            </a:r>
            <a:r>
              <a:rPr lang="en-US" altLang="en-US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qué</a:t>
            </a:r>
            <a:r>
              <a:rPr lang="en-US" alt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en-US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áreas</a:t>
            </a:r>
            <a:r>
              <a:rPr lang="en-US" alt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  de   </a:t>
            </a:r>
            <a:r>
              <a:rPr lang="en-US" altLang="en-US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procesos</a:t>
            </a:r>
            <a:r>
              <a:rPr lang="en-US" alt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en-US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consiguen</a:t>
            </a:r>
            <a:r>
              <a:rPr lang="en-US" alt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en-US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sus</a:t>
            </a:r>
            <a:r>
              <a:rPr lang="en-US" alt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objetivos</a:t>
            </a:r>
            <a:r>
              <a:rPr lang="en-US" alt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y se </a:t>
            </a:r>
            <a:r>
              <a:rPr lang="en-US" altLang="en-US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gestionan</a:t>
            </a:r>
            <a:r>
              <a:rPr lang="en-US" alt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altLang="en-US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principios</a:t>
            </a:r>
            <a:r>
              <a:rPr lang="en-US" alt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altLang="en-US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ingeniería</a:t>
            </a:r>
            <a:r>
              <a:rPr lang="en-US" alt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object 4"/>
          <p:cNvSpPr>
            <a:spLocks noGrp="1"/>
          </p:cNvSpPr>
          <p:nvPr>
            <p:ph type="sldNum" sz="quarter" idx="12"/>
          </p:nvPr>
        </p:nvSpPr>
        <p:spPr>
          <a:xfrm>
            <a:off x="9196389" y="5997759"/>
            <a:ext cx="225425" cy="520335"/>
          </a:xfrm>
        </p:spPr>
        <p:txBody>
          <a:bodyPr rtlCol="0">
            <a:spAutoFit/>
          </a:bodyPr>
          <a:lstStyle/>
          <a:p>
            <a:pPr marL="22413">
              <a:defRPr/>
            </a:pPr>
            <a:r>
              <a:rPr sz="927" spc="-9" dirty="0">
                <a:solidFill>
                  <a:srgbClr val="FFFFFF"/>
                </a:solidFill>
                <a:latin typeface="Calibri"/>
                <a:cs typeface="Calibri"/>
              </a:rPr>
              <a:t>129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015" y="2515287"/>
            <a:ext cx="2433636" cy="600164"/>
          </a:xfrm>
        </p:spPr>
        <p:txBody>
          <a:bodyPr vert="horz" wrap="square" lIns="91440" tIns="0" rIns="91440" bIns="45720" rtlCol="0" anchor="ctr">
            <a:spAutoFit/>
          </a:bodyPr>
          <a:lstStyle/>
          <a:p>
            <a:pPr marL="10086">
              <a:defRPr/>
            </a:pPr>
            <a:r>
              <a:rPr sz="4000" b="1" spc="-44" dirty="0"/>
              <a:t>CMMI</a:t>
            </a:r>
          </a:p>
        </p:txBody>
      </p:sp>
    </p:spTree>
    <p:extLst>
      <p:ext uri="{BB962C8B-B14F-4D97-AF65-F5344CB8AC3E}">
        <p14:creationId xmlns:p14="http://schemas.microsoft.com/office/powerpoint/2010/main" val="76145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5B603F-DBD1-409F-9716-CEA00FB0C6FA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4" y="2638425"/>
            <a:ext cx="3133725" cy="1800226"/>
          </a:xfrm>
        </p:spPr>
        <p:txBody>
          <a:bodyPr/>
          <a:lstStyle/>
          <a:p>
            <a:pPr eaLnBrk="1" hangingPunct="1"/>
            <a:r>
              <a:rPr lang="es-ES_tradnl" altLang="en-US" sz="4000" b="1" dirty="0" smtClean="0">
                <a:solidFill>
                  <a:schemeClr val="bg1"/>
                </a:solidFill>
              </a:rPr>
              <a:t>Estructura del Modelo</a:t>
            </a:r>
            <a:endParaRPr lang="es-ES_tradnl" altLang="en-US" sz="4000" b="1" dirty="0">
              <a:solidFill>
                <a:schemeClr val="bg1"/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75" y="1143000"/>
            <a:ext cx="8153400" cy="4876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20000"/>
              </a:lnSpc>
            </a:pPr>
            <a:r>
              <a:rPr lang="es-MX" altLang="en-US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A diferencia de CMM, que sólo tiene representación por niveles, CMMI tiene dos representaciones: 1) Por niveles, 2) Continua.</a:t>
            </a:r>
          </a:p>
          <a:p>
            <a:pPr marL="342900" indent="-342900">
              <a:lnSpc>
                <a:spcPct val="120000"/>
              </a:lnSpc>
            </a:pPr>
            <a:endParaRPr lang="es-MX" altLang="en-US" sz="2400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</a:pPr>
            <a:r>
              <a:rPr lang="es-MX" altLang="en-US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La representación por niveles es similar a la de CMM. Son cinco niveles, cada uno de los cuales contiene </a:t>
            </a:r>
            <a:r>
              <a:rPr lang="es-MX" altLang="en-US" sz="2400" b="1" dirty="0" err="1">
                <a:latin typeface="Arial" panose="020B0604020202020204" pitchFamily="34" charset="0"/>
                <a:cs typeface="Times New Roman" panose="02020603050405020304" pitchFamily="18" charset="0"/>
              </a:rPr>
              <a:t>PA’s</a:t>
            </a:r>
            <a:r>
              <a:rPr lang="es-MX" altLang="en-US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s-MX" altLang="en-US" sz="2400" b="1" dirty="0" err="1">
                <a:latin typeface="Arial" panose="020B0604020202020204" pitchFamily="34" charset="0"/>
                <a:cs typeface="Times New Roman" panose="02020603050405020304" pitchFamily="18" charset="0"/>
              </a:rPr>
              <a:t>Process</a:t>
            </a:r>
            <a:r>
              <a:rPr lang="es-MX" altLang="en-US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MX" altLang="en-US" sz="2400" b="1" dirty="0" err="1">
                <a:latin typeface="Arial" panose="020B0604020202020204" pitchFamily="34" charset="0"/>
                <a:cs typeface="Times New Roman" panose="02020603050405020304" pitchFamily="18" charset="0"/>
              </a:rPr>
              <a:t>Areas</a:t>
            </a:r>
            <a:r>
              <a:rPr lang="es-MX" altLang="en-US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. En CMM se denominan Key </a:t>
            </a:r>
            <a:r>
              <a:rPr lang="es-MX" altLang="en-US" sz="2400" b="1" dirty="0" err="1">
                <a:latin typeface="Arial" panose="020B0604020202020204" pitchFamily="34" charset="0"/>
                <a:cs typeface="Times New Roman" panose="02020603050405020304" pitchFamily="18" charset="0"/>
              </a:rPr>
              <a:t>Process</a:t>
            </a:r>
            <a:r>
              <a:rPr lang="es-MX" altLang="en-US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MX" altLang="en-US" sz="2400" b="1" dirty="0" err="1">
                <a:latin typeface="Arial" panose="020B0604020202020204" pitchFamily="34" charset="0"/>
                <a:cs typeface="Times New Roman" panose="02020603050405020304" pitchFamily="18" charset="0"/>
              </a:rPr>
              <a:t>Areas</a:t>
            </a:r>
            <a:r>
              <a:rPr lang="es-MX" altLang="en-US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). </a:t>
            </a:r>
          </a:p>
          <a:p>
            <a:pPr marL="342900" indent="-342900">
              <a:lnSpc>
                <a:spcPct val="120000"/>
              </a:lnSpc>
            </a:pPr>
            <a:endParaRPr lang="es-MX" altLang="en-US" sz="2400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</a:pPr>
            <a:r>
              <a:rPr lang="es-MX" altLang="en-US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Las organizaciones pueden optar por una u otra representación. </a:t>
            </a:r>
          </a:p>
        </p:txBody>
      </p:sp>
    </p:spTree>
    <p:extLst>
      <p:ext uri="{BB962C8B-B14F-4D97-AF65-F5344CB8AC3E}">
        <p14:creationId xmlns:p14="http://schemas.microsoft.com/office/powerpoint/2010/main" val="32479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3676649" y="990600"/>
            <a:ext cx="7562851" cy="4943475"/>
          </a:xfrm>
        </p:spPr>
        <p:txBody>
          <a:bodyPr/>
          <a:lstStyle/>
          <a:p>
            <a:pPr marL="342900" indent="-342900">
              <a:lnSpc>
                <a:spcPct val="120000"/>
              </a:lnSpc>
            </a:pPr>
            <a:r>
              <a:rPr lang="es-MX" altLang="en-US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   La compañía que elija la representación por niveles, va logrando la madurez como en CMM. Alcanza el nivel de madurez 2 cuando cumple con todas las PA de nivel 2, y así sucesivamente.</a:t>
            </a:r>
          </a:p>
          <a:p>
            <a:pPr marL="342900" indent="-342900">
              <a:lnSpc>
                <a:spcPct val="120000"/>
              </a:lnSpc>
            </a:pPr>
            <a:endParaRPr lang="es-MX" altLang="en-US" b="1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</a:pPr>
            <a:r>
              <a:rPr lang="es-MX" altLang="en-US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   Quienes elijan el modelo continuo, alcanzan la madurez por </a:t>
            </a:r>
            <a:r>
              <a:rPr lang="es-MX" altLang="en-US" b="1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Process</a:t>
            </a:r>
            <a:r>
              <a:rPr lang="es-MX" altLang="en-US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MX" altLang="en-US" b="1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Areas</a:t>
            </a:r>
            <a:r>
              <a:rPr lang="es-MX" altLang="en-US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. En este caso, por ejemplo, se puede ser nivel 5 en una </a:t>
            </a:r>
            <a:r>
              <a:rPr lang="es-MX" altLang="en-US" b="1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Process</a:t>
            </a:r>
            <a:r>
              <a:rPr lang="es-MX" altLang="en-US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MX" altLang="en-US" b="1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Area</a:t>
            </a:r>
            <a:r>
              <a:rPr lang="es-MX" altLang="en-US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y nivel 1, 2, o cualquier otro, en las demás. </a:t>
            </a:r>
            <a:endParaRPr lang="es-MX" alt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bject 3"/>
          <p:cNvSpPr>
            <a:spLocks noChangeArrowheads="1"/>
          </p:cNvSpPr>
          <p:nvPr/>
        </p:nvSpPr>
        <p:spPr bwMode="auto">
          <a:xfrm>
            <a:off x="1752600" y="304801"/>
            <a:ext cx="8667750" cy="5895974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68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/>
              <a:t> ISO 9000</a:t>
            </a:r>
            <a:endParaRPr lang="en-US" b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1" dirty="0"/>
              <a:t>SO 9000</a:t>
            </a:r>
            <a:r>
              <a:rPr lang="es-EC" dirty="0"/>
              <a:t> es un </a:t>
            </a:r>
            <a:r>
              <a:rPr lang="es-EC" u="sng" dirty="0">
                <a:solidFill>
                  <a:schemeClr val="tx1"/>
                </a:solidFill>
                <a:hlinkClick r:id="rId2" tooltip="Conjunto"/>
              </a:rPr>
              <a:t>conjunto</a:t>
            </a:r>
            <a:r>
              <a:rPr lang="es-EC" dirty="0">
                <a:solidFill>
                  <a:schemeClr val="tx1"/>
                </a:solidFill>
              </a:rPr>
              <a:t> de normas de </a:t>
            </a:r>
            <a:r>
              <a:rPr lang="es-EC" dirty="0">
                <a:solidFill>
                  <a:schemeClr val="tx1"/>
                </a:solidFill>
                <a:hlinkClick r:id="rId3" tooltip="Control de calidad"/>
              </a:rPr>
              <a:t>Control de calidad</a:t>
            </a:r>
            <a:r>
              <a:rPr lang="es-EC" dirty="0">
                <a:solidFill>
                  <a:schemeClr val="tx1"/>
                </a:solidFill>
              </a:rPr>
              <a:t> y </a:t>
            </a:r>
            <a:r>
              <a:rPr lang="es-EC" dirty="0">
                <a:solidFill>
                  <a:schemeClr val="tx1"/>
                </a:solidFill>
                <a:hlinkClick r:id="rId4" tooltip="Gestión de calidad"/>
              </a:rPr>
              <a:t>gestión de calidad</a:t>
            </a:r>
            <a:r>
              <a:rPr lang="es-EC" dirty="0">
                <a:solidFill>
                  <a:schemeClr val="tx1"/>
                </a:solidFill>
              </a:rPr>
              <a:t>, establecidas por la </a:t>
            </a:r>
            <a:r>
              <a:rPr lang="es-EC" dirty="0">
                <a:solidFill>
                  <a:schemeClr val="tx1"/>
                </a:solidFill>
                <a:hlinkClick r:id="rId5" tooltip="Organización Internacional de Normalización"/>
              </a:rPr>
              <a:t>Organización Internacional de Normalización</a:t>
            </a:r>
            <a:r>
              <a:rPr lang="es-EC" dirty="0">
                <a:solidFill>
                  <a:schemeClr val="tx1"/>
                </a:solidFill>
              </a:rPr>
              <a:t> (ISO). Se pueden aplicar en cualquier tipo de </a:t>
            </a:r>
            <a:r>
              <a:rPr lang="es-EC" dirty="0">
                <a:solidFill>
                  <a:schemeClr val="tx1"/>
                </a:solidFill>
                <a:hlinkClick r:id="rId6" tooltip="Organización"/>
              </a:rPr>
              <a:t>organización</a:t>
            </a:r>
            <a:r>
              <a:rPr lang="es-EC" dirty="0">
                <a:solidFill>
                  <a:schemeClr val="tx1"/>
                </a:solidFill>
              </a:rPr>
              <a:t> o actividad orientada a la producción </a:t>
            </a:r>
            <a:r>
              <a:rPr lang="es-EC" dirty="0"/>
              <a:t>de bienes o servicios. Las normas recogen tanto el contenido mínimo como las guías y herramientas específicas de implantación como los </a:t>
            </a:r>
            <a:r>
              <a:rPr lang="es-EC" dirty="0" smtClean="0"/>
              <a:t>métodos de auditoria.</a:t>
            </a:r>
          </a:p>
          <a:p>
            <a:endParaRPr lang="es-EC" dirty="0" smtClean="0"/>
          </a:p>
          <a:p>
            <a:endParaRPr lang="es-EC" dirty="0"/>
          </a:p>
          <a:p>
            <a:endParaRPr lang="es-EC" dirty="0" smtClean="0"/>
          </a:p>
          <a:p>
            <a:endParaRPr lang="es-EC" dirty="0"/>
          </a:p>
          <a:p>
            <a:r>
              <a:rPr lang="es-EC" sz="1100" dirty="0">
                <a:hlinkClick r:id="rId7"/>
              </a:rPr>
              <a:t>http://www.iso.org/iso/iso_catalogue/catalogue_tc/catalogue_detail.htm?csnumber=46486</a:t>
            </a:r>
            <a:r>
              <a:rPr lang="es-EC" sz="1100" dirty="0"/>
              <a:t> Organización Internacional para la Estandarización (ISO).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8707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2800" b="1" dirty="0"/>
              <a:t>8 Principios de Gestión de Calidad (actualizados ISO 9000-2000)</a:t>
            </a:r>
            <a:br>
              <a:rPr lang="es-EC" sz="2800" b="1" dirty="0"/>
            </a:br>
            <a:endParaRPr lang="en-U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1</a:t>
            </a:r>
            <a:r>
              <a:rPr lang="es-EC" dirty="0"/>
              <a:t>.-Enfoque al cliente </a:t>
            </a:r>
          </a:p>
          <a:p>
            <a:r>
              <a:rPr lang="es-EC" dirty="0"/>
              <a:t>2.-Liderazgo </a:t>
            </a:r>
          </a:p>
          <a:p>
            <a:r>
              <a:rPr lang="es-EC" dirty="0"/>
              <a:t>3.-Compromiso de las personas </a:t>
            </a:r>
          </a:p>
          <a:p>
            <a:r>
              <a:rPr lang="es-EC" dirty="0"/>
              <a:t>4.-Enfoque basado en procesos </a:t>
            </a:r>
          </a:p>
          <a:p>
            <a:r>
              <a:rPr lang="es-EC" dirty="0"/>
              <a:t>5.-Mejora </a:t>
            </a:r>
            <a:r>
              <a:rPr lang="es-EC" i="1" dirty="0"/>
              <a:t>(La mejora continua)</a:t>
            </a:r>
            <a:r>
              <a:rPr lang="es-EC" dirty="0"/>
              <a:t> </a:t>
            </a:r>
          </a:p>
          <a:p>
            <a:r>
              <a:rPr lang="es-EC" dirty="0"/>
              <a:t>6.-Toma de decisiones basada en evidencias </a:t>
            </a:r>
          </a:p>
          <a:p>
            <a:r>
              <a:rPr lang="es-EC" dirty="0"/>
              <a:t>7.-Gestión de las relaciones: (</a:t>
            </a:r>
            <a:r>
              <a:rPr lang="es-EC" i="1" dirty="0"/>
              <a:t>Nuestros clientes esperan que lo prometido sea entregado con calidad y de acuerdo a los requisitos establecidos con antelación, por lo que es necesario que nuestros proveedores cuenten a su vez con un sistema de gestión de calidad para poder garantizarlo).</a:t>
            </a:r>
            <a:r>
              <a:rPr lang="es-EC" dirty="0"/>
              <a:t> </a:t>
            </a:r>
          </a:p>
          <a:p>
            <a:r>
              <a:rPr lang="es-EC" dirty="0"/>
              <a:t>8.- Participación personal: (</a:t>
            </a:r>
            <a:r>
              <a:rPr lang="es-EC" i="1" dirty="0"/>
              <a:t>Que todos estén comprometidos a participar laboralmente en la empresa o sucursal</a:t>
            </a:r>
            <a:r>
              <a:rPr lang="es-EC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41412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391</TotalTime>
  <Words>1883</Words>
  <Application>Microsoft Office PowerPoint</Application>
  <PresentationFormat>Panorámica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Constantia</vt:lpstr>
      <vt:lpstr>Corbel</vt:lpstr>
      <vt:lpstr>Times New Roman</vt:lpstr>
      <vt:lpstr>Wingdings 2</vt:lpstr>
      <vt:lpstr>Marco</vt:lpstr>
      <vt:lpstr>MODELOS DE CALIDAD</vt:lpstr>
      <vt:lpstr>    CALIDAD BASADA EN EL PROCESO</vt:lpstr>
      <vt:lpstr>Presentación de PowerPoint</vt:lpstr>
      <vt:lpstr>CMMI</vt:lpstr>
      <vt:lpstr>Estructura del Modelo</vt:lpstr>
      <vt:lpstr>Presentación de PowerPoint</vt:lpstr>
      <vt:lpstr>Presentación de PowerPoint</vt:lpstr>
      <vt:lpstr> ISO 9000</vt:lpstr>
      <vt:lpstr>8 Principios de Gestión de Calidad (actualizados ISO 9000-2000) </vt:lpstr>
      <vt:lpstr>ISO 15504   Software Process Improvement Capability Determination (SPICE)</vt:lpstr>
      <vt:lpstr>Etapas</vt:lpstr>
      <vt:lpstr>Presentación de PowerPoint</vt:lpstr>
      <vt:lpstr>CALIDAD DEL PRODUCTO</vt:lpstr>
      <vt:lpstr>ISO/IEC 25010</vt:lpstr>
      <vt:lpstr>Presentación de PowerPoint</vt:lpstr>
      <vt:lpstr>Presentación de PowerPoint</vt:lpstr>
      <vt:lpstr>Presentación de PowerPoint</vt:lpstr>
      <vt:lpstr>CALIDAD DE USO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CALIDAD</dc:title>
  <dc:creator>Gilma Toaza</dc:creator>
  <cp:lastModifiedBy>Gilma Toaza</cp:lastModifiedBy>
  <cp:revision>22</cp:revision>
  <dcterms:created xsi:type="dcterms:W3CDTF">2023-05-21T21:21:32Z</dcterms:created>
  <dcterms:modified xsi:type="dcterms:W3CDTF">2023-05-22T15:52:26Z</dcterms:modified>
</cp:coreProperties>
</file>