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0582B60-2755-48B5-88C3-9226F88A5B53}">
  <a:tblStyle styleId="{70582B60-2755-48B5-88C3-9226F88A5B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TODO: change the example here so that it comes from the example code?</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TODO: change the example here so that it comes from the example code?</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this function, symbolic execution successfully identifies a re-entrancy vulnerability in the line immediately following the if-statement.</a:t>
            </a:r>
            <a:endParaRPr/>
          </a:p>
          <a:p>
            <a:pPr indent="0" lvl="0" marL="0">
              <a:spcBef>
                <a:spcPts val="0"/>
              </a:spcBef>
              <a:spcAft>
                <a:spcPts val="0"/>
              </a:spcAft>
              <a:buNone/>
            </a:pPr>
            <a:r>
              <a:t/>
            </a:r>
            <a:endParaRPr/>
          </a:p>
          <a:p>
            <a:pPr indent="0" lvl="0" marL="0">
              <a:spcBef>
                <a:spcPts val="0"/>
              </a:spcBef>
              <a:spcAft>
                <a:spcPts val="0"/>
              </a:spcAft>
              <a:buNone/>
            </a:pPr>
            <a:r>
              <a:rPr lang="en">
                <a:solidFill>
                  <a:schemeClr val="dk1"/>
                </a:solidFill>
              </a:rPr>
              <a:t>States that are not problematic are stamped in green; problematic states are marked with a warning triangle.</a:t>
            </a:r>
            <a:endParaRPr>
              <a:solidFill>
                <a:schemeClr val="dk1"/>
              </a:solidFill>
            </a:endParaRPr>
          </a:p>
          <a:p>
            <a:pPr indent="0" lvl="0" marL="0">
              <a:spcBef>
                <a:spcPts val="0"/>
              </a:spcBef>
              <a:spcAft>
                <a:spcPts val="0"/>
              </a:spcAft>
              <a:buNone/>
            </a:pPr>
            <a:r>
              <a:t/>
            </a:r>
            <a:endParaRPr>
              <a:solidFill>
                <a:schemeClr val="dk1"/>
              </a:solidFill>
            </a:endParaRPr>
          </a:p>
          <a:p>
            <a:pPr indent="0" lvl="0" marL="0">
              <a:spcBef>
                <a:spcPts val="0"/>
              </a:spcBef>
              <a:spcAft>
                <a:spcPts val="0"/>
              </a:spcAft>
              <a:buNone/>
            </a:pPr>
            <a:r>
              <a:rPr lang="en">
                <a:solidFill>
                  <a:schemeClr val="dk1"/>
                </a:solidFill>
              </a:rPr>
              <a:t>Symbolic execution will only check sequential executions, non-concurrent. We don’t have any information on the contract being called.</a:t>
            </a:r>
            <a:endParaRPr>
              <a:solidFill>
                <a:schemeClr val="dk1"/>
              </a:solidFill>
            </a:endParaRPr>
          </a:p>
          <a:p>
            <a:pPr indent="0" lvl="0" marL="0">
              <a:spcBef>
                <a:spcPts val="0"/>
              </a:spcBef>
              <a:spcAft>
                <a:spcPts val="0"/>
              </a:spcAft>
              <a:buNone/>
            </a:pPr>
            <a:r>
              <a:rPr lang="en">
                <a:solidFill>
                  <a:schemeClr val="dk1"/>
                </a:solidFill>
              </a:rPr>
              <a:t>Pitfall: this might not actually be an issue if you know the contract being called.</a:t>
            </a:r>
            <a:endParaRPr>
              <a:solidFill>
                <a:schemeClr val="dk1"/>
              </a:solidFill>
            </a:endParaRPr>
          </a:p>
          <a:p>
            <a:pPr indent="0" lvl="0" marL="0">
              <a:spcBef>
                <a:spcPts val="0"/>
              </a:spcBef>
              <a:spcAft>
                <a:spcPts val="0"/>
              </a:spcAft>
              <a:buNone/>
            </a:pPr>
            <a:r>
              <a:t/>
            </a:r>
            <a:endParaRPr>
              <a:solidFill>
                <a:schemeClr val="dk1"/>
              </a:solidFill>
            </a:endParaRPr>
          </a:p>
          <a:p>
            <a:pPr indent="0" lvl="0" marL="0">
              <a:spcBef>
                <a:spcPts val="0"/>
              </a:spcBef>
              <a:spcAft>
                <a:spcPts val="0"/>
              </a:spcAft>
              <a:buNone/>
            </a:pPr>
            <a:r>
              <a:rPr lang="en">
                <a:solidFill>
                  <a:schemeClr val="dk1"/>
                </a:solidFill>
              </a:rPr>
              <a:t>Note that line (4) does not *always* produce a warning. The symbolic execution engine will check to see if the path condition </a:t>
            </a:r>
            <a:r>
              <a:rPr lang="en" sz="1200">
                <a:solidFill>
                  <a:schemeClr val="dk1"/>
                </a:solidFill>
              </a:rPr>
              <a:t>(</a:t>
            </a:r>
            <a:r>
              <a:rPr lang="en" sz="1200"/>
              <a:t>𝞭)</a:t>
            </a:r>
            <a:r>
              <a:rPr lang="en">
                <a:solidFill>
                  <a:schemeClr val="dk1"/>
                </a:solidFill>
              </a:rPr>
              <a:t> up to the state (3) still holds after executing line (3) - if it does, there is a reentrancy concern. If not, the call is not vulnerable. Thus, it does more than simply finding all instances of the ‘call’ function.</a:t>
            </a:r>
            <a:endParaRPr>
              <a:solidFill>
                <a:schemeClr val="dk1"/>
              </a:solidFill>
            </a:endParaRPr>
          </a:p>
          <a:p>
            <a:pPr indent="0" lvl="0" marL="0">
              <a:spcBef>
                <a:spcPts val="0"/>
              </a:spcBef>
              <a:spcAft>
                <a:spcPts val="0"/>
              </a:spcAft>
              <a:buNone/>
            </a:pPr>
            <a:r>
              <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Shape 5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2" name="Shape 5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description of the re-entrancy issue that could cause concerns as in the last example. </a:t>
            </a:r>
            <a:endParaRPr/>
          </a:p>
          <a:p>
            <a:pPr indent="0" lvl="0" marL="0">
              <a:spcBef>
                <a:spcPts val="0"/>
              </a:spcBef>
              <a:spcAft>
                <a:spcPts val="0"/>
              </a:spcAft>
              <a:buNone/>
            </a:pPr>
            <a:r>
              <a:t/>
            </a:r>
            <a:endParaRPr/>
          </a:p>
          <a:p>
            <a:pPr indent="0" lvl="0" marL="0">
              <a:spcBef>
                <a:spcPts val="0"/>
              </a:spcBef>
              <a:spcAft>
                <a:spcPts val="0"/>
              </a:spcAft>
              <a:buNone/>
            </a:pPr>
            <a:r>
              <a:rPr lang="en"/>
              <a:t>TODO: animations?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Shape 6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9" name="Shape 6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 to model checking</a:t>
            </a:r>
            <a:endParaRPr/>
          </a:p>
          <a:p>
            <a:pPr indent="0" lvl="0" marL="0">
              <a:spcBef>
                <a:spcPts val="0"/>
              </a:spcBef>
              <a:spcAft>
                <a:spcPts val="0"/>
              </a:spcAft>
              <a:buNone/>
            </a:pPr>
            <a:r>
              <a:t/>
            </a:r>
            <a:endParaRPr/>
          </a:p>
          <a:p>
            <a:pPr indent="0" lvl="0" marL="0">
              <a:spcBef>
                <a:spcPts val="0"/>
              </a:spcBef>
              <a:spcAft>
                <a:spcPts val="0"/>
              </a:spcAft>
              <a:buNone/>
            </a:pPr>
            <a:r>
              <a:rPr lang="en">
                <a:solidFill>
                  <a:schemeClr val="dk1"/>
                </a:solidFill>
              </a:rPr>
              <a:t>• </a:t>
            </a:r>
            <a:r>
              <a:rPr lang="en"/>
              <a:t>Model individual state machines for subsystems / features </a:t>
            </a:r>
            <a:endParaRPr/>
          </a:p>
          <a:p>
            <a:pPr indent="0" lvl="0" marL="0">
              <a:spcBef>
                <a:spcPts val="0"/>
              </a:spcBef>
              <a:spcAft>
                <a:spcPts val="0"/>
              </a:spcAft>
              <a:buNone/>
            </a:pPr>
            <a:r>
              <a:rPr lang="en"/>
              <a:t>• Model Checking: </a:t>
            </a:r>
            <a:endParaRPr/>
          </a:p>
          <a:p>
            <a:pPr indent="0" lvl="0" marL="457200">
              <a:spcBef>
                <a:spcPts val="0"/>
              </a:spcBef>
              <a:spcAft>
                <a:spcPts val="0"/>
              </a:spcAft>
              <a:buNone/>
            </a:pPr>
            <a:r>
              <a:rPr lang="en"/>
              <a:t>– Automatically combines behavior of state machines</a:t>
            </a:r>
            <a:endParaRPr/>
          </a:p>
          <a:p>
            <a:pPr indent="0" lvl="0" marL="457200">
              <a:spcBef>
                <a:spcPts val="0"/>
              </a:spcBef>
              <a:spcAft>
                <a:spcPts val="0"/>
              </a:spcAft>
              <a:buNone/>
            </a:pPr>
            <a:r>
              <a:rPr lang="en"/>
              <a:t>– Exhaustively explores all executions in a systematic way </a:t>
            </a:r>
            <a:endParaRPr/>
          </a:p>
          <a:p>
            <a:pPr indent="0" lvl="0" marL="457200">
              <a:spcBef>
                <a:spcPts val="0"/>
              </a:spcBef>
              <a:spcAft>
                <a:spcPts val="0"/>
              </a:spcAft>
              <a:buNone/>
            </a:pPr>
            <a:r>
              <a:rPr lang="en"/>
              <a:t>– Handles millions of combinations </a:t>
            </a:r>
            <a:endParaRPr/>
          </a:p>
          <a:p>
            <a:pPr indent="0" lvl="0" marL="457200">
              <a:spcBef>
                <a:spcPts val="0"/>
              </a:spcBef>
              <a:spcAft>
                <a:spcPts val="0"/>
              </a:spcAft>
              <a:buNone/>
            </a:pPr>
            <a:r>
              <a:rPr lang="en"/>
              <a:t>– hard to perform by humans </a:t>
            </a:r>
            <a:endParaRPr/>
          </a:p>
          <a:p>
            <a:pPr indent="0" lvl="0" marL="457200" rtl="0">
              <a:spcBef>
                <a:spcPts val="0"/>
              </a:spcBef>
              <a:spcAft>
                <a:spcPts val="0"/>
              </a:spcAft>
              <a:buNone/>
            </a:pPr>
            <a:r>
              <a:rPr lang="en"/>
              <a:t>– Reports errors as traces and simulates them on system models</a:t>
            </a:r>
            <a:endParaRPr/>
          </a:p>
          <a:p>
            <a:pPr indent="0" lvl="0" marL="457200" rtl="0">
              <a:spcBef>
                <a:spcPts val="0"/>
              </a:spcBef>
              <a:spcAft>
                <a:spcPts val="0"/>
              </a:spcAft>
              <a:buNone/>
            </a:pPr>
            <a:r>
              <a:t/>
            </a:r>
            <a:endParaRPr/>
          </a:p>
          <a:p>
            <a:pPr indent="0" lvl="0" marL="0" rtl="0">
              <a:spcBef>
                <a:spcPts val="0"/>
              </a:spcBef>
              <a:spcAft>
                <a:spcPts val="0"/>
              </a:spcAft>
              <a:buClr>
                <a:schemeClr val="dk1"/>
              </a:buClr>
              <a:buSzPts val="1100"/>
              <a:buFont typeface="Arial"/>
              <a:buNone/>
            </a:pPr>
            <a:r>
              <a:rPr lang="en">
                <a:solidFill>
                  <a:schemeClr val="dk1"/>
                </a:solidFill>
              </a:rPr>
              <a:t>States that satisfy the invariant are marked with green stamps; states that do not are marked with a warning triangle; states that are unreachable have a “no” sign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Shape 6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2" name="Shape 6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Present the invariant (necessary for model checking). Code is the same as before.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Shape 7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6" name="Shape 7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use of model checking can find additional errors. In this case, the previous “good” function transferBalance doesn’t meet the specification.</a:t>
            </a:r>
            <a:endParaRPr/>
          </a:p>
          <a:p>
            <a:pPr indent="0" lvl="0" marL="0">
              <a:spcBef>
                <a:spcPts val="0"/>
              </a:spcBef>
              <a:spcAft>
                <a:spcPts val="0"/>
              </a:spcAft>
              <a:buNone/>
            </a:pPr>
            <a:r>
              <a:t/>
            </a:r>
            <a:endParaRPr/>
          </a:p>
          <a:p>
            <a:pPr indent="0" lvl="0" marL="0">
              <a:spcBef>
                <a:spcPts val="0"/>
              </a:spcBef>
              <a:spcAft>
                <a:spcPts val="0"/>
              </a:spcAft>
              <a:buNone/>
            </a:pPr>
            <a:r>
              <a:rPr lang="en"/>
              <a:t>States that satisfy the invariant are marked with green stamps; states that do not are marked with a warning triangle.</a:t>
            </a:r>
            <a:endParaRPr/>
          </a:p>
          <a:p>
            <a:pPr indent="0" lvl="0" marL="0">
              <a:spcBef>
                <a:spcPts val="0"/>
              </a:spcBef>
              <a:spcAft>
                <a:spcPts val="0"/>
              </a:spcAft>
              <a:buNone/>
            </a:pPr>
            <a:r>
              <a:t/>
            </a:r>
            <a:endParaRPr/>
          </a:p>
          <a:p>
            <a:pPr indent="0" lvl="0" marL="0">
              <a:spcBef>
                <a:spcPts val="0"/>
              </a:spcBef>
              <a:spcAft>
                <a:spcPts val="0"/>
              </a:spcAft>
              <a:buNone/>
            </a:pPr>
            <a:r>
              <a:rPr lang="en"/>
              <a:t>Many implementations translate the (bounded) model to a SAT formula and check that instead of the model itself.</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 name="Shape 768"/>
        <p:cNvGrpSpPr/>
        <p:nvPr/>
      </p:nvGrpSpPr>
      <p:grpSpPr>
        <a:xfrm>
          <a:off x="0" y="0"/>
          <a:ext cx="0" cy="0"/>
          <a:chOff x="0" y="0"/>
          <a:chExt cx="0" cy="0"/>
        </a:xfrm>
      </p:grpSpPr>
      <p:sp>
        <p:nvSpPr>
          <p:cNvPr id="769" name="Shape 7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0" name="Shape 7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Challenges to these approaches: state space explosion (large left arrow), reachability computations (right box), individual state size (four-way arrow)</a:t>
            </a:r>
            <a:endParaRPr/>
          </a:p>
          <a:p>
            <a:pPr indent="0" lvl="0" marL="0">
              <a:spcBef>
                <a:spcPts val="0"/>
              </a:spcBef>
              <a:spcAft>
                <a:spcPts val="0"/>
              </a:spcAft>
              <a:buNone/>
            </a:pPr>
            <a:r>
              <a:t/>
            </a:r>
            <a:endParaRPr/>
          </a:p>
          <a:p>
            <a:pPr indent="0" lvl="0" marL="0">
              <a:spcBef>
                <a:spcPts val="0"/>
              </a:spcBef>
              <a:spcAft>
                <a:spcPts val="0"/>
              </a:spcAft>
              <a:buNone/>
            </a:pPr>
            <a:r>
              <a:rPr lang="en"/>
              <a:t>State space explosion can reduce the ability to check properties in each state, and increase the complexity of determining reachability.</a:t>
            </a:r>
            <a:endParaRPr/>
          </a:p>
          <a:p>
            <a:pPr indent="0" lvl="0" marL="0">
              <a:spcBef>
                <a:spcPts val="0"/>
              </a:spcBef>
              <a:spcAft>
                <a:spcPts val="0"/>
              </a:spcAft>
              <a:buNone/>
            </a:pPr>
            <a:r>
              <a:t/>
            </a:r>
            <a:endParaRPr/>
          </a:p>
          <a:p>
            <a:pPr indent="0" lvl="0" marL="0">
              <a:spcBef>
                <a:spcPts val="0"/>
              </a:spcBef>
              <a:spcAft>
                <a:spcPts val="0"/>
              </a:spcAft>
              <a:buNone/>
            </a:pPr>
            <a:r>
              <a:rPr lang="en"/>
              <a:t>In both symbolic execution and model-checking, reachability is key. You can use this slide to discuss how reachability is checked (e.g., through the use of SAT solvers, discussed previously). Previous examples serve to illustrate that this is a common goal.</a:t>
            </a:r>
            <a:endParaRPr/>
          </a:p>
          <a:p>
            <a:pPr indent="0" lvl="0" marL="0">
              <a:spcBef>
                <a:spcPts val="0"/>
              </a:spcBef>
              <a:spcAft>
                <a:spcPts val="0"/>
              </a:spcAft>
              <a:buNone/>
            </a:pPr>
            <a:r>
              <a:t/>
            </a:r>
            <a:endParaRPr/>
          </a:p>
          <a:p>
            <a:pPr indent="0" lvl="0" marL="0">
              <a:spcBef>
                <a:spcPts val="0"/>
              </a:spcBef>
              <a:spcAft>
                <a:spcPts val="0"/>
              </a:spcAft>
              <a:buNone/>
            </a:pPr>
            <a:r>
              <a:rPr lang="en"/>
              <a:t>Note that if you’re doing explicit state model checking, the size of those states is also a challenge if it’s large. Finding an abstraction is helpful: this is “symbolic model checking”, the combination of the two techniques discussed in this talk.</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Shape 8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3" name="Shape 8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 this slide to discuss trade-offs between the two techniques. </a:t>
            </a:r>
            <a:endParaRPr/>
          </a:p>
          <a:p>
            <a:pPr indent="0" lvl="0" marL="0">
              <a:spcBef>
                <a:spcPts val="0"/>
              </a:spcBef>
              <a:spcAft>
                <a:spcPts val="0"/>
              </a:spcAft>
              <a:buNone/>
            </a:pPr>
            <a:r>
              <a:rPr lang="en"/>
              <a:t>Most people use these techniques in </a:t>
            </a:r>
            <a:r>
              <a:rPr lang="en"/>
              <a:t>tandem</a:t>
            </a:r>
            <a:r>
              <a:rPr lang="en"/>
              <a:t>.</a:t>
            </a:r>
            <a:endParaRPr/>
          </a:p>
          <a:p>
            <a:pPr indent="0" lvl="0" marL="0">
              <a:spcBef>
                <a:spcPts val="0"/>
              </a:spcBef>
              <a:spcAft>
                <a:spcPts val="0"/>
              </a:spcAft>
              <a:buNone/>
            </a:pPr>
            <a:r>
              <a:t/>
            </a:r>
            <a:endParaRPr/>
          </a:p>
          <a:p>
            <a:pPr indent="0" lvl="0" marL="0">
              <a:spcBef>
                <a:spcPts val="0"/>
              </a:spcBef>
              <a:spcAft>
                <a:spcPts val="0"/>
              </a:spcAft>
              <a:buNone/>
            </a:pPr>
            <a:r>
              <a:rPr lang="en"/>
              <a:t>Exhaustive is marked with a * in order to indicate that in some cases, bounds on the execution path/model may be used (e.g., in bounded model checking).</a:t>
            </a:r>
            <a:endParaRPr/>
          </a:p>
          <a:p>
            <a:pPr indent="0" lvl="0" marL="0">
              <a:spcBef>
                <a:spcPts val="0"/>
              </a:spcBef>
              <a:spcAft>
                <a:spcPts val="0"/>
              </a:spcAft>
              <a:buNone/>
            </a:pPr>
            <a:r>
              <a:rPr lang="en"/>
              <a:t>Concurrency cannot be easily checked with symbolic execution because it doesn’t take into account things like v</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7" name="Shape 887"/>
        <p:cNvGrpSpPr/>
        <p:nvPr/>
      </p:nvGrpSpPr>
      <p:grpSpPr>
        <a:xfrm>
          <a:off x="0" y="0"/>
          <a:ext cx="0" cy="0"/>
          <a:chOff x="0" y="0"/>
          <a:chExt cx="0" cy="0"/>
        </a:xfrm>
      </p:grpSpPr>
      <p:sp>
        <p:nvSpPr>
          <p:cNvPr id="888" name="Shape 8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9" name="Shape 8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Summary. Promotion of web-tool?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(Motivation - Smart Contracts Are Targets)</a:t>
            </a:r>
            <a:endParaRPr/>
          </a:p>
          <a:p>
            <a:pPr indent="0" lvl="0" marL="0">
              <a:spcBef>
                <a:spcPts val="0"/>
              </a:spcBef>
              <a:spcAft>
                <a:spcPts val="0"/>
              </a:spcAft>
              <a:buNone/>
            </a:pPr>
            <a:r>
              <a:t/>
            </a:r>
            <a:endParaRPr/>
          </a:p>
          <a:p>
            <a:pPr indent="0" lvl="0" marL="0">
              <a:spcBef>
                <a:spcPts val="0"/>
              </a:spcBef>
              <a:spcAft>
                <a:spcPts val="0"/>
              </a:spcAft>
              <a:buNone/>
            </a:pPr>
            <a:r>
              <a:rPr lang="en"/>
              <a:t>The D.A.O. (Decentralized Autonomous Organization) project was hacked on or about 18th June 2017. The attacker drained more than 3.6m ether into a separate contract. The price of Ether dropped from $20 to $13; the amount stole was more than $50m at the time of the attack. </a:t>
            </a:r>
            <a:endParaRPr/>
          </a:p>
          <a:p>
            <a:pPr indent="0" lvl="0" marL="0">
              <a:spcBef>
                <a:spcPts val="0"/>
              </a:spcBef>
              <a:spcAft>
                <a:spcPts val="0"/>
              </a:spcAft>
              <a:buNone/>
            </a:pPr>
            <a:r>
              <a:t/>
            </a:r>
            <a:endParaRPr/>
          </a:p>
          <a:p>
            <a:pPr indent="0" lvl="0" marL="0">
              <a:spcBef>
                <a:spcPts val="0"/>
              </a:spcBef>
              <a:spcAft>
                <a:spcPts val="0"/>
              </a:spcAft>
              <a:buNone/>
            </a:pPr>
            <a:r>
              <a:rPr lang="en"/>
              <a:t>Smart contracts hold millions of dollars of assets and are high-value targets.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1" name="Shape 921"/>
        <p:cNvGrpSpPr/>
        <p:nvPr/>
      </p:nvGrpSpPr>
      <p:grpSpPr>
        <a:xfrm>
          <a:off x="0" y="0"/>
          <a:ext cx="0" cy="0"/>
          <a:chOff x="0" y="0"/>
          <a:chExt cx="0" cy="0"/>
        </a:xfrm>
      </p:grpSpPr>
      <p:sp>
        <p:nvSpPr>
          <p:cNvPr id="922" name="Shape 9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3" name="Shape 9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Thank the audience; ask for questions; promote Quantstamp?</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1" name="Shape 951"/>
        <p:cNvGrpSpPr/>
        <p:nvPr/>
      </p:nvGrpSpPr>
      <p:grpSpPr>
        <a:xfrm>
          <a:off x="0" y="0"/>
          <a:ext cx="0" cy="0"/>
          <a:chOff x="0" y="0"/>
          <a:chExt cx="0" cy="0"/>
        </a:xfrm>
      </p:grpSpPr>
      <p:sp>
        <p:nvSpPr>
          <p:cNvPr id="952" name="Shape 9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3" name="Shape 9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Not intended to be presented unless necessary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(Motivation - New Exploits Common)</a:t>
            </a:r>
            <a:endParaRPr/>
          </a:p>
          <a:p>
            <a:pPr indent="0" lvl="0" marL="0">
              <a:spcBef>
                <a:spcPts val="0"/>
              </a:spcBef>
              <a:spcAft>
                <a:spcPts val="0"/>
              </a:spcAft>
              <a:buNone/>
            </a:pPr>
            <a:r>
              <a:t/>
            </a:r>
            <a:endParaRPr/>
          </a:p>
          <a:p>
            <a:pPr indent="0" lvl="0" marL="0">
              <a:spcBef>
                <a:spcPts val="0"/>
              </a:spcBef>
              <a:spcAft>
                <a:spcPts val="0"/>
              </a:spcAft>
              <a:buNone/>
            </a:pPr>
            <a:r>
              <a:rPr lang="en"/>
              <a:t>Smart contract exploits are not a thing of the past. This is a recent (22-24 April 2018), and no significant loss of assets, there are effects on the markets and the confidence of the platform. This attack attempted to create tokens, e.g. 1x10^60 Beauty coin, each of which was worth $0.32. Values of several coins dropped during the attack.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(Smart Contracts Have New Vulnerabilities)</a:t>
            </a:r>
            <a:endParaRPr/>
          </a:p>
          <a:p>
            <a:pPr indent="0" lvl="0" marL="0">
              <a:spcBef>
                <a:spcPts val="0"/>
              </a:spcBef>
              <a:spcAft>
                <a:spcPts val="0"/>
              </a:spcAft>
              <a:buNone/>
            </a:pPr>
            <a:r>
              <a:t/>
            </a:r>
            <a:endParaRPr/>
          </a:p>
          <a:p>
            <a:pPr indent="0" lvl="0" marL="0">
              <a:spcBef>
                <a:spcPts val="0"/>
              </a:spcBef>
              <a:spcAft>
                <a:spcPts val="0"/>
              </a:spcAft>
              <a:buNone/>
            </a:pPr>
            <a:r>
              <a:rPr lang="en"/>
              <a:t>Talk about the specific attacks for smart contracts. This is a summary of attacks considered in the paper “A survey of attacks of Ethereum smart contracts” published year. The paper describes attacks for all but three of these (type casts, ether lost in transfer, generating randomness). Note that smart contracts are vulnerable through multiple aspects of the blockchain environment.</a:t>
            </a:r>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(Computer-Aided Reasoning Introduction)</a:t>
            </a:r>
            <a:endParaRPr/>
          </a:p>
          <a:p>
            <a:pPr indent="0" lvl="0" marL="0">
              <a:spcBef>
                <a:spcPts val="0"/>
              </a:spcBef>
              <a:spcAft>
                <a:spcPts val="0"/>
              </a:spcAft>
              <a:buNone/>
            </a:pPr>
            <a:r>
              <a:t/>
            </a:r>
            <a:endParaRPr/>
          </a:p>
          <a:p>
            <a:pPr indent="0" lvl="0" marL="0">
              <a:spcBef>
                <a:spcPts val="0"/>
              </a:spcBef>
              <a:spcAft>
                <a:spcPts val="0"/>
              </a:spcAft>
              <a:buNone/>
            </a:pPr>
            <a:r>
              <a:rPr lang="en"/>
              <a:t>Describe the solution: the use of efficient, automated, tools for exhaustive checking of software code. Note that there are several ways of doing this: symbolic execution, model checking, and others (e.g. abstract interpretation). Note that these methods generalize testing and are more effective: they test multiple/all inputs, and they often provide </a:t>
            </a:r>
            <a:r>
              <a:rPr i="1" lang="en"/>
              <a:t>proof</a:t>
            </a:r>
            <a:r>
              <a:rPr lang="en"/>
              <a:t> that a specific property will not be violated.</a:t>
            </a:r>
            <a:endParaRPr/>
          </a:p>
          <a:p>
            <a:pPr indent="0" lvl="0" marL="0">
              <a:spcBef>
                <a:spcPts val="0"/>
              </a:spcBef>
              <a:spcAft>
                <a:spcPts val="0"/>
              </a:spcAft>
              <a:buNone/>
            </a:pPr>
            <a:r>
              <a:t/>
            </a:r>
            <a:endParaRPr/>
          </a:p>
          <a:p>
            <a:pPr indent="0" lvl="0" marL="0" rtl="0">
              <a:spcBef>
                <a:spcPts val="0"/>
              </a:spcBef>
              <a:spcAft>
                <a:spcPts val="0"/>
              </a:spcAft>
              <a:buNone/>
            </a:pPr>
            <a:r>
              <a:rPr lang="en"/>
              <a:t>Note that in both academia and the industry, these techniques are constantly being improved. Several techniques are the results of years of research and will continue to do so as the tools are often more general (e.g., SAT solver).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Talk about how these companies successfully used these technologies to do program verification.</a:t>
            </a:r>
            <a:endParaRPr/>
          </a:p>
          <a:p>
            <a:pPr indent="0" lvl="0" marL="0">
              <a:spcBef>
                <a:spcPts val="0"/>
              </a:spcBef>
              <a:spcAft>
                <a:spcPts val="0"/>
              </a:spcAft>
              <a:buNone/>
            </a:pPr>
            <a:r>
              <a:t/>
            </a:r>
            <a:endParaRPr/>
          </a:p>
          <a:p>
            <a:pPr indent="0" lvl="0" marL="0">
              <a:spcBef>
                <a:spcPts val="0"/>
              </a:spcBef>
              <a:spcAft>
                <a:spcPts val="0"/>
              </a:spcAft>
              <a:buNone/>
            </a:pPr>
            <a:r>
              <a:rPr lang="en"/>
              <a:t>Microsoft: development of Z3 (Microsoft Research); use of SLAM to check C code automatically - was successfully applied to find errors in the Windows kernel (specifically targeting device drivers).</a:t>
            </a:r>
            <a:endParaRPr/>
          </a:p>
          <a:p>
            <a:pPr indent="0" lvl="0" marL="0">
              <a:spcBef>
                <a:spcPts val="0"/>
              </a:spcBef>
              <a:spcAft>
                <a:spcPts val="0"/>
              </a:spcAft>
              <a:buNone/>
            </a:pPr>
            <a:r>
              <a:t/>
            </a:r>
            <a:endParaRPr/>
          </a:p>
          <a:p>
            <a:pPr indent="0" lvl="0" marL="0">
              <a:spcBef>
                <a:spcPts val="0"/>
              </a:spcBef>
              <a:spcAft>
                <a:spcPts val="0"/>
              </a:spcAft>
              <a:buNone/>
            </a:pPr>
            <a:r>
              <a:rPr lang="en"/>
              <a:t>NASA: formal methods in use for safety-critical software. Development of Java Pathfinder (model checker with symbolic execution plug-in). Java Pathfinder applied to several in house projects; adapted for use for checking Android application source.</a:t>
            </a:r>
            <a:endParaRPr/>
          </a:p>
          <a:p>
            <a:pPr indent="0" lvl="0" marL="0">
              <a:spcBef>
                <a:spcPts val="0"/>
              </a:spcBef>
              <a:spcAft>
                <a:spcPts val="0"/>
              </a:spcAft>
              <a:buNone/>
            </a:pPr>
            <a:r>
              <a:t/>
            </a:r>
            <a:endParaRPr/>
          </a:p>
          <a:p>
            <a:pPr indent="0" lvl="0" marL="0" rtl="0">
              <a:spcBef>
                <a:spcPts val="0"/>
              </a:spcBef>
              <a:spcAft>
                <a:spcPts val="0"/>
              </a:spcAft>
              <a:buNone/>
            </a:pPr>
            <a:r>
              <a:rPr lang="en"/>
              <a:t>Facebook: static analysis used to verify Facebook’s modifications to it’s mobile apps (both Android and iOS): main app, messenger, Instagram. Uses INFER static analysis.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(Running Example)</a:t>
            </a:r>
            <a:endParaRPr/>
          </a:p>
          <a:p>
            <a:pPr indent="0" lvl="0" marL="0">
              <a:spcBef>
                <a:spcPts val="0"/>
              </a:spcBef>
              <a:spcAft>
                <a:spcPts val="0"/>
              </a:spcAft>
              <a:buNone/>
            </a:pPr>
            <a:r>
              <a:t/>
            </a:r>
            <a:endParaRPr/>
          </a:p>
          <a:p>
            <a:pPr indent="0" lvl="0" marL="0" rtl="0">
              <a:spcBef>
                <a:spcPts val="0"/>
              </a:spcBef>
              <a:spcAft>
                <a:spcPts val="0"/>
              </a:spcAft>
              <a:buNone/>
            </a:pPr>
            <a:r>
              <a:rPr lang="en"/>
              <a:t>Two interesting Solidity functions in a simple bank example; the full contract is at the end of the presentation for reference.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(Symbolic Execution - Introduction)</a:t>
            </a:r>
            <a:endParaRPr/>
          </a:p>
          <a:p>
            <a:pPr indent="0" lvl="0" marL="0" rtl="0">
              <a:spcBef>
                <a:spcPts val="0"/>
              </a:spcBef>
              <a:spcAft>
                <a:spcPts val="0"/>
              </a:spcAft>
              <a:buNone/>
            </a:pPr>
            <a:r>
              <a:t/>
            </a:r>
            <a:endParaRPr/>
          </a:p>
          <a:p>
            <a:pPr indent="0" lvl="0" marL="0" rtl="0">
              <a:spcBef>
                <a:spcPts val="0"/>
              </a:spcBef>
              <a:spcAft>
                <a:spcPts val="0"/>
              </a:spcAft>
              <a:buNone/>
            </a:pPr>
            <a:r>
              <a:rPr lang="en"/>
              <a:t>First approach: symbolic execution (introduction to the method).</a:t>
            </a:r>
            <a:endParaRPr/>
          </a:p>
          <a:p>
            <a:pPr indent="0" lvl="0" marL="0" rtl="0">
              <a:spcBef>
                <a:spcPts val="0"/>
              </a:spcBef>
              <a:spcAft>
                <a:spcPts val="0"/>
              </a:spcAft>
              <a:buNone/>
            </a:pPr>
            <a:r>
              <a:t/>
            </a:r>
            <a:endParaRPr/>
          </a:p>
          <a:p>
            <a:pPr indent="0" lvl="0" marL="0" rtl="0">
              <a:spcBef>
                <a:spcPts val="0"/>
              </a:spcBef>
              <a:spcAft>
                <a:spcPts val="0"/>
              </a:spcAft>
              <a:buNone/>
            </a:pPr>
            <a:r>
              <a:rPr lang="en"/>
              <a:t>King [Comm. ACM 1976] </a:t>
            </a:r>
            <a:endParaRPr/>
          </a:p>
          <a:p>
            <a:pPr indent="0" lvl="0" marL="0" rtl="0">
              <a:spcBef>
                <a:spcPts val="0"/>
              </a:spcBef>
              <a:spcAft>
                <a:spcPts val="0"/>
              </a:spcAft>
              <a:buNone/>
            </a:pPr>
            <a:r>
              <a:rPr lang="en"/>
              <a:t>• Analysis of programs with unspecified inputs </a:t>
            </a:r>
            <a:endParaRPr/>
          </a:p>
          <a:p>
            <a:pPr indent="457200" lvl="0" marL="0" rtl="0">
              <a:spcBef>
                <a:spcPts val="0"/>
              </a:spcBef>
              <a:spcAft>
                <a:spcPts val="0"/>
              </a:spcAft>
              <a:buNone/>
            </a:pPr>
            <a:r>
              <a:rPr lang="en"/>
              <a:t>– Execute a program on symbolic inputs </a:t>
            </a:r>
            <a:endParaRPr/>
          </a:p>
          <a:p>
            <a:pPr indent="0" lvl="0" marL="0" rtl="0">
              <a:spcBef>
                <a:spcPts val="0"/>
              </a:spcBef>
              <a:spcAft>
                <a:spcPts val="0"/>
              </a:spcAft>
              <a:buNone/>
            </a:pPr>
            <a:r>
              <a:rPr lang="en"/>
              <a:t>• Symbolic states represent sets of concrete states </a:t>
            </a:r>
            <a:endParaRPr/>
          </a:p>
          <a:p>
            <a:pPr indent="0" lvl="0" marL="0" rtl="0">
              <a:spcBef>
                <a:spcPts val="0"/>
              </a:spcBef>
              <a:spcAft>
                <a:spcPts val="0"/>
              </a:spcAft>
              <a:buNone/>
            </a:pPr>
            <a:r>
              <a:rPr lang="en"/>
              <a:t>• For each path, build a path condition </a:t>
            </a:r>
            <a:endParaRPr/>
          </a:p>
          <a:p>
            <a:pPr indent="457200" lvl="0" marL="0" rtl="0">
              <a:spcBef>
                <a:spcPts val="0"/>
              </a:spcBef>
              <a:spcAft>
                <a:spcPts val="0"/>
              </a:spcAft>
              <a:buNone/>
            </a:pPr>
            <a:r>
              <a:rPr lang="en"/>
              <a:t>– Condition on inputs </a:t>
            </a:r>
            <a:endParaRPr/>
          </a:p>
          <a:p>
            <a:pPr indent="457200" lvl="0" marL="0" rtl="0">
              <a:spcBef>
                <a:spcPts val="0"/>
              </a:spcBef>
              <a:spcAft>
                <a:spcPts val="0"/>
              </a:spcAft>
              <a:buNone/>
            </a:pPr>
            <a:r>
              <a:rPr lang="en"/>
              <a:t>– for the execution to follow that path </a:t>
            </a:r>
            <a:endParaRPr/>
          </a:p>
          <a:p>
            <a:pPr indent="457200" lvl="0" marL="0" rtl="0">
              <a:spcBef>
                <a:spcPts val="0"/>
              </a:spcBef>
              <a:spcAft>
                <a:spcPts val="0"/>
              </a:spcAft>
              <a:buNone/>
            </a:pPr>
            <a:r>
              <a:rPr lang="en"/>
              <a:t>– Check path condition satisfiability </a:t>
            </a:r>
            <a:endParaRPr/>
          </a:p>
          <a:p>
            <a:pPr indent="457200" lvl="0" marL="0" rtl="0">
              <a:spcBef>
                <a:spcPts val="0"/>
              </a:spcBef>
              <a:spcAft>
                <a:spcPts val="0"/>
              </a:spcAft>
              <a:buNone/>
            </a:pPr>
            <a:r>
              <a:rPr lang="en"/>
              <a:t>– explore only feasible paths </a:t>
            </a:r>
            <a:endParaRPr/>
          </a:p>
          <a:p>
            <a:pPr indent="0" lvl="0" marL="0" rtl="0">
              <a:spcBef>
                <a:spcPts val="0"/>
              </a:spcBef>
              <a:spcAft>
                <a:spcPts val="0"/>
              </a:spcAft>
              <a:buNone/>
            </a:pPr>
            <a:r>
              <a:rPr lang="en"/>
              <a:t>• Symbolic state </a:t>
            </a:r>
            <a:endParaRPr/>
          </a:p>
          <a:p>
            <a:pPr indent="457200" lvl="0" marL="0" rtl="0">
              <a:spcBef>
                <a:spcPts val="0"/>
              </a:spcBef>
              <a:spcAft>
                <a:spcPts val="0"/>
              </a:spcAft>
              <a:buNone/>
            </a:pPr>
            <a:r>
              <a:rPr lang="en"/>
              <a:t>– Symbolic values/expressions for variables </a:t>
            </a:r>
            <a:endParaRPr/>
          </a:p>
          <a:p>
            <a:pPr indent="0" lvl="0" marL="457200" rtl="0">
              <a:spcBef>
                <a:spcPts val="0"/>
              </a:spcBef>
              <a:spcAft>
                <a:spcPts val="0"/>
              </a:spcAft>
              <a:buNone/>
            </a:pPr>
            <a:r>
              <a:rPr lang="en"/>
              <a:t>– Path condition </a:t>
            </a:r>
            <a:endParaRPr/>
          </a:p>
          <a:p>
            <a:pPr indent="0" lvl="0" marL="457200" rtl="0">
              <a:spcBef>
                <a:spcPts val="0"/>
              </a:spcBef>
              <a:spcAft>
                <a:spcPts val="0"/>
              </a:spcAft>
              <a:buNone/>
            </a:pPr>
            <a:r>
              <a:rPr lang="en"/>
              <a:t>– Program counter</a:t>
            </a:r>
            <a:endParaRPr/>
          </a:p>
          <a:p>
            <a:pPr indent="0" lvl="0" marL="457200" rtl="0">
              <a:spcBef>
                <a:spcPts val="0"/>
              </a:spcBef>
              <a:spcAft>
                <a:spcPts val="0"/>
              </a:spcAft>
              <a:buNone/>
            </a:pPr>
            <a:r>
              <a:t/>
            </a:r>
            <a:endParaRPr/>
          </a:p>
          <a:p>
            <a:pPr indent="0" lvl="0" marL="0" rtl="0">
              <a:spcBef>
                <a:spcPts val="0"/>
              </a:spcBef>
              <a:spcAft>
                <a:spcPts val="0"/>
              </a:spcAft>
              <a:buClr>
                <a:schemeClr val="dk1"/>
              </a:buClr>
              <a:buSzPts val="1100"/>
              <a:buFont typeface="Arial"/>
              <a:buNone/>
            </a:pPr>
            <a:r>
              <a:rPr lang="en">
                <a:solidFill>
                  <a:schemeClr val="dk1"/>
                </a:solidFill>
              </a:rPr>
              <a:t>Execution paths that are not problematic marked with green stamps; paths are problematic are marked with a warning triangle; paths that are unreachable have a “no” sign</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this example, the use of symbolic execution doesn’t find any errors. (Shaded blocks of code correspond to branching in the tree)</a:t>
            </a:r>
            <a:endParaRPr/>
          </a:p>
          <a:p>
            <a:pPr indent="0" lvl="0" marL="0" rtl="0">
              <a:spcBef>
                <a:spcPts val="0"/>
              </a:spcBef>
              <a:spcAft>
                <a:spcPts val="0"/>
              </a:spcAft>
              <a:buNone/>
            </a:pPr>
            <a:r>
              <a:t/>
            </a:r>
            <a:endParaRPr/>
          </a:p>
          <a:p>
            <a:pPr indent="0" lvl="0" marL="0" rtl="0">
              <a:spcBef>
                <a:spcPts val="0"/>
              </a:spcBef>
              <a:spcAft>
                <a:spcPts val="0"/>
              </a:spcAft>
              <a:buNone/>
            </a:pPr>
            <a:r>
              <a:rPr lang="en">
                <a:solidFill>
                  <a:schemeClr val="dk1"/>
                </a:solidFill>
              </a:rPr>
              <a:t>States that are not problematic are stamped in green; problematic states are marked with a warning triangle.</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rPr lang="en">
                <a:solidFill>
                  <a:schemeClr val="dk1"/>
                </a:solidFill>
              </a:rPr>
              <a:t>No reentrancy. No division by zero.</a:t>
            </a:r>
            <a:endParaRPr>
              <a:solidFill>
                <a:schemeClr val="dk1"/>
              </a:solidFill>
            </a:endParaRPr>
          </a:p>
          <a:p>
            <a:pPr indent="0" lvl="0" marL="0" rtl="0">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lvl1pPr lvl="0" rtl="0" algn="r">
              <a:buNone/>
              <a:defRPr b="1">
                <a:solidFill>
                  <a:schemeClr val="lt1"/>
                </a:solidFill>
                <a:latin typeface="Lato"/>
                <a:ea typeface="Lato"/>
                <a:cs typeface="Lato"/>
                <a:sym typeface="Lato"/>
              </a:defRPr>
            </a:lvl1pPr>
            <a:lvl2pPr lvl="1" rtl="0" algn="r">
              <a:buNone/>
              <a:defRPr b="1">
                <a:solidFill>
                  <a:schemeClr val="lt1"/>
                </a:solidFill>
                <a:latin typeface="Lato"/>
                <a:ea typeface="Lato"/>
                <a:cs typeface="Lato"/>
                <a:sym typeface="Lato"/>
              </a:defRPr>
            </a:lvl2pPr>
            <a:lvl3pPr lvl="2" rtl="0" algn="r">
              <a:buNone/>
              <a:defRPr b="1">
                <a:solidFill>
                  <a:schemeClr val="lt1"/>
                </a:solidFill>
                <a:latin typeface="Lato"/>
                <a:ea typeface="Lato"/>
                <a:cs typeface="Lato"/>
                <a:sym typeface="Lato"/>
              </a:defRPr>
            </a:lvl3pPr>
            <a:lvl4pPr lvl="3" rtl="0" algn="r">
              <a:buNone/>
              <a:defRPr b="1">
                <a:solidFill>
                  <a:schemeClr val="lt1"/>
                </a:solidFill>
                <a:latin typeface="Lato"/>
                <a:ea typeface="Lato"/>
                <a:cs typeface="Lato"/>
                <a:sym typeface="Lato"/>
              </a:defRPr>
            </a:lvl4pPr>
            <a:lvl5pPr lvl="4" rtl="0" algn="r">
              <a:buNone/>
              <a:defRPr b="1">
                <a:solidFill>
                  <a:schemeClr val="lt1"/>
                </a:solidFill>
                <a:latin typeface="Lato"/>
                <a:ea typeface="Lato"/>
                <a:cs typeface="Lato"/>
                <a:sym typeface="Lato"/>
              </a:defRPr>
            </a:lvl5pPr>
            <a:lvl6pPr lvl="5" rtl="0" algn="r">
              <a:buNone/>
              <a:defRPr b="1">
                <a:solidFill>
                  <a:schemeClr val="lt1"/>
                </a:solidFill>
                <a:latin typeface="Lato"/>
                <a:ea typeface="Lato"/>
                <a:cs typeface="Lato"/>
                <a:sym typeface="Lato"/>
              </a:defRPr>
            </a:lvl6pPr>
            <a:lvl7pPr lvl="6" rtl="0" algn="r">
              <a:buNone/>
              <a:defRPr b="1">
                <a:solidFill>
                  <a:schemeClr val="lt1"/>
                </a:solidFill>
                <a:latin typeface="Lato"/>
                <a:ea typeface="Lato"/>
                <a:cs typeface="Lato"/>
                <a:sym typeface="Lato"/>
              </a:defRPr>
            </a:lvl7pPr>
            <a:lvl8pPr lvl="7" rtl="0" algn="r">
              <a:buNone/>
              <a:defRPr b="1">
                <a:solidFill>
                  <a:schemeClr val="lt1"/>
                </a:solidFill>
                <a:latin typeface="Lato"/>
                <a:ea typeface="Lato"/>
                <a:cs typeface="Lato"/>
                <a:sym typeface="Lato"/>
              </a:defRPr>
            </a:lvl8pPr>
            <a:lvl9pPr lvl="8" rtl="0" algn="r">
              <a:buNone/>
              <a:defRPr b="1">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lvl1pPr lvl="0" rtl="0" algn="r">
              <a:buNone/>
              <a:defRPr b="1">
                <a:solidFill>
                  <a:schemeClr val="lt1"/>
                </a:solidFill>
                <a:latin typeface="Lato"/>
                <a:ea typeface="Lato"/>
                <a:cs typeface="Lato"/>
                <a:sym typeface="Lato"/>
              </a:defRPr>
            </a:lvl1pPr>
            <a:lvl2pPr lvl="1" rtl="0" algn="r">
              <a:buNone/>
              <a:defRPr b="1">
                <a:solidFill>
                  <a:schemeClr val="lt1"/>
                </a:solidFill>
                <a:latin typeface="Lato"/>
                <a:ea typeface="Lato"/>
                <a:cs typeface="Lato"/>
                <a:sym typeface="Lato"/>
              </a:defRPr>
            </a:lvl2pPr>
            <a:lvl3pPr lvl="2" rtl="0" algn="r">
              <a:buNone/>
              <a:defRPr b="1">
                <a:solidFill>
                  <a:schemeClr val="lt1"/>
                </a:solidFill>
                <a:latin typeface="Lato"/>
                <a:ea typeface="Lato"/>
                <a:cs typeface="Lato"/>
                <a:sym typeface="Lato"/>
              </a:defRPr>
            </a:lvl3pPr>
            <a:lvl4pPr lvl="3" rtl="0" algn="r">
              <a:buNone/>
              <a:defRPr b="1">
                <a:solidFill>
                  <a:schemeClr val="lt1"/>
                </a:solidFill>
                <a:latin typeface="Lato"/>
                <a:ea typeface="Lato"/>
                <a:cs typeface="Lato"/>
                <a:sym typeface="Lato"/>
              </a:defRPr>
            </a:lvl4pPr>
            <a:lvl5pPr lvl="4" rtl="0" algn="r">
              <a:buNone/>
              <a:defRPr b="1">
                <a:solidFill>
                  <a:schemeClr val="lt1"/>
                </a:solidFill>
                <a:latin typeface="Lato"/>
                <a:ea typeface="Lato"/>
                <a:cs typeface="Lato"/>
                <a:sym typeface="Lato"/>
              </a:defRPr>
            </a:lvl5pPr>
            <a:lvl6pPr lvl="5" rtl="0" algn="r">
              <a:buNone/>
              <a:defRPr b="1">
                <a:solidFill>
                  <a:schemeClr val="lt1"/>
                </a:solidFill>
                <a:latin typeface="Lato"/>
                <a:ea typeface="Lato"/>
                <a:cs typeface="Lato"/>
                <a:sym typeface="Lato"/>
              </a:defRPr>
            </a:lvl6pPr>
            <a:lvl7pPr lvl="6" rtl="0" algn="r">
              <a:buNone/>
              <a:defRPr b="1">
                <a:solidFill>
                  <a:schemeClr val="lt1"/>
                </a:solidFill>
                <a:latin typeface="Lato"/>
                <a:ea typeface="Lato"/>
                <a:cs typeface="Lato"/>
                <a:sym typeface="Lato"/>
              </a:defRPr>
            </a:lvl7pPr>
            <a:lvl8pPr lvl="7" rtl="0" algn="r">
              <a:buNone/>
              <a:defRPr b="1">
                <a:solidFill>
                  <a:schemeClr val="lt1"/>
                </a:solidFill>
                <a:latin typeface="Lato"/>
                <a:ea typeface="Lato"/>
                <a:cs typeface="Lato"/>
                <a:sym typeface="Lato"/>
              </a:defRPr>
            </a:lvl8pPr>
            <a:lvl9pPr lvl="8" rtl="0" algn="r">
              <a:buNone/>
              <a:defRPr b="1">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lvl1pPr lvl="0" rtl="0" algn="r">
              <a:buNone/>
              <a:defRPr b="1">
                <a:solidFill>
                  <a:schemeClr val="lt1"/>
                </a:solidFill>
                <a:latin typeface="Lato"/>
                <a:ea typeface="Lato"/>
                <a:cs typeface="Lato"/>
                <a:sym typeface="Lato"/>
              </a:defRPr>
            </a:lvl1pPr>
            <a:lvl2pPr lvl="1" rtl="0" algn="r">
              <a:buNone/>
              <a:defRPr b="1">
                <a:solidFill>
                  <a:schemeClr val="lt1"/>
                </a:solidFill>
                <a:latin typeface="Lato"/>
                <a:ea typeface="Lato"/>
                <a:cs typeface="Lato"/>
                <a:sym typeface="Lato"/>
              </a:defRPr>
            </a:lvl2pPr>
            <a:lvl3pPr lvl="2" rtl="0" algn="r">
              <a:buNone/>
              <a:defRPr b="1">
                <a:solidFill>
                  <a:schemeClr val="lt1"/>
                </a:solidFill>
                <a:latin typeface="Lato"/>
                <a:ea typeface="Lato"/>
                <a:cs typeface="Lato"/>
                <a:sym typeface="Lato"/>
              </a:defRPr>
            </a:lvl3pPr>
            <a:lvl4pPr lvl="3" rtl="0" algn="r">
              <a:buNone/>
              <a:defRPr b="1">
                <a:solidFill>
                  <a:schemeClr val="lt1"/>
                </a:solidFill>
                <a:latin typeface="Lato"/>
                <a:ea typeface="Lato"/>
                <a:cs typeface="Lato"/>
                <a:sym typeface="Lato"/>
              </a:defRPr>
            </a:lvl4pPr>
            <a:lvl5pPr lvl="4" rtl="0" algn="r">
              <a:buNone/>
              <a:defRPr b="1">
                <a:solidFill>
                  <a:schemeClr val="lt1"/>
                </a:solidFill>
                <a:latin typeface="Lato"/>
                <a:ea typeface="Lato"/>
                <a:cs typeface="Lato"/>
                <a:sym typeface="Lato"/>
              </a:defRPr>
            </a:lvl5pPr>
            <a:lvl6pPr lvl="5" rtl="0" algn="r">
              <a:buNone/>
              <a:defRPr b="1">
                <a:solidFill>
                  <a:schemeClr val="lt1"/>
                </a:solidFill>
                <a:latin typeface="Lato"/>
                <a:ea typeface="Lato"/>
                <a:cs typeface="Lato"/>
                <a:sym typeface="Lato"/>
              </a:defRPr>
            </a:lvl6pPr>
            <a:lvl7pPr lvl="6" rtl="0" algn="r">
              <a:buNone/>
              <a:defRPr b="1">
                <a:solidFill>
                  <a:schemeClr val="lt1"/>
                </a:solidFill>
                <a:latin typeface="Lato"/>
                <a:ea typeface="Lato"/>
                <a:cs typeface="Lato"/>
                <a:sym typeface="Lato"/>
              </a:defRPr>
            </a:lvl7pPr>
            <a:lvl8pPr lvl="7" rtl="0" algn="r">
              <a:buNone/>
              <a:defRPr b="1">
                <a:solidFill>
                  <a:schemeClr val="lt1"/>
                </a:solidFill>
                <a:latin typeface="Lato"/>
                <a:ea typeface="Lato"/>
                <a:cs typeface="Lato"/>
                <a:sym typeface="Lato"/>
              </a:defRPr>
            </a:lvl8pPr>
            <a:lvl9pPr lvl="8" rtl="0" algn="r">
              <a:buNone/>
              <a:defRPr b="1">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lvl1pPr lvl="0" rtl="0" algn="r">
              <a:buNone/>
              <a:defRPr b="1">
                <a:solidFill>
                  <a:schemeClr val="lt1"/>
                </a:solidFill>
                <a:latin typeface="Lato"/>
                <a:ea typeface="Lato"/>
                <a:cs typeface="Lato"/>
                <a:sym typeface="Lato"/>
              </a:defRPr>
            </a:lvl1pPr>
            <a:lvl2pPr lvl="1" rtl="0" algn="r">
              <a:buNone/>
              <a:defRPr b="1">
                <a:solidFill>
                  <a:schemeClr val="lt1"/>
                </a:solidFill>
                <a:latin typeface="Lato"/>
                <a:ea typeface="Lato"/>
                <a:cs typeface="Lato"/>
                <a:sym typeface="Lato"/>
              </a:defRPr>
            </a:lvl2pPr>
            <a:lvl3pPr lvl="2" rtl="0" algn="r">
              <a:buNone/>
              <a:defRPr b="1">
                <a:solidFill>
                  <a:schemeClr val="lt1"/>
                </a:solidFill>
                <a:latin typeface="Lato"/>
                <a:ea typeface="Lato"/>
                <a:cs typeface="Lato"/>
                <a:sym typeface="Lato"/>
              </a:defRPr>
            </a:lvl3pPr>
            <a:lvl4pPr lvl="3" rtl="0" algn="r">
              <a:buNone/>
              <a:defRPr b="1">
                <a:solidFill>
                  <a:schemeClr val="lt1"/>
                </a:solidFill>
                <a:latin typeface="Lato"/>
                <a:ea typeface="Lato"/>
                <a:cs typeface="Lato"/>
                <a:sym typeface="Lato"/>
              </a:defRPr>
            </a:lvl4pPr>
            <a:lvl5pPr lvl="4" rtl="0" algn="r">
              <a:buNone/>
              <a:defRPr b="1">
                <a:solidFill>
                  <a:schemeClr val="lt1"/>
                </a:solidFill>
                <a:latin typeface="Lato"/>
                <a:ea typeface="Lato"/>
                <a:cs typeface="Lato"/>
                <a:sym typeface="Lato"/>
              </a:defRPr>
            </a:lvl5pPr>
            <a:lvl6pPr lvl="5" rtl="0" algn="r">
              <a:buNone/>
              <a:defRPr b="1">
                <a:solidFill>
                  <a:schemeClr val="lt1"/>
                </a:solidFill>
                <a:latin typeface="Lato"/>
                <a:ea typeface="Lato"/>
                <a:cs typeface="Lato"/>
                <a:sym typeface="Lato"/>
              </a:defRPr>
            </a:lvl6pPr>
            <a:lvl7pPr lvl="6" rtl="0" algn="r">
              <a:buNone/>
              <a:defRPr b="1">
                <a:solidFill>
                  <a:schemeClr val="lt1"/>
                </a:solidFill>
                <a:latin typeface="Lato"/>
                <a:ea typeface="Lato"/>
                <a:cs typeface="Lato"/>
                <a:sym typeface="Lato"/>
              </a:defRPr>
            </a:lvl7pPr>
            <a:lvl8pPr lvl="7" rtl="0" algn="r">
              <a:buNone/>
              <a:defRPr b="1">
                <a:solidFill>
                  <a:schemeClr val="lt1"/>
                </a:solidFill>
                <a:latin typeface="Lato"/>
                <a:ea typeface="Lato"/>
                <a:cs typeface="Lato"/>
                <a:sym typeface="Lato"/>
              </a:defRPr>
            </a:lvl8pPr>
            <a:lvl9pPr lvl="8" rtl="0" algn="r">
              <a:buNone/>
              <a:defRPr b="1">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lvl1pPr lvl="0" rtl="0" algn="r">
              <a:buNone/>
              <a:defRPr b="1">
                <a:solidFill>
                  <a:schemeClr val="lt1"/>
                </a:solidFill>
                <a:latin typeface="Lato"/>
                <a:ea typeface="Lato"/>
                <a:cs typeface="Lato"/>
                <a:sym typeface="Lato"/>
              </a:defRPr>
            </a:lvl1pPr>
            <a:lvl2pPr lvl="1" rtl="0" algn="r">
              <a:buNone/>
              <a:defRPr b="1">
                <a:solidFill>
                  <a:schemeClr val="lt1"/>
                </a:solidFill>
                <a:latin typeface="Lato"/>
                <a:ea typeface="Lato"/>
                <a:cs typeface="Lato"/>
                <a:sym typeface="Lato"/>
              </a:defRPr>
            </a:lvl2pPr>
            <a:lvl3pPr lvl="2" rtl="0" algn="r">
              <a:buNone/>
              <a:defRPr b="1">
                <a:solidFill>
                  <a:schemeClr val="lt1"/>
                </a:solidFill>
                <a:latin typeface="Lato"/>
                <a:ea typeface="Lato"/>
                <a:cs typeface="Lato"/>
                <a:sym typeface="Lato"/>
              </a:defRPr>
            </a:lvl3pPr>
            <a:lvl4pPr lvl="3" rtl="0" algn="r">
              <a:buNone/>
              <a:defRPr b="1">
                <a:solidFill>
                  <a:schemeClr val="lt1"/>
                </a:solidFill>
                <a:latin typeface="Lato"/>
                <a:ea typeface="Lato"/>
                <a:cs typeface="Lato"/>
                <a:sym typeface="Lato"/>
              </a:defRPr>
            </a:lvl4pPr>
            <a:lvl5pPr lvl="4" rtl="0" algn="r">
              <a:buNone/>
              <a:defRPr b="1">
                <a:solidFill>
                  <a:schemeClr val="lt1"/>
                </a:solidFill>
                <a:latin typeface="Lato"/>
                <a:ea typeface="Lato"/>
                <a:cs typeface="Lato"/>
                <a:sym typeface="Lato"/>
              </a:defRPr>
            </a:lvl5pPr>
            <a:lvl6pPr lvl="5" rtl="0" algn="r">
              <a:buNone/>
              <a:defRPr b="1">
                <a:solidFill>
                  <a:schemeClr val="lt1"/>
                </a:solidFill>
                <a:latin typeface="Lato"/>
                <a:ea typeface="Lato"/>
                <a:cs typeface="Lato"/>
                <a:sym typeface="Lato"/>
              </a:defRPr>
            </a:lvl6pPr>
            <a:lvl7pPr lvl="6" rtl="0" algn="r">
              <a:buNone/>
              <a:defRPr b="1">
                <a:solidFill>
                  <a:schemeClr val="lt1"/>
                </a:solidFill>
                <a:latin typeface="Lato"/>
                <a:ea typeface="Lato"/>
                <a:cs typeface="Lato"/>
                <a:sym typeface="Lato"/>
              </a:defRPr>
            </a:lvl7pPr>
            <a:lvl8pPr lvl="7" rtl="0" algn="r">
              <a:buNone/>
              <a:defRPr b="1">
                <a:solidFill>
                  <a:schemeClr val="lt1"/>
                </a:solidFill>
                <a:latin typeface="Lato"/>
                <a:ea typeface="Lato"/>
                <a:cs typeface="Lato"/>
                <a:sym typeface="Lato"/>
              </a:defRPr>
            </a:lvl8pPr>
            <a:lvl9pPr lvl="8" rtl="0" algn="r">
              <a:buNone/>
              <a:defRPr b="1">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lvl1pPr lvl="0" rtl="0" algn="r">
              <a:buNone/>
              <a:defRPr b="1">
                <a:solidFill>
                  <a:schemeClr val="lt1"/>
                </a:solidFill>
                <a:latin typeface="Lato"/>
                <a:ea typeface="Lato"/>
                <a:cs typeface="Lato"/>
                <a:sym typeface="Lato"/>
              </a:defRPr>
            </a:lvl1pPr>
            <a:lvl2pPr lvl="1" rtl="0" algn="r">
              <a:buNone/>
              <a:defRPr b="1">
                <a:solidFill>
                  <a:schemeClr val="lt1"/>
                </a:solidFill>
                <a:latin typeface="Lato"/>
                <a:ea typeface="Lato"/>
                <a:cs typeface="Lato"/>
                <a:sym typeface="Lato"/>
              </a:defRPr>
            </a:lvl2pPr>
            <a:lvl3pPr lvl="2" rtl="0" algn="r">
              <a:buNone/>
              <a:defRPr b="1">
                <a:solidFill>
                  <a:schemeClr val="lt1"/>
                </a:solidFill>
                <a:latin typeface="Lato"/>
                <a:ea typeface="Lato"/>
                <a:cs typeface="Lato"/>
                <a:sym typeface="Lato"/>
              </a:defRPr>
            </a:lvl3pPr>
            <a:lvl4pPr lvl="3" rtl="0" algn="r">
              <a:buNone/>
              <a:defRPr b="1">
                <a:solidFill>
                  <a:schemeClr val="lt1"/>
                </a:solidFill>
                <a:latin typeface="Lato"/>
                <a:ea typeface="Lato"/>
                <a:cs typeface="Lato"/>
                <a:sym typeface="Lato"/>
              </a:defRPr>
            </a:lvl4pPr>
            <a:lvl5pPr lvl="4" rtl="0" algn="r">
              <a:buNone/>
              <a:defRPr b="1">
                <a:solidFill>
                  <a:schemeClr val="lt1"/>
                </a:solidFill>
                <a:latin typeface="Lato"/>
                <a:ea typeface="Lato"/>
                <a:cs typeface="Lato"/>
                <a:sym typeface="Lato"/>
              </a:defRPr>
            </a:lvl5pPr>
            <a:lvl6pPr lvl="5" rtl="0" algn="r">
              <a:buNone/>
              <a:defRPr b="1">
                <a:solidFill>
                  <a:schemeClr val="lt1"/>
                </a:solidFill>
                <a:latin typeface="Lato"/>
                <a:ea typeface="Lato"/>
                <a:cs typeface="Lato"/>
                <a:sym typeface="Lato"/>
              </a:defRPr>
            </a:lvl6pPr>
            <a:lvl7pPr lvl="6" rtl="0" algn="r">
              <a:buNone/>
              <a:defRPr b="1">
                <a:solidFill>
                  <a:schemeClr val="lt1"/>
                </a:solidFill>
                <a:latin typeface="Lato"/>
                <a:ea typeface="Lato"/>
                <a:cs typeface="Lato"/>
                <a:sym typeface="Lato"/>
              </a:defRPr>
            </a:lvl7pPr>
            <a:lvl8pPr lvl="7" rtl="0" algn="r">
              <a:buNone/>
              <a:defRPr b="1">
                <a:solidFill>
                  <a:schemeClr val="lt1"/>
                </a:solidFill>
                <a:latin typeface="Lato"/>
                <a:ea typeface="Lato"/>
                <a:cs typeface="Lato"/>
                <a:sym typeface="Lato"/>
              </a:defRPr>
            </a:lvl8pPr>
            <a:lvl9pPr lvl="8" rtl="0" algn="r">
              <a:buNone/>
              <a:defRPr b="1">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lvl1pPr lvl="0" rtl="0" algn="r">
              <a:buNone/>
              <a:defRPr b="1">
                <a:solidFill>
                  <a:schemeClr val="lt1"/>
                </a:solidFill>
                <a:latin typeface="Lato"/>
                <a:ea typeface="Lato"/>
                <a:cs typeface="Lato"/>
                <a:sym typeface="Lato"/>
              </a:defRPr>
            </a:lvl1pPr>
            <a:lvl2pPr lvl="1" rtl="0" algn="r">
              <a:buNone/>
              <a:defRPr b="1">
                <a:solidFill>
                  <a:schemeClr val="lt1"/>
                </a:solidFill>
                <a:latin typeface="Lato"/>
                <a:ea typeface="Lato"/>
                <a:cs typeface="Lato"/>
                <a:sym typeface="Lato"/>
              </a:defRPr>
            </a:lvl2pPr>
            <a:lvl3pPr lvl="2" rtl="0" algn="r">
              <a:buNone/>
              <a:defRPr b="1">
                <a:solidFill>
                  <a:schemeClr val="lt1"/>
                </a:solidFill>
                <a:latin typeface="Lato"/>
                <a:ea typeface="Lato"/>
                <a:cs typeface="Lato"/>
                <a:sym typeface="Lato"/>
              </a:defRPr>
            </a:lvl3pPr>
            <a:lvl4pPr lvl="3" rtl="0" algn="r">
              <a:buNone/>
              <a:defRPr b="1">
                <a:solidFill>
                  <a:schemeClr val="lt1"/>
                </a:solidFill>
                <a:latin typeface="Lato"/>
                <a:ea typeface="Lato"/>
                <a:cs typeface="Lato"/>
                <a:sym typeface="Lato"/>
              </a:defRPr>
            </a:lvl4pPr>
            <a:lvl5pPr lvl="4" rtl="0" algn="r">
              <a:buNone/>
              <a:defRPr b="1">
                <a:solidFill>
                  <a:schemeClr val="lt1"/>
                </a:solidFill>
                <a:latin typeface="Lato"/>
                <a:ea typeface="Lato"/>
                <a:cs typeface="Lato"/>
                <a:sym typeface="Lato"/>
              </a:defRPr>
            </a:lvl5pPr>
            <a:lvl6pPr lvl="5" rtl="0" algn="r">
              <a:buNone/>
              <a:defRPr b="1">
                <a:solidFill>
                  <a:schemeClr val="lt1"/>
                </a:solidFill>
                <a:latin typeface="Lato"/>
                <a:ea typeface="Lato"/>
                <a:cs typeface="Lato"/>
                <a:sym typeface="Lato"/>
              </a:defRPr>
            </a:lvl6pPr>
            <a:lvl7pPr lvl="6" rtl="0" algn="r">
              <a:buNone/>
              <a:defRPr b="1">
                <a:solidFill>
                  <a:schemeClr val="lt1"/>
                </a:solidFill>
                <a:latin typeface="Lato"/>
                <a:ea typeface="Lato"/>
                <a:cs typeface="Lato"/>
                <a:sym typeface="Lato"/>
              </a:defRPr>
            </a:lvl7pPr>
            <a:lvl8pPr lvl="7" rtl="0" algn="r">
              <a:buNone/>
              <a:defRPr b="1">
                <a:solidFill>
                  <a:schemeClr val="lt1"/>
                </a:solidFill>
                <a:latin typeface="Lato"/>
                <a:ea typeface="Lato"/>
                <a:cs typeface="Lato"/>
                <a:sym typeface="Lato"/>
              </a:defRPr>
            </a:lvl8pPr>
            <a:lvl9pPr lvl="8" rtl="0" algn="r">
              <a:buNone/>
              <a:defRPr b="1">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lvl1pPr lvl="0" rtl="0" algn="r">
              <a:buNone/>
              <a:defRPr b="1">
                <a:solidFill>
                  <a:schemeClr val="lt1"/>
                </a:solidFill>
                <a:latin typeface="Lato"/>
                <a:ea typeface="Lato"/>
                <a:cs typeface="Lato"/>
                <a:sym typeface="Lato"/>
              </a:defRPr>
            </a:lvl1pPr>
            <a:lvl2pPr lvl="1" rtl="0" algn="r">
              <a:buNone/>
              <a:defRPr b="1">
                <a:solidFill>
                  <a:schemeClr val="lt1"/>
                </a:solidFill>
                <a:latin typeface="Lato"/>
                <a:ea typeface="Lato"/>
                <a:cs typeface="Lato"/>
                <a:sym typeface="Lato"/>
              </a:defRPr>
            </a:lvl2pPr>
            <a:lvl3pPr lvl="2" rtl="0" algn="r">
              <a:buNone/>
              <a:defRPr b="1">
                <a:solidFill>
                  <a:schemeClr val="lt1"/>
                </a:solidFill>
                <a:latin typeface="Lato"/>
                <a:ea typeface="Lato"/>
                <a:cs typeface="Lato"/>
                <a:sym typeface="Lato"/>
              </a:defRPr>
            </a:lvl3pPr>
            <a:lvl4pPr lvl="3" rtl="0" algn="r">
              <a:buNone/>
              <a:defRPr b="1">
                <a:solidFill>
                  <a:schemeClr val="lt1"/>
                </a:solidFill>
                <a:latin typeface="Lato"/>
                <a:ea typeface="Lato"/>
                <a:cs typeface="Lato"/>
                <a:sym typeface="Lato"/>
              </a:defRPr>
            </a:lvl4pPr>
            <a:lvl5pPr lvl="4" rtl="0" algn="r">
              <a:buNone/>
              <a:defRPr b="1">
                <a:solidFill>
                  <a:schemeClr val="lt1"/>
                </a:solidFill>
                <a:latin typeface="Lato"/>
                <a:ea typeface="Lato"/>
                <a:cs typeface="Lato"/>
                <a:sym typeface="Lato"/>
              </a:defRPr>
            </a:lvl5pPr>
            <a:lvl6pPr lvl="5" rtl="0" algn="r">
              <a:buNone/>
              <a:defRPr b="1">
                <a:solidFill>
                  <a:schemeClr val="lt1"/>
                </a:solidFill>
                <a:latin typeface="Lato"/>
                <a:ea typeface="Lato"/>
                <a:cs typeface="Lato"/>
                <a:sym typeface="Lato"/>
              </a:defRPr>
            </a:lvl6pPr>
            <a:lvl7pPr lvl="6" rtl="0" algn="r">
              <a:buNone/>
              <a:defRPr b="1">
                <a:solidFill>
                  <a:schemeClr val="lt1"/>
                </a:solidFill>
                <a:latin typeface="Lato"/>
                <a:ea typeface="Lato"/>
                <a:cs typeface="Lato"/>
                <a:sym typeface="Lato"/>
              </a:defRPr>
            </a:lvl7pPr>
            <a:lvl8pPr lvl="7" rtl="0" algn="r">
              <a:buNone/>
              <a:defRPr b="1">
                <a:solidFill>
                  <a:schemeClr val="lt1"/>
                </a:solidFill>
                <a:latin typeface="Lato"/>
                <a:ea typeface="Lato"/>
                <a:cs typeface="Lato"/>
                <a:sym typeface="Lato"/>
              </a:defRPr>
            </a:lvl8pPr>
            <a:lvl9pPr lvl="8" rtl="0" algn="r">
              <a:buNone/>
              <a:defRPr b="1">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lvl1pPr lvl="0" rtl="0" algn="r">
              <a:buNone/>
              <a:defRPr b="1">
                <a:solidFill>
                  <a:schemeClr val="lt1"/>
                </a:solidFill>
                <a:latin typeface="Lato"/>
                <a:ea typeface="Lato"/>
                <a:cs typeface="Lato"/>
                <a:sym typeface="Lato"/>
              </a:defRPr>
            </a:lvl1pPr>
            <a:lvl2pPr lvl="1" rtl="0" algn="r">
              <a:buNone/>
              <a:defRPr b="1">
                <a:solidFill>
                  <a:schemeClr val="lt1"/>
                </a:solidFill>
                <a:latin typeface="Lato"/>
                <a:ea typeface="Lato"/>
                <a:cs typeface="Lato"/>
                <a:sym typeface="Lato"/>
              </a:defRPr>
            </a:lvl2pPr>
            <a:lvl3pPr lvl="2" rtl="0" algn="r">
              <a:buNone/>
              <a:defRPr b="1">
                <a:solidFill>
                  <a:schemeClr val="lt1"/>
                </a:solidFill>
                <a:latin typeface="Lato"/>
                <a:ea typeface="Lato"/>
                <a:cs typeface="Lato"/>
                <a:sym typeface="Lato"/>
              </a:defRPr>
            </a:lvl3pPr>
            <a:lvl4pPr lvl="3" rtl="0" algn="r">
              <a:buNone/>
              <a:defRPr b="1">
                <a:solidFill>
                  <a:schemeClr val="lt1"/>
                </a:solidFill>
                <a:latin typeface="Lato"/>
                <a:ea typeface="Lato"/>
                <a:cs typeface="Lato"/>
                <a:sym typeface="Lato"/>
              </a:defRPr>
            </a:lvl4pPr>
            <a:lvl5pPr lvl="4" rtl="0" algn="r">
              <a:buNone/>
              <a:defRPr b="1">
                <a:solidFill>
                  <a:schemeClr val="lt1"/>
                </a:solidFill>
                <a:latin typeface="Lato"/>
                <a:ea typeface="Lato"/>
                <a:cs typeface="Lato"/>
                <a:sym typeface="Lato"/>
              </a:defRPr>
            </a:lvl5pPr>
            <a:lvl6pPr lvl="5" rtl="0" algn="r">
              <a:buNone/>
              <a:defRPr b="1">
                <a:solidFill>
                  <a:schemeClr val="lt1"/>
                </a:solidFill>
                <a:latin typeface="Lato"/>
                <a:ea typeface="Lato"/>
                <a:cs typeface="Lato"/>
                <a:sym typeface="Lato"/>
              </a:defRPr>
            </a:lvl6pPr>
            <a:lvl7pPr lvl="6" rtl="0" algn="r">
              <a:buNone/>
              <a:defRPr b="1">
                <a:solidFill>
                  <a:schemeClr val="lt1"/>
                </a:solidFill>
                <a:latin typeface="Lato"/>
                <a:ea typeface="Lato"/>
                <a:cs typeface="Lato"/>
                <a:sym typeface="Lato"/>
              </a:defRPr>
            </a:lvl7pPr>
            <a:lvl8pPr lvl="7" rtl="0" algn="r">
              <a:buNone/>
              <a:defRPr b="1">
                <a:solidFill>
                  <a:schemeClr val="lt1"/>
                </a:solidFill>
                <a:latin typeface="Lato"/>
                <a:ea typeface="Lato"/>
                <a:cs typeface="Lato"/>
                <a:sym typeface="Lato"/>
              </a:defRPr>
            </a:lvl8pPr>
            <a:lvl9pPr lvl="8" rtl="0" algn="r">
              <a:buNone/>
              <a:defRPr b="1">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lvl1pPr lvl="0" rtl="0" algn="r">
              <a:buNone/>
              <a:defRPr b="1">
                <a:solidFill>
                  <a:schemeClr val="lt1"/>
                </a:solidFill>
                <a:latin typeface="Lato"/>
                <a:ea typeface="Lato"/>
                <a:cs typeface="Lato"/>
                <a:sym typeface="Lato"/>
              </a:defRPr>
            </a:lvl1pPr>
            <a:lvl2pPr lvl="1" rtl="0" algn="r">
              <a:buNone/>
              <a:defRPr b="1">
                <a:solidFill>
                  <a:schemeClr val="lt1"/>
                </a:solidFill>
                <a:latin typeface="Lato"/>
                <a:ea typeface="Lato"/>
                <a:cs typeface="Lato"/>
                <a:sym typeface="Lato"/>
              </a:defRPr>
            </a:lvl2pPr>
            <a:lvl3pPr lvl="2" rtl="0" algn="r">
              <a:buNone/>
              <a:defRPr b="1">
                <a:solidFill>
                  <a:schemeClr val="lt1"/>
                </a:solidFill>
                <a:latin typeface="Lato"/>
                <a:ea typeface="Lato"/>
                <a:cs typeface="Lato"/>
                <a:sym typeface="Lato"/>
              </a:defRPr>
            </a:lvl3pPr>
            <a:lvl4pPr lvl="3" rtl="0" algn="r">
              <a:buNone/>
              <a:defRPr b="1">
                <a:solidFill>
                  <a:schemeClr val="lt1"/>
                </a:solidFill>
                <a:latin typeface="Lato"/>
                <a:ea typeface="Lato"/>
                <a:cs typeface="Lato"/>
                <a:sym typeface="Lato"/>
              </a:defRPr>
            </a:lvl4pPr>
            <a:lvl5pPr lvl="4" rtl="0" algn="r">
              <a:buNone/>
              <a:defRPr b="1">
                <a:solidFill>
                  <a:schemeClr val="lt1"/>
                </a:solidFill>
                <a:latin typeface="Lato"/>
                <a:ea typeface="Lato"/>
                <a:cs typeface="Lato"/>
                <a:sym typeface="Lato"/>
              </a:defRPr>
            </a:lvl5pPr>
            <a:lvl6pPr lvl="5" rtl="0" algn="r">
              <a:buNone/>
              <a:defRPr b="1">
                <a:solidFill>
                  <a:schemeClr val="lt1"/>
                </a:solidFill>
                <a:latin typeface="Lato"/>
                <a:ea typeface="Lato"/>
                <a:cs typeface="Lato"/>
                <a:sym typeface="Lato"/>
              </a:defRPr>
            </a:lvl6pPr>
            <a:lvl7pPr lvl="6" rtl="0" algn="r">
              <a:buNone/>
              <a:defRPr b="1">
                <a:solidFill>
                  <a:schemeClr val="lt1"/>
                </a:solidFill>
                <a:latin typeface="Lato"/>
                <a:ea typeface="Lato"/>
                <a:cs typeface="Lato"/>
                <a:sym typeface="Lato"/>
              </a:defRPr>
            </a:lvl7pPr>
            <a:lvl8pPr lvl="7" rtl="0" algn="r">
              <a:buNone/>
              <a:defRPr b="1">
                <a:solidFill>
                  <a:schemeClr val="lt1"/>
                </a:solidFill>
                <a:latin typeface="Lato"/>
                <a:ea typeface="Lato"/>
                <a:cs typeface="Lato"/>
                <a:sym typeface="Lato"/>
              </a:defRPr>
            </a:lvl8pPr>
            <a:lvl9pPr lvl="8" rtl="0" algn="r">
              <a:buNone/>
              <a:defRPr b="1">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lvl1pPr lvl="0" rtl="0" algn="r">
              <a:buNone/>
              <a:defRPr b="1">
                <a:solidFill>
                  <a:schemeClr val="lt1"/>
                </a:solidFill>
                <a:latin typeface="Lato"/>
                <a:ea typeface="Lato"/>
                <a:cs typeface="Lato"/>
                <a:sym typeface="Lato"/>
              </a:defRPr>
            </a:lvl1pPr>
            <a:lvl2pPr lvl="1" rtl="0" algn="r">
              <a:buNone/>
              <a:defRPr b="1">
                <a:solidFill>
                  <a:schemeClr val="lt1"/>
                </a:solidFill>
                <a:latin typeface="Lato"/>
                <a:ea typeface="Lato"/>
                <a:cs typeface="Lato"/>
                <a:sym typeface="Lato"/>
              </a:defRPr>
            </a:lvl2pPr>
            <a:lvl3pPr lvl="2" rtl="0" algn="r">
              <a:buNone/>
              <a:defRPr b="1">
                <a:solidFill>
                  <a:schemeClr val="lt1"/>
                </a:solidFill>
                <a:latin typeface="Lato"/>
                <a:ea typeface="Lato"/>
                <a:cs typeface="Lato"/>
                <a:sym typeface="Lato"/>
              </a:defRPr>
            </a:lvl3pPr>
            <a:lvl4pPr lvl="3" rtl="0" algn="r">
              <a:buNone/>
              <a:defRPr b="1">
                <a:solidFill>
                  <a:schemeClr val="lt1"/>
                </a:solidFill>
                <a:latin typeface="Lato"/>
                <a:ea typeface="Lato"/>
                <a:cs typeface="Lato"/>
                <a:sym typeface="Lato"/>
              </a:defRPr>
            </a:lvl4pPr>
            <a:lvl5pPr lvl="4" rtl="0" algn="r">
              <a:buNone/>
              <a:defRPr b="1">
                <a:solidFill>
                  <a:schemeClr val="lt1"/>
                </a:solidFill>
                <a:latin typeface="Lato"/>
                <a:ea typeface="Lato"/>
                <a:cs typeface="Lato"/>
                <a:sym typeface="Lato"/>
              </a:defRPr>
            </a:lvl5pPr>
            <a:lvl6pPr lvl="5" rtl="0" algn="r">
              <a:buNone/>
              <a:defRPr b="1">
                <a:solidFill>
                  <a:schemeClr val="lt1"/>
                </a:solidFill>
                <a:latin typeface="Lato"/>
                <a:ea typeface="Lato"/>
                <a:cs typeface="Lato"/>
                <a:sym typeface="Lato"/>
              </a:defRPr>
            </a:lvl6pPr>
            <a:lvl7pPr lvl="6" rtl="0" algn="r">
              <a:buNone/>
              <a:defRPr b="1">
                <a:solidFill>
                  <a:schemeClr val="lt1"/>
                </a:solidFill>
                <a:latin typeface="Lato"/>
                <a:ea typeface="Lato"/>
                <a:cs typeface="Lato"/>
                <a:sym typeface="Lato"/>
              </a:defRPr>
            </a:lvl7pPr>
            <a:lvl8pPr lvl="7" rtl="0" algn="r">
              <a:buNone/>
              <a:defRPr b="1">
                <a:solidFill>
                  <a:schemeClr val="lt1"/>
                </a:solidFill>
                <a:latin typeface="Lato"/>
                <a:ea typeface="Lato"/>
                <a:cs typeface="Lato"/>
                <a:sym typeface="Lato"/>
              </a:defRPr>
            </a:lvl8pPr>
            <a:lvl9pPr lvl="8" rtl="0" algn="r">
              <a:buNone/>
              <a:defRPr b="1">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601972" y="4807375"/>
            <a:ext cx="445800" cy="249300"/>
          </a:xfrm>
          <a:prstGeom prst="rect">
            <a:avLst/>
          </a:prstGeom>
          <a:noFill/>
          <a:ln>
            <a:noFill/>
          </a:ln>
        </p:spPr>
        <p:txBody>
          <a:bodyPr anchorCtr="0" anchor="ctr" bIns="91425" lIns="91425" spcFirstLastPara="1" rIns="91425" wrap="square" tIns="91425">
            <a:noAutofit/>
          </a:bodyPr>
          <a:lstStyle>
            <a:lvl1pPr lvl="0" rtl="0" algn="r">
              <a:buNone/>
              <a:defRPr b="1">
                <a:solidFill>
                  <a:schemeClr val="lt1"/>
                </a:solidFill>
                <a:latin typeface="Lato"/>
                <a:ea typeface="Lato"/>
                <a:cs typeface="Lato"/>
                <a:sym typeface="Lato"/>
              </a:defRPr>
            </a:lvl1pPr>
            <a:lvl2pPr lvl="1" rtl="0" algn="r">
              <a:buNone/>
              <a:defRPr b="1">
                <a:solidFill>
                  <a:schemeClr val="lt1"/>
                </a:solidFill>
                <a:latin typeface="Lato"/>
                <a:ea typeface="Lato"/>
                <a:cs typeface="Lato"/>
                <a:sym typeface="Lato"/>
              </a:defRPr>
            </a:lvl2pPr>
            <a:lvl3pPr lvl="2" rtl="0" algn="r">
              <a:buNone/>
              <a:defRPr b="1">
                <a:solidFill>
                  <a:schemeClr val="lt1"/>
                </a:solidFill>
                <a:latin typeface="Lato"/>
                <a:ea typeface="Lato"/>
                <a:cs typeface="Lato"/>
                <a:sym typeface="Lato"/>
              </a:defRPr>
            </a:lvl3pPr>
            <a:lvl4pPr lvl="3" rtl="0" algn="r">
              <a:buNone/>
              <a:defRPr b="1">
                <a:solidFill>
                  <a:schemeClr val="lt1"/>
                </a:solidFill>
                <a:latin typeface="Lato"/>
                <a:ea typeface="Lato"/>
                <a:cs typeface="Lato"/>
                <a:sym typeface="Lato"/>
              </a:defRPr>
            </a:lvl4pPr>
            <a:lvl5pPr lvl="4" rtl="0" algn="r">
              <a:buNone/>
              <a:defRPr b="1">
                <a:solidFill>
                  <a:schemeClr val="lt1"/>
                </a:solidFill>
                <a:latin typeface="Lato"/>
                <a:ea typeface="Lato"/>
                <a:cs typeface="Lato"/>
                <a:sym typeface="Lato"/>
              </a:defRPr>
            </a:lvl5pPr>
            <a:lvl6pPr lvl="5" rtl="0" algn="r">
              <a:buNone/>
              <a:defRPr b="1">
                <a:solidFill>
                  <a:schemeClr val="lt1"/>
                </a:solidFill>
                <a:latin typeface="Lato"/>
                <a:ea typeface="Lato"/>
                <a:cs typeface="Lato"/>
                <a:sym typeface="Lato"/>
              </a:defRPr>
            </a:lvl6pPr>
            <a:lvl7pPr lvl="6" rtl="0" algn="r">
              <a:buNone/>
              <a:defRPr b="1">
                <a:solidFill>
                  <a:schemeClr val="lt1"/>
                </a:solidFill>
                <a:latin typeface="Lato"/>
                <a:ea typeface="Lato"/>
                <a:cs typeface="Lato"/>
                <a:sym typeface="Lato"/>
              </a:defRPr>
            </a:lvl7pPr>
            <a:lvl8pPr lvl="7" rtl="0" algn="r">
              <a:buNone/>
              <a:defRPr b="1">
                <a:solidFill>
                  <a:schemeClr val="lt1"/>
                </a:solidFill>
                <a:latin typeface="Lato"/>
                <a:ea typeface="Lato"/>
                <a:cs typeface="Lato"/>
                <a:sym typeface="Lato"/>
              </a:defRPr>
            </a:lvl8pPr>
            <a:lvl9pPr lvl="8" rtl="0" algn="r">
              <a:buNone/>
              <a:defRPr b="1">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Shape 54"/>
          <p:cNvSpPr txBox="1"/>
          <p:nvPr>
            <p:ph type="ctrTitle"/>
          </p:nvPr>
        </p:nvSpPr>
        <p:spPr>
          <a:xfrm>
            <a:off x="483550" y="635850"/>
            <a:ext cx="6022800" cy="122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Lato"/>
                <a:ea typeface="Lato"/>
                <a:cs typeface="Lato"/>
                <a:sym typeface="Lato"/>
              </a:rPr>
              <a:t>Computer Aided Reasoning</a:t>
            </a:r>
            <a:endParaRPr b="1" sz="3600">
              <a:solidFill>
                <a:schemeClr val="lt1"/>
              </a:solidFill>
              <a:latin typeface="Lato"/>
              <a:ea typeface="Lato"/>
              <a:cs typeface="Lato"/>
              <a:sym typeface="Lato"/>
            </a:endParaRPr>
          </a:p>
          <a:p>
            <a:pPr indent="0" lvl="0" marL="0" algn="l">
              <a:spcBef>
                <a:spcPts val="0"/>
              </a:spcBef>
              <a:spcAft>
                <a:spcPts val="0"/>
              </a:spcAft>
              <a:buNone/>
            </a:pPr>
            <a:r>
              <a:rPr b="1" lang="en" sz="3600">
                <a:solidFill>
                  <a:schemeClr val="lt1"/>
                </a:solidFill>
                <a:latin typeface="Lato"/>
                <a:ea typeface="Lato"/>
                <a:cs typeface="Lato"/>
                <a:sym typeface="Lato"/>
              </a:rPr>
              <a:t>for Smart Contracts</a:t>
            </a:r>
            <a:endParaRPr b="1" sz="3600">
              <a:solidFill>
                <a:schemeClr val="lt1"/>
              </a:solidFill>
              <a:latin typeface="Lato"/>
              <a:ea typeface="Lato"/>
              <a:cs typeface="Lato"/>
              <a:sym typeface="Lato"/>
            </a:endParaRPr>
          </a:p>
        </p:txBody>
      </p:sp>
      <p:sp>
        <p:nvSpPr>
          <p:cNvPr id="55" name="Shape 55"/>
          <p:cNvSpPr txBox="1"/>
          <p:nvPr>
            <p:ph idx="1" type="subTitle"/>
          </p:nvPr>
        </p:nvSpPr>
        <p:spPr>
          <a:xfrm>
            <a:off x="483550" y="1956200"/>
            <a:ext cx="3446700" cy="5643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b="1" lang="en" sz="2400">
                <a:solidFill>
                  <a:srgbClr val="7BB8F2"/>
                </a:solidFill>
                <a:latin typeface="Lato"/>
                <a:ea typeface="Lato"/>
                <a:cs typeface="Lato"/>
                <a:sym typeface="Lato"/>
              </a:rPr>
              <a:t>Steven Stewart, CTO</a:t>
            </a:r>
            <a:endParaRPr b="1" sz="2400">
              <a:solidFill>
                <a:srgbClr val="7BB8F2"/>
              </a:solidFill>
              <a:latin typeface="Lato"/>
              <a:ea typeface="Lato"/>
              <a:cs typeface="Lato"/>
              <a:sym typeface="Lato"/>
            </a:endParaRPr>
          </a:p>
        </p:txBody>
      </p:sp>
      <p:pic>
        <p:nvPicPr>
          <p:cNvPr id="56" name="Shape 56"/>
          <p:cNvPicPr preferRelativeResize="0"/>
          <p:nvPr/>
        </p:nvPicPr>
        <p:blipFill>
          <a:blip r:embed="rId4">
            <a:alphaModFix/>
          </a:blip>
          <a:stretch>
            <a:fillRect/>
          </a:stretch>
        </p:blipFill>
        <p:spPr>
          <a:xfrm>
            <a:off x="559750" y="2643550"/>
            <a:ext cx="2816500" cy="518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C46"/>
        </a:solidFill>
      </p:bgPr>
    </p:bg>
    <p:spTree>
      <p:nvGrpSpPr>
        <p:cNvPr id="387" name="Shape 387"/>
        <p:cNvGrpSpPr/>
        <p:nvPr/>
      </p:nvGrpSpPr>
      <p:grpSpPr>
        <a:xfrm>
          <a:off x="0" y="0"/>
          <a:ext cx="0" cy="0"/>
          <a:chOff x="0" y="0"/>
          <a:chExt cx="0" cy="0"/>
        </a:xfrm>
      </p:grpSpPr>
      <p:grpSp>
        <p:nvGrpSpPr>
          <p:cNvPr id="388" name="Shape 388"/>
          <p:cNvGrpSpPr/>
          <p:nvPr/>
        </p:nvGrpSpPr>
        <p:grpSpPr>
          <a:xfrm>
            <a:off x="0" y="801262"/>
            <a:ext cx="9144000" cy="3970022"/>
            <a:chOff x="0" y="1278225"/>
            <a:chExt cx="9144000" cy="3493200"/>
          </a:xfrm>
        </p:grpSpPr>
        <p:sp>
          <p:nvSpPr>
            <p:cNvPr id="389" name="Shape 389"/>
            <p:cNvSpPr/>
            <p:nvPr/>
          </p:nvSpPr>
          <p:spPr>
            <a:xfrm>
              <a:off x="0" y="1278225"/>
              <a:ext cx="9144000" cy="3493200"/>
            </a:xfrm>
            <a:prstGeom prst="rect">
              <a:avLst/>
            </a:prstGeom>
            <a:solidFill>
              <a:srgbClr val="262A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0" name="Shape 390"/>
            <p:cNvSpPr/>
            <p:nvPr/>
          </p:nvSpPr>
          <p:spPr>
            <a:xfrm>
              <a:off x="0" y="1278225"/>
              <a:ext cx="9144000" cy="3417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1" name="Shape 391"/>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92" name="Shape 392"/>
          <p:cNvSpPr txBox="1"/>
          <p:nvPr>
            <p:ph type="title"/>
          </p:nvPr>
        </p:nvSpPr>
        <p:spPr>
          <a:xfrm>
            <a:off x="311700" y="228600"/>
            <a:ext cx="424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7BB8F2"/>
                </a:solidFill>
                <a:latin typeface="Lato"/>
                <a:ea typeface="Lato"/>
                <a:cs typeface="Lato"/>
                <a:sym typeface="Lato"/>
              </a:rPr>
              <a:t>Reachability</a:t>
            </a:r>
            <a:endParaRPr b="1">
              <a:solidFill>
                <a:srgbClr val="7BB8F2"/>
              </a:solidFill>
              <a:latin typeface="Lato"/>
              <a:ea typeface="Lato"/>
              <a:cs typeface="Lato"/>
              <a:sym typeface="Lato"/>
            </a:endParaRPr>
          </a:p>
        </p:txBody>
      </p:sp>
      <p:sp>
        <p:nvSpPr>
          <p:cNvPr id="393" name="Shape 393"/>
          <p:cNvSpPr txBox="1"/>
          <p:nvPr/>
        </p:nvSpPr>
        <p:spPr>
          <a:xfrm>
            <a:off x="399475" y="2479525"/>
            <a:ext cx="1650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!(x &lt; z) &amp;&amp; z == 2</a:t>
            </a:r>
            <a:endParaRPr b="1">
              <a:latin typeface="Lato"/>
              <a:ea typeface="Lato"/>
              <a:cs typeface="Lato"/>
              <a:sym typeface="Lato"/>
            </a:endParaRPr>
          </a:p>
        </p:txBody>
      </p:sp>
      <p:sp>
        <p:nvSpPr>
          <p:cNvPr id="394" name="Shape 394"/>
          <p:cNvSpPr/>
          <p:nvPr/>
        </p:nvSpPr>
        <p:spPr>
          <a:xfrm>
            <a:off x="3256075" y="1325075"/>
            <a:ext cx="883800" cy="2891400"/>
          </a:xfrm>
          <a:prstGeom prst="roundRect">
            <a:avLst>
              <a:gd fmla="val 2780" name="adj"/>
            </a:avLst>
          </a:prstGeom>
          <a:solidFill>
            <a:srgbClr val="373C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5" name="Shape 395"/>
          <p:cNvSpPr/>
          <p:nvPr/>
        </p:nvSpPr>
        <p:spPr>
          <a:xfrm>
            <a:off x="5100525" y="2343025"/>
            <a:ext cx="1304100" cy="66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SAT</a:t>
            </a:r>
            <a:endParaRPr b="1">
              <a:latin typeface="Lato"/>
              <a:ea typeface="Lato"/>
              <a:cs typeface="Lato"/>
              <a:sym typeface="Lato"/>
            </a:endParaRPr>
          </a:p>
          <a:p>
            <a:pPr indent="0" lvl="0" marL="0" rtl="0" algn="ctr">
              <a:spcBef>
                <a:spcPts val="0"/>
              </a:spcBef>
              <a:spcAft>
                <a:spcPts val="0"/>
              </a:spcAft>
              <a:buNone/>
            </a:pPr>
            <a:r>
              <a:rPr b="1" lang="en">
                <a:latin typeface="Lato"/>
                <a:ea typeface="Lato"/>
                <a:cs typeface="Lato"/>
                <a:sym typeface="Lato"/>
              </a:rPr>
              <a:t>Solver</a:t>
            </a:r>
            <a:endParaRPr b="1">
              <a:latin typeface="Lato"/>
              <a:ea typeface="Lato"/>
              <a:cs typeface="Lato"/>
              <a:sym typeface="Lato"/>
            </a:endParaRPr>
          </a:p>
        </p:txBody>
      </p:sp>
      <p:sp>
        <p:nvSpPr>
          <p:cNvPr id="396" name="Shape 396"/>
          <p:cNvSpPr/>
          <p:nvPr/>
        </p:nvSpPr>
        <p:spPr>
          <a:xfrm>
            <a:off x="7171925" y="1267675"/>
            <a:ext cx="1521288" cy="767880"/>
          </a:xfrm>
          <a:prstGeom prst="flowChartDocument">
            <a:avLst/>
          </a:prstGeom>
          <a:solidFill>
            <a:srgbClr val="373C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Satisfying</a:t>
            </a:r>
            <a:endParaRPr b="1">
              <a:solidFill>
                <a:schemeClr val="lt1"/>
              </a:solidFill>
              <a:latin typeface="Lato"/>
              <a:ea typeface="Lato"/>
              <a:cs typeface="Lato"/>
              <a:sym typeface="Lato"/>
            </a:endParaRPr>
          </a:p>
          <a:p>
            <a:pPr indent="0" lvl="0" marL="0" rtl="0" algn="ctr">
              <a:spcBef>
                <a:spcPts val="0"/>
              </a:spcBef>
              <a:spcAft>
                <a:spcPts val="0"/>
              </a:spcAft>
              <a:buNone/>
            </a:pPr>
            <a:r>
              <a:rPr b="1" lang="en">
                <a:solidFill>
                  <a:schemeClr val="lt1"/>
                </a:solidFill>
                <a:latin typeface="Lato"/>
                <a:ea typeface="Lato"/>
                <a:cs typeface="Lato"/>
                <a:sym typeface="Lato"/>
              </a:rPr>
              <a:t>Assignment</a:t>
            </a:r>
            <a:endParaRPr b="1">
              <a:solidFill>
                <a:schemeClr val="lt1"/>
              </a:solidFill>
              <a:latin typeface="Lato"/>
              <a:ea typeface="Lato"/>
              <a:cs typeface="Lato"/>
              <a:sym typeface="Lato"/>
            </a:endParaRPr>
          </a:p>
        </p:txBody>
      </p:sp>
      <p:sp>
        <p:nvSpPr>
          <p:cNvPr id="397" name="Shape 397"/>
          <p:cNvSpPr/>
          <p:nvPr/>
        </p:nvSpPr>
        <p:spPr>
          <a:xfrm>
            <a:off x="7171924" y="3317075"/>
            <a:ext cx="1521288" cy="767880"/>
          </a:xfrm>
          <a:prstGeom prst="flowChartDocument">
            <a:avLst/>
          </a:prstGeom>
          <a:solidFill>
            <a:srgbClr val="373C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Unsatisfiability</a:t>
            </a:r>
            <a:endParaRPr b="1">
              <a:solidFill>
                <a:schemeClr val="lt1"/>
              </a:solidFill>
              <a:latin typeface="Lato"/>
              <a:ea typeface="Lato"/>
              <a:cs typeface="Lato"/>
              <a:sym typeface="Lato"/>
            </a:endParaRPr>
          </a:p>
          <a:p>
            <a:pPr indent="0" lvl="0" marL="0" rtl="0" algn="ctr">
              <a:spcBef>
                <a:spcPts val="0"/>
              </a:spcBef>
              <a:spcAft>
                <a:spcPts val="0"/>
              </a:spcAft>
              <a:buNone/>
            </a:pPr>
            <a:r>
              <a:rPr b="1" lang="en">
                <a:solidFill>
                  <a:schemeClr val="lt1"/>
                </a:solidFill>
                <a:latin typeface="Lato"/>
                <a:ea typeface="Lato"/>
                <a:cs typeface="Lato"/>
                <a:sym typeface="Lato"/>
              </a:rPr>
              <a:t>Proof</a:t>
            </a:r>
            <a:endParaRPr b="1">
              <a:solidFill>
                <a:schemeClr val="lt1"/>
              </a:solidFill>
              <a:latin typeface="Lato"/>
              <a:ea typeface="Lato"/>
              <a:cs typeface="Lato"/>
              <a:sym typeface="Lato"/>
            </a:endParaRPr>
          </a:p>
        </p:txBody>
      </p:sp>
      <p:cxnSp>
        <p:nvCxnSpPr>
          <p:cNvPr id="398" name="Shape 398"/>
          <p:cNvCxnSpPr>
            <a:stCxn id="395" idx="3"/>
            <a:endCxn id="396" idx="1"/>
          </p:cNvCxnSpPr>
          <p:nvPr/>
        </p:nvCxnSpPr>
        <p:spPr>
          <a:xfrm flipH="1" rot="10800000">
            <a:off x="6404625" y="1651525"/>
            <a:ext cx="767400" cy="1024800"/>
          </a:xfrm>
          <a:prstGeom prst="straightConnector1">
            <a:avLst/>
          </a:prstGeom>
          <a:noFill/>
          <a:ln cap="flat" cmpd="sng" w="19050">
            <a:solidFill>
              <a:srgbClr val="78909C"/>
            </a:solidFill>
            <a:prstDash val="solid"/>
            <a:round/>
            <a:headEnd len="med" w="med" type="none"/>
            <a:tailEnd len="med" w="med" type="triangle"/>
          </a:ln>
        </p:spPr>
      </p:cxnSp>
      <p:cxnSp>
        <p:nvCxnSpPr>
          <p:cNvPr id="399" name="Shape 399"/>
          <p:cNvCxnSpPr>
            <a:stCxn id="395" idx="3"/>
            <a:endCxn id="397" idx="1"/>
          </p:cNvCxnSpPr>
          <p:nvPr/>
        </p:nvCxnSpPr>
        <p:spPr>
          <a:xfrm>
            <a:off x="6404625" y="2676325"/>
            <a:ext cx="767400" cy="1024800"/>
          </a:xfrm>
          <a:prstGeom prst="straightConnector1">
            <a:avLst/>
          </a:prstGeom>
          <a:noFill/>
          <a:ln cap="flat" cmpd="sng" w="19050">
            <a:solidFill>
              <a:srgbClr val="78909C"/>
            </a:solidFill>
            <a:prstDash val="solid"/>
            <a:round/>
            <a:headEnd len="med" w="med" type="none"/>
            <a:tailEnd len="med" w="med" type="triangle"/>
          </a:ln>
        </p:spPr>
      </p:cxnSp>
      <p:sp>
        <p:nvSpPr>
          <p:cNvPr id="400" name="Shape 400"/>
          <p:cNvSpPr txBox="1"/>
          <p:nvPr/>
        </p:nvSpPr>
        <p:spPr>
          <a:xfrm>
            <a:off x="3256131" y="1454825"/>
            <a:ext cx="883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x</a:t>
            </a:r>
            <a:r>
              <a:rPr b="1" baseline="-25000" lang="en">
                <a:solidFill>
                  <a:schemeClr val="lt1"/>
                </a:solidFill>
                <a:latin typeface="Lato"/>
                <a:ea typeface="Lato"/>
                <a:cs typeface="Lato"/>
                <a:sym typeface="Lato"/>
              </a:rPr>
              <a:t>1</a:t>
            </a:r>
            <a:endParaRPr b="1" baseline="-25000">
              <a:solidFill>
                <a:schemeClr val="lt1"/>
              </a:solidFill>
              <a:latin typeface="Lato"/>
              <a:ea typeface="Lato"/>
              <a:cs typeface="Lato"/>
              <a:sym typeface="Lato"/>
            </a:endParaRPr>
          </a:p>
        </p:txBody>
      </p:sp>
      <p:sp>
        <p:nvSpPr>
          <p:cNvPr id="401" name="Shape 401"/>
          <p:cNvSpPr txBox="1"/>
          <p:nvPr/>
        </p:nvSpPr>
        <p:spPr>
          <a:xfrm>
            <a:off x="3256173" y="2479525"/>
            <a:ext cx="883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(x</a:t>
            </a:r>
            <a:r>
              <a:rPr b="1" baseline="-25000" lang="en">
                <a:solidFill>
                  <a:schemeClr val="lt1"/>
                </a:solidFill>
                <a:latin typeface="Lato"/>
                <a:ea typeface="Lato"/>
                <a:cs typeface="Lato"/>
                <a:sym typeface="Lato"/>
              </a:rPr>
              <a:t>2</a:t>
            </a:r>
            <a:r>
              <a:rPr b="1" lang="en">
                <a:solidFill>
                  <a:schemeClr val="lt1"/>
                </a:solidFill>
                <a:latin typeface="Lato"/>
                <a:ea typeface="Lato"/>
                <a:cs typeface="Lato"/>
                <a:sym typeface="Lato"/>
              </a:rPr>
              <a:t> ⋀ x</a:t>
            </a:r>
            <a:r>
              <a:rPr b="1" baseline="-25000" lang="en">
                <a:solidFill>
                  <a:schemeClr val="lt1"/>
                </a:solidFill>
                <a:latin typeface="Lato"/>
                <a:ea typeface="Lato"/>
                <a:cs typeface="Lato"/>
                <a:sym typeface="Lato"/>
              </a:rPr>
              <a:t>3</a:t>
            </a:r>
            <a:r>
              <a:rPr b="1" lang="en">
                <a:solidFill>
                  <a:schemeClr val="lt1"/>
                </a:solidFill>
                <a:latin typeface="Lato"/>
                <a:ea typeface="Lato"/>
                <a:cs typeface="Lato"/>
                <a:sym typeface="Lato"/>
              </a:rPr>
              <a:t>)</a:t>
            </a:r>
            <a:endParaRPr b="1">
              <a:solidFill>
                <a:schemeClr val="lt1"/>
              </a:solidFill>
              <a:latin typeface="Lato"/>
              <a:ea typeface="Lato"/>
              <a:cs typeface="Lato"/>
              <a:sym typeface="Lato"/>
            </a:endParaRPr>
          </a:p>
        </p:txBody>
      </p:sp>
      <p:sp>
        <p:nvSpPr>
          <p:cNvPr id="402" name="Shape 402"/>
          <p:cNvSpPr txBox="1"/>
          <p:nvPr/>
        </p:nvSpPr>
        <p:spPr>
          <a:xfrm>
            <a:off x="3256075" y="3504225"/>
            <a:ext cx="883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¬x</a:t>
            </a:r>
            <a:r>
              <a:rPr b="1" baseline="-25000" lang="en">
                <a:solidFill>
                  <a:schemeClr val="lt1"/>
                </a:solidFill>
                <a:latin typeface="Lato"/>
                <a:ea typeface="Lato"/>
                <a:cs typeface="Lato"/>
                <a:sym typeface="Lato"/>
              </a:rPr>
              <a:t>1</a:t>
            </a:r>
            <a:endParaRPr b="1" baseline="-25000">
              <a:solidFill>
                <a:schemeClr val="lt1"/>
              </a:solidFill>
              <a:latin typeface="Lato"/>
              <a:ea typeface="Lato"/>
              <a:cs typeface="Lato"/>
              <a:sym typeface="Lato"/>
            </a:endParaRPr>
          </a:p>
        </p:txBody>
      </p:sp>
      <p:sp>
        <p:nvSpPr>
          <p:cNvPr id="403" name="Shape 403"/>
          <p:cNvSpPr txBox="1"/>
          <p:nvPr/>
        </p:nvSpPr>
        <p:spPr>
          <a:xfrm>
            <a:off x="3256173" y="1967175"/>
            <a:ext cx="883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a:t>
            </a:r>
            <a:endParaRPr b="1" baseline="-25000">
              <a:solidFill>
                <a:schemeClr val="lt1"/>
              </a:solidFill>
              <a:latin typeface="Lato"/>
              <a:ea typeface="Lato"/>
              <a:cs typeface="Lato"/>
              <a:sym typeface="Lato"/>
            </a:endParaRPr>
          </a:p>
        </p:txBody>
      </p:sp>
      <p:sp>
        <p:nvSpPr>
          <p:cNvPr id="404" name="Shape 404"/>
          <p:cNvSpPr txBox="1"/>
          <p:nvPr/>
        </p:nvSpPr>
        <p:spPr>
          <a:xfrm>
            <a:off x="3256173" y="2991875"/>
            <a:ext cx="883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a:t>
            </a:r>
            <a:endParaRPr b="1" baseline="-25000">
              <a:solidFill>
                <a:schemeClr val="lt1"/>
              </a:solidFill>
              <a:latin typeface="Lato"/>
              <a:ea typeface="Lato"/>
              <a:cs typeface="Lato"/>
              <a:sym typeface="Lato"/>
            </a:endParaRPr>
          </a:p>
        </p:txBody>
      </p:sp>
      <p:sp>
        <p:nvSpPr>
          <p:cNvPr id="405" name="Shape 405"/>
          <p:cNvSpPr/>
          <p:nvPr/>
        </p:nvSpPr>
        <p:spPr>
          <a:xfrm>
            <a:off x="4395662" y="2580175"/>
            <a:ext cx="372900" cy="192300"/>
          </a:xfrm>
          <a:prstGeom prst="rightArrow">
            <a:avLst>
              <a:gd fmla="val 35740" name="adj1"/>
              <a:gd fmla="val 50411" name="adj2"/>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6" name="Shape 406"/>
          <p:cNvCxnSpPr/>
          <p:nvPr/>
        </p:nvCxnSpPr>
        <p:spPr>
          <a:xfrm>
            <a:off x="2128225" y="3701025"/>
            <a:ext cx="883800" cy="0"/>
          </a:xfrm>
          <a:prstGeom prst="straightConnector1">
            <a:avLst/>
          </a:prstGeom>
          <a:noFill/>
          <a:ln cap="flat" cmpd="sng" w="19050">
            <a:solidFill>
              <a:srgbClr val="78909C"/>
            </a:solidFill>
            <a:prstDash val="solid"/>
            <a:round/>
            <a:headEnd len="med" w="med" type="none"/>
            <a:tailEnd len="med" w="med" type="triangle"/>
          </a:ln>
        </p:spPr>
      </p:cxnSp>
      <p:cxnSp>
        <p:nvCxnSpPr>
          <p:cNvPr id="407" name="Shape 407"/>
          <p:cNvCxnSpPr/>
          <p:nvPr/>
        </p:nvCxnSpPr>
        <p:spPr>
          <a:xfrm>
            <a:off x="2128225" y="2676325"/>
            <a:ext cx="883800" cy="0"/>
          </a:xfrm>
          <a:prstGeom prst="straightConnector1">
            <a:avLst/>
          </a:prstGeom>
          <a:noFill/>
          <a:ln cap="flat" cmpd="sng" w="19050">
            <a:solidFill>
              <a:srgbClr val="78909C"/>
            </a:solidFill>
            <a:prstDash val="solid"/>
            <a:round/>
            <a:headEnd len="med" w="med" type="none"/>
            <a:tailEnd len="med" w="med" type="triangle"/>
          </a:ln>
        </p:spPr>
      </p:cxnSp>
      <p:cxnSp>
        <p:nvCxnSpPr>
          <p:cNvPr id="408" name="Shape 408"/>
          <p:cNvCxnSpPr/>
          <p:nvPr/>
        </p:nvCxnSpPr>
        <p:spPr>
          <a:xfrm>
            <a:off x="2128225" y="1678975"/>
            <a:ext cx="883800" cy="0"/>
          </a:xfrm>
          <a:prstGeom prst="straightConnector1">
            <a:avLst/>
          </a:prstGeom>
          <a:noFill/>
          <a:ln cap="flat" cmpd="sng" w="19050">
            <a:solidFill>
              <a:srgbClr val="78909C"/>
            </a:solidFill>
            <a:prstDash val="solid"/>
            <a:round/>
            <a:headEnd len="med" w="med" type="none"/>
            <a:tailEnd len="med" w="med" type="triangle"/>
          </a:ln>
        </p:spPr>
      </p:cxnSp>
      <p:sp>
        <p:nvSpPr>
          <p:cNvPr id="409" name="Shape 409"/>
          <p:cNvSpPr txBox="1"/>
          <p:nvPr/>
        </p:nvSpPr>
        <p:spPr>
          <a:xfrm>
            <a:off x="435175" y="1454825"/>
            <a:ext cx="1579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y &lt; 5</a:t>
            </a:r>
            <a:endParaRPr b="1">
              <a:latin typeface="Lato"/>
              <a:ea typeface="Lato"/>
              <a:cs typeface="Lato"/>
              <a:sym typeface="Lato"/>
            </a:endParaRPr>
          </a:p>
        </p:txBody>
      </p:sp>
      <p:sp>
        <p:nvSpPr>
          <p:cNvPr id="410" name="Shape 410"/>
          <p:cNvSpPr txBox="1"/>
          <p:nvPr/>
        </p:nvSpPr>
        <p:spPr>
          <a:xfrm>
            <a:off x="435175" y="3504225"/>
            <a:ext cx="1579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y &gt;= 5</a:t>
            </a:r>
            <a:endParaRPr b="1">
              <a:latin typeface="Lato"/>
              <a:ea typeface="Lato"/>
              <a:cs typeface="Lato"/>
              <a:sym typeface="Lato"/>
            </a:endParaRPr>
          </a:p>
        </p:txBody>
      </p:sp>
      <p:grpSp>
        <p:nvGrpSpPr>
          <p:cNvPr id="411" name="Shape 411"/>
          <p:cNvGrpSpPr/>
          <p:nvPr/>
        </p:nvGrpSpPr>
        <p:grpSpPr>
          <a:xfrm>
            <a:off x="143400" y="4824550"/>
            <a:ext cx="8520545" cy="192300"/>
            <a:chOff x="143400" y="4824550"/>
            <a:chExt cx="8520545" cy="192300"/>
          </a:xfrm>
        </p:grpSpPr>
        <p:sp>
          <p:nvSpPr>
            <p:cNvPr id="412" name="Shape 412"/>
            <p:cNvSpPr/>
            <p:nvPr/>
          </p:nvSpPr>
          <p:spPr>
            <a:xfrm>
              <a:off x="14340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3" name="Shape 413"/>
            <p:cNvSpPr/>
            <p:nvPr/>
          </p:nvSpPr>
          <p:spPr>
            <a:xfrm>
              <a:off x="56939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14" name="Shape 414"/>
            <p:cNvSpPr/>
            <p:nvPr/>
          </p:nvSpPr>
          <p:spPr>
            <a:xfrm>
              <a:off x="99538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 name="Shape 415"/>
            <p:cNvSpPr/>
            <p:nvPr/>
          </p:nvSpPr>
          <p:spPr>
            <a:xfrm>
              <a:off x="1421344"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 name="Shape 416"/>
            <p:cNvSpPr/>
            <p:nvPr/>
          </p:nvSpPr>
          <p:spPr>
            <a:xfrm>
              <a:off x="184738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7" name="Shape 417"/>
            <p:cNvSpPr/>
            <p:nvPr/>
          </p:nvSpPr>
          <p:spPr>
            <a:xfrm>
              <a:off x="2273417"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 name="Shape 418"/>
            <p:cNvSpPr/>
            <p:nvPr/>
          </p:nvSpPr>
          <p:spPr>
            <a:xfrm>
              <a:off x="2699453"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 name="Shape 419"/>
            <p:cNvSpPr/>
            <p:nvPr/>
          </p:nvSpPr>
          <p:spPr>
            <a:xfrm>
              <a:off x="312549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 name="Shape 420"/>
            <p:cNvSpPr/>
            <p:nvPr/>
          </p:nvSpPr>
          <p:spPr>
            <a:xfrm>
              <a:off x="3551526"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1" name="Shape 421"/>
            <p:cNvSpPr/>
            <p:nvPr/>
          </p:nvSpPr>
          <p:spPr>
            <a:xfrm>
              <a:off x="3977562"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2" name="Shape 422"/>
            <p:cNvSpPr/>
            <p:nvPr/>
          </p:nvSpPr>
          <p:spPr>
            <a:xfrm>
              <a:off x="4403599"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3" name="Shape 423"/>
            <p:cNvSpPr/>
            <p:nvPr/>
          </p:nvSpPr>
          <p:spPr>
            <a:xfrm>
              <a:off x="482963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 name="Shape 424"/>
            <p:cNvSpPr/>
            <p:nvPr/>
          </p:nvSpPr>
          <p:spPr>
            <a:xfrm>
              <a:off x="5255671"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5" name="Shape 425"/>
            <p:cNvSpPr/>
            <p:nvPr/>
          </p:nvSpPr>
          <p:spPr>
            <a:xfrm>
              <a:off x="568170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6" name="Shape 426"/>
            <p:cNvSpPr/>
            <p:nvPr/>
          </p:nvSpPr>
          <p:spPr>
            <a:xfrm>
              <a:off x="6107744"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7" name="Shape 427"/>
            <p:cNvSpPr/>
            <p:nvPr/>
          </p:nvSpPr>
          <p:spPr>
            <a:xfrm>
              <a:off x="6533780"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8" name="Shape 428"/>
            <p:cNvSpPr/>
            <p:nvPr/>
          </p:nvSpPr>
          <p:spPr>
            <a:xfrm>
              <a:off x="695983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 name="Shape 429"/>
            <p:cNvSpPr/>
            <p:nvPr/>
          </p:nvSpPr>
          <p:spPr>
            <a:xfrm>
              <a:off x="7385863"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0" name="Shape 430"/>
            <p:cNvSpPr/>
            <p:nvPr/>
          </p:nvSpPr>
          <p:spPr>
            <a:xfrm>
              <a:off x="781191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1" name="Shape 431"/>
            <p:cNvSpPr/>
            <p:nvPr/>
          </p:nvSpPr>
          <p:spPr>
            <a:xfrm>
              <a:off x="823794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C46"/>
        </a:solidFill>
      </p:bgPr>
    </p:bg>
    <p:spTree>
      <p:nvGrpSpPr>
        <p:cNvPr id="435" name="Shape 435"/>
        <p:cNvGrpSpPr/>
        <p:nvPr/>
      </p:nvGrpSpPr>
      <p:grpSpPr>
        <a:xfrm>
          <a:off x="0" y="0"/>
          <a:ext cx="0" cy="0"/>
          <a:chOff x="0" y="0"/>
          <a:chExt cx="0" cy="0"/>
        </a:xfrm>
      </p:grpSpPr>
      <p:grpSp>
        <p:nvGrpSpPr>
          <p:cNvPr id="436" name="Shape 436"/>
          <p:cNvGrpSpPr/>
          <p:nvPr/>
        </p:nvGrpSpPr>
        <p:grpSpPr>
          <a:xfrm>
            <a:off x="0" y="801262"/>
            <a:ext cx="9144000" cy="3970022"/>
            <a:chOff x="0" y="1278225"/>
            <a:chExt cx="9144000" cy="3493200"/>
          </a:xfrm>
        </p:grpSpPr>
        <p:sp>
          <p:nvSpPr>
            <p:cNvPr id="437" name="Shape 437"/>
            <p:cNvSpPr/>
            <p:nvPr/>
          </p:nvSpPr>
          <p:spPr>
            <a:xfrm>
              <a:off x="0" y="1278225"/>
              <a:ext cx="9144000" cy="3493200"/>
            </a:xfrm>
            <a:prstGeom prst="rect">
              <a:avLst/>
            </a:prstGeom>
            <a:solidFill>
              <a:srgbClr val="262A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8" name="Shape 438"/>
            <p:cNvSpPr/>
            <p:nvPr/>
          </p:nvSpPr>
          <p:spPr>
            <a:xfrm>
              <a:off x="0" y="1278225"/>
              <a:ext cx="9144000" cy="3417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39" name="Shape 439"/>
          <p:cNvSpPr/>
          <p:nvPr/>
        </p:nvSpPr>
        <p:spPr>
          <a:xfrm>
            <a:off x="3256075" y="1325075"/>
            <a:ext cx="883800" cy="2891400"/>
          </a:xfrm>
          <a:prstGeom prst="roundRect">
            <a:avLst>
              <a:gd fmla="val 2780" name="adj"/>
            </a:avLst>
          </a:prstGeom>
          <a:solidFill>
            <a:srgbClr val="373C46"/>
          </a:solidFill>
          <a:ln>
            <a:noFill/>
          </a:ln>
        </p:spPr>
        <p:txBody>
          <a:bodyPr anchorCtr="0" anchor="ctr" bIns="91425" lIns="91425" spcFirstLastPara="1" rIns="91425" wrap="square" tIns="91425">
            <a:noAutofit/>
          </a:bodyPr>
          <a:lstStyle/>
          <a:p>
            <a:pPr indent="0" lvl="0" marL="0" algn="ctr">
              <a:spcBef>
                <a:spcPts val="0"/>
              </a:spcBef>
              <a:spcAft>
                <a:spcPts val="0"/>
              </a:spcAft>
              <a:buNone/>
            </a:pPr>
            <a:r>
              <a:t/>
            </a:r>
            <a:endParaRPr/>
          </a:p>
        </p:txBody>
      </p:sp>
      <p:sp>
        <p:nvSpPr>
          <p:cNvPr id="440" name="Shape 440"/>
          <p:cNvSpPr txBox="1"/>
          <p:nvPr>
            <p:ph idx="12" type="sldNum"/>
          </p:nvPr>
        </p:nvSpPr>
        <p:spPr>
          <a:xfrm>
            <a:off x="8601000" y="4807375"/>
            <a:ext cx="446400" cy="249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41" name="Shape 441"/>
          <p:cNvSpPr txBox="1"/>
          <p:nvPr>
            <p:ph type="title"/>
          </p:nvPr>
        </p:nvSpPr>
        <p:spPr>
          <a:xfrm>
            <a:off x="311700" y="228600"/>
            <a:ext cx="424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7BB8F2"/>
                </a:solidFill>
                <a:latin typeface="Lato"/>
                <a:ea typeface="Lato"/>
                <a:cs typeface="Lato"/>
                <a:sym typeface="Lato"/>
              </a:rPr>
              <a:t>SMT</a:t>
            </a:r>
            <a:endParaRPr b="1">
              <a:solidFill>
                <a:srgbClr val="7BB8F2"/>
              </a:solidFill>
              <a:latin typeface="Lato"/>
              <a:ea typeface="Lato"/>
              <a:cs typeface="Lato"/>
              <a:sym typeface="Lato"/>
            </a:endParaRPr>
          </a:p>
        </p:txBody>
      </p:sp>
      <p:sp>
        <p:nvSpPr>
          <p:cNvPr id="442" name="Shape 442"/>
          <p:cNvSpPr txBox="1"/>
          <p:nvPr/>
        </p:nvSpPr>
        <p:spPr>
          <a:xfrm>
            <a:off x="435175" y="1454825"/>
            <a:ext cx="1579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y &lt; 5</a:t>
            </a:r>
            <a:endParaRPr b="1">
              <a:latin typeface="Lato"/>
              <a:ea typeface="Lato"/>
              <a:cs typeface="Lato"/>
              <a:sym typeface="Lato"/>
            </a:endParaRPr>
          </a:p>
        </p:txBody>
      </p:sp>
      <p:sp>
        <p:nvSpPr>
          <p:cNvPr id="443" name="Shape 443"/>
          <p:cNvSpPr txBox="1"/>
          <p:nvPr/>
        </p:nvSpPr>
        <p:spPr>
          <a:xfrm>
            <a:off x="435175" y="2479525"/>
            <a:ext cx="1579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x &lt;= 6 &amp;&amp; z == 2</a:t>
            </a:r>
            <a:endParaRPr b="1">
              <a:latin typeface="Lato"/>
              <a:ea typeface="Lato"/>
              <a:cs typeface="Lato"/>
              <a:sym typeface="Lato"/>
            </a:endParaRPr>
          </a:p>
        </p:txBody>
      </p:sp>
      <p:sp>
        <p:nvSpPr>
          <p:cNvPr id="444" name="Shape 444"/>
          <p:cNvSpPr txBox="1"/>
          <p:nvPr/>
        </p:nvSpPr>
        <p:spPr>
          <a:xfrm>
            <a:off x="435175" y="3504225"/>
            <a:ext cx="1579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y &gt;= 5</a:t>
            </a:r>
            <a:endParaRPr b="1">
              <a:latin typeface="Lato"/>
              <a:ea typeface="Lato"/>
              <a:cs typeface="Lato"/>
              <a:sym typeface="Lato"/>
            </a:endParaRPr>
          </a:p>
        </p:txBody>
      </p:sp>
      <p:sp>
        <p:nvSpPr>
          <p:cNvPr id="445" name="Shape 445"/>
          <p:cNvSpPr/>
          <p:nvPr/>
        </p:nvSpPr>
        <p:spPr>
          <a:xfrm>
            <a:off x="5100525" y="2343025"/>
            <a:ext cx="1304100" cy="66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SAT</a:t>
            </a:r>
            <a:endParaRPr b="1">
              <a:latin typeface="Lato"/>
              <a:ea typeface="Lato"/>
              <a:cs typeface="Lato"/>
              <a:sym typeface="Lato"/>
            </a:endParaRPr>
          </a:p>
          <a:p>
            <a:pPr indent="0" lvl="0" marL="0" rtl="0" algn="ctr">
              <a:spcBef>
                <a:spcPts val="0"/>
              </a:spcBef>
              <a:spcAft>
                <a:spcPts val="0"/>
              </a:spcAft>
              <a:buNone/>
            </a:pPr>
            <a:r>
              <a:rPr b="1" lang="en">
                <a:latin typeface="Lato"/>
                <a:ea typeface="Lato"/>
                <a:cs typeface="Lato"/>
                <a:sym typeface="Lato"/>
              </a:rPr>
              <a:t>Solver</a:t>
            </a:r>
            <a:endParaRPr b="1">
              <a:latin typeface="Lato"/>
              <a:ea typeface="Lato"/>
              <a:cs typeface="Lato"/>
              <a:sym typeface="Lato"/>
            </a:endParaRPr>
          </a:p>
        </p:txBody>
      </p:sp>
      <p:sp>
        <p:nvSpPr>
          <p:cNvPr id="446" name="Shape 446"/>
          <p:cNvSpPr/>
          <p:nvPr/>
        </p:nvSpPr>
        <p:spPr>
          <a:xfrm>
            <a:off x="7171925" y="1267675"/>
            <a:ext cx="1521288" cy="767880"/>
          </a:xfrm>
          <a:prstGeom prst="flowChartDocument">
            <a:avLst/>
          </a:prstGeom>
          <a:solidFill>
            <a:srgbClr val="373C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Satisfying</a:t>
            </a:r>
            <a:endParaRPr b="1">
              <a:solidFill>
                <a:schemeClr val="lt1"/>
              </a:solidFill>
              <a:latin typeface="Lato"/>
              <a:ea typeface="Lato"/>
              <a:cs typeface="Lato"/>
              <a:sym typeface="Lato"/>
            </a:endParaRPr>
          </a:p>
          <a:p>
            <a:pPr indent="0" lvl="0" marL="0" rtl="0" algn="ctr">
              <a:spcBef>
                <a:spcPts val="0"/>
              </a:spcBef>
              <a:spcAft>
                <a:spcPts val="0"/>
              </a:spcAft>
              <a:buNone/>
            </a:pPr>
            <a:r>
              <a:rPr b="1" lang="en">
                <a:solidFill>
                  <a:schemeClr val="lt1"/>
                </a:solidFill>
                <a:latin typeface="Lato"/>
                <a:ea typeface="Lato"/>
                <a:cs typeface="Lato"/>
                <a:sym typeface="Lato"/>
              </a:rPr>
              <a:t>Assignment</a:t>
            </a:r>
            <a:endParaRPr b="1">
              <a:solidFill>
                <a:schemeClr val="lt1"/>
              </a:solidFill>
              <a:latin typeface="Lato"/>
              <a:ea typeface="Lato"/>
              <a:cs typeface="Lato"/>
              <a:sym typeface="Lato"/>
            </a:endParaRPr>
          </a:p>
        </p:txBody>
      </p:sp>
      <p:sp>
        <p:nvSpPr>
          <p:cNvPr id="447" name="Shape 447"/>
          <p:cNvSpPr/>
          <p:nvPr/>
        </p:nvSpPr>
        <p:spPr>
          <a:xfrm>
            <a:off x="7171924" y="3317075"/>
            <a:ext cx="1521288" cy="767880"/>
          </a:xfrm>
          <a:prstGeom prst="flowChartDocument">
            <a:avLst/>
          </a:prstGeom>
          <a:solidFill>
            <a:srgbClr val="373C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Unsatisfiability</a:t>
            </a:r>
            <a:endParaRPr b="1">
              <a:solidFill>
                <a:schemeClr val="lt1"/>
              </a:solidFill>
              <a:latin typeface="Lato"/>
              <a:ea typeface="Lato"/>
              <a:cs typeface="Lato"/>
              <a:sym typeface="Lato"/>
            </a:endParaRPr>
          </a:p>
          <a:p>
            <a:pPr indent="0" lvl="0" marL="0" rtl="0" algn="ctr">
              <a:spcBef>
                <a:spcPts val="0"/>
              </a:spcBef>
              <a:spcAft>
                <a:spcPts val="0"/>
              </a:spcAft>
              <a:buNone/>
            </a:pPr>
            <a:r>
              <a:rPr b="1" lang="en">
                <a:solidFill>
                  <a:schemeClr val="lt1"/>
                </a:solidFill>
                <a:latin typeface="Lato"/>
                <a:ea typeface="Lato"/>
                <a:cs typeface="Lato"/>
                <a:sym typeface="Lato"/>
              </a:rPr>
              <a:t>Proof</a:t>
            </a:r>
            <a:endParaRPr b="1">
              <a:solidFill>
                <a:schemeClr val="lt1"/>
              </a:solidFill>
              <a:latin typeface="Lato"/>
              <a:ea typeface="Lato"/>
              <a:cs typeface="Lato"/>
              <a:sym typeface="Lato"/>
            </a:endParaRPr>
          </a:p>
        </p:txBody>
      </p:sp>
      <p:cxnSp>
        <p:nvCxnSpPr>
          <p:cNvPr id="448" name="Shape 448"/>
          <p:cNvCxnSpPr/>
          <p:nvPr/>
        </p:nvCxnSpPr>
        <p:spPr>
          <a:xfrm>
            <a:off x="2128225" y="3701025"/>
            <a:ext cx="883800" cy="0"/>
          </a:xfrm>
          <a:prstGeom prst="straightConnector1">
            <a:avLst/>
          </a:prstGeom>
          <a:noFill/>
          <a:ln cap="flat" cmpd="sng" w="19050">
            <a:solidFill>
              <a:srgbClr val="78909C"/>
            </a:solidFill>
            <a:prstDash val="solid"/>
            <a:round/>
            <a:headEnd len="med" w="med" type="none"/>
            <a:tailEnd len="med" w="med" type="triangle"/>
          </a:ln>
        </p:spPr>
      </p:cxnSp>
      <p:cxnSp>
        <p:nvCxnSpPr>
          <p:cNvPr id="449" name="Shape 449"/>
          <p:cNvCxnSpPr>
            <a:stCxn id="445" idx="3"/>
            <a:endCxn id="446" idx="1"/>
          </p:cNvCxnSpPr>
          <p:nvPr/>
        </p:nvCxnSpPr>
        <p:spPr>
          <a:xfrm flipH="1" rot="10800000">
            <a:off x="6404625" y="1651525"/>
            <a:ext cx="767400" cy="1024800"/>
          </a:xfrm>
          <a:prstGeom prst="straightConnector1">
            <a:avLst/>
          </a:prstGeom>
          <a:noFill/>
          <a:ln cap="flat" cmpd="sng" w="19050">
            <a:solidFill>
              <a:srgbClr val="78909C"/>
            </a:solidFill>
            <a:prstDash val="solid"/>
            <a:round/>
            <a:headEnd len="med" w="med" type="none"/>
            <a:tailEnd len="med" w="med" type="triangle"/>
          </a:ln>
        </p:spPr>
      </p:cxnSp>
      <p:cxnSp>
        <p:nvCxnSpPr>
          <p:cNvPr id="450" name="Shape 450"/>
          <p:cNvCxnSpPr>
            <a:stCxn id="445" idx="3"/>
            <a:endCxn id="447" idx="1"/>
          </p:cNvCxnSpPr>
          <p:nvPr/>
        </p:nvCxnSpPr>
        <p:spPr>
          <a:xfrm>
            <a:off x="6404625" y="2676325"/>
            <a:ext cx="767400" cy="1024800"/>
          </a:xfrm>
          <a:prstGeom prst="straightConnector1">
            <a:avLst/>
          </a:prstGeom>
          <a:noFill/>
          <a:ln cap="flat" cmpd="sng" w="19050">
            <a:solidFill>
              <a:srgbClr val="78909C"/>
            </a:solidFill>
            <a:prstDash val="solid"/>
            <a:round/>
            <a:headEnd len="med" w="med" type="none"/>
            <a:tailEnd len="med" w="med" type="triangle"/>
          </a:ln>
        </p:spPr>
      </p:cxnSp>
      <p:sp>
        <p:nvSpPr>
          <p:cNvPr id="451" name="Shape 451"/>
          <p:cNvSpPr/>
          <p:nvPr/>
        </p:nvSpPr>
        <p:spPr>
          <a:xfrm>
            <a:off x="5100525" y="1046550"/>
            <a:ext cx="1304100" cy="66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Theory</a:t>
            </a:r>
            <a:endParaRPr b="1">
              <a:latin typeface="Lato"/>
              <a:ea typeface="Lato"/>
              <a:cs typeface="Lato"/>
              <a:sym typeface="Lato"/>
            </a:endParaRPr>
          </a:p>
          <a:p>
            <a:pPr indent="0" lvl="0" marL="0" rtl="0" algn="ctr">
              <a:spcBef>
                <a:spcPts val="0"/>
              </a:spcBef>
              <a:spcAft>
                <a:spcPts val="0"/>
              </a:spcAft>
              <a:buNone/>
            </a:pPr>
            <a:r>
              <a:rPr b="1" lang="en">
                <a:latin typeface="Lato"/>
                <a:ea typeface="Lato"/>
                <a:cs typeface="Lato"/>
                <a:sym typeface="Lato"/>
              </a:rPr>
              <a:t>Solver</a:t>
            </a:r>
            <a:endParaRPr b="1">
              <a:latin typeface="Lato"/>
              <a:ea typeface="Lato"/>
              <a:cs typeface="Lato"/>
              <a:sym typeface="Lato"/>
            </a:endParaRPr>
          </a:p>
        </p:txBody>
      </p:sp>
      <p:sp>
        <p:nvSpPr>
          <p:cNvPr id="452" name="Shape 452"/>
          <p:cNvSpPr txBox="1"/>
          <p:nvPr/>
        </p:nvSpPr>
        <p:spPr>
          <a:xfrm>
            <a:off x="4536801" y="1753736"/>
            <a:ext cx="905400" cy="5487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1200">
                <a:latin typeface="Lato"/>
                <a:ea typeface="Lato"/>
                <a:cs typeface="Lato"/>
                <a:sym typeface="Lato"/>
              </a:rPr>
              <a:t>Theory</a:t>
            </a:r>
            <a:endParaRPr b="1" sz="1200">
              <a:latin typeface="Lato"/>
              <a:ea typeface="Lato"/>
              <a:cs typeface="Lato"/>
              <a:sym typeface="Lato"/>
            </a:endParaRPr>
          </a:p>
          <a:p>
            <a:pPr indent="0" lvl="0" marL="0" algn="ctr">
              <a:spcBef>
                <a:spcPts val="0"/>
              </a:spcBef>
              <a:spcAft>
                <a:spcPts val="0"/>
              </a:spcAft>
              <a:buNone/>
            </a:pPr>
            <a:r>
              <a:rPr b="1" lang="en" sz="1200">
                <a:latin typeface="Lato"/>
                <a:ea typeface="Lato"/>
                <a:cs typeface="Lato"/>
                <a:sym typeface="Lato"/>
              </a:rPr>
              <a:t>Queries</a:t>
            </a:r>
            <a:endParaRPr b="1" sz="1200">
              <a:latin typeface="Lato"/>
              <a:ea typeface="Lato"/>
              <a:cs typeface="Lato"/>
              <a:sym typeface="Lato"/>
            </a:endParaRPr>
          </a:p>
        </p:txBody>
      </p:sp>
      <p:sp>
        <p:nvSpPr>
          <p:cNvPr id="453" name="Shape 453"/>
          <p:cNvSpPr txBox="1"/>
          <p:nvPr/>
        </p:nvSpPr>
        <p:spPr>
          <a:xfrm>
            <a:off x="6036025" y="1753738"/>
            <a:ext cx="905400" cy="5487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1200">
                <a:latin typeface="Lato"/>
                <a:ea typeface="Lato"/>
                <a:cs typeface="Lato"/>
                <a:sym typeface="Lato"/>
              </a:rPr>
              <a:t>Unsat</a:t>
            </a:r>
            <a:endParaRPr b="1" sz="1200">
              <a:latin typeface="Lato"/>
              <a:ea typeface="Lato"/>
              <a:cs typeface="Lato"/>
              <a:sym typeface="Lato"/>
            </a:endParaRPr>
          </a:p>
          <a:p>
            <a:pPr indent="0" lvl="0" marL="0" rtl="0" algn="ctr">
              <a:spcBef>
                <a:spcPts val="0"/>
              </a:spcBef>
              <a:spcAft>
                <a:spcPts val="0"/>
              </a:spcAft>
              <a:buNone/>
            </a:pPr>
            <a:r>
              <a:rPr b="1" lang="en" sz="1200">
                <a:latin typeface="Lato"/>
                <a:ea typeface="Lato"/>
                <a:cs typeface="Lato"/>
                <a:sym typeface="Lato"/>
              </a:rPr>
              <a:t>Reason</a:t>
            </a:r>
            <a:endParaRPr b="1" sz="1200">
              <a:latin typeface="Lato"/>
              <a:ea typeface="Lato"/>
              <a:cs typeface="Lato"/>
              <a:sym typeface="Lato"/>
            </a:endParaRPr>
          </a:p>
        </p:txBody>
      </p:sp>
      <p:sp>
        <p:nvSpPr>
          <p:cNvPr id="454" name="Shape 454"/>
          <p:cNvSpPr txBox="1"/>
          <p:nvPr/>
        </p:nvSpPr>
        <p:spPr>
          <a:xfrm>
            <a:off x="3256131" y="1454825"/>
            <a:ext cx="883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x</a:t>
            </a:r>
            <a:r>
              <a:rPr b="1" baseline="-25000" lang="en">
                <a:solidFill>
                  <a:schemeClr val="lt1"/>
                </a:solidFill>
                <a:latin typeface="Lato"/>
                <a:ea typeface="Lato"/>
                <a:cs typeface="Lato"/>
                <a:sym typeface="Lato"/>
              </a:rPr>
              <a:t>1</a:t>
            </a:r>
            <a:endParaRPr b="1" baseline="-25000">
              <a:solidFill>
                <a:schemeClr val="lt1"/>
              </a:solidFill>
              <a:latin typeface="Lato"/>
              <a:ea typeface="Lato"/>
              <a:cs typeface="Lato"/>
              <a:sym typeface="Lato"/>
            </a:endParaRPr>
          </a:p>
        </p:txBody>
      </p:sp>
      <p:sp>
        <p:nvSpPr>
          <p:cNvPr id="455" name="Shape 455"/>
          <p:cNvSpPr txBox="1"/>
          <p:nvPr/>
        </p:nvSpPr>
        <p:spPr>
          <a:xfrm>
            <a:off x="3256173" y="2479525"/>
            <a:ext cx="883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(x</a:t>
            </a:r>
            <a:r>
              <a:rPr b="1" baseline="-25000" lang="en">
                <a:solidFill>
                  <a:schemeClr val="lt1"/>
                </a:solidFill>
                <a:latin typeface="Lato"/>
                <a:ea typeface="Lato"/>
                <a:cs typeface="Lato"/>
                <a:sym typeface="Lato"/>
              </a:rPr>
              <a:t>2</a:t>
            </a:r>
            <a:r>
              <a:rPr b="1" lang="en">
                <a:solidFill>
                  <a:schemeClr val="lt1"/>
                </a:solidFill>
                <a:latin typeface="Lato"/>
                <a:ea typeface="Lato"/>
                <a:cs typeface="Lato"/>
                <a:sym typeface="Lato"/>
              </a:rPr>
              <a:t> ⋀ x</a:t>
            </a:r>
            <a:r>
              <a:rPr b="1" baseline="-25000" lang="en">
                <a:solidFill>
                  <a:schemeClr val="lt1"/>
                </a:solidFill>
                <a:latin typeface="Lato"/>
                <a:ea typeface="Lato"/>
                <a:cs typeface="Lato"/>
                <a:sym typeface="Lato"/>
              </a:rPr>
              <a:t>3</a:t>
            </a:r>
            <a:r>
              <a:rPr b="1" lang="en">
                <a:solidFill>
                  <a:schemeClr val="lt1"/>
                </a:solidFill>
                <a:latin typeface="Lato"/>
                <a:ea typeface="Lato"/>
                <a:cs typeface="Lato"/>
                <a:sym typeface="Lato"/>
              </a:rPr>
              <a:t>)</a:t>
            </a:r>
            <a:endParaRPr b="1">
              <a:solidFill>
                <a:schemeClr val="lt1"/>
              </a:solidFill>
              <a:latin typeface="Lato"/>
              <a:ea typeface="Lato"/>
              <a:cs typeface="Lato"/>
              <a:sym typeface="Lato"/>
            </a:endParaRPr>
          </a:p>
        </p:txBody>
      </p:sp>
      <p:sp>
        <p:nvSpPr>
          <p:cNvPr id="456" name="Shape 456"/>
          <p:cNvSpPr txBox="1"/>
          <p:nvPr/>
        </p:nvSpPr>
        <p:spPr>
          <a:xfrm>
            <a:off x="3256075" y="3504225"/>
            <a:ext cx="883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¬x</a:t>
            </a:r>
            <a:r>
              <a:rPr b="1" baseline="-25000" lang="en">
                <a:solidFill>
                  <a:schemeClr val="lt1"/>
                </a:solidFill>
                <a:latin typeface="Lato"/>
                <a:ea typeface="Lato"/>
                <a:cs typeface="Lato"/>
                <a:sym typeface="Lato"/>
              </a:rPr>
              <a:t>1</a:t>
            </a:r>
            <a:endParaRPr b="1" baseline="-25000">
              <a:solidFill>
                <a:schemeClr val="lt1"/>
              </a:solidFill>
              <a:latin typeface="Lato"/>
              <a:ea typeface="Lato"/>
              <a:cs typeface="Lato"/>
              <a:sym typeface="Lato"/>
            </a:endParaRPr>
          </a:p>
        </p:txBody>
      </p:sp>
      <p:sp>
        <p:nvSpPr>
          <p:cNvPr id="457" name="Shape 457"/>
          <p:cNvSpPr txBox="1"/>
          <p:nvPr/>
        </p:nvSpPr>
        <p:spPr>
          <a:xfrm>
            <a:off x="3256173" y="1967175"/>
            <a:ext cx="883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a:t>
            </a:r>
            <a:endParaRPr b="1" baseline="-25000">
              <a:solidFill>
                <a:schemeClr val="lt1"/>
              </a:solidFill>
              <a:latin typeface="Lato"/>
              <a:ea typeface="Lato"/>
              <a:cs typeface="Lato"/>
              <a:sym typeface="Lato"/>
            </a:endParaRPr>
          </a:p>
        </p:txBody>
      </p:sp>
      <p:sp>
        <p:nvSpPr>
          <p:cNvPr id="458" name="Shape 458"/>
          <p:cNvSpPr txBox="1"/>
          <p:nvPr/>
        </p:nvSpPr>
        <p:spPr>
          <a:xfrm>
            <a:off x="3256173" y="2991875"/>
            <a:ext cx="8838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a:t>
            </a:r>
            <a:endParaRPr b="1" baseline="-25000">
              <a:solidFill>
                <a:schemeClr val="lt1"/>
              </a:solidFill>
              <a:latin typeface="Lato"/>
              <a:ea typeface="Lato"/>
              <a:cs typeface="Lato"/>
              <a:sym typeface="Lato"/>
            </a:endParaRPr>
          </a:p>
        </p:txBody>
      </p:sp>
      <p:cxnSp>
        <p:nvCxnSpPr>
          <p:cNvPr id="459" name="Shape 459"/>
          <p:cNvCxnSpPr/>
          <p:nvPr/>
        </p:nvCxnSpPr>
        <p:spPr>
          <a:xfrm>
            <a:off x="2128225" y="2676325"/>
            <a:ext cx="883800" cy="0"/>
          </a:xfrm>
          <a:prstGeom prst="straightConnector1">
            <a:avLst/>
          </a:prstGeom>
          <a:noFill/>
          <a:ln cap="flat" cmpd="sng" w="19050">
            <a:solidFill>
              <a:srgbClr val="78909C"/>
            </a:solidFill>
            <a:prstDash val="solid"/>
            <a:round/>
            <a:headEnd len="med" w="med" type="none"/>
            <a:tailEnd len="med" w="med" type="triangle"/>
          </a:ln>
        </p:spPr>
      </p:cxnSp>
      <p:cxnSp>
        <p:nvCxnSpPr>
          <p:cNvPr id="460" name="Shape 460"/>
          <p:cNvCxnSpPr/>
          <p:nvPr/>
        </p:nvCxnSpPr>
        <p:spPr>
          <a:xfrm>
            <a:off x="2128225" y="1678975"/>
            <a:ext cx="883800" cy="0"/>
          </a:xfrm>
          <a:prstGeom prst="straightConnector1">
            <a:avLst/>
          </a:prstGeom>
          <a:noFill/>
          <a:ln cap="flat" cmpd="sng" w="19050">
            <a:solidFill>
              <a:srgbClr val="78909C"/>
            </a:solidFill>
            <a:prstDash val="solid"/>
            <a:round/>
            <a:headEnd len="med" w="med" type="none"/>
            <a:tailEnd len="med" w="med" type="triangle"/>
          </a:ln>
        </p:spPr>
      </p:cxnSp>
      <p:sp>
        <p:nvSpPr>
          <p:cNvPr id="461" name="Shape 461"/>
          <p:cNvSpPr/>
          <p:nvPr/>
        </p:nvSpPr>
        <p:spPr>
          <a:xfrm>
            <a:off x="4395662" y="2580175"/>
            <a:ext cx="372900" cy="192300"/>
          </a:xfrm>
          <a:prstGeom prst="rightArrow">
            <a:avLst>
              <a:gd fmla="val 35740" name="adj1"/>
              <a:gd fmla="val 50411" name="adj2"/>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2" name="Shape 462"/>
          <p:cNvSpPr/>
          <p:nvPr/>
        </p:nvSpPr>
        <p:spPr>
          <a:xfrm rot="-5400000">
            <a:off x="5425674" y="1931937"/>
            <a:ext cx="372900" cy="192300"/>
          </a:xfrm>
          <a:prstGeom prst="rightArrow">
            <a:avLst>
              <a:gd fmla="val 35740" name="adj1"/>
              <a:gd fmla="val 50411" name="adj2"/>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3" name="Shape 463"/>
          <p:cNvSpPr/>
          <p:nvPr/>
        </p:nvSpPr>
        <p:spPr>
          <a:xfrm rot="5400000">
            <a:off x="5710724" y="1931937"/>
            <a:ext cx="372900" cy="192300"/>
          </a:xfrm>
          <a:prstGeom prst="rightArrow">
            <a:avLst>
              <a:gd fmla="val 35740" name="adj1"/>
              <a:gd fmla="val 50411" name="adj2"/>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64" name="Shape 464"/>
          <p:cNvGrpSpPr/>
          <p:nvPr/>
        </p:nvGrpSpPr>
        <p:grpSpPr>
          <a:xfrm>
            <a:off x="143400" y="4824550"/>
            <a:ext cx="8520545" cy="192300"/>
            <a:chOff x="143400" y="4824550"/>
            <a:chExt cx="8520545" cy="192300"/>
          </a:xfrm>
        </p:grpSpPr>
        <p:sp>
          <p:nvSpPr>
            <p:cNvPr id="465" name="Shape 465"/>
            <p:cNvSpPr/>
            <p:nvPr/>
          </p:nvSpPr>
          <p:spPr>
            <a:xfrm>
              <a:off x="14340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6" name="Shape 466"/>
            <p:cNvSpPr/>
            <p:nvPr/>
          </p:nvSpPr>
          <p:spPr>
            <a:xfrm>
              <a:off x="56939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67" name="Shape 467"/>
            <p:cNvSpPr/>
            <p:nvPr/>
          </p:nvSpPr>
          <p:spPr>
            <a:xfrm>
              <a:off x="99538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8" name="Shape 468"/>
            <p:cNvSpPr/>
            <p:nvPr/>
          </p:nvSpPr>
          <p:spPr>
            <a:xfrm>
              <a:off x="1421344"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9" name="Shape 469"/>
            <p:cNvSpPr/>
            <p:nvPr/>
          </p:nvSpPr>
          <p:spPr>
            <a:xfrm>
              <a:off x="184738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0" name="Shape 470"/>
            <p:cNvSpPr/>
            <p:nvPr/>
          </p:nvSpPr>
          <p:spPr>
            <a:xfrm>
              <a:off x="2273417"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1" name="Shape 471"/>
            <p:cNvSpPr/>
            <p:nvPr/>
          </p:nvSpPr>
          <p:spPr>
            <a:xfrm>
              <a:off x="2699453"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2" name="Shape 472"/>
            <p:cNvSpPr/>
            <p:nvPr/>
          </p:nvSpPr>
          <p:spPr>
            <a:xfrm>
              <a:off x="312549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3" name="Shape 473"/>
            <p:cNvSpPr/>
            <p:nvPr/>
          </p:nvSpPr>
          <p:spPr>
            <a:xfrm>
              <a:off x="3551526"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4" name="Shape 474"/>
            <p:cNvSpPr/>
            <p:nvPr/>
          </p:nvSpPr>
          <p:spPr>
            <a:xfrm>
              <a:off x="3977562"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5" name="Shape 475"/>
            <p:cNvSpPr/>
            <p:nvPr/>
          </p:nvSpPr>
          <p:spPr>
            <a:xfrm>
              <a:off x="4403599"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6" name="Shape 476"/>
            <p:cNvSpPr/>
            <p:nvPr/>
          </p:nvSpPr>
          <p:spPr>
            <a:xfrm>
              <a:off x="482963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7" name="Shape 477"/>
            <p:cNvSpPr/>
            <p:nvPr/>
          </p:nvSpPr>
          <p:spPr>
            <a:xfrm>
              <a:off x="5255671"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8" name="Shape 478"/>
            <p:cNvSpPr/>
            <p:nvPr/>
          </p:nvSpPr>
          <p:spPr>
            <a:xfrm>
              <a:off x="568170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9" name="Shape 479"/>
            <p:cNvSpPr/>
            <p:nvPr/>
          </p:nvSpPr>
          <p:spPr>
            <a:xfrm>
              <a:off x="6107744"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0" name="Shape 480"/>
            <p:cNvSpPr/>
            <p:nvPr/>
          </p:nvSpPr>
          <p:spPr>
            <a:xfrm>
              <a:off x="6533780"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1" name="Shape 481"/>
            <p:cNvSpPr/>
            <p:nvPr/>
          </p:nvSpPr>
          <p:spPr>
            <a:xfrm>
              <a:off x="695983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2" name="Shape 482"/>
            <p:cNvSpPr/>
            <p:nvPr/>
          </p:nvSpPr>
          <p:spPr>
            <a:xfrm>
              <a:off x="7385863"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3" name="Shape 483"/>
            <p:cNvSpPr/>
            <p:nvPr/>
          </p:nvSpPr>
          <p:spPr>
            <a:xfrm>
              <a:off x="781191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4" name="Shape 484"/>
            <p:cNvSpPr/>
            <p:nvPr/>
          </p:nvSpPr>
          <p:spPr>
            <a:xfrm>
              <a:off x="823794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C46"/>
        </a:solidFill>
      </p:bgPr>
    </p:bg>
    <p:spTree>
      <p:nvGrpSpPr>
        <p:cNvPr id="488" name="Shape 488"/>
        <p:cNvGrpSpPr/>
        <p:nvPr/>
      </p:nvGrpSpPr>
      <p:grpSpPr>
        <a:xfrm>
          <a:off x="0" y="0"/>
          <a:ext cx="0" cy="0"/>
          <a:chOff x="0" y="0"/>
          <a:chExt cx="0" cy="0"/>
        </a:xfrm>
      </p:grpSpPr>
      <p:grpSp>
        <p:nvGrpSpPr>
          <p:cNvPr id="489" name="Shape 489"/>
          <p:cNvGrpSpPr/>
          <p:nvPr/>
        </p:nvGrpSpPr>
        <p:grpSpPr>
          <a:xfrm>
            <a:off x="0" y="801262"/>
            <a:ext cx="9144000" cy="3970022"/>
            <a:chOff x="0" y="1278225"/>
            <a:chExt cx="9144000" cy="3493200"/>
          </a:xfrm>
        </p:grpSpPr>
        <p:sp>
          <p:nvSpPr>
            <p:cNvPr id="490" name="Shape 490"/>
            <p:cNvSpPr/>
            <p:nvPr/>
          </p:nvSpPr>
          <p:spPr>
            <a:xfrm>
              <a:off x="0" y="1278225"/>
              <a:ext cx="9144000" cy="3493200"/>
            </a:xfrm>
            <a:prstGeom prst="rect">
              <a:avLst/>
            </a:prstGeom>
            <a:solidFill>
              <a:srgbClr val="262A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1" name="Shape 491"/>
            <p:cNvSpPr/>
            <p:nvPr/>
          </p:nvSpPr>
          <p:spPr>
            <a:xfrm>
              <a:off x="0" y="1278225"/>
              <a:ext cx="9144000" cy="3417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92" name="Shape 492"/>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493" name="Shape 493"/>
          <p:cNvSpPr/>
          <p:nvPr/>
        </p:nvSpPr>
        <p:spPr>
          <a:xfrm>
            <a:off x="5336375" y="1241624"/>
            <a:ext cx="626400" cy="616800"/>
          </a:xfrm>
          <a:prstGeom prst="roundRect">
            <a:avLst>
              <a:gd fmla="val 16667" name="adj"/>
            </a:avLst>
          </a:prstGeom>
          <a:solidFill>
            <a:srgbClr val="373C46"/>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a:solidFill>
                  <a:schemeClr val="lt1"/>
                </a:solidFill>
                <a:latin typeface="Lato"/>
                <a:ea typeface="Lato"/>
                <a:cs typeface="Lato"/>
                <a:sym typeface="Lato"/>
              </a:rPr>
              <a:t>𝞭 (2)</a:t>
            </a:r>
            <a:endParaRPr b="1">
              <a:solidFill>
                <a:schemeClr val="lt1"/>
              </a:solidFill>
              <a:latin typeface="Lato"/>
              <a:ea typeface="Lato"/>
              <a:cs typeface="Lato"/>
              <a:sym typeface="Lato"/>
            </a:endParaRPr>
          </a:p>
        </p:txBody>
      </p:sp>
      <p:sp>
        <p:nvSpPr>
          <p:cNvPr id="494" name="Shape 494"/>
          <p:cNvSpPr/>
          <p:nvPr/>
        </p:nvSpPr>
        <p:spPr>
          <a:xfrm>
            <a:off x="6228214" y="1999465"/>
            <a:ext cx="626400" cy="616800"/>
          </a:xfrm>
          <a:prstGeom prst="roundRect">
            <a:avLst>
              <a:gd fmla="val 16667" name="adj"/>
            </a:avLst>
          </a:prstGeom>
          <a:solidFill>
            <a:srgbClr val="373C46"/>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chemeClr val="lt1"/>
                </a:solidFill>
                <a:latin typeface="Lato"/>
                <a:ea typeface="Lato"/>
                <a:cs typeface="Lato"/>
                <a:sym typeface="Lato"/>
              </a:rPr>
              <a:t>𝛆 </a:t>
            </a:r>
            <a:r>
              <a:rPr b="1" lang="en">
                <a:solidFill>
                  <a:schemeClr val="lt1"/>
                </a:solidFill>
                <a:latin typeface="Lato"/>
                <a:ea typeface="Lato"/>
                <a:cs typeface="Lato"/>
                <a:sym typeface="Lato"/>
              </a:rPr>
              <a:t>(3)</a:t>
            </a:r>
            <a:endParaRPr b="1">
              <a:solidFill>
                <a:schemeClr val="lt1"/>
              </a:solidFill>
              <a:latin typeface="Lato"/>
              <a:ea typeface="Lato"/>
              <a:cs typeface="Lato"/>
              <a:sym typeface="Lato"/>
            </a:endParaRPr>
          </a:p>
        </p:txBody>
      </p:sp>
      <p:cxnSp>
        <p:nvCxnSpPr>
          <p:cNvPr id="495" name="Shape 495"/>
          <p:cNvCxnSpPr>
            <a:stCxn id="493" idx="1"/>
            <a:endCxn id="496" idx="0"/>
          </p:cNvCxnSpPr>
          <p:nvPr/>
        </p:nvCxnSpPr>
        <p:spPr>
          <a:xfrm flipH="1">
            <a:off x="4782275" y="1550024"/>
            <a:ext cx="554100" cy="2110500"/>
          </a:xfrm>
          <a:prstGeom prst="straightConnector1">
            <a:avLst/>
          </a:prstGeom>
          <a:noFill/>
          <a:ln cap="flat" cmpd="sng" w="19050">
            <a:solidFill>
              <a:schemeClr val="accent3"/>
            </a:solidFill>
            <a:prstDash val="solid"/>
            <a:round/>
            <a:headEnd len="med" w="med" type="none"/>
            <a:tailEnd len="med" w="med" type="stealth"/>
          </a:ln>
        </p:spPr>
      </p:cxnSp>
      <p:cxnSp>
        <p:nvCxnSpPr>
          <p:cNvPr id="497" name="Shape 497"/>
          <p:cNvCxnSpPr>
            <a:stCxn id="493" idx="3"/>
            <a:endCxn id="494" idx="0"/>
          </p:cNvCxnSpPr>
          <p:nvPr/>
        </p:nvCxnSpPr>
        <p:spPr>
          <a:xfrm>
            <a:off x="5962775" y="1550024"/>
            <a:ext cx="578700" cy="449400"/>
          </a:xfrm>
          <a:prstGeom prst="straightConnector1">
            <a:avLst/>
          </a:prstGeom>
          <a:noFill/>
          <a:ln cap="flat" cmpd="sng" w="19050">
            <a:solidFill>
              <a:schemeClr val="accent3"/>
            </a:solidFill>
            <a:prstDash val="solid"/>
            <a:round/>
            <a:headEnd len="med" w="med" type="none"/>
            <a:tailEnd len="med" w="med" type="triangle"/>
          </a:ln>
        </p:spPr>
      </p:cxnSp>
      <p:sp>
        <p:nvSpPr>
          <p:cNvPr id="498" name="Shape 498"/>
          <p:cNvSpPr/>
          <p:nvPr/>
        </p:nvSpPr>
        <p:spPr>
          <a:xfrm>
            <a:off x="7112075" y="3660649"/>
            <a:ext cx="626400" cy="616800"/>
          </a:xfrm>
          <a:prstGeom prst="roundRect">
            <a:avLst>
              <a:gd fmla="val 16667" name="adj"/>
            </a:avLst>
          </a:prstGeom>
          <a:solidFill>
            <a:srgbClr val="373C46"/>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chemeClr val="lt1"/>
                </a:solidFill>
                <a:latin typeface="Lato"/>
                <a:ea typeface="Lato"/>
                <a:cs typeface="Lato"/>
                <a:sym typeface="Lato"/>
              </a:rPr>
              <a:t>(5) (6)</a:t>
            </a:r>
            <a:endParaRPr b="1">
              <a:solidFill>
                <a:schemeClr val="lt1"/>
              </a:solidFill>
              <a:latin typeface="Lato"/>
              <a:ea typeface="Lato"/>
              <a:cs typeface="Lato"/>
              <a:sym typeface="Lato"/>
            </a:endParaRPr>
          </a:p>
        </p:txBody>
      </p:sp>
      <p:sp>
        <p:nvSpPr>
          <p:cNvPr id="499" name="Shape 499"/>
          <p:cNvSpPr txBox="1"/>
          <p:nvPr/>
        </p:nvSpPr>
        <p:spPr>
          <a:xfrm>
            <a:off x="4469063" y="1520835"/>
            <a:ext cx="626400" cy="28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73C46"/>
                </a:solidFill>
                <a:latin typeface="Lato"/>
                <a:ea typeface="Lato"/>
                <a:cs typeface="Lato"/>
                <a:sym typeface="Lato"/>
              </a:rPr>
              <a:t>false</a:t>
            </a:r>
            <a:endParaRPr b="1">
              <a:solidFill>
                <a:srgbClr val="373C46"/>
              </a:solidFill>
              <a:latin typeface="Lato"/>
              <a:ea typeface="Lato"/>
              <a:cs typeface="Lato"/>
              <a:sym typeface="Lato"/>
            </a:endParaRPr>
          </a:p>
        </p:txBody>
      </p:sp>
      <p:sp>
        <p:nvSpPr>
          <p:cNvPr id="500" name="Shape 500"/>
          <p:cNvSpPr txBox="1"/>
          <p:nvPr/>
        </p:nvSpPr>
        <p:spPr>
          <a:xfrm>
            <a:off x="6203675" y="1520835"/>
            <a:ext cx="626400" cy="28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73C46"/>
                </a:solidFill>
                <a:latin typeface="Lato"/>
                <a:ea typeface="Lato"/>
                <a:cs typeface="Lato"/>
                <a:sym typeface="Lato"/>
              </a:rPr>
              <a:t>true</a:t>
            </a:r>
            <a:endParaRPr b="1">
              <a:solidFill>
                <a:srgbClr val="373C46"/>
              </a:solidFill>
              <a:latin typeface="Lato"/>
              <a:ea typeface="Lato"/>
              <a:cs typeface="Lato"/>
              <a:sym typeface="Lato"/>
            </a:endParaRPr>
          </a:p>
        </p:txBody>
      </p:sp>
      <p:grpSp>
        <p:nvGrpSpPr>
          <p:cNvPr id="501" name="Shape 501"/>
          <p:cNvGrpSpPr/>
          <p:nvPr/>
        </p:nvGrpSpPr>
        <p:grpSpPr>
          <a:xfrm>
            <a:off x="4469063" y="3660638"/>
            <a:ext cx="626400" cy="616800"/>
            <a:chOff x="4469063" y="3652664"/>
            <a:chExt cx="626400" cy="616800"/>
          </a:xfrm>
        </p:grpSpPr>
        <p:sp>
          <p:nvSpPr>
            <p:cNvPr id="496" name="Shape 496"/>
            <p:cNvSpPr/>
            <p:nvPr/>
          </p:nvSpPr>
          <p:spPr>
            <a:xfrm>
              <a:off x="4469063" y="3652664"/>
              <a:ext cx="626400" cy="616800"/>
            </a:xfrm>
            <a:prstGeom prst="roundRect">
              <a:avLst>
                <a:gd fmla="val 16667" name="adj"/>
              </a:avLst>
            </a:prstGeom>
            <a:solidFill>
              <a:srgbClr val="373C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chemeClr val="lt1"/>
                </a:solidFill>
              </a:endParaRPr>
            </a:p>
          </p:txBody>
        </p:sp>
        <p:pic>
          <p:nvPicPr>
            <p:cNvPr id="502" name="Shape 502"/>
            <p:cNvPicPr preferRelativeResize="0"/>
            <p:nvPr/>
          </p:nvPicPr>
          <p:blipFill>
            <a:blip r:embed="rId3">
              <a:alphaModFix/>
            </a:blip>
            <a:stretch>
              <a:fillRect/>
            </a:stretch>
          </p:blipFill>
          <p:spPr>
            <a:xfrm>
              <a:off x="4578297" y="3764262"/>
              <a:ext cx="393600" cy="393600"/>
            </a:xfrm>
            <a:prstGeom prst="rect">
              <a:avLst/>
            </a:prstGeom>
            <a:noFill/>
            <a:ln>
              <a:noFill/>
            </a:ln>
          </p:spPr>
        </p:pic>
      </p:grpSp>
      <p:sp>
        <p:nvSpPr>
          <p:cNvPr id="503" name="Shape 503"/>
          <p:cNvSpPr txBox="1"/>
          <p:nvPr>
            <p:ph type="title"/>
          </p:nvPr>
        </p:nvSpPr>
        <p:spPr>
          <a:xfrm>
            <a:off x="311700" y="228600"/>
            <a:ext cx="424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7BB8F2"/>
                </a:solidFill>
                <a:latin typeface="Lato"/>
                <a:ea typeface="Lato"/>
                <a:cs typeface="Lato"/>
                <a:sym typeface="Lato"/>
              </a:rPr>
              <a:t>Symbolic Execution II</a:t>
            </a:r>
            <a:endParaRPr b="1">
              <a:solidFill>
                <a:srgbClr val="7BB8F2"/>
              </a:solidFill>
              <a:latin typeface="Lato"/>
              <a:ea typeface="Lato"/>
              <a:cs typeface="Lato"/>
              <a:sym typeface="Lato"/>
            </a:endParaRPr>
          </a:p>
        </p:txBody>
      </p:sp>
      <p:sp>
        <p:nvSpPr>
          <p:cNvPr id="504" name="Shape 504"/>
          <p:cNvSpPr txBox="1"/>
          <p:nvPr>
            <p:ph idx="1" type="body"/>
          </p:nvPr>
        </p:nvSpPr>
        <p:spPr>
          <a:xfrm>
            <a:off x="311700" y="1629024"/>
            <a:ext cx="4114200" cy="1749000"/>
          </a:xfrm>
          <a:prstGeom prst="rect">
            <a:avLst/>
          </a:prstGeom>
        </p:spPr>
        <p:txBody>
          <a:bodyPr anchorCtr="0" anchor="t" bIns="91425" lIns="91425" spcFirstLastPara="1" rIns="91425" wrap="square" tIns="91425">
            <a:noAutofit/>
          </a:bodyPr>
          <a:lstStyle/>
          <a:p>
            <a:pPr indent="-311150" lvl="0" marL="457200" rtl="0">
              <a:lnSpc>
                <a:spcPct val="115848"/>
              </a:lnSpc>
              <a:spcBef>
                <a:spcPts val="0"/>
              </a:spcBef>
              <a:spcAft>
                <a:spcPts val="0"/>
              </a:spcAft>
              <a:buClr>
                <a:srgbClr val="999999"/>
              </a:buClr>
              <a:buSzPts val="1300"/>
              <a:buFont typeface="Courier New"/>
              <a:buAutoNum type="arabicPeriod"/>
            </a:pPr>
            <a:r>
              <a:rPr b="1" lang="en" sz="1050">
                <a:solidFill>
                  <a:srgbClr val="003366"/>
                </a:solidFill>
                <a:latin typeface="Verdana"/>
                <a:ea typeface="Verdana"/>
                <a:cs typeface="Verdana"/>
                <a:sym typeface="Verdana"/>
              </a:rPr>
              <a:t>function</a:t>
            </a:r>
            <a:r>
              <a:rPr lang="en" sz="1050">
                <a:solidFill>
                  <a:srgbClr val="000020"/>
                </a:solidFill>
                <a:latin typeface="Verdana"/>
                <a:ea typeface="Verdana"/>
                <a:cs typeface="Verdana"/>
                <a:sym typeface="Verdana"/>
              </a:rPr>
              <a:t> withdraw</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endParaRPr sz="1050">
              <a:solidFill>
                <a:srgbClr val="00990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a:pPr>
            <a:r>
              <a:rPr b="1" lang="en" sz="1050">
                <a:solidFill>
                  <a:srgbClr val="000066"/>
                </a:solidFill>
                <a:latin typeface="Verdana"/>
                <a:ea typeface="Verdana"/>
                <a:cs typeface="Verdana"/>
                <a:sym typeface="Verdana"/>
              </a:rPr>
              <a:t>    if</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r>
              <a:rPr lang="en" sz="1050">
                <a:solidFill>
                  <a:srgbClr val="000020"/>
                </a:solidFill>
                <a:highlight>
                  <a:srgbClr val="B9DEF1"/>
                </a:highlight>
                <a:latin typeface="Verdana"/>
                <a:ea typeface="Verdana"/>
                <a:cs typeface="Verdana"/>
                <a:sym typeface="Verdana"/>
              </a:rPr>
              <a:t>balances</a:t>
            </a:r>
            <a:r>
              <a:rPr lang="en" sz="1050">
                <a:solidFill>
                  <a:srgbClr val="009900"/>
                </a:solidFill>
                <a:highlight>
                  <a:srgbClr val="B9DEF1"/>
                </a:highlight>
                <a:latin typeface="Verdana"/>
                <a:ea typeface="Verdana"/>
                <a:cs typeface="Verdana"/>
                <a:sym typeface="Verdana"/>
              </a:rPr>
              <a:t>[</a:t>
            </a:r>
            <a:r>
              <a:rPr lang="en" sz="1050">
                <a:solidFill>
                  <a:srgbClr val="000020"/>
                </a:solidFill>
                <a:highlight>
                  <a:srgbClr val="B9DEF1"/>
                </a:highlight>
                <a:latin typeface="Verdana"/>
                <a:ea typeface="Verdana"/>
                <a:cs typeface="Verdana"/>
                <a:sym typeface="Verdana"/>
              </a:rPr>
              <a:t>msg.</a:t>
            </a:r>
            <a:r>
              <a:rPr lang="en" sz="1050">
                <a:solidFill>
                  <a:srgbClr val="660066"/>
                </a:solidFill>
                <a:highlight>
                  <a:srgbClr val="B9DEF1"/>
                </a:highlight>
                <a:latin typeface="Verdana"/>
                <a:ea typeface="Verdana"/>
                <a:cs typeface="Verdana"/>
                <a:sym typeface="Verdana"/>
              </a:rPr>
              <a:t>sender</a:t>
            </a:r>
            <a:r>
              <a:rPr lang="en" sz="1050">
                <a:solidFill>
                  <a:srgbClr val="009900"/>
                </a:solidFill>
                <a:highlight>
                  <a:srgbClr val="B9DEF1"/>
                </a:highlight>
                <a:latin typeface="Verdana"/>
                <a:ea typeface="Verdana"/>
                <a:cs typeface="Verdana"/>
                <a:sym typeface="Verdana"/>
              </a:rPr>
              <a:t>]</a:t>
            </a:r>
            <a:r>
              <a:rPr lang="en" sz="1050">
                <a:solidFill>
                  <a:srgbClr val="000020"/>
                </a:solidFill>
                <a:highlight>
                  <a:srgbClr val="B9DEF1"/>
                </a:highlight>
                <a:latin typeface="Verdana"/>
                <a:ea typeface="Verdana"/>
                <a:cs typeface="Verdana"/>
                <a:sym typeface="Verdana"/>
              </a:rPr>
              <a:t> </a:t>
            </a:r>
            <a:r>
              <a:rPr lang="en" sz="1050">
                <a:solidFill>
                  <a:srgbClr val="339933"/>
                </a:solidFill>
                <a:highlight>
                  <a:srgbClr val="B9DEF1"/>
                </a:highlight>
                <a:latin typeface="Verdana"/>
                <a:ea typeface="Verdana"/>
                <a:cs typeface="Verdana"/>
                <a:sym typeface="Verdana"/>
              </a:rPr>
              <a:t>&gt;</a:t>
            </a:r>
            <a:r>
              <a:rPr lang="en" sz="1050">
                <a:solidFill>
                  <a:srgbClr val="000020"/>
                </a:solidFill>
                <a:highlight>
                  <a:srgbClr val="B9DEF1"/>
                </a:highlight>
                <a:latin typeface="Verdana"/>
                <a:ea typeface="Verdana"/>
                <a:cs typeface="Verdana"/>
                <a:sym typeface="Verdana"/>
              </a:rPr>
              <a:t> </a:t>
            </a:r>
            <a:r>
              <a:rPr lang="en" sz="1050">
                <a:solidFill>
                  <a:srgbClr val="CC0000"/>
                </a:solidFill>
                <a:highlight>
                  <a:srgbClr val="B9DEF1"/>
                </a:highlight>
                <a:latin typeface="Verdana"/>
                <a:ea typeface="Verdana"/>
                <a:cs typeface="Verdana"/>
                <a:sym typeface="Verdana"/>
              </a:rPr>
              <a:t>0</a:t>
            </a:r>
            <a:endParaRPr sz="1050">
              <a:solidFill>
                <a:srgbClr val="CC0000"/>
              </a:solidFill>
              <a:highlight>
                <a:srgbClr val="B9DEF1"/>
              </a:highlight>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a:pPr>
            <a:r>
              <a:rPr lang="en" sz="1050">
                <a:solidFill>
                  <a:srgbClr val="009900"/>
                </a:solidFill>
                <a:latin typeface="Verdana"/>
                <a:ea typeface="Verdana"/>
                <a:cs typeface="Verdana"/>
                <a:sym typeface="Verdana"/>
              </a:rPr>
              <a:t>        &amp;&amp; </a:t>
            </a:r>
            <a:r>
              <a:rPr lang="en" sz="1050">
                <a:solidFill>
                  <a:srgbClr val="000020"/>
                </a:solidFill>
                <a:highlight>
                  <a:srgbClr val="B9DEF1"/>
                </a:highlight>
                <a:latin typeface="Verdana"/>
                <a:ea typeface="Verdana"/>
                <a:cs typeface="Verdana"/>
                <a:sym typeface="Verdana"/>
              </a:rPr>
              <a:t>bankBalance</a:t>
            </a:r>
            <a:r>
              <a:rPr lang="en" sz="1050">
                <a:solidFill>
                  <a:srgbClr val="009900"/>
                </a:solidFill>
                <a:highlight>
                  <a:srgbClr val="B9DEF1"/>
                </a:highlight>
                <a:latin typeface="Verdana"/>
                <a:ea typeface="Verdana"/>
                <a:cs typeface="Verdana"/>
                <a:sym typeface="Verdana"/>
              </a:rPr>
              <a:t> &gt; </a:t>
            </a:r>
            <a:r>
              <a:rPr lang="en" sz="1050">
                <a:solidFill>
                  <a:srgbClr val="CC0000"/>
                </a:solidFill>
                <a:highlight>
                  <a:srgbClr val="B9DEF1"/>
                </a:highlight>
                <a:latin typeface="Verdana"/>
                <a:ea typeface="Verdana"/>
                <a:cs typeface="Verdana"/>
                <a:sym typeface="Verdana"/>
              </a:rPr>
              <a:t>0</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endParaRPr sz="1050">
              <a:solidFill>
                <a:srgbClr val="00002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a:pPr>
            <a:r>
              <a:rPr lang="en" sz="1050">
                <a:solidFill>
                  <a:srgbClr val="000020"/>
                </a:solidFill>
                <a:latin typeface="Verdana"/>
                <a:ea typeface="Verdana"/>
                <a:cs typeface="Verdana"/>
                <a:sym typeface="Verdana"/>
              </a:rPr>
              <a:t>        msg.</a:t>
            </a:r>
            <a:r>
              <a:rPr lang="en" sz="1050">
                <a:solidFill>
                  <a:srgbClr val="660066"/>
                </a:solidFill>
                <a:latin typeface="Verdana"/>
                <a:ea typeface="Verdana"/>
                <a:cs typeface="Verdana"/>
                <a:sym typeface="Verdana"/>
              </a:rPr>
              <a:t>sender</a:t>
            </a:r>
            <a:r>
              <a:rPr lang="en" sz="1050">
                <a:solidFill>
                  <a:srgbClr val="000020"/>
                </a:solidFill>
                <a:latin typeface="Verdana"/>
                <a:ea typeface="Verdana"/>
                <a:cs typeface="Verdana"/>
                <a:sym typeface="Verdana"/>
              </a:rPr>
              <a:t>.</a:t>
            </a:r>
            <a:r>
              <a:rPr lang="en" sz="1050">
                <a:solidFill>
                  <a:srgbClr val="660066"/>
                </a:solidFill>
                <a:latin typeface="Verdana"/>
                <a:ea typeface="Verdana"/>
                <a:cs typeface="Verdana"/>
                <a:sym typeface="Verdana"/>
              </a:rPr>
              <a:t>call</a:t>
            </a:r>
            <a:r>
              <a:rPr lang="en" sz="1050">
                <a:solidFill>
                  <a:srgbClr val="000020"/>
                </a:solidFill>
                <a:latin typeface="Verdana"/>
                <a:ea typeface="Verdana"/>
                <a:cs typeface="Verdana"/>
                <a:sym typeface="Verdana"/>
              </a:rPr>
              <a:t>.</a:t>
            </a:r>
            <a:r>
              <a:rPr lang="en" sz="1050">
                <a:solidFill>
                  <a:srgbClr val="660066"/>
                </a:solidFill>
                <a:latin typeface="Verdana"/>
                <a:ea typeface="Verdana"/>
                <a:cs typeface="Verdana"/>
                <a:sym typeface="Verdana"/>
              </a:rPr>
              <a:t>value</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endParaRPr sz="1050">
              <a:solidFill>
                <a:srgbClr val="00002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a:pPr>
            <a:r>
              <a:rPr lang="en" sz="1050">
                <a:solidFill>
                  <a:srgbClr val="000020"/>
                </a:solidFill>
                <a:latin typeface="Verdana"/>
                <a:ea typeface="Verdana"/>
                <a:cs typeface="Verdana"/>
                <a:sym typeface="Verdana"/>
              </a:rPr>
              <a:t>        bankBalance </a:t>
            </a:r>
            <a:r>
              <a:rPr lang="en" sz="1050">
                <a:solidFill>
                  <a:srgbClr val="339933"/>
                </a:solidFill>
                <a:latin typeface="Verdana"/>
                <a:ea typeface="Verdana"/>
                <a:cs typeface="Verdana"/>
                <a:sym typeface="Verdana"/>
              </a:rPr>
              <a:t>-=</a:t>
            </a:r>
            <a:r>
              <a:rPr lang="en" sz="1050">
                <a:solidFill>
                  <a:srgbClr val="000020"/>
                </a:solidFill>
                <a:latin typeface="Verdana"/>
                <a:ea typeface="Verdana"/>
                <a:cs typeface="Verdana"/>
                <a:sym typeface="Verdana"/>
              </a:rPr>
              <a:t> 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339933"/>
                </a:solidFill>
                <a:latin typeface="Verdana"/>
                <a:ea typeface="Verdana"/>
                <a:cs typeface="Verdana"/>
                <a:sym typeface="Verdana"/>
              </a:rPr>
              <a:t>;</a:t>
            </a:r>
            <a:r>
              <a:rPr lang="en" sz="1050">
                <a:solidFill>
                  <a:srgbClr val="000020"/>
                </a:solidFill>
                <a:latin typeface="Verdana"/>
                <a:ea typeface="Verdana"/>
                <a:cs typeface="Verdana"/>
                <a:sym typeface="Verdana"/>
              </a:rPr>
              <a:t>      </a:t>
            </a:r>
            <a:endParaRPr sz="1050">
              <a:solidFill>
                <a:srgbClr val="00002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a:pPr>
            <a:r>
              <a:rPr lang="en" sz="1050">
                <a:solidFill>
                  <a:srgbClr val="000020"/>
                </a:solidFill>
                <a:latin typeface="Verdana"/>
                <a:ea typeface="Verdana"/>
                <a:cs typeface="Verdana"/>
                <a:sym typeface="Verdana"/>
              </a:rPr>
              <a:t>        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CC0000"/>
                </a:solidFill>
                <a:latin typeface="Verdana"/>
                <a:ea typeface="Verdana"/>
                <a:cs typeface="Verdana"/>
                <a:sym typeface="Verdana"/>
              </a:rPr>
              <a:t>0</a:t>
            </a:r>
            <a:r>
              <a:rPr lang="en" sz="1050">
                <a:solidFill>
                  <a:srgbClr val="339933"/>
                </a:solidFill>
                <a:latin typeface="Verdana"/>
                <a:ea typeface="Verdana"/>
                <a:cs typeface="Verdana"/>
                <a:sym typeface="Verdana"/>
              </a:rPr>
              <a:t>;</a:t>
            </a:r>
            <a:endParaRPr sz="1050">
              <a:solidFill>
                <a:srgbClr val="339933"/>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a:pPr>
            <a:r>
              <a:rPr lang="en" sz="1050">
                <a:solidFill>
                  <a:srgbClr val="009900"/>
                </a:solidFill>
                <a:latin typeface="Verdana"/>
                <a:ea typeface="Verdana"/>
                <a:cs typeface="Verdana"/>
                <a:sym typeface="Verdana"/>
              </a:rPr>
              <a:t>    }</a:t>
            </a:r>
            <a:endParaRPr sz="1050">
              <a:solidFill>
                <a:srgbClr val="00990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a:pPr>
            <a:r>
              <a:rPr lang="en" sz="1050">
                <a:solidFill>
                  <a:srgbClr val="009900"/>
                </a:solidFill>
                <a:latin typeface="Verdana"/>
                <a:ea typeface="Verdana"/>
                <a:cs typeface="Verdana"/>
                <a:sym typeface="Verdana"/>
              </a:rPr>
              <a:t>}</a:t>
            </a:r>
            <a:endParaRPr sz="1050">
              <a:solidFill>
                <a:srgbClr val="009900"/>
              </a:solidFill>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a:p>
        </p:txBody>
      </p:sp>
      <p:pic>
        <p:nvPicPr>
          <p:cNvPr id="505" name="Shape 505"/>
          <p:cNvPicPr preferRelativeResize="0"/>
          <p:nvPr/>
        </p:nvPicPr>
        <p:blipFill>
          <a:blip r:embed="rId4">
            <a:alphaModFix/>
          </a:blip>
          <a:stretch>
            <a:fillRect/>
          </a:stretch>
        </p:blipFill>
        <p:spPr>
          <a:xfrm>
            <a:off x="8483402" y="3900819"/>
            <a:ext cx="393600" cy="352604"/>
          </a:xfrm>
          <a:prstGeom prst="rect">
            <a:avLst/>
          </a:prstGeom>
          <a:noFill/>
          <a:ln>
            <a:noFill/>
          </a:ln>
        </p:spPr>
      </p:pic>
      <p:pic>
        <p:nvPicPr>
          <p:cNvPr id="506" name="Shape 506"/>
          <p:cNvPicPr preferRelativeResize="0"/>
          <p:nvPr/>
        </p:nvPicPr>
        <p:blipFill>
          <a:blip r:embed="rId3">
            <a:alphaModFix/>
          </a:blip>
          <a:stretch>
            <a:fillRect/>
          </a:stretch>
        </p:blipFill>
        <p:spPr>
          <a:xfrm>
            <a:off x="6623726" y="3772237"/>
            <a:ext cx="393600" cy="393600"/>
          </a:xfrm>
          <a:prstGeom prst="rect">
            <a:avLst/>
          </a:prstGeom>
          <a:noFill/>
          <a:ln>
            <a:noFill/>
          </a:ln>
        </p:spPr>
      </p:pic>
      <p:sp>
        <p:nvSpPr>
          <p:cNvPr id="507" name="Shape 507"/>
          <p:cNvSpPr/>
          <p:nvPr/>
        </p:nvSpPr>
        <p:spPr>
          <a:xfrm>
            <a:off x="8367000" y="2743449"/>
            <a:ext cx="626400" cy="616800"/>
          </a:xfrm>
          <a:prstGeom prst="roundRect">
            <a:avLst>
              <a:gd fmla="val 16667" name="adj"/>
            </a:avLst>
          </a:prstGeom>
          <a:solidFill>
            <a:srgbClr val="373C46"/>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a:solidFill>
                  <a:schemeClr val="lt1"/>
                </a:solidFill>
                <a:latin typeface="Lato"/>
                <a:ea typeface="Lato"/>
                <a:cs typeface="Lato"/>
                <a:sym typeface="Lato"/>
              </a:rPr>
              <a:t>𝞭 , </a:t>
            </a:r>
            <a:r>
              <a:rPr b="1" lang="en">
                <a:solidFill>
                  <a:schemeClr val="lt1"/>
                </a:solidFill>
                <a:latin typeface="Lato"/>
                <a:ea typeface="Lato"/>
                <a:cs typeface="Lato"/>
                <a:sym typeface="Lato"/>
              </a:rPr>
              <a:t>𝛆</a:t>
            </a:r>
            <a:endParaRPr b="1">
              <a:solidFill>
                <a:schemeClr val="lt1"/>
              </a:solidFill>
              <a:latin typeface="Lato"/>
              <a:ea typeface="Lato"/>
              <a:cs typeface="Lato"/>
              <a:sym typeface="Lato"/>
            </a:endParaRPr>
          </a:p>
        </p:txBody>
      </p:sp>
      <p:sp>
        <p:nvSpPr>
          <p:cNvPr id="508" name="Shape 508"/>
          <p:cNvSpPr txBox="1"/>
          <p:nvPr/>
        </p:nvSpPr>
        <p:spPr>
          <a:xfrm>
            <a:off x="3601775" y="1394775"/>
            <a:ext cx="393600" cy="393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rgbClr val="003366"/>
                </a:solidFill>
                <a:latin typeface="Lato"/>
                <a:ea typeface="Lato"/>
                <a:cs typeface="Lato"/>
                <a:sym typeface="Lato"/>
              </a:rPr>
              <a:t>𝞭</a:t>
            </a:r>
            <a:endParaRPr sz="1800">
              <a:solidFill>
                <a:srgbClr val="003366"/>
              </a:solidFill>
            </a:endParaRPr>
          </a:p>
        </p:txBody>
      </p:sp>
      <p:cxnSp>
        <p:nvCxnSpPr>
          <p:cNvPr id="509" name="Shape 509"/>
          <p:cNvCxnSpPr>
            <a:stCxn id="508" idx="2"/>
          </p:cNvCxnSpPr>
          <p:nvPr/>
        </p:nvCxnSpPr>
        <p:spPr>
          <a:xfrm flipH="1">
            <a:off x="3142175" y="1788375"/>
            <a:ext cx="656400" cy="230700"/>
          </a:xfrm>
          <a:prstGeom prst="straightConnector1">
            <a:avLst/>
          </a:prstGeom>
          <a:noFill/>
          <a:ln cap="flat" cmpd="sng" w="9525">
            <a:solidFill>
              <a:schemeClr val="dk2"/>
            </a:solidFill>
            <a:prstDash val="solid"/>
            <a:round/>
            <a:headEnd len="med" w="med" type="none"/>
            <a:tailEnd len="med" w="med" type="triangle"/>
          </a:ln>
        </p:spPr>
      </p:cxnSp>
      <p:sp>
        <p:nvSpPr>
          <p:cNvPr id="510" name="Shape 510"/>
          <p:cNvSpPr/>
          <p:nvPr/>
        </p:nvSpPr>
        <p:spPr>
          <a:xfrm>
            <a:off x="7112075" y="2743452"/>
            <a:ext cx="626400" cy="616800"/>
          </a:xfrm>
          <a:prstGeom prst="roundRect">
            <a:avLst>
              <a:gd fmla="val 16667" name="adj"/>
            </a:avLst>
          </a:prstGeom>
          <a:solidFill>
            <a:srgbClr val="373C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(4)</a:t>
            </a:r>
            <a:endParaRPr b="1">
              <a:solidFill>
                <a:schemeClr val="lt1"/>
              </a:solidFill>
              <a:latin typeface="Lato"/>
              <a:ea typeface="Lato"/>
              <a:cs typeface="Lato"/>
              <a:sym typeface="Lato"/>
            </a:endParaRPr>
          </a:p>
        </p:txBody>
      </p:sp>
      <p:sp>
        <p:nvSpPr>
          <p:cNvPr id="511" name="Shape 511"/>
          <p:cNvSpPr txBox="1"/>
          <p:nvPr/>
        </p:nvSpPr>
        <p:spPr>
          <a:xfrm>
            <a:off x="3755800" y="2107175"/>
            <a:ext cx="313200" cy="393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rgbClr val="003366"/>
                </a:solidFill>
                <a:latin typeface="Lato"/>
                <a:ea typeface="Lato"/>
                <a:cs typeface="Lato"/>
                <a:sym typeface="Lato"/>
              </a:rPr>
              <a:t>𝛆</a:t>
            </a:r>
            <a:endParaRPr sz="1800">
              <a:solidFill>
                <a:srgbClr val="003366"/>
              </a:solidFill>
            </a:endParaRPr>
          </a:p>
        </p:txBody>
      </p:sp>
      <p:cxnSp>
        <p:nvCxnSpPr>
          <p:cNvPr id="512" name="Shape 512"/>
          <p:cNvCxnSpPr>
            <a:stCxn id="511" idx="1"/>
          </p:cNvCxnSpPr>
          <p:nvPr/>
        </p:nvCxnSpPr>
        <p:spPr>
          <a:xfrm flipH="1">
            <a:off x="2870800" y="2303975"/>
            <a:ext cx="885000" cy="600"/>
          </a:xfrm>
          <a:prstGeom prst="straightConnector1">
            <a:avLst/>
          </a:prstGeom>
          <a:noFill/>
          <a:ln cap="flat" cmpd="sng" w="9525">
            <a:solidFill>
              <a:schemeClr val="dk2"/>
            </a:solidFill>
            <a:prstDash val="solid"/>
            <a:round/>
            <a:headEnd len="med" w="med" type="none"/>
            <a:tailEnd len="med" w="med" type="triangle"/>
          </a:ln>
        </p:spPr>
      </p:cxnSp>
      <p:cxnSp>
        <p:nvCxnSpPr>
          <p:cNvPr id="513" name="Shape 513"/>
          <p:cNvCxnSpPr>
            <a:stCxn id="494" idx="1"/>
            <a:endCxn id="496" idx="0"/>
          </p:cNvCxnSpPr>
          <p:nvPr/>
        </p:nvCxnSpPr>
        <p:spPr>
          <a:xfrm flipH="1">
            <a:off x="4782214" y="2307865"/>
            <a:ext cx="1446000" cy="1352700"/>
          </a:xfrm>
          <a:prstGeom prst="straightConnector1">
            <a:avLst/>
          </a:prstGeom>
          <a:noFill/>
          <a:ln cap="flat" cmpd="sng" w="19050">
            <a:solidFill>
              <a:srgbClr val="78909C"/>
            </a:solidFill>
            <a:prstDash val="solid"/>
            <a:round/>
            <a:headEnd len="med" w="med" type="none"/>
            <a:tailEnd len="med" w="med" type="triangle"/>
          </a:ln>
        </p:spPr>
      </p:cxnSp>
      <p:cxnSp>
        <p:nvCxnSpPr>
          <p:cNvPr id="514" name="Shape 514"/>
          <p:cNvCxnSpPr>
            <a:stCxn id="494" idx="3"/>
            <a:endCxn id="510" idx="0"/>
          </p:cNvCxnSpPr>
          <p:nvPr/>
        </p:nvCxnSpPr>
        <p:spPr>
          <a:xfrm>
            <a:off x="6854614" y="2307865"/>
            <a:ext cx="570600" cy="435600"/>
          </a:xfrm>
          <a:prstGeom prst="straightConnector1">
            <a:avLst/>
          </a:prstGeom>
          <a:noFill/>
          <a:ln cap="flat" cmpd="sng" w="19050">
            <a:solidFill>
              <a:srgbClr val="78909C"/>
            </a:solidFill>
            <a:prstDash val="solid"/>
            <a:round/>
            <a:headEnd len="med" w="med" type="none"/>
            <a:tailEnd len="med" w="med" type="triangle"/>
          </a:ln>
        </p:spPr>
      </p:cxnSp>
      <p:cxnSp>
        <p:nvCxnSpPr>
          <p:cNvPr id="515" name="Shape 515"/>
          <p:cNvCxnSpPr>
            <a:stCxn id="510" idx="2"/>
            <a:endCxn id="498" idx="0"/>
          </p:cNvCxnSpPr>
          <p:nvPr/>
        </p:nvCxnSpPr>
        <p:spPr>
          <a:xfrm>
            <a:off x="7425275" y="3360252"/>
            <a:ext cx="0" cy="300300"/>
          </a:xfrm>
          <a:prstGeom prst="straightConnector1">
            <a:avLst/>
          </a:prstGeom>
          <a:noFill/>
          <a:ln cap="flat" cmpd="sng" w="19050">
            <a:solidFill>
              <a:srgbClr val="78909C"/>
            </a:solidFill>
            <a:prstDash val="solid"/>
            <a:round/>
            <a:headEnd len="med" w="med" type="none"/>
            <a:tailEnd len="med" w="med" type="triangle"/>
          </a:ln>
        </p:spPr>
      </p:cxnSp>
      <p:cxnSp>
        <p:nvCxnSpPr>
          <p:cNvPr id="516" name="Shape 516"/>
          <p:cNvCxnSpPr>
            <a:stCxn id="510" idx="3"/>
            <a:endCxn id="507" idx="1"/>
          </p:cNvCxnSpPr>
          <p:nvPr/>
        </p:nvCxnSpPr>
        <p:spPr>
          <a:xfrm>
            <a:off x="7738475" y="3051852"/>
            <a:ext cx="628500" cy="0"/>
          </a:xfrm>
          <a:prstGeom prst="straightConnector1">
            <a:avLst/>
          </a:prstGeom>
          <a:noFill/>
          <a:ln cap="flat" cmpd="sng" w="19050">
            <a:solidFill>
              <a:srgbClr val="78909C"/>
            </a:solidFill>
            <a:prstDash val="solid"/>
            <a:round/>
            <a:headEnd len="med" w="med" type="none"/>
            <a:tailEnd len="med" w="med" type="triangle"/>
          </a:ln>
        </p:spPr>
      </p:cxnSp>
      <p:cxnSp>
        <p:nvCxnSpPr>
          <p:cNvPr id="517" name="Shape 517"/>
          <p:cNvCxnSpPr>
            <a:stCxn id="507" idx="2"/>
            <a:endCxn id="505" idx="0"/>
          </p:cNvCxnSpPr>
          <p:nvPr/>
        </p:nvCxnSpPr>
        <p:spPr>
          <a:xfrm>
            <a:off x="8680200" y="3360249"/>
            <a:ext cx="0" cy="540600"/>
          </a:xfrm>
          <a:prstGeom prst="straightConnector1">
            <a:avLst/>
          </a:prstGeom>
          <a:noFill/>
          <a:ln cap="flat" cmpd="sng" w="19050">
            <a:solidFill>
              <a:srgbClr val="78909C"/>
            </a:solidFill>
            <a:prstDash val="solid"/>
            <a:round/>
            <a:headEnd len="med" w="med" type="none"/>
            <a:tailEnd len="med" w="med" type="triangle"/>
          </a:ln>
        </p:spPr>
      </p:cxnSp>
      <p:sp>
        <p:nvSpPr>
          <p:cNvPr id="518" name="Shape 518"/>
          <p:cNvSpPr txBox="1"/>
          <p:nvPr/>
        </p:nvSpPr>
        <p:spPr>
          <a:xfrm>
            <a:off x="8111170" y="3474898"/>
            <a:ext cx="981600" cy="230700"/>
          </a:xfrm>
          <a:prstGeom prst="rect">
            <a:avLst/>
          </a:prstGeom>
          <a:solidFill>
            <a:schemeClr val="lt1"/>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rgbClr val="373C46"/>
                </a:solidFill>
                <a:latin typeface="Lato"/>
                <a:ea typeface="Lato"/>
                <a:cs typeface="Lato"/>
                <a:sym typeface="Lato"/>
              </a:rPr>
              <a:t>still true</a:t>
            </a:r>
            <a:endParaRPr b="1">
              <a:solidFill>
                <a:srgbClr val="373C46"/>
              </a:solidFill>
              <a:latin typeface="Lato"/>
              <a:ea typeface="Lato"/>
              <a:cs typeface="Lato"/>
              <a:sym typeface="Lato"/>
            </a:endParaRPr>
          </a:p>
        </p:txBody>
      </p:sp>
      <p:grpSp>
        <p:nvGrpSpPr>
          <p:cNvPr id="519" name="Shape 519"/>
          <p:cNvGrpSpPr/>
          <p:nvPr/>
        </p:nvGrpSpPr>
        <p:grpSpPr>
          <a:xfrm>
            <a:off x="143400" y="4824550"/>
            <a:ext cx="8520545" cy="192300"/>
            <a:chOff x="143400" y="4824550"/>
            <a:chExt cx="8520545" cy="192300"/>
          </a:xfrm>
        </p:grpSpPr>
        <p:sp>
          <p:nvSpPr>
            <p:cNvPr id="520" name="Shape 520"/>
            <p:cNvSpPr/>
            <p:nvPr/>
          </p:nvSpPr>
          <p:spPr>
            <a:xfrm>
              <a:off x="14340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1" name="Shape 521"/>
            <p:cNvSpPr/>
            <p:nvPr/>
          </p:nvSpPr>
          <p:spPr>
            <a:xfrm>
              <a:off x="56939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22" name="Shape 522"/>
            <p:cNvSpPr/>
            <p:nvPr/>
          </p:nvSpPr>
          <p:spPr>
            <a:xfrm>
              <a:off x="99538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3" name="Shape 523"/>
            <p:cNvSpPr/>
            <p:nvPr/>
          </p:nvSpPr>
          <p:spPr>
            <a:xfrm>
              <a:off x="1421344"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4" name="Shape 524"/>
            <p:cNvSpPr/>
            <p:nvPr/>
          </p:nvSpPr>
          <p:spPr>
            <a:xfrm>
              <a:off x="184738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5" name="Shape 525"/>
            <p:cNvSpPr/>
            <p:nvPr/>
          </p:nvSpPr>
          <p:spPr>
            <a:xfrm>
              <a:off x="2273417"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6" name="Shape 526"/>
            <p:cNvSpPr/>
            <p:nvPr/>
          </p:nvSpPr>
          <p:spPr>
            <a:xfrm>
              <a:off x="2699453"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7" name="Shape 527"/>
            <p:cNvSpPr/>
            <p:nvPr/>
          </p:nvSpPr>
          <p:spPr>
            <a:xfrm>
              <a:off x="312549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8" name="Shape 528"/>
            <p:cNvSpPr/>
            <p:nvPr/>
          </p:nvSpPr>
          <p:spPr>
            <a:xfrm>
              <a:off x="3551526"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9" name="Shape 529"/>
            <p:cNvSpPr/>
            <p:nvPr/>
          </p:nvSpPr>
          <p:spPr>
            <a:xfrm>
              <a:off x="3977562"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0" name="Shape 530"/>
            <p:cNvSpPr/>
            <p:nvPr/>
          </p:nvSpPr>
          <p:spPr>
            <a:xfrm>
              <a:off x="4403599"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1" name="Shape 531"/>
            <p:cNvSpPr/>
            <p:nvPr/>
          </p:nvSpPr>
          <p:spPr>
            <a:xfrm>
              <a:off x="4829635"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2" name="Shape 532"/>
            <p:cNvSpPr/>
            <p:nvPr/>
          </p:nvSpPr>
          <p:spPr>
            <a:xfrm>
              <a:off x="5255671"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3" name="Shape 533"/>
            <p:cNvSpPr/>
            <p:nvPr/>
          </p:nvSpPr>
          <p:spPr>
            <a:xfrm>
              <a:off x="568170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4" name="Shape 534"/>
            <p:cNvSpPr/>
            <p:nvPr/>
          </p:nvSpPr>
          <p:spPr>
            <a:xfrm>
              <a:off x="6107744"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5" name="Shape 535"/>
            <p:cNvSpPr/>
            <p:nvPr/>
          </p:nvSpPr>
          <p:spPr>
            <a:xfrm>
              <a:off x="6533780"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6" name="Shape 536"/>
            <p:cNvSpPr/>
            <p:nvPr/>
          </p:nvSpPr>
          <p:spPr>
            <a:xfrm>
              <a:off x="695983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7" name="Shape 537"/>
            <p:cNvSpPr/>
            <p:nvPr/>
          </p:nvSpPr>
          <p:spPr>
            <a:xfrm>
              <a:off x="7385863"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8" name="Shape 538"/>
            <p:cNvSpPr/>
            <p:nvPr/>
          </p:nvSpPr>
          <p:spPr>
            <a:xfrm>
              <a:off x="781191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9" name="Shape 539"/>
            <p:cNvSpPr/>
            <p:nvPr/>
          </p:nvSpPr>
          <p:spPr>
            <a:xfrm>
              <a:off x="823794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C46"/>
        </a:solidFill>
      </p:bgPr>
    </p:bg>
    <p:spTree>
      <p:nvGrpSpPr>
        <p:cNvPr id="543" name="Shape 543"/>
        <p:cNvGrpSpPr/>
        <p:nvPr/>
      </p:nvGrpSpPr>
      <p:grpSpPr>
        <a:xfrm>
          <a:off x="0" y="0"/>
          <a:ext cx="0" cy="0"/>
          <a:chOff x="0" y="0"/>
          <a:chExt cx="0" cy="0"/>
        </a:xfrm>
      </p:grpSpPr>
      <p:grpSp>
        <p:nvGrpSpPr>
          <p:cNvPr id="544" name="Shape 544"/>
          <p:cNvGrpSpPr/>
          <p:nvPr/>
        </p:nvGrpSpPr>
        <p:grpSpPr>
          <a:xfrm>
            <a:off x="0" y="800143"/>
            <a:ext cx="9144000" cy="3971070"/>
            <a:chOff x="0" y="1278225"/>
            <a:chExt cx="9144000" cy="3493200"/>
          </a:xfrm>
        </p:grpSpPr>
        <p:sp>
          <p:nvSpPr>
            <p:cNvPr id="545" name="Shape 545"/>
            <p:cNvSpPr/>
            <p:nvPr/>
          </p:nvSpPr>
          <p:spPr>
            <a:xfrm>
              <a:off x="0" y="1278225"/>
              <a:ext cx="9144000" cy="3493200"/>
            </a:xfrm>
            <a:prstGeom prst="rect">
              <a:avLst/>
            </a:prstGeom>
            <a:solidFill>
              <a:srgbClr val="262A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6" name="Shape 546"/>
            <p:cNvSpPr/>
            <p:nvPr/>
          </p:nvSpPr>
          <p:spPr>
            <a:xfrm>
              <a:off x="0" y="1278225"/>
              <a:ext cx="9144000" cy="3417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47" name="Shape 547"/>
          <p:cNvSpPr/>
          <p:nvPr/>
        </p:nvSpPr>
        <p:spPr>
          <a:xfrm>
            <a:off x="4247875" y="75700"/>
            <a:ext cx="4414200" cy="1028700"/>
          </a:xfrm>
          <a:prstGeom prst="rect">
            <a:avLst/>
          </a:prstGeom>
          <a:solidFill>
            <a:srgbClr val="D9D9D9"/>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48" name="Shape 548"/>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549" name="Shape 549"/>
          <p:cNvSpPr/>
          <p:nvPr/>
        </p:nvSpPr>
        <p:spPr>
          <a:xfrm>
            <a:off x="4247875" y="-500"/>
            <a:ext cx="4414200" cy="102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50" name="Shape 550"/>
          <p:cNvSpPr/>
          <p:nvPr/>
        </p:nvSpPr>
        <p:spPr>
          <a:xfrm>
            <a:off x="5247975" y="-575"/>
            <a:ext cx="3409200" cy="1028700"/>
          </a:xfrm>
          <a:prstGeom prst="roundRect">
            <a:avLst>
              <a:gd fmla="val 0" name="adj"/>
            </a:avLst>
          </a:prstGeom>
          <a:noFill/>
          <a:ln>
            <a:noFill/>
          </a:ln>
        </p:spPr>
        <p:txBody>
          <a:bodyPr anchorCtr="0" anchor="ctr" bIns="91425" lIns="91425" spcFirstLastPara="1" rIns="91425" wrap="square" tIns="91425">
            <a:noAutofit/>
          </a:bodyPr>
          <a:lstStyle/>
          <a:p>
            <a:pPr indent="0" lvl="0" marL="0" marR="190500" rtl="0">
              <a:lnSpc>
                <a:spcPct val="115000"/>
              </a:lnSpc>
              <a:spcBef>
                <a:spcPts val="0"/>
              </a:spcBef>
              <a:spcAft>
                <a:spcPts val="0"/>
              </a:spcAft>
              <a:buNone/>
            </a:pPr>
            <a:r>
              <a:rPr b="1" lang="en" sz="1200">
                <a:solidFill>
                  <a:schemeClr val="lt1"/>
                </a:solidFill>
                <a:latin typeface="Lato"/>
                <a:ea typeface="Lato"/>
                <a:cs typeface="Lato"/>
                <a:sym typeface="Lato"/>
              </a:rPr>
              <a:t>msg.sender.call.value(balances[msg.sender])</a:t>
            </a:r>
            <a:endParaRPr b="1" sz="1200">
              <a:solidFill>
                <a:schemeClr val="lt1"/>
              </a:solidFill>
              <a:latin typeface="Lato"/>
              <a:ea typeface="Lato"/>
              <a:cs typeface="Lato"/>
              <a:sym typeface="Lato"/>
            </a:endParaRPr>
          </a:p>
          <a:p>
            <a:pPr indent="0" lvl="0" marL="0" marR="190500" rtl="0">
              <a:lnSpc>
                <a:spcPct val="115000"/>
              </a:lnSpc>
              <a:spcBef>
                <a:spcPts val="0"/>
              </a:spcBef>
              <a:spcAft>
                <a:spcPts val="0"/>
              </a:spcAft>
              <a:buNone/>
            </a:pPr>
            <a:r>
              <a:rPr b="1" lang="en" sz="1200">
                <a:solidFill>
                  <a:schemeClr val="lt1"/>
                </a:solidFill>
                <a:latin typeface="Lato"/>
                <a:ea typeface="Lato"/>
                <a:cs typeface="Lato"/>
                <a:sym typeface="Lato"/>
              </a:rPr>
              <a:t>bankBalance -= balances[msg.sender];</a:t>
            </a:r>
            <a:endParaRPr b="1" sz="1200">
              <a:solidFill>
                <a:schemeClr val="lt1"/>
              </a:solidFill>
              <a:latin typeface="Lato"/>
              <a:ea typeface="Lato"/>
              <a:cs typeface="Lato"/>
              <a:sym typeface="Lato"/>
            </a:endParaRPr>
          </a:p>
          <a:p>
            <a:pPr indent="0" lvl="0" marL="0" marR="190500" rtl="0">
              <a:lnSpc>
                <a:spcPct val="115000"/>
              </a:lnSpc>
              <a:spcBef>
                <a:spcPts val="0"/>
              </a:spcBef>
              <a:spcAft>
                <a:spcPts val="0"/>
              </a:spcAft>
              <a:buNone/>
            </a:pPr>
            <a:r>
              <a:rPr b="1" lang="en" sz="1200">
                <a:solidFill>
                  <a:schemeClr val="lt1"/>
                </a:solidFill>
                <a:latin typeface="Lato"/>
                <a:ea typeface="Lato"/>
                <a:cs typeface="Lato"/>
                <a:sym typeface="Lato"/>
              </a:rPr>
              <a:t>balances[msg.sender] = 0;</a:t>
            </a:r>
            <a:endParaRPr b="1" sz="1200">
              <a:solidFill>
                <a:schemeClr val="lt1"/>
              </a:solidFill>
              <a:latin typeface="Lato"/>
              <a:ea typeface="Lato"/>
              <a:cs typeface="Lato"/>
              <a:sym typeface="Lato"/>
            </a:endParaRPr>
          </a:p>
        </p:txBody>
      </p:sp>
      <p:sp>
        <p:nvSpPr>
          <p:cNvPr id="551" name="Shape 551"/>
          <p:cNvSpPr/>
          <p:nvPr/>
        </p:nvSpPr>
        <p:spPr>
          <a:xfrm>
            <a:off x="1654763" y="1459049"/>
            <a:ext cx="648270" cy="572724"/>
          </a:xfrm>
          <a:prstGeom prst="flowChartDocument">
            <a:avLst/>
          </a:prstGeom>
          <a:solidFill>
            <a:srgbClr val="373C46"/>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chemeClr val="lt1"/>
                </a:solidFill>
                <a:latin typeface="Lato"/>
                <a:ea typeface="Lato"/>
                <a:cs typeface="Lato"/>
                <a:sym typeface="Lato"/>
              </a:rPr>
              <a:t>A</a:t>
            </a:r>
            <a:endParaRPr b="1">
              <a:solidFill>
                <a:schemeClr val="lt1"/>
              </a:solidFill>
              <a:latin typeface="Lato"/>
              <a:ea typeface="Lato"/>
              <a:cs typeface="Lato"/>
              <a:sym typeface="Lato"/>
            </a:endParaRPr>
          </a:p>
        </p:txBody>
      </p:sp>
      <p:sp>
        <p:nvSpPr>
          <p:cNvPr id="552" name="Shape 552"/>
          <p:cNvSpPr/>
          <p:nvPr/>
        </p:nvSpPr>
        <p:spPr>
          <a:xfrm>
            <a:off x="2303038" y="3429024"/>
            <a:ext cx="648270" cy="572724"/>
          </a:xfrm>
          <a:prstGeom prst="flowChartDocument">
            <a:avLst/>
          </a:prstGeom>
          <a:solidFill>
            <a:srgbClr val="373C46"/>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chemeClr val="lt1"/>
                </a:solidFill>
                <a:latin typeface="Lato"/>
                <a:ea typeface="Lato"/>
                <a:cs typeface="Lato"/>
                <a:sym typeface="Lato"/>
              </a:rPr>
              <a:t>B</a:t>
            </a:r>
            <a:endParaRPr b="1">
              <a:solidFill>
                <a:schemeClr val="lt1"/>
              </a:solidFill>
              <a:latin typeface="Lato"/>
              <a:ea typeface="Lato"/>
              <a:cs typeface="Lato"/>
              <a:sym typeface="Lato"/>
            </a:endParaRPr>
          </a:p>
        </p:txBody>
      </p:sp>
      <p:cxnSp>
        <p:nvCxnSpPr>
          <p:cNvPr id="553" name="Shape 553"/>
          <p:cNvCxnSpPr>
            <a:stCxn id="551" idx="2"/>
            <a:endCxn id="552" idx="0"/>
          </p:cNvCxnSpPr>
          <p:nvPr/>
        </p:nvCxnSpPr>
        <p:spPr>
          <a:xfrm>
            <a:off x="1978898" y="1993910"/>
            <a:ext cx="648300" cy="1435200"/>
          </a:xfrm>
          <a:prstGeom prst="straightConnector1">
            <a:avLst/>
          </a:prstGeom>
          <a:noFill/>
          <a:ln cap="flat" cmpd="sng" w="19050">
            <a:solidFill>
              <a:schemeClr val="accent3"/>
            </a:solidFill>
            <a:prstDash val="solid"/>
            <a:round/>
            <a:headEnd len="med" w="med" type="none"/>
            <a:tailEnd len="med" w="med" type="triangle"/>
          </a:ln>
        </p:spPr>
      </p:cxnSp>
      <p:sp>
        <p:nvSpPr>
          <p:cNvPr id="554" name="Shape 554"/>
          <p:cNvSpPr/>
          <p:nvPr/>
        </p:nvSpPr>
        <p:spPr>
          <a:xfrm>
            <a:off x="2951313" y="1459049"/>
            <a:ext cx="648270" cy="572724"/>
          </a:xfrm>
          <a:prstGeom prst="flowChartDocument">
            <a:avLst/>
          </a:prstGeom>
          <a:solidFill>
            <a:srgbClr val="373C46"/>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chemeClr val="lt1"/>
                </a:solidFill>
                <a:latin typeface="Lato"/>
                <a:ea typeface="Lato"/>
                <a:cs typeface="Lato"/>
                <a:sym typeface="Lato"/>
              </a:rPr>
              <a:t>A</a:t>
            </a:r>
            <a:endParaRPr b="1">
              <a:solidFill>
                <a:schemeClr val="lt1"/>
              </a:solidFill>
              <a:latin typeface="Lato"/>
              <a:ea typeface="Lato"/>
              <a:cs typeface="Lato"/>
              <a:sym typeface="Lato"/>
            </a:endParaRPr>
          </a:p>
        </p:txBody>
      </p:sp>
      <p:sp>
        <p:nvSpPr>
          <p:cNvPr id="555" name="Shape 555"/>
          <p:cNvSpPr/>
          <p:nvPr/>
        </p:nvSpPr>
        <p:spPr>
          <a:xfrm>
            <a:off x="3599588" y="3429024"/>
            <a:ext cx="648270" cy="572724"/>
          </a:xfrm>
          <a:prstGeom prst="flowChartDocument">
            <a:avLst/>
          </a:prstGeom>
          <a:solidFill>
            <a:srgbClr val="373C46"/>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chemeClr val="lt1"/>
                </a:solidFill>
                <a:latin typeface="Lato"/>
                <a:ea typeface="Lato"/>
                <a:cs typeface="Lato"/>
                <a:sym typeface="Lato"/>
              </a:rPr>
              <a:t>B</a:t>
            </a:r>
            <a:endParaRPr b="1">
              <a:solidFill>
                <a:schemeClr val="lt1"/>
              </a:solidFill>
              <a:latin typeface="Lato"/>
              <a:ea typeface="Lato"/>
              <a:cs typeface="Lato"/>
              <a:sym typeface="Lato"/>
            </a:endParaRPr>
          </a:p>
        </p:txBody>
      </p:sp>
      <p:cxnSp>
        <p:nvCxnSpPr>
          <p:cNvPr id="556" name="Shape 556"/>
          <p:cNvCxnSpPr>
            <a:stCxn id="554" idx="2"/>
            <a:endCxn id="555" idx="0"/>
          </p:cNvCxnSpPr>
          <p:nvPr/>
        </p:nvCxnSpPr>
        <p:spPr>
          <a:xfrm>
            <a:off x="3275448" y="1993910"/>
            <a:ext cx="648300" cy="1435200"/>
          </a:xfrm>
          <a:prstGeom prst="straightConnector1">
            <a:avLst/>
          </a:prstGeom>
          <a:noFill/>
          <a:ln cap="flat" cmpd="sng" w="19050">
            <a:solidFill>
              <a:schemeClr val="accent3"/>
            </a:solidFill>
            <a:prstDash val="solid"/>
            <a:round/>
            <a:headEnd len="med" w="med" type="none"/>
            <a:tailEnd len="med" w="med" type="triangle"/>
          </a:ln>
        </p:spPr>
      </p:cxnSp>
      <p:sp>
        <p:nvSpPr>
          <p:cNvPr id="557" name="Shape 557"/>
          <p:cNvSpPr/>
          <p:nvPr/>
        </p:nvSpPr>
        <p:spPr>
          <a:xfrm>
            <a:off x="4247863" y="1493037"/>
            <a:ext cx="648270" cy="572724"/>
          </a:xfrm>
          <a:prstGeom prst="flowChartDocument">
            <a:avLst/>
          </a:prstGeom>
          <a:solidFill>
            <a:srgbClr val="373C46"/>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chemeClr val="lt1"/>
                </a:solidFill>
                <a:latin typeface="Lato"/>
                <a:ea typeface="Lato"/>
                <a:cs typeface="Lato"/>
                <a:sym typeface="Lato"/>
              </a:rPr>
              <a:t>A</a:t>
            </a:r>
            <a:endParaRPr b="1">
              <a:solidFill>
                <a:schemeClr val="lt1"/>
              </a:solidFill>
              <a:latin typeface="Lato"/>
              <a:ea typeface="Lato"/>
              <a:cs typeface="Lato"/>
              <a:sym typeface="Lato"/>
            </a:endParaRPr>
          </a:p>
        </p:txBody>
      </p:sp>
      <p:sp>
        <p:nvSpPr>
          <p:cNvPr id="558" name="Shape 558"/>
          <p:cNvSpPr/>
          <p:nvPr/>
        </p:nvSpPr>
        <p:spPr>
          <a:xfrm>
            <a:off x="4896138" y="3427024"/>
            <a:ext cx="648270" cy="572724"/>
          </a:xfrm>
          <a:prstGeom prst="flowChartDocument">
            <a:avLst/>
          </a:prstGeom>
          <a:solidFill>
            <a:srgbClr val="373C46"/>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chemeClr val="lt1"/>
                </a:solidFill>
                <a:latin typeface="Lato"/>
                <a:ea typeface="Lato"/>
                <a:cs typeface="Lato"/>
                <a:sym typeface="Lato"/>
              </a:rPr>
              <a:t>B</a:t>
            </a:r>
            <a:endParaRPr b="1">
              <a:solidFill>
                <a:schemeClr val="lt1"/>
              </a:solidFill>
              <a:latin typeface="Lato"/>
              <a:ea typeface="Lato"/>
              <a:cs typeface="Lato"/>
              <a:sym typeface="Lato"/>
            </a:endParaRPr>
          </a:p>
        </p:txBody>
      </p:sp>
      <p:cxnSp>
        <p:nvCxnSpPr>
          <p:cNvPr id="559" name="Shape 559"/>
          <p:cNvCxnSpPr>
            <a:stCxn id="551" idx="2"/>
            <a:endCxn id="552" idx="1"/>
          </p:cNvCxnSpPr>
          <p:nvPr/>
        </p:nvCxnSpPr>
        <p:spPr>
          <a:xfrm flipH="1" rot="-5400000">
            <a:off x="1280197" y="2692610"/>
            <a:ext cx="1721400" cy="324000"/>
          </a:xfrm>
          <a:prstGeom prst="curvedConnector2">
            <a:avLst/>
          </a:prstGeom>
          <a:noFill/>
          <a:ln cap="flat" cmpd="sng" w="19050">
            <a:solidFill>
              <a:srgbClr val="7BB8F2"/>
            </a:solidFill>
            <a:prstDash val="dash"/>
            <a:round/>
            <a:headEnd len="med" w="med" type="none"/>
            <a:tailEnd len="med" w="med" type="triangle"/>
          </a:ln>
        </p:spPr>
      </p:cxnSp>
      <p:cxnSp>
        <p:nvCxnSpPr>
          <p:cNvPr id="560" name="Shape 560"/>
          <p:cNvCxnSpPr>
            <a:stCxn id="555" idx="3"/>
            <a:endCxn id="557" idx="2"/>
          </p:cNvCxnSpPr>
          <p:nvPr/>
        </p:nvCxnSpPr>
        <p:spPr>
          <a:xfrm flipH="1" rot="10800000">
            <a:off x="4247858" y="2027886"/>
            <a:ext cx="324000" cy="1687500"/>
          </a:xfrm>
          <a:prstGeom prst="curvedConnector2">
            <a:avLst/>
          </a:prstGeom>
          <a:noFill/>
          <a:ln cap="flat" cmpd="sng" w="19050">
            <a:solidFill>
              <a:srgbClr val="7BB8F2"/>
            </a:solidFill>
            <a:prstDash val="dash"/>
            <a:round/>
            <a:headEnd len="med" w="med" type="none"/>
            <a:tailEnd len="med" w="med" type="triangle"/>
          </a:ln>
        </p:spPr>
      </p:cxnSp>
      <p:cxnSp>
        <p:nvCxnSpPr>
          <p:cNvPr id="561" name="Shape 561"/>
          <p:cNvCxnSpPr>
            <a:stCxn id="555" idx="0"/>
            <a:endCxn id="557" idx="2"/>
          </p:cNvCxnSpPr>
          <p:nvPr/>
        </p:nvCxnSpPr>
        <p:spPr>
          <a:xfrm flipH="1" rot="10800000">
            <a:off x="3923723" y="2028024"/>
            <a:ext cx="648300" cy="1401000"/>
          </a:xfrm>
          <a:prstGeom prst="straightConnector1">
            <a:avLst/>
          </a:prstGeom>
          <a:noFill/>
          <a:ln cap="flat" cmpd="sng" w="19050">
            <a:solidFill>
              <a:srgbClr val="A64D79"/>
            </a:solidFill>
            <a:prstDash val="solid"/>
            <a:round/>
            <a:headEnd len="med" w="med" type="none"/>
            <a:tailEnd len="med" w="med" type="triangle"/>
          </a:ln>
        </p:spPr>
      </p:cxnSp>
      <p:cxnSp>
        <p:nvCxnSpPr>
          <p:cNvPr id="562" name="Shape 562"/>
          <p:cNvCxnSpPr>
            <a:stCxn id="557" idx="2"/>
            <a:endCxn id="558" idx="0"/>
          </p:cNvCxnSpPr>
          <p:nvPr/>
        </p:nvCxnSpPr>
        <p:spPr>
          <a:xfrm>
            <a:off x="4571998" y="2027897"/>
            <a:ext cx="648300" cy="1399200"/>
          </a:xfrm>
          <a:prstGeom prst="straightConnector1">
            <a:avLst/>
          </a:prstGeom>
          <a:noFill/>
          <a:ln cap="flat" cmpd="sng" w="19050">
            <a:solidFill>
              <a:schemeClr val="accent3"/>
            </a:solidFill>
            <a:prstDash val="solid"/>
            <a:round/>
            <a:headEnd len="med" w="med" type="none"/>
            <a:tailEnd len="med" w="med" type="triangle"/>
          </a:ln>
        </p:spPr>
      </p:cxnSp>
      <p:sp>
        <p:nvSpPr>
          <p:cNvPr id="563" name="Shape 563"/>
          <p:cNvSpPr/>
          <p:nvPr/>
        </p:nvSpPr>
        <p:spPr>
          <a:xfrm>
            <a:off x="5544413" y="1457174"/>
            <a:ext cx="648270" cy="572724"/>
          </a:xfrm>
          <a:prstGeom prst="flowChartDocument">
            <a:avLst/>
          </a:prstGeom>
          <a:solidFill>
            <a:srgbClr val="373C46"/>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chemeClr val="lt1"/>
                </a:solidFill>
                <a:latin typeface="Lato"/>
                <a:ea typeface="Lato"/>
                <a:cs typeface="Lato"/>
                <a:sym typeface="Lato"/>
              </a:rPr>
              <a:t>A</a:t>
            </a:r>
            <a:endParaRPr b="1">
              <a:solidFill>
                <a:schemeClr val="lt1"/>
              </a:solidFill>
              <a:latin typeface="Lato"/>
              <a:ea typeface="Lato"/>
              <a:cs typeface="Lato"/>
              <a:sym typeface="Lato"/>
            </a:endParaRPr>
          </a:p>
        </p:txBody>
      </p:sp>
      <p:sp>
        <p:nvSpPr>
          <p:cNvPr id="564" name="Shape 564"/>
          <p:cNvSpPr/>
          <p:nvPr/>
        </p:nvSpPr>
        <p:spPr>
          <a:xfrm>
            <a:off x="6192688" y="3427149"/>
            <a:ext cx="648270" cy="572724"/>
          </a:xfrm>
          <a:prstGeom prst="flowChartDocument">
            <a:avLst/>
          </a:prstGeom>
          <a:solidFill>
            <a:srgbClr val="373C46"/>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chemeClr val="lt1"/>
                </a:solidFill>
                <a:latin typeface="Lato"/>
                <a:ea typeface="Lato"/>
                <a:cs typeface="Lato"/>
                <a:sym typeface="Lato"/>
              </a:rPr>
              <a:t>B</a:t>
            </a:r>
            <a:endParaRPr b="1">
              <a:solidFill>
                <a:schemeClr val="lt1"/>
              </a:solidFill>
              <a:latin typeface="Lato"/>
              <a:ea typeface="Lato"/>
              <a:cs typeface="Lato"/>
              <a:sym typeface="Lato"/>
            </a:endParaRPr>
          </a:p>
        </p:txBody>
      </p:sp>
      <p:cxnSp>
        <p:nvCxnSpPr>
          <p:cNvPr id="565" name="Shape 565"/>
          <p:cNvCxnSpPr>
            <a:stCxn id="563" idx="2"/>
            <a:endCxn id="564" idx="0"/>
          </p:cNvCxnSpPr>
          <p:nvPr/>
        </p:nvCxnSpPr>
        <p:spPr>
          <a:xfrm>
            <a:off x="5868548" y="1992035"/>
            <a:ext cx="648300" cy="1435200"/>
          </a:xfrm>
          <a:prstGeom prst="straightConnector1">
            <a:avLst/>
          </a:prstGeom>
          <a:noFill/>
          <a:ln cap="flat" cmpd="sng" w="19050">
            <a:solidFill>
              <a:schemeClr val="accent3"/>
            </a:solidFill>
            <a:prstDash val="solid"/>
            <a:round/>
            <a:headEnd len="med" w="med" type="none"/>
            <a:tailEnd len="med" w="med" type="triangle"/>
          </a:ln>
        </p:spPr>
      </p:cxnSp>
      <p:sp>
        <p:nvSpPr>
          <p:cNvPr id="566" name="Shape 566"/>
          <p:cNvSpPr/>
          <p:nvPr/>
        </p:nvSpPr>
        <p:spPr>
          <a:xfrm>
            <a:off x="6840963" y="1491162"/>
            <a:ext cx="648270" cy="572724"/>
          </a:xfrm>
          <a:prstGeom prst="flowChartDocument">
            <a:avLst/>
          </a:prstGeom>
          <a:solidFill>
            <a:srgbClr val="373C46"/>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chemeClr val="lt1"/>
                </a:solidFill>
                <a:latin typeface="Lato"/>
                <a:ea typeface="Lato"/>
                <a:cs typeface="Lato"/>
                <a:sym typeface="Lato"/>
              </a:rPr>
              <a:t>A</a:t>
            </a:r>
            <a:endParaRPr b="1">
              <a:solidFill>
                <a:schemeClr val="lt1"/>
              </a:solidFill>
              <a:latin typeface="Lato"/>
              <a:ea typeface="Lato"/>
              <a:cs typeface="Lato"/>
              <a:sym typeface="Lato"/>
            </a:endParaRPr>
          </a:p>
        </p:txBody>
      </p:sp>
      <p:cxnSp>
        <p:nvCxnSpPr>
          <p:cNvPr id="567" name="Shape 567"/>
          <p:cNvCxnSpPr>
            <a:stCxn id="564" idx="3"/>
            <a:endCxn id="566" idx="2"/>
          </p:cNvCxnSpPr>
          <p:nvPr/>
        </p:nvCxnSpPr>
        <p:spPr>
          <a:xfrm flipH="1" rot="10800000">
            <a:off x="6840958" y="2026011"/>
            <a:ext cx="324000" cy="1687500"/>
          </a:xfrm>
          <a:prstGeom prst="curvedConnector2">
            <a:avLst/>
          </a:prstGeom>
          <a:noFill/>
          <a:ln cap="flat" cmpd="sng" w="19050">
            <a:solidFill>
              <a:srgbClr val="7BB8F2"/>
            </a:solidFill>
            <a:prstDash val="dash"/>
            <a:round/>
            <a:headEnd len="med" w="med" type="none"/>
            <a:tailEnd len="med" w="med" type="triangle"/>
          </a:ln>
        </p:spPr>
      </p:cxnSp>
      <p:cxnSp>
        <p:nvCxnSpPr>
          <p:cNvPr id="568" name="Shape 568"/>
          <p:cNvCxnSpPr>
            <a:stCxn id="564" idx="0"/>
            <a:endCxn id="566" idx="2"/>
          </p:cNvCxnSpPr>
          <p:nvPr/>
        </p:nvCxnSpPr>
        <p:spPr>
          <a:xfrm flipH="1" rot="10800000">
            <a:off x="6516823" y="2026149"/>
            <a:ext cx="648300" cy="1401000"/>
          </a:xfrm>
          <a:prstGeom prst="straightConnector1">
            <a:avLst/>
          </a:prstGeom>
          <a:noFill/>
          <a:ln cap="flat" cmpd="sng" w="19050">
            <a:solidFill>
              <a:srgbClr val="A64D79"/>
            </a:solidFill>
            <a:prstDash val="solid"/>
            <a:round/>
            <a:headEnd len="med" w="med" type="none"/>
            <a:tailEnd len="med" w="med" type="triangle"/>
          </a:ln>
        </p:spPr>
      </p:cxnSp>
      <p:cxnSp>
        <p:nvCxnSpPr>
          <p:cNvPr id="569" name="Shape 569"/>
          <p:cNvCxnSpPr>
            <a:stCxn id="558" idx="0"/>
            <a:endCxn id="563" idx="2"/>
          </p:cNvCxnSpPr>
          <p:nvPr/>
        </p:nvCxnSpPr>
        <p:spPr>
          <a:xfrm flipH="1" rot="10800000">
            <a:off x="5220273" y="1992124"/>
            <a:ext cx="648300" cy="1434900"/>
          </a:xfrm>
          <a:prstGeom prst="straightConnector1">
            <a:avLst/>
          </a:prstGeom>
          <a:noFill/>
          <a:ln cap="flat" cmpd="sng" w="19050">
            <a:solidFill>
              <a:srgbClr val="A64D79"/>
            </a:solidFill>
            <a:prstDash val="solid"/>
            <a:round/>
            <a:headEnd len="med" w="med" type="none"/>
            <a:tailEnd len="med" w="med" type="triangle"/>
          </a:ln>
        </p:spPr>
      </p:cxnSp>
      <p:cxnSp>
        <p:nvCxnSpPr>
          <p:cNvPr id="570" name="Shape 570"/>
          <p:cNvCxnSpPr>
            <a:stCxn id="558" idx="3"/>
            <a:endCxn id="563" idx="2"/>
          </p:cNvCxnSpPr>
          <p:nvPr/>
        </p:nvCxnSpPr>
        <p:spPr>
          <a:xfrm flipH="1" rot="10800000">
            <a:off x="5544408" y="1991986"/>
            <a:ext cx="324000" cy="1721400"/>
          </a:xfrm>
          <a:prstGeom prst="curvedConnector2">
            <a:avLst/>
          </a:prstGeom>
          <a:noFill/>
          <a:ln cap="flat" cmpd="sng" w="19050">
            <a:solidFill>
              <a:srgbClr val="7BB8F2"/>
            </a:solidFill>
            <a:prstDash val="dash"/>
            <a:round/>
            <a:headEnd len="med" w="med" type="none"/>
            <a:tailEnd len="med" w="med" type="triangle"/>
          </a:ln>
        </p:spPr>
      </p:cxnSp>
      <p:sp>
        <p:nvSpPr>
          <p:cNvPr id="571" name="Shape 571"/>
          <p:cNvSpPr/>
          <p:nvPr/>
        </p:nvSpPr>
        <p:spPr>
          <a:xfrm>
            <a:off x="3991350" y="4134925"/>
            <a:ext cx="1161300" cy="491400"/>
          </a:xfrm>
          <a:prstGeom prst="rightArrow">
            <a:avLst>
              <a:gd fmla="val 50000" name="adj1"/>
              <a:gd fmla="val 50000" name="adj2"/>
            </a:avLst>
          </a:prstGeom>
          <a:solidFill>
            <a:srgbClr val="9AC36D"/>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chemeClr val="lt1"/>
                </a:solidFill>
                <a:latin typeface="Lato"/>
                <a:ea typeface="Lato"/>
                <a:cs typeface="Lato"/>
                <a:sym typeface="Lato"/>
              </a:rPr>
              <a:t>Time</a:t>
            </a:r>
            <a:endParaRPr b="1">
              <a:solidFill>
                <a:schemeClr val="lt1"/>
              </a:solidFill>
              <a:latin typeface="Lato"/>
              <a:ea typeface="Lato"/>
              <a:cs typeface="Lato"/>
              <a:sym typeface="Lato"/>
            </a:endParaRPr>
          </a:p>
        </p:txBody>
      </p:sp>
      <p:sp>
        <p:nvSpPr>
          <p:cNvPr id="572" name="Shape 572"/>
          <p:cNvSpPr/>
          <p:nvPr/>
        </p:nvSpPr>
        <p:spPr>
          <a:xfrm>
            <a:off x="7868475" y="2588887"/>
            <a:ext cx="788700" cy="393600"/>
          </a:xfrm>
          <a:prstGeom prst="rightArrow">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73" name="Shape 573"/>
          <p:cNvCxnSpPr/>
          <p:nvPr/>
        </p:nvCxnSpPr>
        <p:spPr>
          <a:xfrm>
            <a:off x="590950" y="2379024"/>
            <a:ext cx="634500" cy="0"/>
          </a:xfrm>
          <a:prstGeom prst="straightConnector1">
            <a:avLst/>
          </a:prstGeom>
          <a:noFill/>
          <a:ln cap="flat" cmpd="sng" w="28575">
            <a:solidFill>
              <a:schemeClr val="accent3"/>
            </a:solidFill>
            <a:prstDash val="solid"/>
            <a:round/>
            <a:headEnd len="med" w="med" type="none"/>
            <a:tailEnd len="med" w="med" type="triangle"/>
          </a:ln>
        </p:spPr>
      </p:cxnSp>
      <p:sp>
        <p:nvSpPr>
          <p:cNvPr id="574" name="Shape 574"/>
          <p:cNvSpPr txBox="1"/>
          <p:nvPr/>
        </p:nvSpPr>
        <p:spPr>
          <a:xfrm>
            <a:off x="482600" y="2124499"/>
            <a:ext cx="648300" cy="2232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
                <a:latin typeface="Lato"/>
                <a:ea typeface="Lato"/>
                <a:cs typeface="Lato"/>
                <a:sym typeface="Lato"/>
              </a:rPr>
              <a:t>Call</a:t>
            </a:r>
            <a:endParaRPr b="1">
              <a:latin typeface="Lato"/>
              <a:ea typeface="Lato"/>
              <a:cs typeface="Lato"/>
              <a:sym typeface="Lato"/>
            </a:endParaRPr>
          </a:p>
        </p:txBody>
      </p:sp>
      <p:cxnSp>
        <p:nvCxnSpPr>
          <p:cNvPr id="575" name="Shape 575"/>
          <p:cNvCxnSpPr/>
          <p:nvPr/>
        </p:nvCxnSpPr>
        <p:spPr>
          <a:xfrm>
            <a:off x="590950" y="3235999"/>
            <a:ext cx="634500" cy="0"/>
          </a:xfrm>
          <a:prstGeom prst="straightConnector1">
            <a:avLst/>
          </a:prstGeom>
          <a:noFill/>
          <a:ln cap="flat" cmpd="sng" w="28575">
            <a:solidFill>
              <a:srgbClr val="7BB8F2"/>
            </a:solidFill>
            <a:prstDash val="dash"/>
            <a:round/>
            <a:headEnd len="med" w="med" type="none"/>
            <a:tailEnd len="med" w="med" type="triangle"/>
          </a:ln>
        </p:spPr>
      </p:cxnSp>
      <p:sp>
        <p:nvSpPr>
          <p:cNvPr id="576" name="Shape 576"/>
          <p:cNvSpPr txBox="1"/>
          <p:nvPr/>
        </p:nvSpPr>
        <p:spPr>
          <a:xfrm>
            <a:off x="482600" y="2962600"/>
            <a:ext cx="648300" cy="223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Lato"/>
                <a:ea typeface="Lato"/>
                <a:cs typeface="Lato"/>
                <a:sym typeface="Lato"/>
              </a:rPr>
              <a:t>Ether</a:t>
            </a:r>
            <a:endParaRPr b="1">
              <a:latin typeface="Lato"/>
              <a:ea typeface="Lato"/>
              <a:cs typeface="Lato"/>
              <a:sym typeface="Lato"/>
            </a:endParaRPr>
          </a:p>
        </p:txBody>
      </p:sp>
      <p:sp>
        <p:nvSpPr>
          <p:cNvPr id="577" name="Shape 577"/>
          <p:cNvSpPr txBox="1"/>
          <p:nvPr>
            <p:ph type="title"/>
          </p:nvPr>
        </p:nvSpPr>
        <p:spPr>
          <a:xfrm>
            <a:off x="311700" y="227500"/>
            <a:ext cx="4065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7BB8F2"/>
                </a:solidFill>
                <a:latin typeface="Lato"/>
                <a:ea typeface="Lato"/>
                <a:cs typeface="Lato"/>
                <a:sym typeface="Lato"/>
              </a:rPr>
              <a:t>Reentrancy</a:t>
            </a:r>
            <a:endParaRPr b="1">
              <a:solidFill>
                <a:srgbClr val="7BB8F2"/>
              </a:solidFill>
              <a:latin typeface="Lato"/>
              <a:ea typeface="Lato"/>
              <a:cs typeface="Lato"/>
              <a:sym typeface="Lato"/>
            </a:endParaRPr>
          </a:p>
        </p:txBody>
      </p:sp>
      <p:sp>
        <p:nvSpPr>
          <p:cNvPr id="578" name="Shape 578"/>
          <p:cNvSpPr txBox="1"/>
          <p:nvPr/>
        </p:nvSpPr>
        <p:spPr>
          <a:xfrm>
            <a:off x="1975000" y="2558187"/>
            <a:ext cx="808500" cy="192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rPr b="1" lang="en">
                <a:solidFill>
                  <a:schemeClr val="accent3"/>
                </a:solidFill>
                <a:latin typeface="Lato"/>
                <a:ea typeface="Lato"/>
                <a:cs typeface="Lato"/>
                <a:sym typeface="Lato"/>
              </a:rPr>
              <a:t>deposit</a:t>
            </a:r>
            <a:endParaRPr b="1">
              <a:solidFill>
                <a:schemeClr val="accent3"/>
              </a:solidFill>
              <a:latin typeface="Lato"/>
              <a:ea typeface="Lato"/>
              <a:cs typeface="Lato"/>
              <a:sym typeface="Lato"/>
            </a:endParaRPr>
          </a:p>
        </p:txBody>
      </p:sp>
      <p:sp>
        <p:nvSpPr>
          <p:cNvPr id="579" name="Shape 579"/>
          <p:cNvSpPr txBox="1"/>
          <p:nvPr/>
        </p:nvSpPr>
        <p:spPr>
          <a:xfrm>
            <a:off x="4596409" y="2316849"/>
            <a:ext cx="972300" cy="192000"/>
          </a:xfrm>
          <a:prstGeom prst="rect">
            <a:avLst/>
          </a:prstGeom>
          <a:solidFill>
            <a:schemeClr val="lt1"/>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chemeClr val="accent3"/>
                </a:solidFill>
                <a:latin typeface="Lato"/>
                <a:ea typeface="Lato"/>
                <a:cs typeface="Lato"/>
                <a:sym typeface="Lato"/>
              </a:rPr>
              <a:t>withdraw</a:t>
            </a:r>
            <a:endParaRPr b="1">
              <a:solidFill>
                <a:schemeClr val="accent3"/>
              </a:solidFill>
              <a:latin typeface="Lato"/>
              <a:ea typeface="Lato"/>
              <a:cs typeface="Lato"/>
              <a:sym typeface="Lato"/>
            </a:endParaRPr>
          </a:p>
        </p:txBody>
      </p:sp>
      <p:sp>
        <p:nvSpPr>
          <p:cNvPr id="580" name="Shape 580"/>
          <p:cNvSpPr txBox="1"/>
          <p:nvPr/>
        </p:nvSpPr>
        <p:spPr>
          <a:xfrm>
            <a:off x="2875113" y="2316849"/>
            <a:ext cx="1020600" cy="192000"/>
          </a:xfrm>
          <a:prstGeom prst="rect">
            <a:avLst/>
          </a:prstGeom>
          <a:solidFill>
            <a:schemeClr val="lt1"/>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chemeClr val="accent3"/>
                </a:solidFill>
                <a:latin typeface="Lato"/>
                <a:ea typeface="Lato"/>
                <a:cs typeface="Lato"/>
                <a:sym typeface="Lato"/>
              </a:rPr>
              <a:t>withdraw</a:t>
            </a:r>
            <a:endParaRPr b="1">
              <a:solidFill>
                <a:schemeClr val="accent3"/>
              </a:solidFill>
              <a:latin typeface="Lato"/>
              <a:ea typeface="Lato"/>
              <a:cs typeface="Lato"/>
              <a:sym typeface="Lato"/>
            </a:endParaRPr>
          </a:p>
        </p:txBody>
      </p:sp>
      <p:sp>
        <p:nvSpPr>
          <p:cNvPr id="581" name="Shape 581"/>
          <p:cNvSpPr txBox="1"/>
          <p:nvPr/>
        </p:nvSpPr>
        <p:spPr>
          <a:xfrm>
            <a:off x="5850188" y="2316849"/>
            <a:ext cx="1020600" cy="192000"/>
          </a:xfrm>
          <a:prstGeom prst="rect">
            <a:avLst/>
          </a:prstGeom>
          <a:solidFill>
            <a:schemeClr val="lt1"/>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chemeClr val="accent3"/>
                </a:solidFill>
                <a:latin typeface="Lato"/>
                <a:ea typeface="Lato"/>
                <a:cs typeface="Lato"/>
                <a:sym typeface="Lato"/>
              </a:rPr>
              <a:t>withdraw</a:t>
            </a:r>
            <a:endParaRPr b="1">
              <a:solidFill>
                <a:schemeClr val="accent3"/>
              </a:solidFill>
              <a:latin typeface="Lato"/>
              <a:ea typeface="Lato"/>
              <a:cs typeface="Lato"/>
              <a:sym typeface="Lato"/>
            </a:endParaRPr>
          </a:p>
        </p:txBody>
      </p:sp>
      <p:sp>
        <p:nvSpPr>
          <p:cNvPr id="582" name="Shape 582"/>
          <p:cNvSpPr txBox="1"/>
          <p:nvPr/>
        </p:nvSpPr>
        <p:spPr>
          <a:xfrm>
            <a:off x="3859225" y="2770599"/>
            <a:ext cx="861600" cy="192000"/>
          </a:xfrm>
          <a:prstGeom prst="rect">
            <a:avLst/>
          </a:prstGeom>
          <a:solidFill>
            <a:schemeClr val="lt1"/>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A64D79"/>
                </a:solidFill>
                <a:latin typeface="Lato"/>
                <a:ea typeface="Lato"/>
                <a:cs typeface="Lato"/>
                <a:sym typeface="Lato"/>
              </a:rPr>
              <a:t>fallback</a:t>
            </a:r>
            <a:endParaRPr b="1">
              <a:solidFill>
                <a:srgbClr val="A64D79"/>
              </a:solidFill>
              <a:latin typeface="Lato"/>
              <a:ea typeface="Lato"/>
              <a:cs typeface="Lato"/>
              <a:sym typeface="Lato"/>
            </a:endParaRPr>
          </a:p>
        </p:txBody>
      </p:sp>
      <p:sp>
        <p:nvSpPr>
          <p:cNvPr id="583" name="Shape 583"/>
          <p:cNvSpPr txBox="1"/>
          <p:nvPr/>
        </p:nvSpPr>
        <p:spPr>
          <a:xfrm>
            <a:off x="5149738" y="2766599"/>
            <a:ext cx="1020600" cy="192000"/>
          </a:xfrm>
          <a:prstGeom prst="rect">
            <a:avLst/>
          </a:prstGeom>
          <a:solidFill>
            <a:schemeClr val="lt1"/>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A64D79"/>
                </a:solidFill>
                <a:latin typeface="Lato"/>
                <a:ea typeface="Lato"/>
                <a:cs typeface="Lato"/>
                <a:sym typeface="Lato"/>
              </a:rPr>
              <a:t>fallback</a:t>
            </a:r>
            <a:endParaRPr b="1">
              <a:solidFill>
                <a:srgbClr val="A64D79"/>
              </a:solidFill>
              <a:latin typeface="Lato"/>
              <a:ea typeface="Lato"/>
              <a:cs typeface="Lato"/>
              <a:sym typeface="Lato"/>
            </a:endParaRPr>
          </a:p>
        </p:txBody>
      </p:sp>
      <p:sp>
        <p:nvSpPr>
          <p:cNvPr id="584" name="Shape 584"/>
          <p:cNvSpPr txBox="1"/>
          <p:nvPr/>
        </p:nvSpPr>
        <p:spPr>
          <a:xfrm>
            <a:off x="6444241" y="2770587"/>
            <a:ext cx="1020600" cy="192000"/>
          </a:xfrm>
          <a:prstGeom prst="rect">
            <a:avLst/>
          </a:prstGeom>
          <a:solidFill>
            <a:schemeClr val="lt1"/>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solidFill>
                  <a:srgbClr val="A64D79"/>
                </a:solidFill>
                <a:latin typeface="Lato"/>
                <a:ea typeface="Lato"/>
                <a:cs typeface="Lato"/>
                <a:sym typeface="Lato"/>
              </a:rPr>
              <a:t>fallback</a:t>
            </a:r>
            <a:endParaRPr b="1">
              <a:solidFill>
                <a:srgbClr val="A64D79"/>
              </a:solidFill>
              <a:latin typeface="Lato"/>
              <a:ea typeface="Lato"/>
              <a:cs typeface="Lato"/>
              <a:sym typeface="Lato"/>
            </a:endParaRPr>
          </a:p>
        </p:txBody>
      </p:sp>
      <p:sp>
        <p:nvSpPr>
          <p:cNvPr id="585" name="Shape 585"/>
          <p:cNvSpPr/>
          <p:nvPr/>
        </p:nvSpPr>
        <p:spPr>
          <a:xfrm>
            <a:off x="4470738" y="242872"/>
            <a:ext cx="648270" cy="572724"/>
          </a:xfrm>
          <a:prstGeom prst="flowChartDocument">
            <a:avLst/>
          </a:prstGeom>
          <a:solidFill>
            <a:srgbClr val="373C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B</a:t>
            </a:r>
            <a:endParaRPr b="1">
              <a:solidFill>
                <a:schemeClr val="lt1"/>
              </a:solidFill>
              <a:latin typeface="Lato"/>
              <a:ea typeface="Lato"/>
              <a:cs typeface="Lato"/>
              <a:sym typeface="Lato"/>
            </a:endParaRPr>
          </a:p>
        </p:txBody>
      </p:sp>
      <p:grpSp>
        <p:nvGrpSpPr>
          <p:cNvPr id="586" name="Shape 586"/>
          <p:cNvGrpSpPr/>
          <p:nvPr/>
        </p:nvGrpSpPr>
        <p:grpSpPr>
          <a:xfrm>
            <a:off x="143400" y="4824550"/>
            <a:ext cx="8520545" cy="192300"/>
            <a:chOff x="143400" y="4824550"/>
            <a:chExt cx="8520545" cy="192300"/>
          </a:xfrm>
        </p:grpSpPr>
        <p:sp>
          <p:nvSpPr>
            <p:cNvPr id="587" name="Shape 587"/>
            <p:cNvSpPr/>
            <p:nvPr/>
          </p:nvSpPr>
          <p:spPr>
            <a:xfrm>
              <a:off x="14340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8" name="Shape 588"/>
            <p:cNvSpPr/>
            <p:nvPr/>
          </p:nvSpPr>
          <p:spPr>
            <a:xfrm>
              <a:off x="56939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89" name="Shape 589"/>
            <p:cNvSpPr/>
            <p:nvPr/>
          </p:nvSpPr>
          <p:spPr>
            <a:xfrm>
              <a:off x="99538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0" name="Shape 590"/>
            <p:cNvSpPr/>
            <p:nvPr/>
          </p:nvSpPr>
          <p:spPr>
            <a:xfrm>
              <a:off x="1421344"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1" name="Shape 591"/>
            <p:cNvSpPr/>
            <p:nvPr/>
          </p:nvSpPr>
          <p:spPr>
            <a:xfrm>
              <a:off x="184738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2" name="Shape 592"/>
            <p:cNvSpPr/>
            <p:nvPr/>
          </p:nvSpPr>
          <p:spPr>
            <a:xfrm>
              <a:off x="2273417"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3" name="Shape 593"/>
            <p:cNvSpPr/>
            <p:nvPr/>
          </p:nvSpPr>
          <p:spPr>
            <a:xfrm>
              <a:off x="2699453"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4" name="Shape 594"/>
            <p:cNvSpPr/>
            <p:nvPr/>
          </p:nvSpPr>
          <p:spPr>
            <a:xfrm>
              <a:off x="312549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5" name="Shape 595"/>
            <p:cNvSpPr/>
            <p:nvPr/>
          </p:nvSpPr>
          <p:spPr>
            <a:xfrm>
              <a:off x="3551526"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6" name="Shape 596"/>
            <p:cNvSpPr/>
            <p:nvPr/>
          </p:nvSpPr>
          <p:spPr>
            <a:xfrm>
              <a:off x="3977562"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7" name="Shape 597"/>
            <p:cNvSpPr/>
            <p:nvPr/>
          </p:nvSpPr>
          <p:spPr>
            <a:xfrm>
              <a:off x="4403599"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8" name="Shape 598"/>
            <p:cNvSpPr/>
            <p:nvPr/>
          </p:nvSpPr>
          <p:spPr>
            <a:xfrm>
              <a:off x="4829635"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9" name="Shape 599"/>
            <p:cNvSpPr/>
            <p:nvPr/>
          </p:nvSpPr>
          <p:spPr>
            <a:xfrm>
              <a:off x="525567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0" name="Shape 600"/>
            <p:cNvSpPr/>
            <p:nvPr/>
          </p:nvSpPr>
          <p:spPr>
            <a:xfrm>
              <a:off x="568170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1" name="Shape 601"/>
            <p:cNvSpPr/>
            <p:nvPr/>
          </p:nvSpPr>
          <p:spPr>
            <a:xfrm>
              <a:off x="6107744"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2" name="Shape 602"/>
            <p:cNvSpPr/>
            <p:nvPr/>
          </p:nvSpPr>
          <p:spPr>
            <a:xfrm>
              <a:off x="6533780"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3" name="Shape 603"/>
            <p:cNvSpPr/>
            <p:nvPr/>
          </p:nvSpPr>
          <p:spPr>
            <a:xfrm>
              <a:off x="695983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4" name="Shape 604"/>
            <p:cNvSpPr/>
            <p:nvPr/>
          </p:nvSpPr>
          <p:spPr>
            <a:xfrm>
              <a:off x="7385863"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5" name="Shape 605"/>
            <p:cNvSpPr/>
            <p:nvPr/>
          </p:nvSpPr>
          <p:spPr>
            <a:xfrm>
              <a:off x="781191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6" name="Shape 606"/>
            <p:cNvSpPr/>
            <p:nvPr/>
          </p:nvSpPr>
          <p:spPr>
            <a:xfrm>
              <a:off x="823794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C46"/>
        </a:solidFill>
      </p:bgPr>
    </p:bg>
    <p:spTree>
      <p:nvGrpSpPr>
        <p:cNvPr id="610" name="Shape 610"/>
        <p:cNvGrpSpPr/>
        <p:nvPr/>
      </p:nvGrpSpPr>
      <p:grpSpPr>
        <a:xfrm>
          <a:off x="0" y="0"/>
          <a:ext cx="0" cy="0"/>
          <a:chOff x="0" y="0"/>
          <a:chExt cx="0" cy="0"/>
        </a:xfrm>
      </p:grpSpPr>
      <p:grpSp>
        <p:nvGrpSpPr>
          <p:cNvPr id="611" name="Shape 611"/>
          <p:cNvGrpSpPr/>
          <p:nvPr/>
        </p:nvGrpSpPr>
        <p:grpSpPr>
          <a:xfrm>
            <a:off x="0" y="801262"/>
            <a:ext cx="9144000" cy="3970022"/>
            <a:chOff x="0" y="1278225"/>
            <a:chExt cx="9144000" cy="3493200"/>
          </a:xfrm>
        </p:grpSpPr>
        <p:sp>
          <p:nvSpPr>
            <p:cNvPr id="612" name="Shape 612"/>
            <p:cNvSpPr/>
            <p:nvPr/>
          </p:nvSpPr>
          <p:spPr>
            <a:xfrm>
              <a:off x="0" y="1278225"/>
              <a:ext cx="9144000" cy="3493200"/>
            </a:xfrm>
            <a:prstGeom prst="rect">
              <a:avLst/>
            </a:prstGeom>
            <a:solidFill>
              <a:srgbClr val="262A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3" name="Shape 613"/>
            <p:cNvSpPr/>
            <p:nvPr/>
          </p:nvSpPr>
          <p:spPr>
            <a:xfrm>
              <a:off x="0" y="1278225"/>
              <a:ext cx="9144000" cy="3417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14" name="Shape 614"/>
          <p:cNvSpPr/>
          <p:nvPr/>
        </p:nvSpPr>
        <p:spPr>
          <a:xfrm>
            <a:off x="3238838" y="2001847"/>
            <a:ext cx="411000" cy="395400"/>
          </a:xfrm>
          <a:prstGeom prst="ellipse">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5" name="Shape 615"/>
          <p:cNvSpPr/>
          <p:nvPr/>
        </p:nvSpPr>
        <p:spPr>
          <a:xfrm>
            <a:off x="627688" y="1501550"/>
            <a:ext cx="1227420" cy="967896"/>
          </a:xfrm>
          <a:prstGeom prst="flowChartDocument">
            <a:avLst/>
          </a:prstGeom>
          <a:solidFill>
            <a:srgbClr val="373C46"/>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chemeClr val="lt1"/>
                </a:solidFill>
                <a:latin typeface="Lato"/>
                <a:ea typeface="Lato"/>
                <a:cs typeface="Lato"/>
                <a:sym typeface="Lato"/>
              </a:rPr>
              <a:t>Code</a:t>
            </a:r>
            <a:endParaRPr b="1">
              <a:solidFill>
                <a:schemeClr val="lt1"/>
              </a:solidFill>
              <a:latin typeface="Lato"/>
              <a:ea typeface="Lato"/>
              <a:cs typeface="Lato"/>
              <a:sym typeface="Lato"/>
            </a:endParaRPr>
          </a:p>
        </p:txBody>
      </p:sp>
      <p:sp>
        <p:nvSpPr>
          <p:cNvPr id="616" name="Shape 616"/>
          <p:cNvSpPr/>
          <p:nvPr/>
        </p:nvSpPr>
        <p:spPr>
          <a:xfrm>
            <a:off x="591975" y="3072115"/>
            <a:ext cx="1298862" cy="967896"/>
          </a:xfrm>
          <a:prstGeom prst="flowChartDocument">
            <a:avLst/>
          </a:prstGeom>
          <a:solidFill>
            <a:srgbClr val="373C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Specification</a:t>
            </a:r>
            <a:endParaRPr b="1">
              <a:solidFill>
                <a:schemeClr val="lt1"/>
              </a:solidFill>
              <a:latin typeface="Lato"/>
              <a:ea typeface="Lato"/>
              <a:cs typeface="Lato"/>
              <a:sym typeface="Lato"/>
            </a:endParaRPr>
          </a:p>
        </p:txBody>
      </p:sp>
      <p:sp>
        <p:nvSpPr>
          <p:cNvPr id="617" name="Shape 617"/>
          <p:cNvSpPr/>
          <p:nvPr/>
        </p:nvSpPr>
        <p:spPr>
          <a:xfrm>
            <a:off x="2271200" y="2539092"/>
            <a:ext cx="548700" cy="346200"/>
          </a:xfrm>
          <a:prstGeom prst="rightArrow">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 name="Shape 618"/>
          <p:cNvSpPr/>
          <p:nvPr/>
        </p:nvSpPr>
        <p:spPr>
          <a:xfrm>
            <a:off x="4046488" y="1534522"/>
            <a:ext cx="411000" cy="395400"/>
          </a:xfrm>
          <a:prstGeom prst="ellipse">
            <a:avLst/>
          </a:prstGeom>
          <a:solidFill>
            <a:srgbClr val="78909C">
              <a:alpha val="4846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19" name="Shape 619"/>
          <p:cNvSpPr/>
          <p:nvPr/>
        </p:nvSpPr>
        <p:spPr>
          <a:xfrm>
            <a:off x="4457488" y="2233647"/>
            <a:ext cx="411000" cy="395400"/>
          </a:xfrm>
          <a:prstGeom prst="ellipse">
            <a:avLst/>
          </a:prstGeom>
          <a:solidFill>
            <a:srgbClr val="78909C">
              <a:alpha val="4846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20" name="Shape 620"/>
          <p:cNvSpPr/>
          <p:nvPr/>
        </p:nvSpPr>
        <p:spPr>
          <a:xfrm>
            <a:off x="3825913" y="2631722"/>
            <a:ext cx="411000" cy="395400"/>
          </a:xfrm>
          <a:prstGeom prst="ellipse">
            <a:avLst/>
          </a:prstGeom>
          <a:solidFill>
            <a:srgbClr val="78909C">
              <a:alpha val="4846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21" name="Shape 621"/>
          <p:cNvSpPr/>
          <p:nvPr/>
        </p:nvSpPr>
        <p:spPr>
          <a:xfrm>
            <a:off x="3414913" y="3373447"/>
            <a:ext cx="411000" cy="395400"/>
          </a:xfrm>
          <a:prstGeom prst="ellipse">
            <a:avLst/>
          </a:prstGeom>
          <a:solidFill>
            <a:srgbClr val="78909C">
              <a:alpha val="4846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22" name="Shape 622"/>
          <p:cNvSpPr/>
          <p:nvPr/>
        </p:nvSpPr>
        <p:spPr>
          <a:xfrm>
            <a:off x="4153238" y="3373447"/>
            <a:ext cx="411000" cy="395400"/>
          </a:xfrm>
          <a:prstGeom prst="ellipse">
            <a:avLst/>
          </a:prstGeom>
          <a:solidFill>
            <a:srgbClr val="78909C">
              <a:alpha val="4846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23" name="Shape 623"/>
          <p:cNvSpPr/>
          <p:nvPr/>
        </p:nvSpPr>
        <p:spPr>
          <a:xfrm>
            <a:off x="4685788" y="2900222"/>
            <a:ext cx="411000" cy="395400"/>
          </a:xfrm>
          <a:prstGeom prst="ellipse">
            <a:avLst/>
          </a:prstGeom>
          <a:solidFill>
            <a:srgbClr val="78909C">
              <a:alpha val="48460"/>
            </a:srgbClr>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624" name="Shape 624"/>
          <p:cNvCxnSpPr>
            <a:stCxn id="614" idx="0"/>
            <a:endCxn id="618" idx="2"/>
          </p:cNvCxnSpPr>
          <p:nvPr/>
        </p:nvCxnSpPr>
        <p:spPr>
          <a:xfrm rot="-5400000">
            <a:off x="3610538" y="1565947"/>
            <a:ext cx="269700" cy="602100"/>
          </a:xfrm>
          <a:prstGeom prst="curvedConnector2">
            <a:avLst/>
          </a:prstGeom>
          <a:noFill/>
          <a:ln cap="flat" cmpd="sng" w="19050">
            <a:solidFill>
              <a:schemeClr val="dk2"/>
            </a:solidFill>
            <a:prstDash val="solid"/>
            <a:round/>
            <a:headEnd len="med" w="med" type="none"/>
            <a:tailEnd len="med" w="med" type="triangle"/>
          </a:ln>
        </p:spPr>
      </p:cxnSp>
      <p:cxnSp>
        <p:nvCxnSpPr>
          <p:cNvPr id="625" name="Shape 625"/>
          <p:cNvCxnSpPr>
            <a:stCxn id="618" idx="6"/>
            <a:endCxn id="619" idx="0"/>
          </p:cNvCxnSpPr>
          <p:nvPr/>
        </p:nvCxnSpPr>
        <p:spPr>
          <a:xfrm>
            <a:off x="4457488" y="1732222"/>
            <a:ext cx="205500" cy="501300"/>
          </a:xfrm>
          <a:prstGeom prst="curvedConnector2">
            <a:avLst/>
          </a:prstGeom>
          <a:noFill/>
          <a:ln cap="flat" cmpd="sng" w="19050">
            <a:solidFill>
              <a:schemeClr val="dk2"/>
            </a:solidFill>
            <a:prstDash val="solid"/>
            <a:round/>
            <a:headEnd len="med" w="med" type="none"/>
            <a:tailEnd len="med" w="med" type="triangle"/>
          </a:ln>
        </p:spPr>
      </p:cxnSp>
      <p:cxnSp>
        <p:nvCxnSpPr>
          <p:cNvPr id="626" name="Shape 626"/>
          <p:cNvCxnSpPr>
            <a:stCxn id="618" idx="6"/>
            <a:endCxn id="623" idx="6"/>
          </p:cNvCxnSpPr>
          <p:nvPr/>
        </p:nvCxnSpPr>
        <p:spPr>
          <a:xfrm>
            <a:off x="4457488" y="1732222"/>
            <a:ext cx="639300" cy="1365600"/>
          </a:xfrm>
          <a:prstGeom prst="curvedConnector3">
            <a:avLst>
              <a:gd fmla="val 137248" name="adj1"/>
            </a:avLst>
          </a:prstGeom>
          <a:noFill/>
          <a:ln cap="flat" cmpd="sng" w="19050">
            <a:solidFill>
              <a:schemeClr val="dk2"/>
            </a:solidFill>
            <a:prstDash val="solid"/>
            <a:round/>
            <a:headEnd len="med" w="med" type="none"/>
            <a:tailEnd len="med" w="med" type="triangle"/>
          </a:ln>
        </p:spPr>
      </p:cxnSp>
      <p:cxnSp>
        <p:nvCxnSpPr>
          <p:cNvPr id="627" name="Shape 627"/>
          <p:cNvCxnSpPr>
            <a:stCxn id="619" idx="2"/>
            <a:endCxn id="620" idx="0"/>
          </p:cNvCxnSpPr>
          <p:nvPr/>
        </p:nvCxnSpPr>
        <p:spPr>
          <a:xfrm flipH="1">
            <a:off x="4031488" y="2431347"/>
            <a:ext cx="426000" cy="200400"/>
          </a:xfrm>
          <a:prstGeom prst="curvedConnector2">
            <a:avLst/>
          </a:prstGeom>
          <a:noFill/>
          <a:ln cap="flat" cmpd="sng" w="19050">
            <a:solidFill>
              <a:schemeClr val="dk2"/>
            </a:solidFill>
            <a:prstDash val="solid"/>
            <a:round/>
            <a:headEnd len="med" w="med" type="none"/>
            <a:tailEnd len="med" w="med" type="triangle"/>
          </a:ln>
        </p:spPr>
      </p:cxnSp>
      <p:cxnSp>
        <p:nvCxnSpPr>
          <p:cNvPr id="628" name="Shape 628"/>
          <p:cNvCxnSpPr>
            <a:stCxn id="620" idx="4"/>
            <a:endCxn id="622" idx="0"/>
          </p:cNvCxnSpPr>
          <p:nvPr/>
        </p:nvCxnSpPr>
        <p:spPr>
          <a:xfrm flipH="1" rot="-5400000">
            <a:off x="4021963" y="3036572"/>
            <a:ext cx="346200" cy="327300"/>
          </a:xfrm>
          <a:prstGeom prst="curvedConnector3">
            <a:avLst>
              <a:gd fmla="val 50018" name="adj1"/>
            </a:avLst>
          </a:prstGeom>
          <a:noFill/>
          <a:ln cap="flat" cmpd="sng" w="19050">
            <a:solidFill>
              <a:schemeClr val="dk2"/>
            </a:solidFill>
            <a:prstDash val="solid"/>
            <a:round/>
            <a:headEnd len="med" w="med" type="none"/>
            <a:tailEnd len="med" w="med" type="triangle"/>
          </a:ln>
        </p:spPr>
      </p:cxnSp>
      <p:cxnSp>
        <p:nvCxnSpPr>
          <p:cNvPr id="629" name="Shape 629"/>
          <p:cNvCxnSpPr>
            <a:stCxn id="620" idx="4"/>
            <a:endCxn id="621" idx="0"/>
          </p:cNvCxnSpPr>
          <p:nvPr/>
        </p:nvCxnSpPr>
        <p:spPr>
          <a:xfrm rot="5400000">
            <a:off x="3652813" y="2994722"/>
            <a:ext cx="346200" cy="411000"/>
          </a:xfrm>
          <a:prstGeom prst="curvedConnector3">
            <a:avLst>
              <a:gd fmla="val 50018" name="adj1"/>
            </a:avLst>
          </a:prstGeom>
          <a:noFill/>
          <a:ln cap="flat" cmpd="sng" w="19050">
            <a:solidFill>
              <a:schemeClr val="dk2"/>
            </a:solidFill>
            <a:prstDash val="solid"/>
            <a:round/>
            <a:headEnd len="med" w="med" type="none"/>
            <a:tailEnd len="med" w="med" type="triangle"/>
          </a:ln>
        </p:spPr>
      </p:cxnSp>
      <p:cxnSp>
        <p:nvCxnSpPr>
          <p:cNvPr id="630" name="Shape 630"/>
          <p:cNvCxnSpPr>
            <a:endCxn id="614" idx="2"/>
          </p:cNvCxnSpPr>
          <p:nvPr/>
        </p:nvCxnSpPr>
        <p:spPr>
          <a:xfrm flipH="1" rot="-5400000">
            <a:off x="2852138" y="1812847"/>
            <a:ext cx="522000" cy="251400"/>
          </a:xfrm>
          <a:prstGeom prst="curvedConnector2">
            <a:avLst/>
          </a:prstGeom>
          <a:noFill/>
          <a:ln cap="flat" cmpd="sng" w="19050">
            <a:solidFill>
              <a:schemeClr val="dk2"/>
            </a:solidFill>
            <a:prstDash val="solid"/>
            <a:round/>
            <a:headEnd len="med" w="med" type="none"/>
            <a:tailEnd len="med" w="med" type="triangle"/>
          </a:ln>
        </p:spPr>
      </p:cxnSp>
      <p:cxnSp>
        <p:nvCxnSpPr>
          <p:cNvPr id="631" name="Shape 631"/>
          <p:cNvCxnSpPr>
            <a:stCxn id="623" idx="2"/>
            <a:endCxn id="619" idx="4"/>
          </p:cNvCxnSpPr>
          <p:nvPr/>
        </p:nvCxnSpPr>
        <p:spPr>
          <a:xfrm rot="10800000">
            <a:off x="4662988" y="2629022"/>
            <a:ext cx="22800" cy="468900"/>
          </a:xfrm>
          <a:prstGeom prst="curvedConnector2">
            <a:avLst/>
          </a:prstGeom>
          <a:noFill/>
          <a:ln cap="flat" cmpd="sng" w="19050">
            <a:solidFill>
              <a:schemeClr val="dk2"/>
            </a:solidFill>
            <a:prstDash val="solid"/>
            <a:round/>
            <a:headEnd len="med" w="med" type="none"/>
            <a:tailEnd len="med" w="med" type="triangle"/>
          </a:ln>
        </p:spPr>
      </p:cxnSp>
      <p:cxnSp>
        <p:nvCxnSpPr>
          <p:cNvPr id="632" name="Shape 632"/>
          <p:cNvCxnSpPr>
            <a:stCxn id="622" idx="6"/>
            <a:endCxn id="622" idx="4"/>
          </p:cNvCxnSpPr>
          <p:nvPr/>
        </p:nvCxnSpPr>
        <p:spPr>
          <a:xfrm flipH="1">
            <a:off x="4358738" y="3571147"/>
            <a:ext cx="205500" cy="197700"/>
          </a:xfrm>
          <a:prstGeom prst="curvedConnector4">
            <a:avLst>
              <a:gd fmla="val -115876" name="adj1"/>
              <a:gd fmla="val 220448" name="adj2"/>
            </a:avLst>
          </a:prstGeom>
          <a:noFill/>
          <a:ln cap="flat" cmpd="sng" w="19050">
            <a:solidFill>
              <a:schemeClr val="dk2"/>
            </a:solidFill>
            <a:prstDash val="solid"/>
            <a:round/>
            <a:headEnd len="med" w="med" type="none"/>
            <a:tailEnd len="med" w="med" type="triangle"/>
          </a:ln>
        </p:spPr>
      </p:cxnSp>
      <p:sp>
        <p:nvSpPr>
          <p:cNvPr id="633" name="Shape 633"/>
          <p:cNvSpPr/>
          <p:nvPr/>
        </p:nvSpPr>
        <p:spPr>
          <a:xfrm>
            <a:off x="5708188" y="2539092"/>
            <a:ext cx="548700" cy="346200"/>
          </a:xfrm>
          <a:prstGeom prst="rightArrow">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4" name="Shape 634"/>
          <p:cNvSpPr/>
          <p:nvPr/>
        </p:nvSpPr>
        <p:spPr>
          <a:xfrm>
            <a:off x="6585700" y="2023297"/>
            <a:ext cx="411000" cy="395400"/>
          </a:xfrm>
          <a:prstGeom prst="ellipse">
            <a:avLst/>
          </a:prstGeom>
          <a:solidFill>
            <a:schemeClr val="lt2"/>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35" name="Shape 635"/>
          <p:cNvSpPr/>
          <p:nvPr/>
        </p:nvSpPr>
        <p:spPr>
          <a:xfrm>
            <a:off x="7393350" y="1555972"/>
            <a:ext cx="411000" cy="395400"/>
          </a:xfrm>
          <a:prstGeom prst="ellipse">
            <a:avLst/>
          </a:prstGeom>
          <a:solidFill>
            <a:schemeClr val="lt2"/>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36" name="Shape 636"/>
          <p:cNvSpPr/>
          <p:nvPr/>
        </p:nvSpPr>
        <p:spPr>
          <a:xfrm>
            <a:off x="7804350" y="2255097"/>
            <a:ext cx="411000" cy="395400"/>
          </a:xfrm>
          <a:prstGeom prst="ellipse">
            <a:avLst/>
          </a:prstGeom>
          <a:solidFill>
            <a:schemeClr val="lt2"/>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37" name="Shape 637"/>
          <p:cNvSpPr/>
          <p:nvPr/>
        </p:nvSpPr>
        <p:spPr>
          <a:xfrm>
            <a:off x="7172775" y="2653172"/>
            <a:ext cx="411000" cy="395400"/>
          </a:xfrm>
          <a:prstGeom prst="ellipse">
            <a:avLst/>
          </a:prstGeom>
          <a:solidFill>
            <a:schemeClr val="lt2"/>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38" name="Shape 638"/>
          <p:cNvSpPr/>
          <p:nvPr/>
        </p:nvSpPr>
        <p:spPr>
          <a:xfrm>
            <a:off x="6761775" y="3394897"/>
            <a:ext cx="411000" cy="395400"/>
          </a:xfrm>
          <a:prstGeom prst="ellipse">
            <a:avLst/>
          </a:prstGeom>
          <a:solidFill>
            <a:schemeClr val="lt2"/>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39" name="Shape 639"/>
          <p:cNvSpPr/>
          <p:nvPr/>
        </p:nvSpPr>
        <p:spPr>
          <a:xfrm>
            <a:off x="7500100" y="3394897"/>
            <a:ext cx="411000" cy="395400"/>
          </a:xfrm>
          <a:prstGeom prst="ellipse">
            <a:avLst/>
          </a:prstGeom>
          <a:solidFill>
            <a:schemeClr val="lt2"/>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40" name="Shape 640"/>
          <p:cNvSpPr/>
          <p:nvPr/>
        </p:nvSpPr>
        <p:spPr>
          <a:xfrm>
            <a:off x="8032650" y="2921672"/>
            <a:ext cx="411000" cy="395400"/>
          </a:xfrm>
          <a:prstGeom prst="ellipse">
            <a:avLst/>
          </a:prstGeom>
          <a:solidFill>
            <a:schemeClr val="lt2"/>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cxnSp>
        <p:nvCxnSpPr>
          <p:cNvPr id="641" name="Shape 641"/>
          <p:cNvCxnSpPr>
            <a:stCxn id="634" idx="0"/>
            <a:endCxn id="635" idx="2"/>
          </p:cNvCxnSpPr>
          <p:nvPr/>
        </p:nvCxnSpPr>
        <p:spPr>
          <a:xfrm rot="-5400000">
            <a:off x="6957400" y="1587397"/>
            <a:ext cx="269700" cy="602100"/>
          </a:xfrm>
          <a:prstGeom prst="curvedConnector2">
            <a:avLst/>
          </a:prstGeom>
          <a:noFill/>
          <a:ln cap="flat" cmpd="sng" w="19050">
            <a:solidFill>
              <a:schemeClr val="dk2"/>
            </a:solidFill>
            <a:prstDash val="solid"/>
            <a:round/>
            <a:headEnd len="med" w="med" type="none"/>
            <a:tailEnd len="med" w="med" type="triangle"/>
          </a:ln>
        </p:spPr>
      </p:cxnSp>
      <p:cxnSp>
        <p:nvCxnSpPr>
          <p:cNvPr id="642" name="Shape 642"/>
          <p:cNvCxnSpPr>
            <a:stCxn id="635" idx="6"/>
            <a:endCxn id="636" idx="0"/>
          </p:cNvCxnSpPr>
          <p:nvPr/>
        </p:nvCxnSpPr>
        <p:spPr>
          <a:xfrm>
            <a:off x="7804350" y="1753672"/>
            <a:ext cx="205500" cy="501300"/>
          </a:xfrm>
          <a:prstGeom prst="curvedConnector2">
            <a:avLst/>
          </a:prstGeom>
          <a:noFill/>
          <a:ln cap="flat" cmpd="sng" w="19050">
            <a:solidFill>
              <a:schemeClr val="dk2"/>
            </a:solidFill>
            <a:prstDash val="solid"/>
            <a:round/>
            <a:headEnd len="med" w="med" type="none"/>
            <a:tailEnd len="med" w="med" type="triangle"/>
          </a:ln>
        </p:spPr>
      </p:cxnSp>
      <p:cxnSp>
        <p:nvCxnSpPr>
          <p:cNvPr id="643" name="Shape 643"/>
          <p:cNvCxnSpPr>
            <a:stCxn id="635" idx="6"/>
            <a:endCxn id="640" idx="6"/>
          </p:cNvCxnSpPr>
          <p:nvPr/>
        </p:nvCxnSpPr>
        <p:spPr>
          <a:xfrm>
            <a:off x="7804350" y="1753672"/>
            <a:ext cx="639300" cy="1365600"/>
          </a:xfrm>
          <a:prstGeom prst="curvedConnector3">
            <a:avLst>
              <a:gd fmla="val 137248" name="adj1"/>
            </a:avLst>
          </a:prstGeom>
          <a:noFill/>
          <a:ln cap="flat" cmpd="sng" w="19050">
            <a:solidFill>
              <a:schemeClr val="dk2"/>
            </a:solidFill>
            <a:prstDash val="solid"/>
            <a:round/>
            <a:headEnd len="med" w="med" type="none"/>
            <a:tailEnd len="med" w="med" type="triangle"/>
          </a:ln>
        </p:spPr>
      </p:cxnSp>
      <p:cxnSp>
        <p:nvCxnSpPr>
          <p:cNvPr id="644" name="Shape 644"/>
          <p:cNvCxnSpPr>
            <a:stCxn id="636" idx="2"/>
            <a:endCxn id="637" idx="0"/>
          </p:cNvCxnSpPr>
          <p:nvPr/>
        </p:nvCxnSpPr>
        <p:spPr>
          <a:xfrm flipH="1">
            <a:off x="7378350" y="2452797"/>
            <a:ext cx="426000" cy="200400"/>
          </a:xfrm>
          <a:prstGeom prst="curvedConnector2">
            <a:avLst/>
          </a:prstGeom>
          <a:noFill/>
          <a:ln cap="flat" cmpd="sng" w="19050">
            <a:solidFill>
              <a:schemeClr val="dk2"/>
            </a:solidFill>
            <a:prstDash val="solid"/>
            <a:round/>
            <a:headEnd len="med" w="med" type="none"/>
            <a:tailEnd len="med" w="med" type="triangle"/>
          </a:ln>
        </p:spPr>
      </p:cxnSp>
      <p:cxnSp>
        <p:nvCxnSpPr>
          <p:cNvPr id="645" name="Shape 645"/>
          <p:cNvCxnSpPr>
            <a:stCxn id="637" idx="4"/>
            <a:endCxn id="639" idx="0"/>
          </p:cNvCxnSpPr>
          <p:nvPr/>
        </p:nvCxnSpPr>
        <p:spPr>
          <a:xfrm flipH="1" rot="-5400000">
            <a:off x="7368825" y="3058022"/>
            <a:ext cx="346200" cy="327300"/>
          </a:xfrm>
          <a:prstGeom prst="curvedConnector3">
            <a:avLst>
              <a:gd fmla="val 50018" name="adj1"/>
            </a:avLst>
          </a:prstGeom>
          <a:noFill/>
          <a:ln cap="flat" cmpd="sng" w="19050">
            <a:solidFill>
              <a:schemeClr val="dk2"/>
            </a:solidFill>
            <a:prstDash val="solid"/>
            <a:round/>
            <a:headEnd len="med" w="med" type="none"/>
            <a:tailEnd len="med" w="med" type="triangle"/>
          </a:ln>
        </p:spPr>
      </p:cxnSp>
      <p:cxnSp>
        <p:nvCxnSpPr>
          <p:cNvPr id="646" name="Shape 646"/>
          <p:cNvCxnSpPr>
            <a:stCxn id="637" idx="4"/>
            <a:endCxn id="638" idx="0"/>
          </p:cNvCxnSpPr>
          <p:nvPr/>
        </p:nvCxnSpPr>
        <p:spPr>
          <a:xfrm rot="5400000">
            <a:off x="6999675" y="3016172"/>
            <a:ext cx="346200" cy="411000"/>
          </a:xfrm>
          <a:prstGeom prst="curvedConnector3">
            <a:avLst>
              <a:gd fmla="val 50018" name="adj1"/>
            </a:avLst>
          </a:prstGeom>
          <a:noFill/>
          <a:ln cap="flat" cmpd="sng" w="19050">
            <a:solidFill>
              <a:schemeClr val="dk2"/>
            </a:solidFill>
            <a:prstDash val="solid"/>
            <a:round/>
            <a:headEnd len="med" w="med" type="none"/>
            <a:tailEnd len="med" w="med" type="triangle"/>
          </a:ln>
        </p:spPr>
      </p:cxnSp>
      <p:cxnSp>
        <p:nvCxnSpPr>
          <p:cNvPr id="647" name="Shape 647"/>
          <p:cNvCxnSpPr>
            <a:endCxn id="634" idx="2"/>
          </p:cNvCxnSpPr>
          <p:nvPr/>
        </p:nvCxnSpPr>
        <p:spPr>
          <a:xfrm flipH="1" rot="-5400000">
            <a:off x="6199000" y="1834297"/>
            <a:ext cx="522000" cy="251400"/>
          </a:xfrm>
          <a:prstGeom prst="curvedConnector2">
            <a:avLst/>
          </a:prstGeom>
          <a:noFill/>
          <a:ln cap="flat" cmpd="sng" w="19050">
            <a:solidFill>
              <a:schemeClr val="dk2"/>
            </a:solidFill>
            <a:prstDash val="solid"/>
            <a:round/>
            <a:headEnd len="med" w="med" type="none"/>
            <a:tailEnd len="med" w="med" type="triangle"/>
          </a:ln>
        </p:spPr>
      </p:cxnSp>
      <p:cxnSp>
        <p:nvCxnSpPr>
          <p:cNvPr id="648" name="Shape 648"/>
          <p:cNvCxnSpPr>
            <a:stCxn id="640" idx="2"/>
            <a:endCxn id="636" idx="4"/>
          </p:cNvCxnSpPr>
          <p:nvPr/>
        </p:nvCxnSpPr>
        <p:spPr>
          <a:xfrm rot="10800000">
            <a:off x="8009850" y="2650472"/>
            <a:ext cx="22800" cy="468900"/>
          </a:xfrm>
          <a:prstGeom prst="curvedConnector2">
            <a:avLst/>
          </a:prstGeom>
          <a:noFill/>
          <a:ln cap="flat" cmpd="sng" w="19050">
            <a:solidFill>
              <a:schemeClr val="dk2"/>
            </a:solidFill>
            <a:prstDash val="solid"/>
            <a:round/>
            <a:headEnd len="med" w="med" type="none"/>
            <a:tailEnd len="med" w="med" type="triangle"/>
          </a:ln>
        </p:spPr>
      </p:cxnSp>
      <p:cxnSp>
        <p:nvCxnSpPr>
          <p:cNvPr id="649" name="Shape 649"/>
          <p:cNvCxnSpPr>
            <a:stCxn id="639" idx="6"/>
            <a:endCxn id="639" idx="4"/>
          </p:cNvCxnSpPr>
          <p:nvPr/>
        </p:nvCxnSpPr>
        <p:spPr>
          <a:xfrm flipH="1">
            <a:off x="7705600" y="3592597"/>
            <a:ext cx="205500" cy="197700"/>
          </a:xfrm>
          <a:prstGeom prst="curvedConnector4">
            <a:avLst>
              <a:gd fmla="val -115876" name="adj1"/>
              <a:gd fmla="val 220448" name="adj2"/>
            </a:avLst>
          </a:prstGeom>
          <a:noFill/>
          <a:ln cap="flat" cmpd="sng" w="19050">
            <a:solidFill>
              <a:schemeClr val="dk2"/>
            </a:solidFill>
            <a:prstDash val="solid"/>
            <a:round/>
            <a:headEnd len="med" w="med" type="none"/>
            <a:tailEnd len="med" w="med" type="triangle"/>
          </a:ln>
        </p:spPr>
      </p:cxnSp>
      <p:sp>
        <p:nvSpPr>
          <p:cNvPr id="650" name="Shape 650"/>
          <p:cNvSpPr/>
          <p:nvPr/>
        </p:nvSpPr>
        <p:spPr>
          <a:xfrm>
            <a:off x="7564150" y="3451147"/>
            <a:ext cx="282900" cy="282900"/>
          </a:xfrm>
          <a:prstGeom prst="noSmoking">
            <a:avLst>
              <a:gd fmla="val 18750" name="adj"/>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651" name="Shape 651"/>
          <p:cNvPicPr preferRelativeResize="0"/>
          <p:nvPr/>
        </p:nvPicPr>
        <p:blipFill>
          <a:blip r:embed="rId3">
            <a:alphaModFix/>
          </a:blip>
          <a:stretch>
            <a:fillRect/>
          </a:stretch>
        </p:blipFill>
        <p:spPr>
          <a:xfrm>
            <a:off x="6649756" y="2079538"/>
            <a:ext cx="282900" cy="282900"/>
          </a:xfrm>
          <a:prstGeom prst="rect">
            <a:avLst/>
          </a:prstGeom>
          <a:noFill/>
          <a:ln>
            <a:noFill/>
          </a:ln>
        </p:spPr>
      </p:pic>
      <p:pic>
        <p:nvPicPr>
          <p:cNvPr id="652" name="Shape 652"/>
          <p:cNvPicPr preferRelativeResize="0"/>
          <p:nvPr/>
        </p:nvPicPr>
        <p:blipFill>
          <a:blip r:embed="rId3">
            <a:alphaModFix/>
          </a:blip>
          <a:stretch>
            <a:fillRect/>
          </a:stretch>
        </p:blipFill>
        <p:spPr>
          <a:xfrm>
            <a:off x="6825832" y="3451147"/>
            <a:ext cx="282900" cy="282900"/>
          </a:xfrm>
          <a:prstGeom prst="rect">
            <a:avLst/>
          </a:prstGeom>
          <a:noFill/>
          <a:ln>
            <a:noFill/>
          </a:ln>
        </p:spPr>
      </p:pic>
      <p:pic>
        <p:nvPicPr>
          <p:cNvPr id="653" name="Shape 653"/>
          <p:cNvPicPr preferRelativeResize="0"/>
          <p:nvPr/>
        </p:nvPicPr>
        <p:blipFill>
          <a:blip r:embed="rId3">
            <a:alphaModFix/>
          </a:blip>
          <a:stretch>
            <a:fillRect/>
          </a:stretch>
        </p:blipFill>
        <p:spPr>
          <a:xfrm>
            <a:off x="7236825" y="2709422"/>
            <a:ext cx="282900" cy="282900"/>
          </a:xfrm>
          <a:prstGeom prst="rect">
            <a:avLst/>
          </a:prstGeom>
          <a:noFill/>
          <a:ln>
            <a:noFill/>
          </a:ln>
        </p:spPr>
      </p:pic>
      <p:pic>
        <p:nvPicPr>
          <p:cNvPr id="654" name="Shape 654"/>
          <p:cNvPicPr preferRelativeResize="0"/>
          <p:nvPr/>
        </p:nvPicPr>
        <p:blipFill>
          <a:blip r:embed="rId3">
            <a:alphaModFix/>
          </a:blip>
          <a:stretch>
            <a:fillRect/>
          </a:stretch>
        </p:blipFill>
        <p:spPr>
          <a:xfrm>
            <a:off x="7868400" y="2311272"/>
            <a:ext cx="282900" cy="282900"/>
          </a:xfrm>
          <a:prstGeom prst="rect">
            <a:avLst/>
          </a:prstGeom>
          <a:noFill/>
          <a:ln>
            <a:noFill/>
          </a:ln>
        </p:spPr>
      </p:pic>
      <p:pic>
        <p:nvPicPr>
          <p:cNvPr id="655" name="Shape 655"/>
          <p:cNvPicPr preferRelativeResize="0"/>
          <p:nvPr/>
        </p:nvPicPr>
        <p:blipFill>
          <a:blip r:embed="rId3">
            <a:alphaModFix/>
          </a:blip>
          <a:stretch>
            <a:fillRect/>
          </a:stretch>
        </p:blipFill>
        <p:spPr>
          <a:xfrm>
            <a:off x="8096700" y="2980097"/>
            <a:ext cx="282900" cy="282900"/>
          </a:xfrm>
          <a:prstGeom prst="rect">
            <a:avLst/>
          </a:prstGeom>
          <a:noFill/>
          <a:ln>
            <a:noFill/>
          </a:ln>
        </p:spPr>
      </p:pic>
      <p:pic>
        <p:nvPicPr>
          <p:cNvPr id="656" name="Shape 656"/>
          <p:cNvPicPr preferRelativeResize="0"/>
          <p:nvPr/>
        </p:nvPicPr>
        <p:blipFill>
          <a:blip r:embed="rId4">
            <a:alphaModFix/>
          </a:blip>
          <a:stretch>
            <a:fillRect/>
          </a:stretch>
        </p:blipFill>
        <p:spPr>
          <a:xfrm>
            <a:off x="7457375" y="1612284"/>
            <a:ext cx="282900" cy="253434"/>
          </a:xfrm>
          <a:prstGeom prst="rect">
            <a:avLst/>
          </a:prstGeom>
          <a:noFill/>
          <a:ln>
            <a:noFill/>
          </a:ln>
        </p:spPr>
      </p:pic>
      <p:sp>
        <p:nvSpPr>
          <p:cNvPr id="657" name="Shape 657"/>
          <p:cNvSpPr txBox="1"/>
          <p:nvPr>
            <p:ph type="title"/>
          </p:nvPr>
        </p:nvSpPr>
        <p:spPr>
          <a:xfrm>
            <a:off x="311700" y="228600"/>
            <a:ext cx="4065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7BB8F2"/>
                </a:solidFill>
                <a:latin typeface="Lato"/>
                <a:ea typeface="Lato"/>
                <a:cs typeface="Lato"/>
                <a:sym typeface="Lato"/>
              </a:rPr>
              <a:t>Model Checking</a:t>
            </a:r>
            <a:endParaRPr b="1">
              <a:solidFill>
                <a:srgbClr val="7BB8F2"/>
              </a:solidFill>
              <a:latin typeface="Lato"/>
              <a:ea typeface="Lato"/>
              <a:cs typeface="Lato"/>
              <a:sym typeface="Lato"/>
            </a:endParaRPr>
          </a:p>
        </p:txBody>
      </p:sp>
      <p:sp>
        <p:nvSpPr>
          <p:cNvPr id="658" name="Shape 658"/>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659" name="Shape 659"/>
          <p:cNvGrpSpPr/>
          <p:nvPr/>
        </p:nvGrpSpPr>
        <p:grpSpPr>
          <a:xfrm>
            <a:off x="143400" y="4824550"/>
            <a:ext cx="8520545" cy="192300"/>
            <a:chOff x="143400" y="4824550"/>
            <a:chExt cx="8520545" cy="192300"/>
          </a:xfrm>
        </p:grpSpPr>
        <p:sp>
          <p:nvSpPr>
            <p:cNvPr id="660" name="Shape 660"/>
            <p:cNvSpPr/>
            <p:nvPr/>
          </p:nvSpPr>
          <p:spPr>
            <a:xfrm>
              <a:off x="14340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1" name="Shape 661"/>
            <p:cNvSpPr/>
            <p:nvPr/>
          </p:nvSpPr>
          <p:spPr>
            <a:xfrm>
              <a:off x="56939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62" name="Shape 662"/>
            <p:cNvSpPr/>
            <p:nvPr/>
          </p:nvSpPr>
          <p:spPr>
            <a:xfrm>
              <a:off x="99538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3" name="Shape 663"/>
            <p:cNvSpPr/>
            <p:nvPr/>
          </p:nvSpPr>
          <p:spPr>
            <a:xfrm>
              <a:off x="1421344"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4" name="Shape 664"/>
            <p:cNvSpPr/>
            <p:nvPr/>
          </p:nvSpPr>
          <p:spPr>
            <a:xfrm>
              <a:off x="184738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5" name="Shape 665"/>
            <p:cNvSpPr/>
            <p:nvPr/>
          </p:nvSpPr>
          <p:spPr>
            <a:xfrm>
              <a:off x="2273417"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6" name="Shape 666"/>
            <p:cNvSpPr/>
            <p:nvPr/>
          </p:nvSpPr>
          <p:spPr>
            <a:xfrm>
              <a:off x="2699453"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7" name="Shape 667"/>
            <p:cNvSpPr/>
            <p:nvPr/>
          </p:nvSpPr>
          <p:spPr>
            <a:xfrm>
              <a:off x="312549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8" name="Shape 668"/>
            <p:cNvSpPr/>
            <p:nvPr/>
          </p:nvSpPr>
          <p:spPr>
            <a:xfrm>
              <a:off x="3551526"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9" name="Shape 669"/>
            <p:cNvSpPr/>
            <p:nvPr/>
          </p:nvSpPr>
          <p:spPr>
            <a:xfrm>
              <a:off x="3977562"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0" name="Shape 670"/>
            <p:cNvSpPr/>
            <p:nvPr/>
          </p:nvSpPr>
          <p:spPr>
            <a:xfrm>
              <a:off x="4403599"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1" name="Shape 671"/>
            <p:cNvSpPr/>
            <p:nvPr/>
          </p:nvSpPr>
          <p:spPr>
            <a:xfrm>
              <a:off x="4829635"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2" name="Shape 672"/>
            <p:cNvSpPr/>
            <p:nvPr/>
          </p:nvSpPr>
          <p:spPr>
            <a:xfrm>
              <a:off x="525567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3" name="Shape 673"/>
            <p:cNvSpPr/>
            <p:nvPr/>
          </p:nvSpPr>
          <p:spPr>
            <a:xfrm>
              <a:off x="568170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4" name="Shape 674"/>
            <p:cNvSpPr/>
            <p:nvPr/>
          </p:nvSpPr>
          <p:spPr>
            <a:xfrm>
              <a:off x="6107744"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5" name="Shape 675"/>
            <p:cNvSpPr/>
            <p:nvPr/>
          </p:nvSpPr>
          <p:spPr>
            <a:xfrm>
              <a:off x="6533780"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6" name="Shape 676"/>
            <p:cNvSpPr/>
            <p:nvPr/>
          </p:nvSpPr>
          <p:spPr>
            <a:xfrm>
              <a:off x="695983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7" name="Shape 677"/>
            <p:cNvSpPr/>
            <p:nvPr/>
          </p:nvSpPr>
          <p:spPr>
            <a:xfrm>
              <a:off x="7385863"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8" name="Shape 678"/>
            <p:cNvSpPr/>
            <p:nvPr/>
          </p:nvSpPr>
          <p:spPr>
            <a:xfrm>
              <a:off x="781191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9" name="Shape 679"/>
            <p:cNvSpPr/>
            <p:nvPr/>
          </p:nvSpPr>
          <p:spPr>
            <a:xfrm>
              <a:off x="823794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C46"/>
        </a:solidFill>
      </p:bgPr>
    </p:bg>
    <p:spTree>
      <p:nvGrpSpPr>
        <p:cNvPr id="683" name="Shape 683"/>
        <p:cNvGrpSpPr/>
        <p:nvPr/>
      </p:nvGrpSpPr>
      <p:grpSpPr>
        <a:xfrm>
          <a:off x="0" y="0"/>
          <a:ext cx="0" cy="0"/>
          <a:chOff x="0" y="0"/>
          <a:chExt cx="0" cy="0"/>
        </a:xfrm>
      </p:grpSpPr>
      <p:grpSp>
        <p:nvGrpSpPr>
          <p:cNvPr id="684" name="Shape 684"/>
          <p:cNvGrpSpPr/>
          <p:nvPr/>
        </p:nvGrpSpPr>
        <p:grpSpPr>
          <a:xfrm>
            <a:off x="0" y="801262"/>
            <a:ext cx="9144000" cy="3970022"/>
            <a:chOff x="0" y="1278225"/>
            <a:chExt cx="9144000" cy="3493200"/>
          </a:xfrm>
        </p:grpSpPr>
        <p:sp>
          <p:nvSpPr>
            <p:cNvPr id="685" name="Shape 685"/>
            <p:cNvSpPr/>
            <p:nvPr/>
          </p:nvSpPr>
          <p:spPr>
            <a:xfrm>
              <a:off x="0" y="1278225"/>
              <a:ext cx="9144000" cy="3493200"/>
            </a:xfrm>
            <a:prstGeom prst="rect">
              <a:avLst/>
            </a:prstGeom>
            <a:solidFill>
              <a:srgbClr val="262A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6" name="Shape 686"/>
            <p:cNvSpPr/>
            <p:nvPr/>
          </p:nvSpPr>
          <p:spPr>
            <a:xfrm>
              <a:off x="0" y="1278225"/>
              <a:ext cx="9144000" cy="3417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87" name="Shape 687"/>
          <p:cNvSpPr/>
          <p:nvPr/>
        </p:nvSpPr>
        <p:spPr>
          <a:xfrm>
            <a:off x="4474525" y="801300"/>
            <a:ext cx="42600" cy="3881400"/>
          </a:xfrm>
          <a:prstGeom prst="rect">
            <a:avLst/>
          </a:prstGeom>
          <a:solidFill>
            <a:srgbClr val="D0E0E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8" name="Shape 688"/>
          <p:cNvSpPr txBox="1"/>
          <p:nvPr>
            <p:ph idx="1" type="body"/>
          </p:nvPr>
        </p:nvSpPr>
        <p:spPr>
          <a:xfrm>
            <a:off x="303726" y="1723926"/>
            <a:ext cx="4143600" cy="1749000"/>
          </a:xfrm>
          <a:prstGeom prst="rect">
            <a:avLst/>
          </a:prstGeom>
        </p:spPr>
        <p:txBody>
          <a:bodyPr anchorCtr="0" anchor="t" bIns="91425" lIns="91425" spcFirstLastPara="1" rIns="91425" wrap="square" tIns="91425">
            <a:noAutofit/>
          </a:bodyPr>
          <a:lstStyle/>
          <a:p>
            <a:pPr indent="-311150" lvl="0" marL="457200" rtl="0">
              <a:lnSpc>
                <a:spcPct val="115848"/>
              </a:lnSpc>
              <a:spcBef>
                <a:spcPts val="0"/>
              </a:spcBef>
              <a:spcAft>
                <a:spcPts val="0"/>
              </a:spcAft>
              <a:buClr>
                <a:srgbClr val="999999"/>
              </a:buClr>
              <a:buSzPts val="1300"/>
              <a:buFont typeface="Courier New"/>
              <a:buAutoNum type="arabicPeriod"/>
            </a:pPr>
            <a:r>
              <a:rPr b="1" lang="en" sz="1050">
                <a:solidFill>
                  <a:srgbClr val="003366"/>
                </a:solidFill>
                <a:latin typeface="Verdana"/>
                <a:ea typeface="Verdana"/>
                <a:cs typeface="Verdana"/>
                <a:sym typeface="Verdana"/>
              </a:rPr>
              <a:t>function</a:t>
            </a:r>
            <a:r>
              <a:rPr lang="en" sz="1050">
                <a:solidFill>
                  <a:srgbClr val="000020"/>
                </a:solidFill>
                <a:latin typeface="Verdana"/>
                <a:ea typeface="Verdana"/>
                <a:cs typeface="Verdana"/>
                <a:sym typeface="Verdana"/>
              </a:rPr>
              <a:t> withdraw</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endParaRPr sz="1050">
              <a:solidFill>
                <a:srgbClr val="00990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a:pPr>
            <a:r>
              <a:rPr b="1" lang="en" sz="1050">
                <a:solidFill>
                  <a:srgbClr val="000066"/>
                </a:solidFill>
                <a:latin typeface="Verdana"/>
                <a:ea typeface="Verdana"/>
                <a:cs typeface="Verdana"/>
                <a:sym typeface="Verdana"/>
              </a:rPr>
              <a:t>    if</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&gt;</a:t>
            </a:r>
            <a:r>
              <a:rPr lang="en" sz="1050">
                <a:solidFill>
                  <a:srgbClr val="000020"/>
                </a:solidFill>
                <a:latin typeface="Verdana"/>
                <a:ea typeface="Verdana"/>
                <a:cs typeface="Verdana"/>
                <a:sym typeface="Verdana"/>
              </a:rPr>
              <a:t> </a:t>
            </a:r>
            <a:r>
              <a:rPr lang="en" sz="1050">
                <a:solidFill>
                  <a:srgbClr val="CC0000"/>
                </a:solidFill>
                <a:latin typeface="Verdana"/>
                <a:ea typeface="Verdana"/>
                <a:cs typeface="Verdana"/>
                <a:sym typeface="Verdana"/>
              </a:rPr>
              <a:t>0</a:t>
            </a:r>
            <a:endParaRPr sz="1050">
              <a:solidFill>
                <a:srgbClr val="CC000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a:pPr>
            <a:r>
              <a:rPr lang="en" sz="1050">
                <a:solidFill>
                  <a:srgbClr val="009900"/>
                </a:solidFill>
                <a:latin typeface="Verdana"/>
                <a:ea typeface="Verdana"/>
                <a:cs typeface="Verdana"/>
                <a:sym typeface="Verdana"/>
              </a:rPr>
              <a:t>        &amp;&amp; </a:t>
            </a:r>
            <a:r>
              <a:rPr lang="en" sz="1050">
                <a:solidFill>
                  <a:srgbClr val="373C46"/>
                </a:solidFill>
                <a:latin typeface="Verdana"/>
                <a:ea typeface="Verdana"/>
                <a:cs typeface="Verdana"/>
                <a:sym typeface="Verdana"/>
              </a:rPr>
              <a:t>bankBalance </a:t>
            </a:r>
            <a:r>
              <a:rPr lang="en" sz="1050">
                <a:solidFill>
                  <a:srgbClr val="009900"/>
                </a:solidFill>
                <a:latin typeface="Verdana"/>
                <a:ea typeface="Verdana"/>
                <a:cs typeface="Verdana"/>
                <a:sym typeface="Verdana"/>
              </a:rPr>
              <a:t>&gt; </a:t>
            </a:r>
            <a:r>
              <a:rPr lang="en" sz="1050">
                <a:solidFill>
                  <a:srgbClr val="CC0000"/>
                </a:solidFill>
                <a:latin typeface="Verdana"/>
                <a:ea typeface="Verdana"/>
                <a:cs typeface="Verdana"/>
                <a:sym typeface="Verdana"/>
              </a:rPr>
              <a:t>0</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endParaRPr sz="1050">
              <a:solidFill>
                <a:srgbClr val="00002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a:pPr>
            <a:r>
              <a:rPr lang="en" sz="1050">
                <a:solidFill>
                  <a:srgbClr val="000020"/>
                </a:solidFill>
                <a:latin typeface="Verdana"/>
                <a:ea typeface="Verdana"/>
                <a:cs typeface="Verdana"/>
                <a:sym typeface="Verdana"/>
              </a:rPr>
              <a:t>        msg.</a:t>
            </a:r>
            <a:r>
              <a:rPr lang="en" sz="1050">
                <a:solidFill>
                  <a:srgbClr val="660066"/>
                </a:solidFill>
                <a:latin typeface="Verdana"/>
                <a:ea typeface="Verdana"/>
                <a:cs typeface="Verdana"/>
                <a:sym typeface="Verdana"/>
              </a:rPr>
              <a:t>sender</a:t>
            </a:r>
            <a:r>
              <a:rPr lang="en" sz="1050">
                <a:solidFill>
                  <a:srgbClr val="000020"/>
                </a:solidFill>
                <a:latin typeface="Verdana"/>
                <a:ea typeface="Verdana"/>
                <a:cs typeface="Verdana"/>
                <a:sym typeface="Verdana"/>
              </a:rPr>
              <a:t>.</a:t>
            </a:r>
            <a:r>
              <a:rPr lang="en" sz="1050">
                <a:solidFill>
                  <a:srgbClr val="660066"/>
                </a:solidFill>
                <a:latin typeface="Verdana"/>
                <a:ea typeface="Verdana"/>
                <a:cs typeface="Verdana"/>
                <a:sym typeface="Verdana"/>
              </a:rPr>
              <a:t>call</a:t>
            </a:r>
            <a:r>
              <a:rPr lang="en" sz="1050">
                <a:solidFill>
                  <a:srgbClr val="000020"/>
                </a:solidFill>
                <a:latin typeface="Verdana"/>
                <a:ea typeface="Verdana"/>
                <a:cs typeface="Verdana"/>
                <a:sym typeface="Verdana"/>
              </a:rPr>
              <a:t>.</a:t>
            </a:r>
            <a:r>
              <a:rPr lang="en" sz="1050">
                <a:solidFill>
                  <a:srgbClr val="660066"/>
                </a:solidFill>
                <a:latin typeface="Verdana"/>
                <a:ea typeface="Verdana"/>
                <a:cs typeface="Verdana"/>
                <a:sym typeface="Verdana"/>
              </a:rPr>
              <a:t>value</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endParaRPr sz="1050">
              <a:solidFill>
                <a:srgbClr val="00002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a:pPr>
            <a:r>
              <a:rPr lang="en" sz="1050">
                <a:solidFill>
                  <a:srgbClr val="000020"/>
                </a:solidFill>
                <a:latin typeface="Verdana"/>
                <a:ea typeface="Verdana"/>
                <a:cs typeface="Verdana"/>
                <a:sym typeface="Verdana"/>
              </a:rPr>
              <a:t>        bankBalance </a:t>
            </a:r>
            <a:r>
              <a:rPr lang="en" sz="1050">
                <a:solidFill>
                  <a:srgbClr val="339933"/>
                </a:solidFill>
                <a:latin typeface="Verdana"/>
                <a:ea typeface="Verdana"/>
                <a:cs typeface="Verdana"/>
                <a:sym typeface="Verdana"/>
              </a:rPr>
              <a:t>-=</a:t>
            </a:r>
            <a:r>
              <a:rPr lang="en" sz="1050">
                <a:solidFill>
                  <a:srgbClr val="000020"/>
                </a:solidFill>
                <a:latin typeface="Verdana"/>
                <a:ea typeface="Verdana"/>
                <a:cs typeface="Verdana"/>
                <a:sym typeface="Verdana"/>
              </a:rPr>
              <a:t> 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339933"/>
                </a:solidFill>
                <a:latin typeface="Verdana"/>
                <a:ea typeface="Verdana"/>
                <a:cs typeface="Verdana"/>
                <a:sym typeface="Verdana"/>
              </a:rPr>
              <a:t>;</a:t>
            </a:r>
            <a:r>
              <a:rPr lang="en" sz="1050">
                <a:solidFill>
                  <a:srgbClr val="000020"/>
                </a:solidFill>
                <a:latin typeface="Verdana"/>
                <a:ea typeface="Verdana"/>
                <a:cs typeface="Verdana"/>
                <a:sym typeface="Verdana"/>
              </a:rPr>
              <a:t>      </a:t>
            </a:r>
            <a:endParaRPr sz="1050">
              <a:solidFill>
                <a:srgbClr val="00002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a:pPr>
            <a:r>
              <a:rPr lang="en" sz="1050">
                <a:solidFill>
                  <a:srgbClr val="000020"/>
                </a:solidFill>
                <a:latin typeface="Verdana"/>
                <a:ea typeface="Verdana"/>
                <a:cs typeface="Verdana"/>
                <a:sym typeface="Verdana"/>
              </a:rPr>
              <a:t>        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CC0000"/>
                </a:solidFill>
                <a:latin typeface="Verdana"/>
                <a:ea typeface="Verdana"/>
                <a:cs typeface="Verdana"/>
                <a:sym typeface="Verdana"/>
              </a:rPr>
              <a:t>0</a:t>
            </a:r>
            <a:r>
              <a:rPr lang="en" sz="1050">
                <a:solidFill>
                  <a:srgbClr val="339933"/>
                </a:solidFill>
                <a:latin typeface="Verdana"/>
                <a:ea typeface="Verdana"/>
                <a:cs typeface="Verdana"/>
                <a:sym typeface="Verdana"/>
              </a:rPr>
              <a:t>;</a:t>
            </a:r>
            <a:endParaRPr sz="1050">
              <a:solidFill>
                <a:srgbClr val="339933"/>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a:pPr>
            <a:r>
              <a:rPr lang="en" sz="1050">
                <a:solidFill>
                  <a:srgbClr val="009900"/>
                </a:solidFill>
                <a:latin typeface="Verdana"/>
                <a:ea typeface="Verdana"/>
                <a:cs typeface="Verdana"/>
                <a:sym typeface="Verdana"/>
              </a:rPr>
              <a:t>    }</a:t>
            </a:r>
            <a:endParaRPr sz="1050">
              <a:solidFill>
                <a:srgbClr val="00990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a:pPr>
            <a:r>
              <a:rPr lang="en" sz="1050">
                <a:solidFill>
                  <a:srgbClr val="009900"/>
                </a:solidFill>
                <a:latin typeface="Verdana"/>
                <a:ea typeface="Verdana"/>
                <a:cs typeface="Verdana"/>
                <a:sym typeface="Verdana"/>
              </a:rPr>
              <a:t>}</a:t>
            </a:r>
            <a:endParaRPr sz="1050">
              <a:solidFill>
                <a:srgbClr val="009900"/>
              </a:solidFill>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a:p>
        </p:txBody>
      </p:sp>
      <p:sp>
        <p:nvSpPr>
          <p:cNvPr id="689" name="Shape 689"/>
          <p:cNvSpPr txBox="1"/>
          <p:nvPr>
            <p:ph idx="2" type="body"/>
          </p:nvPr>
        </p:nvSpPr>
        <p:spPr>
          <a:xfrm>
            <a:off x="4786175" y="1723926"/>
            <a:ext cx="4143600" cy="2136900"/>
          </a:xfrm>
          <a:prstGeom prst="rect">
            <a:avLst/>
          </a:prstGeom>
        </p:spPr>
        <p:txBody>
          <a:bodyPr anchorCtr="0" anchor="t" bIns="91425" lIns="91425" spcFirstLastPara="1" rIns="91425" wrap="square" tIns="91425">
            <a:noAutofit/>
          </a:bodyPr>
          <a:lstStyle/>
          <a:p>
            <a:pPr indent="-311150" lvl="0" marL="457200" rtl="0">
              <a:lnSpc>
                <a:spcPct val="115848"/>
              </a:lnSpc>
              <a:spcBef>
                <a:spcPts val="0"/>
              </a:spcBef>
              <a:spcAft>
                <a:spcPts val="0"/>
              </a:spcAft>
              <a:buClr>
                <a:srgbClr val="999999"/>
              </a:buClr>
              <a:buSzPts val="1300"/>
              <a:buFont typeface="Courier New"/>
              <a:buAutoNum type="arabicPeriod" startAt="9"/>
            </a:pPr>
            <a:r>
              <a:rPr b="1" lang="en" sz="1050">
                <a:solidFill>
                  <a:srgbClr val="003366"/>
                </a:solidFill>
                <a:latin typeface="Verdana"/>
                <a:ea typeface="Verdana"/>
                <a:cs typeface="Verdana"/>
                <a:sym typeface="Verdana"/>
              </a:rPr>
              <a:t>function</a:t>
            </a:r>
            <a:r>
              <a:rPr lang="en" sz="1050">
                <a:solidFill>
                  <a:srgbClr val="000020"/>
                </a:solidFill>
                <a:latin typeface="Verdana"/>
                <a:ea typeface="Verdana"/>
                <a:cs typeface="Verdana"/>
                <a:sym typeface="Verdana"/>
              </a:rPr>
              <a:t> transferBalance</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address dest</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endParaRPr sz="1050">
              <a:solidFill>
                <a:srgbClr val="00002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startAt="9"/>
            </a:pPr>
            <a:r>
              <a:rPr i="1" lang="en" sz="1050">
                <a:solidFill>
                  <a:srgbClr val="006600"/>
                </a:solidFill>
                <a:latin typeface="Verdana"/>
                <a:ea typeface="Verdana"/>
                <a:cs typeface="Verdana"/>
                <a:sym typeface="Verdana"/>
              </a:rPr>
              <a:t>// no need to update bankBalance: money does not leave the bank</a:t>
            </a:r>
            <a:endParaRPr i="1" sz="1050">
              <a:solidFill>
                <a:srgbClr val="00660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startAt="9"/>
            </a:pPr>
            <a:r>
              <a:rPr b="1" lang="en" sz="1050">
                <a:solidFill>
                  <a:srgbClr val="000066"/>
                </a:solidFill>
                <a:latin typeface="Verdana"/>
                <a:ea typeface="Verdana"/>
                <a:cs typeface="Verdana"/>
                <a:sym typeface="Verdana"/>
              </a:rPr>
              <a:t>    if</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&gt;</a:t>
            </a:r>
            <a:r>
              <a:rPr lang="en" sz="1050">
                <a:solidFill>
                  <a:srgbClr val="000020"/>
                </a:solidFill>
                <a:latin typeface="Verdana"/>
                <a:ea typeface="Verdana"/>
                <a:cs typeface="Verdana"/>
                <a:sym typeface="Verdana"/>
              </a:rPr>
              <a:t> </a:t>
            </a:r>
            <a:r>
              <a:rPr lang="en" sz="1050">
                <a:solidFill>
                  <a:srgbClr val="CC0000"/>
                </a:solidFill>
                <a:latin typeface="Verdana"/>
                <a:ea typeface="Verdana"/>
                <a:cs typeface="Verdana"/>
                <a:sym typeface="Verdana"/>
              </a:rPr>
              <a:t>0</a:t>
            </a:r>
            <a:endParaRPr sz="1050">
              <a:solidFill>
                <a:srgbClr val="CC000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startAt="9"/>
            </a:pPr>
            <a:r>
              <a:rPr lang="en" sz="1050">
                <a:solidFill>
                  <a:srgbClr val="339933"/>
                </a:solidFill>
                <a:latin typeface="Verdana"/>
                <a:ea typeface="Verdana"/>
                <a:cs typeface="Verdana"/>
                <a:sym typeface="Verdana"/>
              </a:rPr>
              <a:t>        &amp;&amp;</a:t>
            </a:r>
            <a:r>
              <a:rPr lang="en" sz="1050">
                <a:solidFill>
                  <a:srgbClr val="000020"/>
                </a:solidFill>
                <a:latin typeface="Verdana"/>
                <a:ea typeface="Verdana"/>
                <a:cs typeface="Verdana"/>
                <a:sym typeface="Verdana"/>
              </a:rPr>
              <a:t>member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&amp;&amp;</a:t>
            </a:r>
            <a:r>
              <a:rPr lang="en" sz="1050">
                <a:solidFill>
                  <a:srgbClr val="000020"/>
                </a:solidFill>
                <a:latin typeface="Verdana"/>
                <a:ea typeface="Verdana"/>
                <a:cs typeface="Verdana"/>
                <a:sym typeface="Verdana"/>
              </a:rPr>
              <a:t> member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dest</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endParaRPr sz="1050">
              <a:solidFill>
                <a:srgbClr val="00990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startAt="9"/>
            </a:pPr>
            <a:r>
              <a:rPr lang="en" sz="1050">
                <a:solidFill>
                  <a:srgbClr val="000020"/>
                </a:solidFill>
                <a:latin typeface="Verdana"/>
                <a:ea typeface="Verdana"/>
                <a:cs typeface="Verdana"/>
                <a:sym typeface="Verdana"/>
              </a:rPr>
              <a:t>        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dest</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a:t>
            </a:r>
            <a:r>
              <a:rPr lang="en" sz="1050">
                <a:solidFill>
                  <a:srgbClr val="000020"/>
                </a:solidFill>
                <a:latin typeface="Verdana"/>
                <a:ea typeface="Verdana"/>
                <a:cs typeface="Verdana"/>
                <a:sym typeface="Verdana"/>
              </a:rPr>
              <a:t> 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339933"/>
                </a:solidFill>
                <a:latin typeface="Verdana"/>
                <a:ea typeface="Verdana"/>
                <a:cs typeface="Verdana"/>
                <a:sym typeface="Verdana"/>
              </a:rPr>
              <a:t>;</a:t>
            </a:r>
            <a:endParaRPr sz="1050">
              <a:solidFill>
                <a:srgbClr val="339933"/>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startAt="9"/>
            </a:pPr>
            <a:r>
              <a:rPr lang="en" sz="1050">
                <a:solidFill>
                  <a:srgbClr val="000020"/>
                </a:solidFill>
                <a:latin typeface="Verdana"/>
                <a:ea typeface="Verdana"/>
                <a:cs typeface="Verdana"/>
                <a:sym typeface="Verdana"/>
              </a:rPr>
              <a:t>        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CC0000"/>
                </a:solidFill>
                <a:latin typeface="Verdana"/>
                <a:ea typeface="Verdana"/>
                <a:cs typeface="Verdana"/>
                <a:sym typeface="Verdana"/>
              </a:rPr>
              <a:t>0</a:t>
            </a:r>
            <a:r>
              <a:rPr lang="en" sz="1050">
                <a:solidFill>
                  <a:srgbClr val="339933"/>
                </a:solidFill>
                <a:latin typeface="Verdana"/>
                <a:ea typeface="Verdana"/>
                <a:cs typeface="Verdana"/>
                <a:sym typeface="Verdana"/>
              </a:rPr>
              <a:t>;</a:t>
            </a:r>
            <a:endParaRPr sz="1050">
              <a:solidFill>
                <a:srgbClr val="339933"/>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startAt="9"/>
            </a:pPr>
            <a:r>
              <a:rPr lang="en" sz="1050">
                <a:solidFill>
                  <a:srgbClr val="009900"/>
                </a:solidFill>
                <a:latin typeface="Verdana"/>
                <a:ea typeface="Verdana"/>
                <a:cs typeface="Verdana"/>
                <a:sym typeface="Verdana"/>
              </a:rPr>
              <a:t>    }</a:t>
            </a:r>
            <a:endParaRPr sz="1050">
              <a:solidFill>
                <a:srgbClr val="00990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startAt="9"/>
            </a:pPr>
            <a:r>
              <a:rPr lang="en" sz="1050">
                <a:solidFill>
                  <a:srgbClr val="009900"/>
                </a:solidFill>
                <a:latin typeface="Verdana"/>
                <a:ea typeface="Verdana"/>
                <a:cs typeface="Verdana"/>
                <a:sym typeface="Verdana"/>
              </a:rPr>
              <a:t>}</a:t>
            </a:r>
            <a:endParaRPr sz="1050">
              <a:solidFill>
                <a:srgbClr val="009900"/>
              </a:solidFill>
              <a:latin typeface="Verdana"/>
              <a:ea typeface="Verdana"/>
              <a:cs typeface="Verdana"/>
              <a:sym typeface="Verdana"/>
            </a:endParaRPr>
          </a:p>
          <a:p>
            <a:pPr indent="0" lvl="0" marL="0" rtl="0">
              <a:spcBef>
                <a:spcPts val="0"/>
              </a:spcBef>
              <a:spcAft>
                <a:spcPts val="1600"/>
              </a:spcAft>
              <a:buNone/>
            </a:pPr>
            <a:r>
              <a:t/>
            </a:r>
            <a:endParaRPr/>
          </a:p>
        </p:txBody>
      </p:sp>
      <p:sp>
        <p:nvSpPr>
          <p:cNvPr id="690" name="Shape 690"/>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91" name="Shape 691"/>
          <p:cNvSpPr txBox="1"/>
          <p:nvPr>
            <p:ph type="title"/>
          </p:nvPr>
        </p:nvSpPr>
        <p:spPr>
          <a:xfrm>
            <a:off x="311700" y="228600"/>
            <a:ext cx="2415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7BB8F2"/>
                </a:solidFill>
                <a:latin typeface="Lato"/>
                <a:ea typeface="Lato"/>
                <a:cs typeface="Lato"/>
                <a:sym typeface="Lato"/>
              </a:rPr>
              <a:t>Our Invariant</a:t>
            </a:r>
            <a:endParaRPr b="1">
              <a:solidFill>
                <a:srgbClr val="7BB8F2"/>
              </a:solidFill>
              <a:latin typeface="Lato"/>
              <a:ea typeface="Lato"/>
              <a:cs typeface="Lato"/>
              <a:sym typeface="Lato"/>
            </a:endParaRPr>
          </a:p>
        </p:txBody>
      </p:sp>
      <p:sp>
        <p:nvSpPr>
          <p:cNvPr id="692" name="Shape 692"/>
          <p:cNvSpPr txBox="1"/>
          <p:nvPr>
            <p:ph type="title"/>
          </p:nvPr>
        </p:nvSpPr>
        <p:spPr>
          <a:xfrm>
            <a:off x="3141925" y="365997"/>
            <a:ext cx="5669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2000">
                <a:solidFill>
                  <a:srgbClr val="9AC36D"/>
                </a:solidFill>
              </a:rPr>
              <a:t>// Invariant (I): bankBalance = sum(balances)</a:t>
            </a:r>
            <a:endParaRPr b="1" sz="2000">
              <a:solidFill>
                <a:srgbClr val="9AC36D"/>
              </a:solidFill>
              <a:latin typeface="Lato"/>
              <a:ea typeface="Lato"/>
              <a:cs typeface="Lato"/>
              <a:sym typeface="Lato"/>
            </a:endParaRPr>
          </a:p>
        </p:txBody>
      </p:sp>
      <p:grpSp>
        <p:nvGrpSpPr>
          <p:cNvPr id="693" name="Shape 693"/>
          <p:cNvGrpSpPr/>
          <p:nvPr/>
        </p:nvGrpSpPr>
        <p:grpSpPr>
          <a:xfrm>
            <a:off x="143400" y="4824550"/>
            <a:ext cx="8520545" cy="192300"/>
            <a:chOff x="143400" y="4824550"/>
            <a:chExt cx="8520545" cy="192300"/>
          </a:xfrm>
        </p:grpSpPr>
        <p:sp>
          <p:nvSpPr>
            <p:cNvPr id="694" name="Shape 694"/>
            <p:cNvSpPr/>
            <p:nvPr/>
          </p:nvSpPr>
          <p:spPr>
            <a:xfrm>
              <a:off x="14340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5" name="Shape 695"/>
            <p:cNvSpPr/>
            <p:nvPr/>
          </p:nvSpPr>
          <p:spPr>
            <a:xfrm>
              <a:off x="56939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696" name="Shape 696"/>
            <p:cNvSpPr/>
            <p:nvPr/>
          </p:nvSpPr>
          <p:spPr>
            <a:xfrm>
              <a:off x="99538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7" name="Shape 697"/>
            <p:cNvSpPr/>
            <p:nvPr/>
          </p:nvSpPr>
          <p:spPr>
            <a:xfrm>
              <a:off x="1421344"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8" name="Shape 698"/>
            <p:cNvSpPr/>
            <p:nvPr/>
          </p:nvSpPr>
          <p:spPr>
            <a:xfrm>
              <a:off x="184738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9" name="Shape 699"/>
            <p:cNvSpPr/>
            <p:nvPr/>
          </p:nvSpPr>
          <p:spPr>
            <a:xfrm>
              <a:off x="2273417"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0" name="Shape 700"/>
            <p:cNvSpPr/>
            <p:nvPr/>
          </p:nvSpPr>
          <p:spPr>
            <a:xfrm>
              <a:off x="2699453"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1" name="Shape 701"/>
            <p:cNvSpPr/>
            <p:nvPr/>
          </p:nvSpPr>
          <p:spPr>
            <a:xfrm>
              <a:off x="312549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2" name="Shape 702"/>
            <p:cNvSpPr/>
            <p:nvPr/>
          </p:nvSpPr>
          <p:spPr>
            <a:xfrm>
              <a:off x="3551526"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3" name="Shape 703"/>
            <p:cNvSpPr/>
            <p:nvPr/>
          </p:nvSpPr>
          <p:spPr>
            <a:xfrm>
              <a:off x="3977562"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4" name="Shape 704"/>
            <p:cNvSpPr/>
            <p:nvPr/>
          </p:nvSpPr>
          <p:spPr>
            <a:xfrm>
              <a:off x="4403599"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5" name="Shape 705"/>
            <p:cNvSpPr/>
            <p:nvPr/>
          </p:nvSpPr>
          <p:spPr>
            <a:xfrm>
              <a:off x="4829635"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6" name="Shape 706"/>
            <p:cNvSpPr/>
            <p:nvPr/>
          </p:nvSpPr>
          <p:spPr>
            <a:xfrm>
              <a:off x="525567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7" name="Shape 707"/>
            <p:cNvSpPr/>
            <p:nvPr/>
          </p:nvSpPr>
          <p:spPr>
            <a:xfrm>
              <a:off x="568170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8" name="Shape 708"/>
            <p:cNvSpPr/>
            <p:nvPr/>
          </p:nvSpPr>
          <p:spPr>
            <a:xfrm>
              <a:off x="6107744"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9" name="Shape 709"/>
            <p:cNvSpPr/>
            <p:nvPr/>
          </p:nvSpPr>
          <p:spPr>
            <a:xfrm>
              <a:off x="6533780"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0" name="Shape 710"/>
            <p:cNvSpPr/>
            <p:nvPr/>
          </p:nvSpPr>
          <p:spPr>
            <a:xfrm>
              <a:off x="695983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1" name="Shape 711"/>
            <p:cNvSpPr/>
            <p:nvPr/>
          </p:nvSpPr>
          <p:spPr>
            <a:xfrm>
              <a:off x="7385863"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2" name="Shape 712"/>
            <p:cNvSpPr/>
            <p:nvPr/>
          </p:nvSpPr>
          <p:spPr>
            <a:xfrm>
              <a:off x="781191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3" name="Shape 713"/>
            <p:cNvSpPr/>
            <p:nvPr/>
          </p:nvSpPr>
          <p:spPr>
            <a:xfrm>
              <a:off x="823794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C46"/>
        </a:solidFill>
      </p:bgPr>
    </p:bg>
    <p:spTree>
      <p:nvGrpSpPr>
        <p:cNvPr id="717" name="Shape 717"/>
        <p:cNvGrpSpPr/>
        <p:nvPr/>
      </p:nvGrpSpPr>
      <p:grpSpPr>
        <a:xfrm>
          <a:off x="0" y="0"/>
          <a:ext cx="0" cy="0"/>
          <a:chOff x="0" y="0"/>
          <a:chExt cx="0" cy="0"/>
        </a:xfrm>
      </p:grpSpPr>
      <p:grpSp>
        <p:nvGrpSpPr>
          <p:cNvPr id="718" name="Shape 718"/>
          <p:cNvGrpSpPr/>
          <p:nvPr/>
        </p:nvGrpSpPr>
        <p:grpSpPr>
          <a:xfrm>
            <a:off x="0" y="801262"/>
            <a:ext cx="9144000" cy="3970022"/>
            <a:chOff x="0" y="1278225"/>
            <a:chExt cx="9144000" cy="3493200"/>
          </a:xfrm>
        </p:grpSpPr>
        <p:sp>
          <p:nvSpPr>
            <p:cNvPr id="719" name="Shape 719"/>
            <p:cNvSpPr/>
            <p:nvPr/>
          </p:nvSpPr>
          <p:spPr>
            <a:xfrm>
              <a:off x="0" y="1278225"/>
              <a:ext cx="9144000" cy="3493200"/>
            </a:xfrm>
            <a:prstGeom prst="rect">
              <a:avLst/>
            </a:prstGeom>
            <a:solidFill>
              <a:srgbClr val="262A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0" name="Shape 720"/>
            <p:cNvSpPr/>
            <p:nvPr/>
          </p:nvSpPr>
          <p:spPr>
            <a:xfrm>
              <a:off x="0" y="1278225"/>
              <a:ext cx="9144000" cy="3417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21" name="Shape 721"/>
          <p:cNvSpPr txBox="1"/>
          <p:nvPr>
            <p:ph type="title"/>
          </p:nvPr>
        </p:nvSpPr>
        <p:spPr>
          <a:xfrm>
            <a:off x="311700" y="228600"/>
            <a:ext cx="2415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7BB8F2"/>
                </a:solidFill>
                <a:latin typeface="Lato"/>
                <a:ea typeface="Lato"/>
                <a:cs typeface="Lato"/>
                <a:sym typeface="Lato"/>
              </a:rPr>
              <a:t>Our Invariant</a:t>
            </a:r>
            <a:endParaRPr b="1">
              <a:solidFill>
                <a:srgbClr val="7BB8F2"/>
              </a:solidFill>
              <a:latin typeface="Lato"/>
              <a:ea typeface="Lato"/>
              <a:cs typeface="Lato"/>
              <a:sym typeface="Lato"/>
            </a:endParaRPr>
          </a:p>
        </p:txBody>
      </p:sp>
      <p:sp>
        <p:nvSpPr>
          <p:cNvPr id="722" name="Shape 722"/>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cxnSp>
        <p:nvCxnSpPr>
          <p:cNvPr id="723" name="Shape 723"/>
          <p:cNvCxnSpPr>
            <a:stCxn id="724" idx="6"/>
            <a:endCxn id="725" idx="2"/>
          </p:cNvCxnSpPr>
          <p:nvPr/>
        </p:nvCxnSpPr>
        <p:spPr>
          <a:xfrm flipH="1" rot="10800000">
            <a:off x="5554100" y="1824124"/>
            <a:ext cx="1002900" cy="324300"/>
          </a:xfrm>
          <a:prstGeom prst="curvedConnector3">
            <a:avLst>
              <a:gd fmla="val 49999" name="adj1"/>
            </a:avLst>
          </a:prstGeom>
          <a:noFill/>
          <a:ln cap="flat" cmpd="sng" w="19050">
            <a:solidFill>
              <a:schemeClr val="dk2"/>
            </a:solidFill>
            <a:prstDash val="dash"/>
            <a:round/>
            <a:headEnd len="med" w="med" type="none"/>
            <a:tailEnd len="med" w="med" type="triangle"/>
          </a:ln>
        </p:spPr>
      </p:cxnSp>
      <p:cxnSp>
        <p:nvCxnSpPr>
          <p:cNvPr id="726" name="Shape 726"/>
          <p:cNvCxnSpPr>
            <a:stCxn id="725" idx="4"/>
            <a:endCxn id="727" idx="0"/>
          </p:cNvCxnSpPr>
          <p:nvPr/>
        </p:nvCxnSpPr>
        <p:spPr>
          <a:xfrm rot="5400000">
            <a:off x="5725075" y="2189370"/>
            <a:ext cx="1210200" cy="12789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728" name="Shape 728"/>
          <p:cNvCxnSpPr>
            <a:endCxn id="724" idx="0"/>
          </p:cNvCxnSpPr>
          <p:nvPr/>
        </p:nvCxnSpPr>
        <p:spPr>
          <a:xfrm flipH="1" rot="-5400000">
            <a:off x="4632650" y="1240024"/>
            <a:ext cx="517500" cy="5001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729" name="Shape 729"/>
          <p:cNvCxnSpPr>
            <a:stCxn id="725" idx="4"/>
            <a:endCxn id="730" idx="0"/>
          </p:cNvCxnSpPr>
          <p:nvPr/>
        </p:nvCxnSpPr>
        <p:spPr>
          <a:xfrm flipH="1" rot="-5400000">
            <a:off x="7005925" y="2187420"/>
            <a:ext cx="1210200" cy="1282800"/>
          </a:xfrm>
          <a:prstGeom prst="curvedConnector3">
            <a:avLst>
              <a:gd fmla="val 49999" name="adj1"/>
            </a:avLst>
          </a:prstGeom>
          <a:noFill/>
          <a:ln cap="flat" cmpd="sng" w="19050">
            <a:solidFill>
              <a:schemeClr val="dk2"/>
            </a:solidFill>
            <a:prstDash val="solid"/>
            <a:round/>
            <a:headEnd len="med" w="med" type="none"/>
            <a:tailEnd len="med" w="med" type="triangle"/>
          </a:ln>
        </p:spPr>
      </p:cxnSp>
      <p:sp>
        <p:nvSpPr>
          <p:cNvPr id="731" name="Shape 731"/>
          <p:cNvSpPr txBox="1"/>
          <p:nvPr>
            <p:ph idx="2" type="body"/>
          </p:nvPr>
        </p:nvSpPr>
        <p:spPr>
          <a:xfrm>
            <a:off x="255375" y="1614075"/>
            <a:ext cx="4194300" cy="2136900"/>
          </a:xfrm>
          <a:prstGeom prst="rect">
            <a:avLst/>
          </a:prstGeom>
        </p:spPr>
        <p:txBody>
          <a:bodyPr anchorCtr="0" anchor="t" bIns="91425" lIns="91425" spcFirstLastPara="1" rIns="91425" wrap="square" tIns="91425">
            <a:noAutofit/>
          </a:bodyPr>
          <a:lstStyle/>
          <a:p>
            <a:pPr indent="-311150" lvl="0" marL="457200" rtl="0">
              <a:lnSpc>
                <a:spcPct val="115848"/>
              </a:lnSpc>
              <a:spcBef>
                <a:spcPts val="0"/>
              </a:spcBef>
              <a:spcAft>
                <a:spcPts val="0"/>
              </a:spcAft>
              <a:buClr>
                <a:srgbClr val="999999"/>
              </a:buClr>
              <a:buSzPts val="1300"/>
              <a:buFont typeface="Courier New"/>
              <a:buAutoNum type="arabicPeriod" startAt="9"/>
            </a:pPr>
            <a:r>
              <a:rPr b="1" lang="en" sz="1050">
                <a:solidFill>
                  <a:srgbClr val="003366"/>
                </a:solidFill>
                <a:latin typeface="Verdana"/>
                <a:ea typeface="Verdana"/>
                <a:cs typeface="Verdana"/>
                <a:sym typeface="Verdana"/>
              </a:rPr>
              <a:t>function</a:t>
            </a:r>
            <a:r>
              <a:rPr lang="en" sz="1050">
                <a:solidFill>
                  <a:srgbClr val="000020"/>
                </a:solidFill>
                <a:latin typeface="Verdana"/>
                <a:ea typeface="Verdana"/>
                <a:cs typeface="Verdana"/>
                <a:sym typeface="Verdana"/>
              </a:rPr>
              <a:t> transferBalance</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address dest</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endParaRPr sz="1050">
              <a:solidFill>
                <a:srgbClr val="00002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startAt="9"/>
            </a:pPr>
            <a:r>
              <a:rPr i="1" lang="en" sz="1050">
                <a:solidFill>
                  <a:srgbClr val="006600"/>
                </a:solidFill>
                <a:latin typeface="Verdana"/>
                <a:ea typeface="Verdana"/>
                <a:cs typeface="Verdana"/>
                <a:sym typeface="Verdana"/>
              </a:rPr>
              <a:t>// no need to update bankBalance: money does not leave the bank</a:t>
            </a:r>
            <a:endParaRPr i="1" sz="1050">
              <a:solidFill>
                <a:srgbClr val="00660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startAt="9"/>
            </a:pPr>
            <a:r>
              <a:rPr b="1" lang="en" sz="1050">
                <a:solidFill>
                  <a:srgbClr val="000066"/>
                </a:solidFill>
                <a:latin typeface="Verdana"/>
                <a:ea typeface="Verdana"/>
                <a:cs typeface="Verdana"/>
                <a:sym typeface="Verdana"/>
              </a:rPr>
              <a:t>    if</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&gt;</a:t>
            </a:r>
            <a:r>
              <a:rPr lang="en" sz="1050">
                <a:solidFill>
                  <a:srgbClr val="000020"/>
                </a:solidFill>
                <a:latin typeface="Verdana"/>
                <a:ea typeface="Verdana"/>
                <a:cs typeface="Verdana"/>
                <a:sym typeface="Verdana"/>
              </a:rPr>
              <a:t> </a:t>
            </a:r>
            <a:r>
              <a:rPr lang="en" sz="1050">
                <a:solidFill>
                  <a:srgbClr val="CC0000"/>
                </a:solidFill>
                <a:latin typeface="Verdana"/>
                <a:ea typeface="Verdana"/>
                <a:cs typeface="Verdana"/>
                <a:sym typeface="Verdana"/>
              </a:rPr>
              <a:t>0</a:t>
            </a:r>
            <a:endParaRPr sz="1050">
              <a:solidFill>
                <a:srgbClr val="CC000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startAt="9"/>
            </a:pPr>
            <a:r>
              <a:rPr lang="en" sz="1050">
                <a:solidFill>
                  <a:srgbClr val="339933"/>
                </a:solidFill>
                <a:latin typeface="Verdana"/>
                <a:ea typeface="Verdana"/>
                <a:cs typeface="Verdana"/>
                <a:sym typeface="Verdana"/>
              </a:rPr>
              <a:t>        &amp;&amp; </a:t>
            </a:r>
            <a:r>
              <a:rPr lang="en" sz="1050">
                <a:solidFill>
                  <a:srgbClr val="000020"/>
                </a:solidFill>
                <a:latin typeface="Verdana"/>
                <a:ea typeface="Verdana"/>
                <a:cs typeface="Verdana"/>
                <a:sym typeface="Verdana"/>
              </a:rPr>
              <a:t>member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&amp;&amp;</a:t>
            </a:r>
            <a:r>
              <a:rPr lang="en" sz="1050">
                <a:solidFill>
                  <a:srgbClr val="000020"/>
                </a:solidFill>
                <a:latin typeface="Verdana"/>
                <a:ea typeface="Verdana"/>
                <a:cs typeface="Verdana"/>
                <a:sym typeface="Verdana"/>
              </a:rPr>
              <a:t> member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dest</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endParaRPr sz="1050">
              <a:solidFill>
                <a:srgbClr val="00990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startAt="9"/>
            </a:pPr>
            <a:r>
              <a:rPr lang="en" sz="1050">
                <a:solidFill>
                  <a:srgbClr val="000020"/>
                </a:solidFill>
                <a:latin typeface="Verdana"/>
                <a:ea typeface="Verdana"/>
                <a:cs typeface="Verdana"/>
                <a:sym typeface="Verdana"/>
              </a:rPr>
              <a:t>        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dest</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a:t>
            </a:r>
            <a:r>
              <a:rPr lang="en" sz="1050">
                <a:solidFill>
                  <a:srgbClr val="000020"/>
                </a:solidFill>
                <a:latin typeface="Verdana"/>
                <a:ea typeface="Verdana"/>
                <a:cs typeface="Verdana"/>
                <a:sym typeface="Verdana"/>
              </a:rPr>
              <a:t> 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339933"/>
                </a:solidFill>
                <a:latin typeface="Verdana"/>
                <a:ea typeface="Verdana"/>
                <a:cs typeface="Verdana"/>
                <a:sym typeface="Verdana"/>
              </a:rPr>
              <a:t>;</a:t>
            </a:r>
            <a:endParaRPr sz="1050">
              <a:solidFill>
                <a:srgbClr val="339933"/>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startAt="9"/>
            </a:pPr>
            <a:r>
              <a:rPr lang="en" sz="1050">
                <a:solidFill>
                  <a:srgbClr val="000020"/>
                </a:solidFill>
                <a:latin typeface="Verdana"/>
                <a:ea typeface="Verdana"/>
                <a:cs typeface="Verdana"/>
                <a:sym typeface="Verdana"/>
              </a:rPr>
              <a:t>        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CC0000"/>
                </a:solidFill>
                <a:latin typeface="Verdana"/>
                <a:ea typeface="Verdana"/>
                <a:cs typeface="Verdana"/>
                <a:sym typeface="Verdana"/>
              </a:rPr>
              <a:t>0</a:t>
            </a:r>
            <a:r>
              <a:rPr lang="en" sz="1050">
                <a:solidFill>
                  <a:srgbClr val="339933"/>
                </a:solidFill>
                <a:latin typeface="Verdana"/>
                <a:ea typeface="Verdana"/>
                <a:cs typeface="Verdana"/>
                <a:sym typeface="Verdana"/>
              </a:rPr>
              <a:t>;</a:t>
            </a:r>
            <a:endParaRPr sz="1050">
              <a:solidFill>
                <a:srgbClr val="339933"/>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startAt="9"/>
            </a:pPr>
            <a:r>
              <a:rPr lang="en" sz="1050">
                <a:solidFill>
                  <a:srgbClr val="009900"/>
                </a:solidFill>
                <a:latin typeface="Verdana"/>
                <a:ea typeface="Verdana"/>
                <a:cs typeface="Verdana"/>
                <a:sym typeface="Verdana"/>
              </a:rPr>
              <a:t>    }</a:t>
            </a:r>
            <a:endParaRPr sz="1050">
              <a:solidFill>
                <a:srgbClr val="00990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startAt="9"/>
            </a:pPr>
            <a:r>
              <a:rPr lang="en" sz="1050">
                <a:solidFill>
                  <a:srgbClr val="009900"/>
                </a:solidFill>
                <a:latin typeface="Verdana"/>
                <a:ea typeface="Verdana"/>
                <a:cs typeface="Verdana"/>
                <a:sym typeface="Verdana"/>
              </a:rPr>
              <a:t>}</a:t>
            </a:r>
            <a:endParaRPr sz="1050">
              <a:solidFill>
                <a:srgbClr val="009900"/>
              </a:solidFill>
              <a:latin typeface="Verdana"/>
              <a:ea typeface="Verdana"/>
              <a:cs typeface="Verdana"/>
              <a:sym typeface="Verdana"/>
            </a:endParaRPr>
          </a:p>
          <a:p>
            <a:pPr indent="0" lvl="0" marL="0" rtl="0">
              <a:spcBef>
                <a:spcPts val="0"/>
              </a:spcBef>
              <a:spcAft>
                <a:spcPts val="1600"/>
              </a:spcAft>
              <a:buNone/>
            </a:pPr>
            <a:r>
              <a:t/>
            </a:r>
            <a:endParaRPr/>
          </a:p>
        </p:txBody>
      </p:sp>
      <p:grpSp>
        <p:nvGrpSpPr>
          <p:cNvPr id="732" name="Shape 732"/>
          <p:cNvGrpSpPr/>
          <p:nvPr/>
        </p:nvGrpSpPr>
        <p:grpSpPr>
          <a:xfrm>
            <a:off x="4728800" y="1748824"/>
            <a:ext cx="825300" cy="799200"/>
            <a:chOff x="4906300" y="1404974"/>
            <a:chExt cx="825300" cy="799200"/>
          </a:xfrm>
        </p:grpSpPr>
        <p:sp>
          <p:nvSpPr>
            <p:cNvPr id="724" name="Shape 724"/>
            <p:cNvSpPr/>
            <p:nvPr/>
          </p:nvSpPr>
          <p:spPr>
            <a:xfrm>
              <a:off x="4906300" y="1404974"/>
              <a:ext cx="825300" cy="799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t/>
              </a:r>
              <a:endParaRPr/>
            </a:p>
          </p:txBody>
        </p:sp>
        <p:sp>
          <p:nvSpPr>
            <p:cNvPr id="733" name="Shape 733"/>
            <p:cNvSpPr txBox="1"/>
            <p:nvPr/>
          </p:nvSpPr>
          <p:spPr>
            <a:xfrm>
              <a:off x="4944638" y="1549650"/>
              <a:ext cx="548700" cy="490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2400">
                  <a:solidFill>
                    <a:schemeClr val="dk1"/>
                  </a:solidFill>
                  <a:latin typeface="Lato"/>
                  <a:ea typeface="Lato"/>
                  <a:cs typeface="Lato"/>
                  <a:sym typeface="Lato"/>
                </a:rPr>
                <a:t>S</a:t>
              </a:r>
              <a:r>
                <a:rPr b="1" baseline="-25000" lang="en" sz="2400">
                  <a:solidFill>
                    <a:schemeClr val="dk1"/>
                  </a:solidFill>
                  <a:latin typeface="Lato"/>
                  <a:ea typeface="Lato"/>
                  <a:cs typeface="Lato"/>
                  <a:sym typeface="Lato"/>
                </a:rPr>
                <a:t>0</a:t>
              </a:r>
              <a:endParaRPr b="1" sz="2400">
                <a:latin typeface="Lato"/>
                <a:ea typeface="Lato"/>
                <a:cs typeface="Lato"/>
                <a:sym typeface="Lato"/>
              </a:endParaRPr>
            </a:p>
          </p:txBody>
        </p:sp>
        <p:pic>
          <p:nvPicPr>
            <p:cNvPr id="734" name="Shape 734"/>
            <p:cNvPicPr preferRelativeResize="0"/>
            <p:nvPr/>
          </p:nvPicPr>
          <p:blipFill>
            <a:blip r:embed="rId3">
              <a:alphaModFix/>
            </a:blip>
            <a:stretch>
              <a:fillRect/>
            </a:stretch>
          </p:blipFill>
          <p:spPr>
            <a:xfrm>
              <a:off x="5292026" y="1544912"/>
              <a:ext cx="298691" cy="298691"/>
            </a:xfrm>
            <a:prstGeom prst="rect">
              <a:avLst/>
            </a:prstGeom>
            <a:noFill/>
            <a:ln>
              <a:noFill/>
            </a:ln>
          </p:spPr>
        </p:pic>
      </p:grpSp>
      <p:grpSp>
        <p:nvGrpSpPr>
          <p:cNvPr id="735" name="Shape 735"/>
          <p:cNvGrpSpPr/>
          <p:nvPr/>
        </p:nvGrpSpPr>
        <p:grpSpPr>
          <a:xfrm>
            <a:off x="6556975" y="1424820"/>
            <a:ext cx="825300" cy="798900"/>
            <a:chOff x="7139825" y="1119820"/>
            <a:chExt cx="825300" cy="798900"/>
          </a:xfrm>
        </p:grpSpPr>
        <p:sp>
          <p:nvSpPr>
            <p:cNvPr id="725" name="Shape 725"/>
            <p:cNvSpPr/>
            <p:nvPr/>
          </p:nvSpPr>
          <p:spPr>
            <a:xfrm>
              <a:off x="7139825" y="1119820"/>
              <a:ext cx="825300" cy="79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36" name="Shape 736"/>
            <p:cNvSpPr txBox="1"/>
            <p:nvPr/>
          </p:nvSpPr>
          <p:spPr>
            <a:xfrm>
              <a:off x="7201705" y="1293673"/>
              <a:ext cx="548700" cy="490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2400">
                  <a:solidFill>
                    <a:schemeClr val="dk1"/>
                  </a:solidFill>
                  <a:latin typeface="Lato"/>
                  <a:ea typeface="Lato"/>
                  <a:cs typeface="Lato"/>
                  <a:sym typeface="Lato"/>
                </a:rPr>
                <a:t>S</a:t>
              </a:r>
              <a:r>
                <a:rPr b="1" baseline="-25000" lang="en" sz="2400">
                  <a:solidFill>
                    <a:schemeClr val="dk1"/>
                  </a:solidFill>
                  <a:latin typeface="Lato"/>
                  <a:ea typeface="Lato"/>
                  <a:cs typeface="Lato"/>
                  <a:sym typeface="Lato"/>
                </a:rPr>
                <a:t>i</a:t>
              </a:r>
              <a:endParaRPr b="1" sz="2400">
                <a:latin typeface="Lato"/>
                <a:ea typeface="Lato"/>
                <a:cs typeface="Lato"/>
                <a:sym typeface="Lato"/>
              </a:endParaRPr>
            </a:p>
          </p:txBody>
        </p:sp>
        <p:pic>
          <p:nvPicPr>
            <p:cNvPr id="737" name="Shape 737"/>
            <p:cNvPicPr preferRelativeResize="0"/>
            <p:nvPr/>
          </p:nvPicPr>
          <p:blipFill rotWithShape="1">
            <a:blip r:embed="rId3">
              <a:alphaModFix/>
            </a:blip>
            <a:srcRect b="0" l="0" r="0" t="0"/>
            <a:stretch/>
          </p:blipFill>
          <p:spPr>
            <a:xfrm>
              <a:off x="7543148" y="1283575"/>
              <a:ext cx="298691" cy="298691"/>
            </a:xfrm>
            <a:prstGeom prst="rect">
              <a:avLst/>
            </a:prstGeom>
            <a:noFill/>
            <a:ln>
              <a:noFill/>
            </a:ln>
          </p:spPr>
        </p:pic>
      </p:grpSp>
      <p:grpSp>
        <p:nvGrpSpPr>
          <p:cNvPr id="738" name="Shape 738"/>
          <p:cNvGrpSpPr/>
          <p:nvPr/>
        </p:nvGrpSpPr>
        <p:grpSpPr>
          <a:xfrm>
            <a:off x="7839625" y="3433895"/>
            <a:ext cx="852491" cy="798900"/>
            <a:chOff x="7588500" y="3492745"/>
            <a:chExt cx="852491" cy="798900"/>
          </a:xfrm>
        </p:grpSpPr>
        <p:sp>
          <p:nvSpPr>
            <p:cNvPr id="730" name="Shape 730"/>
            <p:cNvSpPr/>
            <p:nvPr/>
          </p:nvSpPr>
          <p:spPr>
            <a:xfrm>
              <a:off x="7588500" y="3492745"/>
              <a:ext cx="825300" cy="79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39" name="Shape 739"/>
            <p:cNvSpPr txBox="1"/>
            <p:nvPr/>
          </p:nvSpPr>
          <p:spPr>
            <a:xfrm>
              <a:off x="7602191" y="3651324"/>
              <a:ext cx="838800" cy="490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2400">
                  <a:solidFill>
                    <a:schemeClr val="dk1"/>
                  </a:solidFill>
                  <a:latin typeface="Lato"/>
                  <a:ea typeface="Lato"/>
                  <a:cs typeface="Lato"/>
                  <a:sym typeface="Lato"/>
                </a:rPr>
                <a:t>S'</a:t>
              </a:r>
              <a:r>
                <a:rPr b="1" baseline="-25000" lang="en" sz="2400">
                  <a:solidFill>
                    <a:schemeClr val="dk1"/>
                  </a:solidFill>
                  <a:latin typeface="Lato"/>
                  <a:ea typeface="Lato"/>
                  <a:cs typeface="Lato"/>
                  <a:sym typeface="Lato"/>
                </a:rPr>
                <a:t>i+1</a:t>
              </a:r>
              <a:endParaRPr b="1" sz="2400">
                <a:latin typeface="Lato"/>
                <a:ea typeface="Lato"/>
                <a:cs typeface="Lato"/>
                <a:sym typeface="Lato"/>
              </a:endParaRPr>
            </a:p>
          </p:txBody>
        </p:sp>
        <p:pic>
          <p:nvPicPr>
            <p:cNvPr id="740" name="Shape 740"/>
            <p:cNvPicPr preferRelativeResize="0"/>
            <p:nvPr/>
          </p:nvPicPr>
          <p:blipFill>
            <a:blip r:embed="rId3">
              <a:alphaModFix/>
            </a:blip>
            <a:stretch>
              <a:fillRect/>
            </a:stretch>
          </p:blipFill>
          <p:spPr>
            <a:xfrm>
              <a:off x="7990348" y="3659666"/>
              <a:ext cx="298691" cy="298691"/>
            </a:xfrm>
            <a:prstGeom prst="rect">
              <a:avLst/>
            </a:prstGeom>
            <a:noFill/>
            <a:ln>
              <a:noFill/>
            </a:ln>
          </p:spPr>
        </p:pic>
      </p:grpSp>
      <p:grpSp>
        <p:nvGrpSpPr>
          <p:cNvPr id="741" name="Shape 741"/>
          <p:cNvGrpSpPr/>
          <p:nvPr/>
        </p:nvGrpSpPr>
        <p:grpSpPr>
          <a:xfrm>
            <a:off x="5278223" y="3433908"/>
            <a:ext cx="825300" cy="798900"/>
            <a:chOff x="5695498" y="3500808"/>
            <a:chExt cx="825300" cy="798900"/>
          </a:xfrm>
        </p:grpSpPr>
        <p:sp>
          <p:nvSpPr>
            <p:cNvPr id="727" name="Shape 727"/>
            <p:cNvSpPr/>
            <p:nvPr/>
          </p:nvSpPr>
          <p:spPr>
            <a:xfrm>
              <a:off x="5695498" y="3500808"/>
              <a:ext cx="825300" cy="798900"/>
            </a:xfrm>
            <a:prstGeom prst="ellipse">
              <a:avLst/>
            </a:prstGeom>
            <a:solidFill>
              <a:schemeClr val="lt2"/>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42" name="Shape 742"/>
            <p:cNvSpPr txBox="1"/>
            <p:nvPr/>
          </p:nvSpPr>
          <p:spPr>
            <a:xfrm>
              <a:off x="5741697" y="3659676"/>
              <a:ext cx="690000" cy="490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2400">
                  <a:solidFill>
                    <a:schemeClr val="dk1"/>
                  </a:solidFill>
                  <a:latin typeface="Lato"/>
                  <a:ea typeface="Lato"/>
                  <a:cs typeface="Lato"/>
                  <a:sym typeface="Lato"/>
                </a:rPr>
                <a:t>S</a:t>
              </a:r>
              <a:r>
                <a:rPr b="1" baseline="-25000" lang="en" sz="2400">
                  <a:solidFill>
                    <a:schemeClr val="dk1"/>
                  </a:solidFill>
                  <a:latin typeface="Lato"/>
                  <a:ea typeface="Lato"/>
                  <a:cs typeface="Lato"/>
                  <a:sym typeface="Lato"/>
                </a:rPr>
                <a:t>i+1</a:t>
              </a:r>
              <a:endParaRPr b="1" sz="2400">
                <a:latin typeface="Lato"/>
                <a:ea typeface="Lato"/>
                <a:cs typeface="Lato"/>
                <a:sym typeface="Lato"/>
              </a:endParaRPr>
            </a:p>
          </p:txBody>
        </p:sp>
        <p:pic>
          <p:nvPicPr>
            <p:cNvPr id="743" name="Shape 743"/>
            <p:cNvPicPr preferRelativeResize="0"/>
            <p:nvPr/>
          </p:nvPicPr>
          <p:blipFill>
            <a:blip r:embed="rId4">
              <a:alphaModFix/>
            </a:blip>
            <a:stretch>
              <a:fillRect/>
            </a:stretch>
          </p:blipFill>
          <p:spPr>
            <a:xfrm>
              <a:off x="6085168" y="3659679"/>
              <a:ext cx="298691" cy="267581"/>
            </a:xfrm>
            <a:prstGeom prst="rect">
              <a:avLst/>
            </a:prstGeom>
            <a:noFill/>
            <a:ln>
              <a:noFill/>
            </a:ln>
          </p:spPr>
        </p:pic>
      </p:grpSp>
      <p:sp>
        <p:nvSpPr>
          <p:cNvPr id="744" name="Shape 744"/>
          <p:cNvSpPr txBox="1"/>
          <p:nvPr>
            <p:ph type="title"/>
          </p:nvPr>
        </p:nvSpPr>
        <p:spPr>
          <a:xfrm>
            <a:off x="3141925" y="363874"/>
            <a:ext cx="5669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2000">
                <a:solidFill>
                  <a:srgbClr val="9AC36D"/>
                </a:solidFill>
              </a:rPr>
              <a:t>// Invariant (I): bankBalance = sum(balances)</a:t>
            </a:r>
            <a:endParaRPr b="1" sz="2000">
              <a:solidFill>
                <a:srgbClr val="9AC36D"/>
              </a:solidFill>
              <a:latin typeface="Lato"/>
              <a:ea typeface="Lato"/>
              <a:cs typeface="Lato"/>
              <a:sym typeface="Lato"/>
            </a:endParaRPr>
          </a:p>
        </p:txBody>
      </p:sp>
      <p:sp>
        <p:nvSpPr>
          <p:cNvPr id="745" name="Shape 745"/>
          <p:cNvSpPr txBox="1"/>
          <p:nvPr/>
        </p:nvSpPr>
        <p:spPr>
          <a:xfrm>
            <a:off x="6897875" y="2825825"/>
            <a:ext cx="2278800" cy="211500"/>
          </a:xfrm>
          <a:prstGeom prst="rect">
            <a:avLst/>
          </a:prstGeom>
          <a:solidFill>
            <a:schemeClr val="lt1"/>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Lato"/>
                <a:ea typeface="Lato"/>
                <a:cs typeface="Lato"/>
                <a:sym typeface="Lato"/>
              </a:rPr>
              <a:t>transferBalance(Richard)</a:t>
            </a:r>
            <a:endParaRPr b="1">
              <a:latin typeface="Lato"/>
              <a:ea typeface="Lato"/>
              <a:cs typeface="Lato"/>
              <a:sym typeface="Lato"/>
            </a:endParaRPr>
          </a:p>
        </p:txBody>
      </p:sp>
      <p:sp>
        <p:nvSpPr>
          <p:cNvPr id="746" name="Shape 746"/>
          <p:cNvSpPr txBox="1"/>
          <p:nvPr/>
        </p:nvSpPr>
        <p:spPr>
          <a:xfrm>
            <a:off x="4540675" y="2978225"/>
            <a:ext cx="2148000" cy="211500"/>
          </a:xfrm>
          <a:prstGeom prst="rect">
            <a:avLst/>
          </a:prstGeom>
          <a:solidFill>
            <a:schemeClr val="lt1"/>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a:latin typeface="Lato"/>
                <a:ea typeface="Lato"/>
                <a:cs typeface="Lato"/>
                <a:sym typeface="Lato"/>
              </a:rPr>
              <a:t>transferBalance(Steven)</a:t>
            </a:r>
            <a:endParaRPr b="1">
              <a:latin typeface="Lato"/>
              <a:ea typeface="Lato"/>
              <a:cs typeface="Lato"/>
              <a:sym typeface="Lato"/>
            </a:endParaRPr>
          </a:p>
        </p:txBody>
      </p:sp>
      <p:grpSp>
        <p:nvGrpSpPr>
          <p:cNvPr id="747" name="Shape 747"/>
          <p:cNvGrpSpPr/>
          <p:nvPr/>
        </p:nvGrpSpPr>
        <p:grpSpPr>
          <a:xfrm>
            <a:off x="143400" y="4824550"/>
            <a:ext cx="8520545" cy="192300"/>
            <a:chOff x="143400" y="4824550"/>
            <a:chExt cx="8520545" cy="192300"/>
          </a:xfrm>
        </p:grpSpPr>
        <p:sp>
          <p:nvSpPr>
            <p:cNvPr id="748" name="Shape 748"/>
            <p:cNvSpPr/>
            <p:nvPr/>
          </p:nvSpPr>
          <p:spPr>
            <a:xfrm>
              <a:off x="14340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9" name="Shape 749"/>
            <p:cNvSpPr/>
            <p:nvPr/>
          </p:nvSpPr>
          <p:spPr>
            <a:xfrm>
              <a:off x="56939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750" name="Shape 750"/>
            <p:cNvSpPr/>
            <p:nvPr/>
          </p:nvSpPr>
          <p:spPr>
            <a:xfrm>
              <a:off x="99538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1" name="Shape 751"/>
            <p:cNvSpPr/>
            <p:nvPr/>
          </p:nvSpPr>
          <p:spPr>
            <a:xfrm>
              <a:off x="1421344"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2" name="Shape 752"/>
            <p:cNvSpPr/>
            <p:nvPr/>
          </p:nvSpPr>
          <p:spPr>
            <a:xfrm>
              <a:off x="184738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3" name="Shape 753"/>
            <p:cNvSpPr/>
            <p:nvPr/>
          </p:nvSpPr>
          <p:spPr>
            <a:xfrm>
              <a:off x="2273417"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4" name="Shape 754"/>
            <p:cNvSpPr/>
            <p:nvPr/>
          </p:nvSpPr>
          <p:spPr>
            <a:xfrm>
              <a:off x="2699453"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5" name="Shape 755"/>
            <p:cNvSpPr/>
            <p:nvPr/>
          </p:nvSpPr>
          <p:spPr>
            <a:xfrm>
              <a:off x="312549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6" name="Shape 756"/>
            <p:cNvSpPr/>
            <p:nvPr/>
          </p:nvSpPr>
          <p:spPr>
            <a:xfrm>
              <a:off x="3551526"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7" name="Shape 757"/>
            <p:cNvSpPr/>
            <p:nvPr/>
          </p:nvSpPr>
          <p:spPr>
            <a:xfrm>
              <a:off x="3977562"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8" name="Shape 758"/>
            <p:cNvSpPr/>
            <p:nvPr/>
          </p:nvSpPr>
          <p:spPr>
            <a:xfrm>
              <a:off x="4403599"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9" name="Shape 759"/>
            <p:cNvSpPr/>
            <p:nvPr/>
          </p:nvSpPr>
          <p:spPr>
            <a:xfrm>
              <a:off x="4829635"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0" name="Shape 760"/>
            <p:cNvSpPr/>
            <p:nvPr/>
          </p:nvSpPr>
          <p:spPr>
            <a:xfrm>
              <a:off x="525567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1" name="Shape 761"/>
            <p:cNvSpPr/>
            <p:nvPr/>
          </p:nvSpPr>
          <p:spPr>
            <a:xfrm>
              <a:off x="568170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2" name="Shape 762"/>
            <p:cNvSpPr/>
            <p:nvPr/>
          </p:nvSpPr>
          <p:spPr>
            <a:xfrm>
              <a:off x="6107744"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3" name="Shape 763"/>
            <p:cNvSpPr/>
            <p:nvPr/>
          </p:nvSpPr>
          <p:spPr>
            <a:xfrm>
              <a:off x="653378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4" name="Shape 764"/>
            <p:cNvSpPr/>
            <p:nvPr/>
          </p:nvSpPr>
          <p:spPr>
            <a:xfrm>
              <a:off x="695983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5" name="Shape 765"/>
            <p:cNvSpPr/>
            <p:nvPr/>
          </p:nvSpPr>
          <p:spPr>
            <a:xfrm>
              <a:off x="7385863"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6" name="Shape 766"/>
            <p:cNvSpPr/>
            <p:nvPr/>
          </p:nvSpPr>
          <p:spPr>
            <a:xfrm>
              <a:off x="781191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7" name="Shape 767"/>
            <p:cNvSpPr/>
            <p:nvPr/>
          </p:nvSpPr>
          <p:spPr>
            <a:xfrm>
              <a:off x="823794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C46"/>
        </a:solidFill>
      </p:bgPr>
    </p:bg>
    <p:spTree>
      <p:nvGrpSpPr>
        <p:cNvPr id="771" name="Shape 771"/>
        <p:cNvGrpSpPr/>
        <p:nvPr/>
      </p:nvGrpSpPr>
      <p:grpSpPr>
        <a:xfrm>
          <a:off x="0" y="0"/>
          <a:ext cx="0" cy="0"/>
          <a:chOff x="0" y="0"/>
          <a:chExt cx="0" cy="0"/>
        </a:xfrm>
      </p:grpSpPr>
      <p:grpSp>
        <p:nvGrpSpPr>
          <p:cNvPr id="772" name="Shape 772"/>
          <p:cNvGrpSpPr/>
          <p:nvPr/>
        </p:nvGrpSpPr>
        <p:grpSpPr>
          <a:xfrm>
            <a:off x="0" y="801262"/>
            <a:ext cx="9144000" cy="3970022"/>
            <a:chOff x="0" y="1278225"/>
            <a:chExt cx="9144000" cy="3493200"/>
          </a:xfrm>
        </p:grpSpPr>
        <p:sp>
          <p:nvSpPr>
            <p:cNvPr id="773" name="Shape 773"/>
            <p:cNvSpPr/>
            <p:nvPr/>
          </p:nvSpPr>
          <p:spPr>
            <a:xfrm>
              <a:off x="0" y="1278225"/>
              <a:ext cx="9144000" cy="3493200"/>
            </a:xfrm>
            <a:prstGeom prst="rect">
              <a:avLst/>
            </a:prstGeom>
            <a:solidFill>
              <a:srgbClr val="262A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4" name="Shape 774"/>
            <p:cNvSpPr/>
            <p:nvPr/>
          </p:nvSpPr>
          <p:spPr>
            <a:xfrm>
              <a:off x="0" y="1278225"/>
              <a:ext cx="9144000" cy="3417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5" name="Shape 775"/>
          <p:cNvSpPr txBox="1"/>
          <p:nvPr>
            <p:ph type="title"/>
          </p:nvPr>
        </p:nvSpPr>
        <p:spPr>
          <a:xfrm>
            <a:off x="311700" y="228600"/>
            <a:ext cx="33687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7BB8F2"/>
                </a:solidFill>
                <a:latin typeface="Lato"/>
                <a:ea typeface="Lato"/>
                <a:cs typeface="Lato"/>
                <a:sym typeface="Lato"/>
              </a:rPr>
              <a:t>Challenges</a:t>
            </a:r>
            <a:endParaRPr b="1">
              <a:solidFill>
                <a:srgbClr val="7BB8F2"/>
              </a:solidFill>
              <a:latin typeface="Lato"/>
              <a:ea typeface="Lato"/>
              <a:cs typeface="Lato"/>
              <a:sym typeface="Lato"/>
            </a:endParaRPr>
          </a:p>
        </p:txBody>
      </p:sp>
      <p:sp>
        <p:nvSpPr>
          <p:cNvPr id="776" name="Shape 776"/>
          <p:cNvSpPr/>
          <p:nvPr/>
        </p:nvSpPr>
        <p:spPr>
          <a:xfrm>
            <a:off x="6497825" y="1351025"/>
            <a:ext cx="1344900" cy="2405700"/>
          </a:xfrm>
          <a:prstGeom prst="roundRect">
            <a:avLst>
              <a:gd fmla="val 278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7" name="Shape 777"/>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78" name="Shape 778"/>
          <p:cNvSpPr/>
          <p:nvPr/>
        </p:nvSpPr>
        <p:spPr>
          <a:xfrm>
            <a:off x="2395163" y="2124862"/>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9" name="Shape 779"/>
          <p:cNvSpPr/>
          <p:nvPr/>
        </p:nvSpPr>
        <p:spPr>
          <a:xfrm>
            <a:off x="2993013" y="1644987"/>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0" name="Shape 780"/>
          <p:cNvSpPr/>
          <p:nvPr/>
        </p:nvSpPr>
        <p:spPr>
          <a:xfrm>
            <a:off x="3672563" y="1955487"/>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1" name="Shape 781"/>
          <p:cNvSpPr/>
          <p:nvPr/>
        </p:nvSpPr>
        <p:spPr>
          <a:xfrm>
            <a:off x="3672563" y="1334487"/>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2" name="Shape 782"/>
          <p:cNvSpPr/>
          <p:nvPr/>
        </p:nvSpPr>
        <p:spPr>
          <a:xfrm>
            <a:off x="4352113" y="1955487"/>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3" name="Shape 783"/>
          <p:cNvSpPr/>
          <p:nvPr/>
        </p:nvSpPr>
        <p:spPr>
          <a:xfrm>
            <a:off x="4352113" y="1334487"/>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4" name="Shape 784"/>
          <p:cNvSpPr/>
          <p:nvPr/>
        </p:nvSpPr>
        <p:spPr>
          <a:xfrm>
            <a:off x="2993013" y="2624962"/>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5" name="Shape 785"/>
          <p:cNvSpPr/>
          <p:nvPr/>
        </p:nvSpPr>
        <p:spPr>
          <a:xfrm>
            <a:off x="3672563" y="2624962"/>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6" name="Shape 786"/>
          <p:cNvSpPr/>
          <p:nvPr/>
        </p:nvSpPr>
        <p:spPr>
          <a:xfrm>
            <a:off x="3672563" y="3091437"/>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7" name="Shape 787"/>
          <p:cNvSpPr/>
          <p:nvPr/>
        </p:nvSpPr>
        <p:spPr>
          <a:xfrm>
            <a:off x="3672563" y="3522549"/>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8" name="Shape 788"/>
          <p:cNvSpPr/>
          <p:nvPr/>
        </p:nvSpPr>
        <p:spPr>
          <a:xfrm>
            <a:off x="4352113" y="3522537"/>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9" name="Shape 789"/>
          <p:cNvSpPr/>
          <p:nvPr/>
        </p:nvSpPr>
        <p:spPr>
          <a:xfrm>
            <a:off x="4352113" y="2624962"/>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0" name="Shape 790"/>
          <p:cNvSpPr/>
          <p:nvPr/>
        </p:nvSpPr>
        <p:spPr>
          <a:xfrm>
            <a:off x="4352113" y="3091437"/>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1" name="Shape 791"/>
          <p:cNvSpPr/>
          <p:nvPr/>
        </p:nvSpPr>
        <p:spPr>
          <a:xfrm>
            <a:off x="5031663" y="3091424"/>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2" name="Shape 792"/>
          <p:cNvSpPr/>
          <p:nvPr/>
        </p:nvSpPr>
        <p:spPr>
          <a:xfrm>
            <a:off x="5045000" y="1786100"/>
            <a:ext cx="548700" cy="573000"/>
          </a:xfrm>
          <a:prstGeom prst="roundRect">
            <a:avLst>
              <a:gd fmla="val 10600"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93" name="Shape 793"/>
          <p:cNvCxnSpPr>
            <a:stCxn id="778" idx="3"/>
            <a:endCxn id="779" idx="1"/>
          </p:cNvCxnSpPr>
          <p:nvPr/>
        </p:nvCxnSpPr>
        <p:spPr>
          <a:xfrm flipH="1" rot="10800000">
            <a:off x="2758163" y="1762012"/>
            <a:ext cx="234900" cy="480000"/>
          </a:xfrm>
          <a:prstGeom prst="straightConnector1">
            <a:avLst/>
          </a:prstGeom>
          <a:noFill/>
          <a:ln cap="flat" cmpd="sng" w="19050">
            <a:solidFill>
              <a:schemeClr val="dk2"/>
            </a:solidFill>
            <a:prstDash val="solid"/>
            <a:round/>
            <a:headEnd len="med" w="med" type="none"/>
            <a:tailEnd len="med" w="med" type="triangle"/>
          </a:ln>
        </p:spPr>
      </p:cxnSp>
      <p:cxnSp>
        <p:nvCxnSpPr>
          <p:cNvPr id="794" name="Shape 794"/>
          <p:cNvCxnSpPr>
            <a:stCxn id="778" idx="3"/>
            <a:endCxn id="784" idx="1"/>
          </p:cNvCxnSpPr>
          <p:nvPr/>
        </p:nvCxnSpPr>
        <p:spPr>
          <a:xfrm>
            <a:off x="2758163" y="2242012"/>
            <a:ext cx="234900" cy="500100"/>
          </a:xfrm>
          <a:prstGeom prst="straightConnector1">
            <a:avLst/>
          </a:prstGeom>
          <a:noFill/>
          <a:ln cap="flat" cmpd="sng" w="19050">
            <a:solidFill>
              <a:schemeClr val="dk2"/>
            </a:solidFill>
            <a:prstDash val="solid"/>
            <a:round/>
            <a:headEnd len="med" w="med" type="none"/>
            <a:tailEnd len="med" w="med" type="triangle"/>
          </a:ln>
        </p:spPr>
      </p:cxnSp>
      <p:cxnSp>
        <p:nvCxnSpPr>
          <p:cNvPr id="795" name="Shape 795"/>
          <p:cNvCxnSpPr>
            <a:stCxn id="779" idx="3"/>
            <a:endCxn id="781" idx="1"/>
          </p:cNvCxnSpPr>
          <p:nvPr/>
        </p:nvCxnSpPr>
        <p:spPr>
          <a:xfrm flipH="1" rot="10800000">
            <a:off x="3356013" y="1451637"/>
            <a:ext cx="316500" cy="310500"/>
          </a:xfrm>
          <a:prstGeom prst="straightConnector1">
            <a:avLst/>
          </a:prstGeom>
          <a:noFill/>
          <a:ln cap="flat" cmpd="sng" w="19050">
            <a:solidFill>
              <a:schemeClr val="dk2"/>
            </a:solidFill>
            <a:prstDash val="solid"/>
            <a:round/>
            <a:headEnd len="med" w="med" type="none"/>
            <a:tailEnd len="med" w="med" type="triangle"/>
          </a:ln>
        </p:spPr>
      </p:cxnSp>
      <p:cxnSp>
        <p:nvCxnSpPr>
          <p:cNvPr id="796" name="Shape 796"/>
          <p:cNvCxnSpPr>
            <a:stCxn id="781" idx="3"/>
            <a:endCxn id="783" idx="1"/>
          </p:cNvCxnSpPr>
          <p:nvPr/>
        </p:nvCxnSpPr>
        <p:spPr>
          <a:xfrm>
            <a:off x="4035563" y="1451637"/>
            <a:ext cx="316500" cy="0"/>
          </a:xfrm>
          <a:prstGeom prst="straightConnector1">
            <a:avLst/>
          </a:prstGeom>
          <a:noFill/>
          <a:ln cap="flat" cmpd="sng" w="19050">
            <a:solidFill>
              <a:schemeClr val="dk2"/>
            </a:solidFill>
            <a:prstDash val="solid"/>
            <a:round/>
            <a:headEnd len="med" w="med" type="none"/>
            <a:tailEnd len="med" w="med" type="triangle"/>
          </a:ln>
        </p:spPr>
      </p:cxnSp>
      <p:cxnSp>
        <p:nvCxnSpPr>
          <p:cNvPr id="797" name="Shape 797"/>
          <p:cNvCxnSpPr>
            <a:stCxn id="779" idx="3"/>
            <a:endCxn id="780" idx="1"/>
          </p:cNvCxnSpPr>
          <p:nvPr/>
        </p:nvCxnSpPr>
        <p:spPr>
          <a:xfrm>
            <a:off x="3356013" y="1762137"/>
            <a:ext cx="316500" cy="310500"/>
          </a:xfrm>
          <a:prstGeom prst="straightConnector1">
            <a:avLst/>
          </a:prstGeom>
          <a:noFill/>
          <a:ln cap="flat" cmpd="sng" w="19050">
            <a:solidFill>
              <a:schemeClr val="dk2"/>
            </a:solidFill>
            <a:prstDash val="solid"/>
            <a:round/>
            <a:headEnd len="med" w="med" type="none"/>
            <a:tailEnd len="med" w="med" type="triangle"/>
          </a:ln>
        </p:spPr>
      </p:cxnSp>
      <p:cxnSp>
        <p:nvCxnSpPr>
          <p:cNvPr id="798" name="Shape 798"/>
          <p:cNvCxnSpPr>
            <a:stCxn id="784" idx="3"/>
            <a:endCxn id="785" idx="1"/>
          </p:cNvCxnSpPr>
          <p:nvPr/>
        </p:nvCxnSpPr>
        <p:spPr>
          <a:xfrm>
            <a:off x="3356013" y="2742112"/>
            <a:ext cx="316500" cy="0"/>
          </a:xfrm>
          <a:prstGeom prst="straightConnector1">
            <a:avLst/>
          </a:prstGeom>
          <a:noFill/>
          <a:ln cap="flat" cmpd="sng" w="19050">
            <a:solidFill>
              <a:schemeClr val="dk2"/>
            </a:solidFill>
            <a:prstDash val="solid"/>
            <a:round/>
            <a:headEnd len="med" w="med" type="none"/>
            <a:tailEnd len="med" w="med" type="triangle"/>
          </a:ln>
        </p:spPr>
      </p:cxnSp>
      <p:cxnSp>
        <p:nvCxnSpPr>
          <p:cNvPr id="799" name="Shape 799"/>
          <p:cNvCxnSpPr>
            <a:stCxn id="784" idx="3"/>
            <a:endCxn id="786" idx="1"/>
          </p:cNvCxnSpPr>
          <p:nvPr/>
        </p:nvCxnSpPr>
        <p:spPr>
          <a:xfrm>
            <a:off x="3356013" y="2742112"/>
            <a:ext cx="316500" cy="466500"/>
          </a:xfrm>
          <a:prstGeom prst="straightConnector1">
            <a:avLst/>
          </a:prstGeom>
          <a:noFill/>
          <a:ln cap="flat" cmpd="sng" w="19050">
            <a:solidFill>
              <a:schemeClr val="dk2"/>
            </a:solidFill>
            <a:prstDash val="solid"/>
            <a:round/>
            <a:headEnd len="med" w="med" type="none"/>
            <a:tailEnd len="med" w="med" type="triangle"/>
          </a:ln>
        </p:spPr>
      </p:cxnSp>
      <p:cxnSp>
        <p:nvCxnSpPr>
          <p:cNvPr id="800" name="Shape 800"/>
          <p:cNvCxnSpPr>
            <a:stCxn id="784" idx="3"/>
            <a:endCxn id="787" idx="1"/>
          </p:cNvCxnSpPr>
          <p:nvPr/>
        </p:nvCxnSpPr>
        <p:spPr>
          <a:xfrm>
            <a:off x="3356013" y="2742112"/>
            <a:ext cx="316500" cy="897600"/>
          </a:xfrm>
          <a:prstGeom prst="straightConnector1">
            <a:avLst/>
          </a:prstGeom>
          <a:noFill/>
          <a:ln cap="flat" cmpd="sng" w="19050">
            <a:solidFill>
              <a:schemeClr val="dk2"/>
            </a:solidFill>
            <a:prstDash val="solid"/>
            <a:round/>
            <a:headEnd len="med" w="med" type="none"/>
            <a:tailEnd len="med" w="med" type="triangle"/>
          </a:ln>
        </p:spPr>
      </p:cxnSp>
      <p:cxnSp>
        <p:nvCxnSpPr>
          <p:cNvPr id="801" name="Shape 801"/>
          <p:cNvCxnSpPr>
            <a:stCxn id="788" idx="3"/>
            <a:endCxn id="791" idx="1"/>
          </p:cNvCxnSpPr>
          <p:nvPr/>
        </p:nvCxnSpPr>
        <p:spPr>
          <a:xfrm flipH="1" rot="10800000">
            <a:off x="4715113" y="3208587"/>
            <a:ext cx="316500" cy="431100"/>
          </a:xfrm>
          <a:prstGeom prst="straightConnector1">
            <a:avLst/>
          </a:prstGeom>
          <a:noFill/>
          <a:ln cap="flat" cmpd="sng" w="19050">
            <a:solidFill>
              <a:schemeClr val="dk2"/>
            </a:solidFill>
            <a:prstDash val="solid"/>
            <a:round/>
            <a:headEnd len="med" w="med" type="none"/>
            <a:tailEnd len="med" w="med" type="triangle"/>
          </a:ln>
        </p:spPr>
      </p:cxnSp>
      <p:cxnSp>
        <p:nvCxnSpPr>
          <p:cNvPr id="802" name="Shape 802"/>
          <p:cNvCxnSpPr>
            <a:stCxn id="786" idx="3"/>
            <a:endCxn id="790" idx="1"/>
          </p:cNvCxnSpPr>
          <p:nvPr/>
        </p:nvCxnSpPr>
        <p:spPr>
          <a:xfrm>
            <a:off x="4035563" y="3208587"/>
            <a:ext cx="316500" cy="0"/>
          </a:xfrm>
          <a:prstGeom prst="straightConnector1">
            <a:avLst/>
          </a:prstGeom>
          <a:noFill/>
          <a:ln cap="flat" cmpd="sng" w="19050">
            <a:solidFill>
              <a:schemeClr val="dk2"/>
            </a:solidFill>
            <a:prstDash val="solid"/>
            <a:round/>
            <a:headEnd len="med" w="med" type="none"/>
            <a:tailEnd len="med" w="med" type="triangle"/>
          </a:ln>
        </p:spPr>
      </p:cxnSp>
      <p:cxnSp>
        <p:nvCxnSpPr>
          <p:cNvPr id="803" name="Shape 803"/>
          <p:cNvCxnSpPr>
            <a:stCxn id="785" idx="3"/>
            <a:endCxn id="789" idx="1"/>
          </p:cNvCxnSpPr>
          <p:nvPr/>
        </p:nvCxnSpPr>
        <p:spPr>
          <a:xfrm>
            <a:off x="4035563" y="2742112"/>
            <a:ext cx="316500" cy="0"/>
          </a:xfrm>
          <a:prstGeom prst="straightConnector1">
            <a:avLst/>
          </a:prstGeom>
          <a:noFill/>
          <a:ln cap="flat" cmpd="sng" w="19050">
            <a:solidFill>
              <a:schemeClr val="dk2"/>
            </a:solidFill>
            <a:prstDash val="solid"/>
            <a:round/>
            <a:headEnd len="med" w="med" type="none"/>
            <a:tailEnd len="med" w="med" type="triangle"/>
          </a:ln>
        </p:spPr>
      </p:cxnSp>
      <p:cxnSp>
        <p:nvCxnSpPr>
          <p:cNvPr id="804" name="Shape 804"/>
          <p:cNvCxnSpPr>
            <a:stCxn id="789" idx="3"/>
            <a:endCxn id="791" idx="1"/>
          </p:cNvCxnSpPr>
          <p:nvPr/>
        </p:nvCxnSpPr>
        <p:spPr>
          <a:xfrm>
            <a:off x="4715113" y="2742112"/>
            <a:ext cx="316500" cy="466500"/>
          </a:xfrm>
          <a:prstGeom prst="straightConnector1">
            <a:avLst/>
          </a:prstGeom>
          <a:noFill/>
          <a:ln cap="flat" cmpd="sng" w="19050">
            <a:solidFill>
              <a:schemeClr val="dk2"/>
            </a:solidFill>
            <a:prstDash val="solid"/>
            <a:round/>
            <a:headEnd len="med" w="med" type="none"/>
            <a:tailEnd len="med" w="med" type="triangle"/>
          </a:ln>
        </p:spPr>
      </p:cxnSp>
      <p:cxnSp>
        <p:nvCxnSpPr>
          <p:cNvPr id="805" name="Shape 805"/>
          <p:cNvCxnSpPr>
            <a:stCxn id="780" idx="3"/>
            <a:endCxn id="782" idx="1"/>
          </p:cNvCxnSpPr>
          <p:nvPr/>
        </p:nvCxnSpPr>
        <p:spPr>
          <a:xfrm>
            <a:off x="4035563" y="2072637"/>
            <a:ext cx="316500" cy="0"/>
          </a:xfrm>
          <a:prstGeom prst="straightConnector1">
            <a:avLst/>
          </a:prstGeom>
          <a:noFill/>
          <a:ln cap="flat" cmpd="sng" w="19050">
            <a:solidFill>
              <a:schemeClr val="dk2"/>
            </a:solidFill>
            <a:prstDash val="solid"/>
            <a:round/>
            <a:headEnd len="med" w="med" type="none"/>
            <a:tailEnd len="med" w="med" type="triangle"/>
          </a:ln>
        </p:spPr>
      </p:cxnSp>
      <p:cxnSp>
        <p:nvCxnSpPr>
          <p:cNvPr id="806" name="Shape 806"/>
          <p:cNvCxnSpPr>
            <a:stCxn id="787" idx="3"/>
            <a:endCxn id="788" idx="1"/>
          </p:cNvCxnSpPr>
          <p:nvPr/>
        </p:nvCxnSpPr>
        <p:spPr>
          <a:xfrm>
            <a:off x="4035563" y="3639699"/>
            <a:ext cx="316500" cy="0"/>
          </a:xfrm>
          <a:prstGeom prst="straightConnector1">
            <a:avLst/>
          </a:prstGeom>
          <a:noFill/>
          <a:ln cap="flat" cmpd="sng" w="19050">
            <a:solidFill>
              <a:schemeClr val="dk2"/>
            </a:solidFill>
            <a:prstDash val="solid"/>
            <a:round/>
            <a:headEnd len="med" w="med" type="none"/>
            <a:tailEnd len="med" w="med" type="triangle"/>
          </a:ln>
        </p:spPr>
      </p:cxnSp>
      <p:sp>
        <p:nvSpPr>
          <p:cNvPr id="807" name="Shape 807"/>
          <p:cNvSpPr/>
          <p:nvPr/>
        </p:nvSpPr>
        <p:spPr>
          <a:xfrm>
            <a:off x="7036713" y="3202850"/>
            <a:ext cx="548700" cy="327600"/>
          </a:xfrm>
          <a:prstGeom prst="flowChartProcess">
            <a:avLst/>
          </a:prstGeom>
          <a:solidFill>
            <a:srgbClr val="373C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8" name="Shape 808"/>
          <p:cNvSpPr/>
          <p:nvPr/>
        </p:nvSpPr>
        <p:spPr>
          <a:xfrm>
            <a:off x="6753813" y="1577300"/>
            <a:ext cx="282900" cy="282900"/>
          </a:xfrm>
          <a:prstGeom prst="noSmoking">
            <a:avLst>
              <a:gd fmla="val 18750" name="adj"/>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9" name="Shape 809"/>
          <p:cNvSpPr/>
          <p:nvPr/>
        </p:nvSpPr>
        <p:spPr>
          <a:xfrm>
            <a:off x="6753813" y="2509613"/>
            <a:ext cx="282900" cy="282900"/>
          </a:xfrm>
          <a:prstGeom prst="noSmoking">
            <a:avLst>
              <a:gd fmla="val 18750" name="adj"/>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10" name="Shape 810"/>
          <p:cNvCxnSpPr>
            <a:stCxn id="807" idx="0"/>
            <a:endCxn id="809" idx="4"/>
          </p:cNvCxnSpPr>
          <p:nvPr/>
        </p:nvCxnSpPr>
        <p:spPr>
          <a:xfrm flipH="1" rot="5400000">
            <a:off x="6897963" y="2789750"/>
            <a:ext cx="410400" cy="415800"/>
          </a:xfrm>
          <a:prstGeom prst="curvedConnector3">
            <a:avLst>
              <a:gd fmla="val 49992" name="adj1"/>
            </a:avLst>
          </a:prstGeom>
          <a:noFill/>
          <a:ln cap="flat" cmpd="sng" w="19050">
            <a:solidFill>
              <a:schemeClr val="dk2"/>
            </a:solidFill>
            <a:prstDash val="solid"/>
            <a:round/>
            <a:headEnd len="med" w="med" type="none"/>
            <a:tailEnd len="med" w="med" type="triangle"/>
          </a:ln>
        </p:spPr>
      </p:cxnSp>
      <p:cxnSp>
        <p:nvCxnSpPr>
          <p:cNvPr id="811" name="Shape 811"/>
          <p:cNvCxnSpPr>
            <a:stCxn id="807" idx="0"/>
            <a:endCxn id="808" idx="4"/>
          </p:cNvCxnSpPr>
          <p:nvPr/>
        </p:nvCxnSpPr>
        <p:spPr>
          <a:xfrm flipH="1" rot="5400000">
            <a:off x="6431913" y="2323700"/>
            <a:ext cx="1342500" cy="415800"/>
          </a:xfrm>
          <a:prstGeom prst="curvedConnector3">
            <a:avLst>
              <a:gd fmla="val 49994" name="adj1"/>
            </a:avLst>
          </a:prstGeom>
          <a:noFill/>
          <a:ln cap="flat" cmpd="sng" w="19050">
            <a:solidFill>
              <a:schemeClr val="dk2"/>
            </a:solidFill>
            <a:prstDash val="solid"/>
            <a:round/>
            <a:headEnd len="med" w="med" type="none"/>
            <a:tailEnd len="med" w="med" type="triangle"/>
          </a:ln>
        </p:spPr>
      </p:cxnSp>
      <p:sp>
        <p:nvSpPr>
          <p:cNvPr id="812" name="Shape 812"/>
          <p:cNvSpPr/>
          <p:nvPr/>
        </p:nvSpPr>
        <p:spPr>
          <a:xfrm>
            <a:off x="5048288" y="1334487"/>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13" name="Shape 813"/>
          <p:cNvCxnSpPr>
            <a:stCxn id="783" idx="3"/>
            <a:endCxn id="812" idx="1"/>
          </p:cNvCxnSpPr>
          <p:nvPr/>
        </p:nvCxnSpPr>
        <p:spPr>
          <a:xfrm>
            <a:off x="4715113" y="1451637"/>
            <a:ext cx="333300" cy="0"/>
          </a:xfrm>
          <a:prstGeom prst="straightConnector1">
            <a:avLst/>
          </a:prstGeom>
          <a:noFill/>
          <a:ln cap="flat" cmpd="sng" w="19050">
            <a:solidFill>
              <a:schemeClr val="dk2"/>
            </a:solidFill>
            <a:prstDash val="solid"/>
            <a:round/>
            <a:headEnd len="med" w="med" type="none"/>
            <a:tailEnd len="med" w="med" type="triangle"/>
          </a:ln>
        </p:spPr>
      </p:cxnSp>
      <p:sp>
        <p:nvSpPr>
          <p:cNvPr id="814" name="Shape 814"/>
          <p:cNvSpPr/>
          <p:nvPr/>
        </p:nvSpPr>
        <p:spPr>
          <a:xfrm>
            <a:off x="1184350" y="1334475"/>
            <a:ext cx="489900" cy="2422500"/>
          </a:xfrm>
          <a:prstGeom prst="upDownArrow">
            <a:avLst>
              <a:gd fmla="val 36303" name="adj1"/>
              <a:gd fmla="val 59899" name="adj2"/>
            </a:avLst>
          </a:prstGeom>
          <a:solidFill>
            <a:srgbClr val="373C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5" name="Shape 815"/>
          <p:cNvSpPr/>
          <p:nvPr/>
        </p:nvSpPr>
        <p:spPr>
          <a:xfrm>
            <a:off x="5096450" y="1843719"/>
            <a:ext cx="445800" cy="457800"/>
          </a:xfrm>
          <a:prstGeom prst="quadArrow">
            <a:avLst>
              <a:gd fmla="val 13741" name="adj1"/>
              <a:gd fmla="val 22500" name="adj2"/>
              <a:gd fmla="val 22500" name="adj3"/>
            </a:avLst>
          </a:prstGeom>
          <a:solidFill>
            <a:srgbClr val="373C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16" name="Shape 816"/>
          <p:cNvCxnSpPr>
            <a:stCxn id="782" idx="3"/>
            <a:endCxn id="792" idx="1"/>
          </p:cNvCxnSpPr>
          <p:nvPr/>
        </p:nvCxnSpPr>
        <p:spPr>
          <a:xfrm>
            <a:off x="4715113" y="2072637"/>
            <a:ext cx="330000" cy="0"/>
          </a:xfrm>
          <a:prstGeom prst="straightConnector1">
            <a:avLst/>
          </a:prstGeom>
          <a:noFill/>
          <a:ln cap="flat" cmpd="sng" w="19050">
            <a:solidFill>
              <a:srgbClr val="373C46"/>
            </a:solidFill>
            <a:prstDash val="solid"/>
            <a:round/>
            <a:headEnd len="med" w="med" type="none"/>
            <a:tailEnd len="med" w="med" type="triangle"/>
          </a:ln>
        </p:spPr>
      </p:cxnSp>
      <p:grpSp>
        <p:nvGrpSpPr>
          <p:cNvPr id="817" name="Shape 817"/>
          <p:cNvGrpSpPr/>
          <p:nvPr/>
        </p:nvGrpSpPr>
        <p:grpSpPr>
          <a:xfrm>
            <a:off x="143400" y="4824550"/>
            <a:ext cx="8520545" cy="192300"/>
            <a:chOff x="143400" y="4824550"/>
            <a:chExt cx="8520545" cy="192300"/>
          </a:xfrm>
        </p:grpSpPr>
        <p:sp>
          <p:nvSpPr>
            <p:cNvPr id="818" name="Shape 818"/>
            <p:cNvSpPr/>
            <p:nvPr/>
          </p:nvSpPr>
          <p:spPr>
            <a:xfrm>
              <a:off x="14340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9" name="Shape 819"/>
            <p:cNvSpPr/>
            <p:nvPr/>
          </p:nvSpPr>
          <p:spPr>
            <a:xfrm>
              <a:off x="56939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820" name="Shape 820"/>
            <p:cNvSpPr/>
            <p:nvPr/>
          </p:nvSpPr>
          <p:spPr>
            <a:xfrm>
              <a:off x="99538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1" name="Shape 821"/>
            <p:cNvSpPr/>
            <p:nvPr/>
          </p:nvSpPr>
          <p:spPr>
            <a:xfrm>
              <a:off x="1421344"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2" name="Shape 822"/>
            <p:cNvSpPr/>
            <p:nvPr/>
          </p:nvSpPr>
          <p:spPr>
            <a:xfrm>
              <a:off x="184738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3" name="Shape 823"/>
            <p:cNvSpPr/>
            <p:nvPr/>
          </p:nvSpPr>
          <p:spPr>
            <a:xfrm>
              <a:off x="2273417"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4" name="Shape 824"/>
            <p:cNvSpPr/>
            <p:nvPr/>
          </p:nvSpPr>
          <p:spPr>
            <a:xfrm>
              <a:off x="2699453"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5" name="Shape 825"/>
            <p:cNvSpPr/>
            <p:nvPr/>
          </p:nvSpPr>
          <p:spPr>
            <a:xfrm>
              <a:off x="312549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6" name="Shape 826"/>
            <p:cNvSpPr/>
            <p:nvPr/>
          </p:nvSpPr>
          <p:spPr>
            <a:xfrm>
              <a:off x="3551526"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7" name="Shape 827"/>
            <p:cNvSpPr/>
            <p:nvPr/>
          </p:nvSpPr>
          <p:spPr>
            <a:xfrm>
              <a:off x="3977562"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8" name="Shape 828"/>
            <p:cNvSpPr/>
            <p:nvPr/>
          </p:nvSpPr>
          <p:spPr>
            <a:xfrm>
              <a:off x="4403599"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9" name="Shape 829"/>
            <p:cNvSpPr/>
            <p:nvPr/>
          </p:nvSpPr>
          <p:spPr>
            <a:xfrm>
              <a:off x="4829635"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0" name="Shape 830"/>
            <p:cNvSpPr/>
            <p:nvPr/>
          </p:nvSpPr>
          <p:spPr>
            <a:xfrm>
              <a:off x="525567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1" name="Shape 831"/>
            <p:cNvSpPr/>
            <p:nvPr/>
          </p:nvSpPr>
          <p:spPr>
            <a:xfrm>
              <a:off x="568170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2" name="Shape 832"/>
            <p:cNvSpPr/>
            <p:nvPr/>
          </p:nvSpPr>
          <p:spPr>
            <a:xfrm>
              <a:off x="6107744"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3" name="Shape 833"/>
            <p:cNvSpPr/>
            <p:nvPr/>
          </p:nvSpPr>
          <p:spPr>
            <a:xfrm>
              <a:off x="653378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4" name="Shape 834"/>
            <p:cNvSpPr/>
            <p:nvPr/>
          </p:nvSpPr>
          <p:spPr>
            <a:xfrm>
              <a:off x="6959835"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5" name="Shape 835"/>
            <p:cNvSpPr/>
            <p:nvPr/>
          </p:nvSpPr>
          <p:spPr>
            <a:xfrm>
              <a:off x="7385863"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6" name="Shape 836"/>
            <p:cNvSpPr/>
            <p:nvPr/>
          </p:nvSpPr>
          <p:spPr>
            <a:xfrm>
              <a:off x="781191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7" name="Shape 837"/>
            <p:cNvSpPr/>
            <p:nvPr/>
          </p:nvSpPr>
          <p:spPr>
            <a:xfrm>
              <a:off x="823794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38" name="Shape 838"/>
          <p:cNvSpPr txBox="1"/>
          <p:nvPr/>
        </p:nvSpPr>
        <p:spPr>
          <a:xfrm>
            <a:off x="387875" y="3961050"/>
            <a:ext cx="2082900" cy="48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Lato"/>
                <a:ea typeface="Lato"/>
                <a:cs typeface="Lato"/>
                <a:sym typeface="Lato"/>
              </a:rPr>
              <a:t>State Space Explosion</a:t>
            </a:r>
            <a:endParaRPr b="1">
              <a:solidFill>
                <a:schemeClr val="accent3"/>
              </a:solidFill>
              <a:latin typeface="Lato"/>
              <a:ea typeface="Lato"/>
              <a:cs typeface="Lato"/>
              <a:sym typeface="Lato"/>
            </a:endParaRPr>
          </a:p>
        </p:txBody>
      </p:sp>
      <p:sp>
        <p:nvSpPr>
          <p:cNvPr id="839" name="Shape 839"/>
          <p:cNvSpPr txBox="1"/>
          <p:nvPr/>
        </p:nvSpPr>
        <p:spPr>
          <a:xfrm>
            <a:off x="3631525" y="3961050"/>
            <a:ext cx="1296300" cy="48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Lato"/>
                <a:ea typeface="Lato"/>
                <a:cs typeface="Lato"/>
                <a:sym typeface="Lato"/>
              </a:rPr>
              <a:t>State Size</a:t>
            </a:r>
            <a:endParaRPr b="1">
              <a:solidFill>
                <a:schemeClr val="accent3"/>
              </a:solidFill>
              <a:latin typeface="Lato"/>
              <a:ea typeface="Lato"/>
              <a:cs typeface="Lato"/>
              <a:sym typeface="Lato"/>
            </a:endParaRPr>
          </a:p>
        </p:txBody>
      </p:sp>
      <p:sp>
        <p:nvSpPr>
          <p:cNvPr id="840" name="Shape 840"/>
          <p:cNvSpPr txBox="1"/>
          <p:nvPr/>
        </p:nvSpPr>
        <p:spPr>
          <a:xfrm>
            <a:off x="6011975" y="3961050"/>
            <a:ext cx="2316600" cy="48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Lato"/>
                <a:ea typeface="Lato"/>
                <a:cs typeface="Lato"/>
                <a:sym typeface="Lato"/>
              </a:rPr>
              <a:t>Computing </a:t>
            </a:r>
            <a:r>
              <a:rPr b="1" lang="en">
                <a:solidFill>
                  <a:schemeClr val="accent3"/>
                </a:solidFill>
                <a:latin typeface="Lato"/>
                <a:ea typeface="Lato"/>
                <a:cs typeface="Lato"/>
                <a:sym typeface="Lato"/>
              </a:rPr>
              <a:t>Reachability</a:t>
            </a:r>
            <a:endParaRPr b="1">
              <a:solidFill>
                <a:schemeClr val="accent3"/>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C46"/>
        </a:solidFill>
      </p:bgPr>
    </p:bg>
    <p:spTree>
      <p:nvGrpSpPr>
        <p:cNvPr id="844" name="Shape 844"/>
        <p:cNvGrpSpPr/>
        <p:nvPr/>
      </p:nvGrpSpPr>
      <p:grpSpPr>
        <a:xfrm>
          <a:off x="0" y="0"/>
          <a:ext cx="0" cy="0"/>
          <a:chOff x="0" y="0"/>
          <a:chExt cx="0" cy="0"/>
        </a:xfrm>
      </p:grpSpPr>
      <p:grpSp>
        <p:nvGrpSpPr>
          <p:cNvPr id="845" name="Shape 845"/>
          <p:cNvGrpSpPr/>
          <p:nvPr/>
        </p:nvGrpSpPr>
        <p:grpSpPr>
          <a:xfrm>
            <a:off x="0" y="801300"/>
            <a:ext cx="9144000" cy="3970125"/>
            <a:chOff x="0" y="801300"/>
            <a:chExt cx="9144000" cy="3970125"/>
          </a:xfrm>
        </p:grpSpPr>
        <p:sp>
          <p:nvSpPr>
            <p:cNvPr id="846" name="Shape 846"/>
            <p:cNvSpPr/>
            <p:nvPr/>
          </p:nvSpPr>
          <p:spPr>
            <a:xfrm>
              <a:off x="0" y="1278225"/>
              <a:ext cx="9144000" cy="3493200"/>
            </a:xfrm>
            <a:prstGeom prst="rect">
              <a:avLst/>
            </a:prstGeom>
            <a:solidFill>
              <a:srgbClr val="262A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7" name="Shape 847"/>
            <p:cNvSpPr/>
            <p:nvPr/>
          </p:nvSpPr>
          <p:spPr>
            <a:xfrm>
              <a:off x="0" y="801300"/>
              <a:ext cx="9144000" cy="3894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8" name="Shape 848"/>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849" name="Shape 849"/>
          <p:cNvSpPr txBox="1"/>
          <p:nvPr/>
        </p:nvSpPr>
        <p:spPr>
          <a:xfrm>
            <a:off x="1609915" y="1322894"/>
            <a:ext cx="2229900" cy="2652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rPr b="1" lang="en" sz="1800">
                <a:solidFill>
                  <a:schemeClr val="accent3"/>
                </a:solidFill>
                <a:latin typeface="Lato"/>
                <a:ea typeface="Lato"/>
                <a:cs typeface="Lato"/>
                <a:sym typeface="Lato"/>
              </a:rPr>
              <a:t>Exhaustive*</a:t>
            </a:r>
            <a:endParaRPr b="1" sz="1800">
              <a:solidFill>
                <a:schemeClr val="accent3"/>
              </a:solidFill>
              <a:latin typeface="Lato"/>
              <a:ea typeface="Lato"/>
              <a:cs typeface="Lato"/>
              <a:sym typeface="Lato"/>
            </a:endParaRPr>
          </a:p>
        </p:txBody>
      </p:sp>
      <p:sp>
        <p:nvSpPr>
          <p:cNvPr id="850" name="Shape 850"/>
          <p:cNvSpPr txBox="1"/>
          <p:nvPr/>
        </p:nvSpPr>
        <p:spPr>
          <a:xfrm>
            <a:off x="1621252" y="3671637"/>
            <a:ext cx="2345700" cy="775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800">
                <a:solidFill>
                  <a:schemeClr val="accent3"/>
                </a:solidFill>
                <a:latin typeface="Lato"/>
                <a:ea typeface="Lato"/>
                <a:cs typeface="Lato"/>
                <a:sym typeface="Lato"/>
              </a:rPr>
              <a:t>Plug and play</a:t>
            </a:r>
            <a:endParaRPr b="1" sz="1800">
              <a:solidFill>
                <a:schemeClr val="accent3"/>
              </a:solidFill>
              <a:latin typeface="Lato"/>
              <a:ea typeface="Lato"/>
              <a:cs typeface="Lato"/>
              <a:sym typeface="Lato"/>
            </a:endParaRPr>
          </a:p>
        </p:txBody>
      </p:sp>
      <p:sp>
        <p:nvSpPr>
          <p:cNvPr id="851" name="Shape 851"/>
          <p:cNvSpPr/>
          <p:nvPr/>
        </p:nvSpPr>
        <p:spPr>
          <a:xfrm>
            <a:off x="4742800" y="2475846"/>
            <a:ext cx="548700" cy="572700"/>
          </a:xfrm>
          <a:prstGeom prst="noSmoking">
            <a:avLst>
              <a:gd fmla="val 18750" name="adj"/>
            </a:avLst>
          </a:prstGeom>
          <a:solidFill>
            <a:srgbClr val="A64D7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2" name="Shape 852"/>
          <p:cNvSpPr/>
          <p:nvPr/>
        </p:nvSpPr>
        <p:spPr>
          <a:xfrm>
            <a:off x="7354025" y="3779006"/>
            <a:ext cx="548700" cy="572700"/>
          </a:xfrm>
          <a:prstGeom prst="noSmoking">
            <a:avLst>
              <a:gd fmla="val 18750" name="adj"/>
            </a:avLst>
          </a:prstGeom>
          <a:solidFill>
            <a:srgbClr val="A64D7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3" name="Shape 853"/>
          <p:cNvSpPr txBox="1"/>
          <p:nvPr/>
        </p:nvSpPr>
        <p:spPr>
          <a:xfrm>
            <a:off x="3927000" y="349025"/>
            <a:ext cx="2180700" cy="45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Lato"/>
                <a:ea typeface="Lato"/>
                <a:cs typeface="Lato"/>
                <a:sym typeface="Lato"/>
              </a:rPr>
              <a:t>Symbolic Execution</a:t>
            </a:r>
            <a:endParaRPr b="1" sz="1800">
              <a:solidFill>
                <a:schemeClr val="lt1"/>
              </a:solidFill>
              <a:latin typeface="Lato"/>
              <a:ea typeface="Lato"/>
              <a:cs typeface="Lato"/>
              <a:sym typeface="Lato"/>
            </a:endParaRPr>
          </a:p>
        </p:txBody>
      </p:sp>
      <p:sp>
        <p:nvSpPr>
          <p:cNvPr id="854" name="Shape 854"/>
          <p:cNvSpPr txBox="1"/>
          <p:nvPr/>
        </p:nvSpPr>
        <p:spPr>
          <a:xfrm>
            <a:off x="6556025" y="349025"/>
            <a:ext cx="2144700" cy="45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Lato"/>
                <a:ea typeface="Lato"/>
                <a:cs typeface="Lato"/>
                <a:sym typeface="Lato"/>
              </a:rPr>
              <a:t>Model Checking</a:t>
            </a:r>
            <a:endParaRPr b="1" sz="1800">
              <a:solidFill>
                <a:schemeClr val="lt1"/>
              </a:solidFill>
              <a:latin typeface="Lato"/>
              <a:ea typeface="Lato"/>
              <a:cs typeface="Lato"/>
              <a:sym typeface="Lato"/>
            </a:endParaRPr>
          </a:p>
        </p:txBody>
      </p:sp>
      <p:sp>
        <p:nvSpPr>
          <p:cNvPr id="855" name="Shape 855"/>
          <p:cNvSpPr/>
          <p:nvPr/>
        </p:nvSpPr>
        <p:spPr>
          <a:xfrm>
            <a:off x="853380" y="1105889"/>
            <a:ext cx="593892" cy="674406"/>
          </a:xfrm>
          <a:prstGeom prst="flowChartMultidocument">
            <a:avLst/>
          </a:prstGeom>
          <a:solidFill>
            <a:srgbClr val="373C4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6" name="Shape 856"/>
          <p:cNvSpPr txBox="1"/>
          <p:nvPr/>
        </p:nvSpPr>
        <p:spPr>
          <a:xfrm>
            <a:off x="1621247" y="2629589"/>
            <a:ext cx="2229900" cy="265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1800">
                <a:solidFill>
                  <a:schemeClr val="accent3"/>
                </a:solidFill>
                <a:latin typeface="Lato"/>
                <a:ea typeface="Lato"/>
                <a:cs typeface="Lato"/>
                <a:sym typeface="Lato"/>
              </a:rPr>
              <a:t>Concurrency</a:t>
            </a:r>
            <a:endParaRPr b="1" sz="1800">
              <a:solidFill>
                <a:schemeClr val="accent3"/>
              </a:solidFill>
              <a:latin typeface="Lato"/>
              <a:ea typeface="Lato"/>
              <a:cs typeface="Lato"/>
              <a:sym typeface="Lato"/>
            </a:endParaRPr>
          </a:p>
        </p:txBody>
      </p:sp>
      <p:sp>
        <p:nvSpPr>
          <p:cNvPr id="857" name="Shape 857"/>
          <p:cNvSpPr txBox="1"/>
          <p:nvPr>
            <p:ph type="title"/>
          </p:nvPr>
        </p:nvSpPr>
        <p:spPr>
          <a:xfrm>
            <a:off x="311700" y="228600"/>
            <a:ext cx="33687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7BB8F2"/>
                </a:solidFill>
                <a:latin typeface="Lato"/>
                <a:ea typeface="Lato"/>
                <a:cs typeface="Lato"/>
                <a:sym typeface="Lato"/>
              </a:rPr>
              <a:t>Comparison</a:t>
            </a:r>
            <a:endParaRPr b="1">
              <a:solidFill>
                <a:srgbClr val="7BB8F2"/>
              </a:solidFill>
              <a:latin typeface="Lato"/>
              <a:ea typeface="Lato"/>
              <a:cs typeface="Lato"/>
              <a:sym typeface="Lato"/>
            </a:endParaRPr>
          </a:p>
        </p:txBody>
      </p:sp>
      <p:sp>
        <p:nvSpPr>
          <p:cNvPr id="858" name="Shape 858"/>
          <p:cNvSpPr/>
          <p:nvPr/>
        </p:nvSpPr>
        <p:spPr>
          <a:xfrm>
            <a:off x="853380" y="2420570"/>
            <a:ext cx="593892" cy="674406"/>
          </a:xfrm>
          <a:prstGeom prst="flowChartMultidocument">
            <a:avLst/>
          </a:prstGeom>
          <a:solidFill>
            <a:srgbClr val="373C4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859" name="Shape 859"/>
          <p:cNvSpPr/>
          <p:nvPr/>
        </p:nvSpPr>
        <p:spPr>
          <a:xfrm>
            <a:off x="853380" y="3722316"/>
            <a:ext cx="593892" cy="674406"/>
          </a:xfrm>
          <a:prstGeom prst="flowChartMultidocument">
            <a:avLst/>
          </a:prstGeom>
          <a:solidFill>
            <a:srgbClr val="373C46"/>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pic>
        <p:nvPicPr>
          <p:cNvPr id="860" name="Shape 860"/>
          <p:cNvPicPr preferRelativeResize="0"/>
          <p:nvPr/>
        </p:nvPicPr>
        <p:blipFill>
          <a:blip r:embed="rId3">
            <a:alphaModFix/>
          </a:blip>
          <a:stretch>
            <a:fillRect/>
          </a:stretch>
        </p:blipFill>
        <p:spPr>
          <a:xfrm>
            <a:off x="4720150" y="1159738"/>
            <a:ext cx="593900" cy="593900"/>
          </a:xfrm>
          <a:prstGeom prst="rect">
            <a:avLst/>
          </a:prstGeom>
          <a:noFill/>
          <a:ln>
            <a:noFill/>
          </a:ln>
        </p:spPr>
      </p:pic>
      <p:pic>
        <p:nvPicPr>
          <p:cNvPr id="861" name="Shape 861"/>
          <p:cNvPicPr preferRelativeResize="0"/>
          <p:nvPr/>
        </p:nvPicPr>
        <p:blipFill>
          <a:blip r:embed="rId3">
            <a:alphaModFix/>
          </a:blip>
          <a:stretch>
            <a:fillRect/>
          </a:stretch>
        </p:blipFill>
        <p:spPr>
          <a:xfrm>
            <a:off x="4720150" y="3768419"/>
            <a:ext cx="593900" cy="593900"/>
          </a:xfrm>
          <a:prstGeom prst="rect">
            <a:avLst/>
          </a:prstGeom>
          <a:noFill/>
          <a:ln>
            <a:noFill/>
          </a:ln>
        </p:spPr>
      </p:pic>
      <p:pic>
        <p:nvPicPr>
          <p:cNvPr id="862" name="Shape 862"/>
          <p:cNvPicPr preferRelativeResize="0"/>
          <p:nvPr/>
        </p:nvPicPr>
        <p:blipFill>
          <a:blip r:embed="rId3">
            <a:alphaModFix/>
          </a:blip>
          <a:stretch>
            <a:fillRect/>
          </a:stretch>
        </p:blipFill>
        <p:spPr>
          <a:xfrm>
            <a:off x="7331425" y="1159738"/>
            <a:ext cx="593900" cy="593900"/>
          </a:xfrm>
          <a:prstGeom prst="rect">
            <a:avLst/>
          </a:prstGeom>
          <a:noFill/>
          <a:ln>
            <a:noFill/>
          </a:ln>
        </p:spPr>
      </p:pic>
      <p:pic>
        <p:nvPicPr>
          <p:cNvPr id="863" name="Shape 863"/>
          <p:cNvPicPr preferRelativeResize="0"/>
          <p:nvPr/>
        </p:nvPicPr>
        <p:blipFill>
          <a:blip r:embed="rId3">
            <a:alphaModFix/>
          </a:blip>
          <a:stretch>
            <a:fillRect/>
          </a:stretch>
        </p:blipFill>
        <p:spPr>
          <a:xfrm>
            <a:off x="7331425" y="2465246"/>
            <a:ext cx="593900" cy="593900"/>
          </a:xfrm>
          <a:prstGeom prst="rect">
            <a:avLst/>
          </a:prstGeom>
          <a:noFill/>
          <a:ln>
            <a:noFill/>
          </a:ln>
        </p:spPr>
      </p:pic>
      <p:sp>
        <p:nvSpPr>
          <p:cNvPr id="864" name="Shape 864"/>
          <p:cNvSpPr/>
          <p:nvPr/>
        </p:nvSpPr>
        <p:spPr>
          <a:xfrm rot="-5400000">
            <a:off x="4555950" y="-1185339"/>
            <a:ext cx="42600" cy="9154500"/>
          </a:xfrm>
          <a:prstGeom prst="rect">
            <a:avLst/>
          </a:prstGeom>
          <a:solidFill>
            <a:srgbClr val="D0E0E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5" name="Shape 865"/>
          <p:cNvSpPr/>
          <p:nvPr/>
        </p:nvSpPr>
        <p:spPr>
          <a:xfrm rot="-5400000">
            <a:off x="4555950" y="-2476140"/>
            <a:ext cx="42600" cy="9154500"/>
          </a:xfrm>
          <a:prstGeom prst="rect">
            <a:avLst/>
          </a:prstGeom>
          <a:solidFill>
            <a:srgbClr val="D0E0E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66" name="Shape 866"/>
          <p:cNvGrpSpPr/>
          <p:nvPr/>
        </p:nvGrpSpPr>
        <p:grpSpPr>
          <a:xfrm>
            <a:off x="143400" y="4824550"/>
            <a:ext cx="8520545" cy="192300"/>
            <a:chOff x="143400" y="4824550"/>
            <a:chExt cx="8520545" cy="192300"/>
          </a:xfrm>
        </p:grpSpPr>
        <p:sp>
          <p:nvSpPr>
            <p:cNvPr id="867" name="Shape 867"/>
            <p:cNvSpPr/>
            <p:nvPr/>
          </p:nvSpPr>
          <p:spPr>
            <a:xfrm>
              <a:off x="14340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8" name="Shape 868"/>
            <p:cNvSpPr/>
            <p:nvPr/>
          </p:nvSpPr>
          <p:spPr>
            <a:xfrm>
              <a:off x="56939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869" name="Shape 869"/>
            <p:cNvSpPr/>
            <p:nvPr/>
          </p:nvSpPr>
          <p:spPr>
            <a:xfrm>
              <a:off x="99538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0" name="Shape 870"/>
            <p:cNvSpPr/>
            <p:nvPr/>
          </p:nvSpPr>
          <p:spPr>
            <a:xfrm>
              <a:off x="1421344"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1" name="Shape 871"/>
            <p:cNvSpPr/>
            <p:nvPr/>
          </p:nvSpPr>
          <p:spPr>
            <a:xfrm>
              <a:off x="184738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2" name="Shape 872"/>
            <p:cNvSpPr/>
            <p:nvPr/>
          </p:nvSpPr>
          <p:spPr>
            <a:xfrm>
              <a:off x="2273417"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3" name="Shape 873"/>
            <p:cNvSpPr/>
            <p:nvPr/>
          </p:nvSpPr>
          <p:spPr>
            <a:xfrm>
              <a:off x="2699453"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4" name="Shape 874"/>
            <p:cNvSpPr/>
            <p:nvPr/>
          </p:nvSpPr>
          <p:spPr>
            <a:xfrm>
              <a:off x="312549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5" name="Shape 875"/>
            <p:cNvSpPr/>
            <p:nvPr/>
          </p:nvSpPr>
          <p:spPr>
            <a:xfrm>
              <a:off x="3551526"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6" name="Shape 876"/>
            <p:cNvSpPr/>
            <p:nvPr/>
          </p:nvSpPr>
          <p:spPr>
            <a:xfrm>
              <a:off x="3977562"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7" name="Shape 877"/>
            <p:cNvSpPr/>
            <p:nvPr/>
          </p:nvSpPr>
          <p:spPr>
            <a:xfrm>
              <a:off x="4403599"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8" name="Shape 878"/>
            <p:cNvSpPr/>
            <p:nvPr/>
          </p:nvSpPr>
          <p:spPr>
            <a:xfrm>
              <a:off x="4829635"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9" name="Shape 879"/>
            <p:cNvSpPr/>
            <p:nvPr/>
          </p:nvSpPr>
          <p:spPr>
            <a:xfrm>
              <a:off x="525567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0" name="Shape 880"/>
            <p:cNvSpPr/>
            <p:nvPr/>
          </p:nvSpPr>
          <p:spPr>
            <a:xfrm>
              <a:off x="568170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1" name="Shape 881"/>
            <p:cNvSpPr/>
            <p:nvPr/>
          </p:nvSpPr>
          <p:spPr>
            <a:xfrm>
              <a:off x="6107744"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2" name="Shape 882"/>
            <p:cNvSpPr/>
            <p:nvPr/>
          </p:nvSpPr>
          <p:spPr>
            <a:xfrm>
              <a:off x="653378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3" name="Shape 883"/>
            <p:cNvSpPr/>
            <p:nvPr/>
          </p:nvSpPr>
          <p:spPr>
            <a:xfrm>
              <a:off x="6959835"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4" name="Shape 884"/>
            <p:cNvSpPr/>
            <p:nvPr/>
          </p:nvSpPr>
          <p:spPr>
            <a:xfrm>
              <a:off x="7385863"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5" name="Shape 885"/>
            <p:cNvSpPr/>
            <p:nvPr/>
          </p:nvSpPr>
          <p:spPr>
            <a:xfrm>
              <a:off x="781191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6" name="Shape 886"/>
            <p:cNvSpPr/>
            <p:nvPr/>
          </p:nvSpPr>
          <p:spPr>
            <a:xfrm>
              <a:off x="823794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C46"/>
        </a:solidFill>
      </p:bgPr>
    </p:bg>
    <p:spTree>
      <p:nvGrpSpPr>
        <p:cNvPr id="890" name="Shape 890"/>
        <p:cNvGrpSpPr/>
        <p:nvPr/>
      </p:nvGrpSpPr>
      <p:grpSpPr>
        <a:xfrm>
          <a:off x="0" y="0"/>
          <a:ext cx="0" cy="0"/>
          <a:chOff x="0" y="0"/>
          <a:chExt cx="0" cy="0"/>
        </a:xfrm>
      </p:grpSpPr>
      <p:grpSp>
        <p:nvGrpSpPr>
          <p:cNvPr id="891" name="Shape 891"/>
          <p:cNvGrpSpPr/>
          <p:nvPr/>
        </p:nvGrpSpPr>
        <p:grpSpPr>
          <a:xfrm>
            <a:off x="0" y="801300"/>
            <a:ext cx="9144000" cy="3970125"/>
            <a:chOff x="0" y="801300"/>
            <a:chExt cx="9144000" cy="3970125"/>
          </a:xfrm>
        </p:grpSpPr>
        <p:sp>
          <p:nvSpPr>
            <p:cNvPr id="892" name="Shape 892"/>
            <p:cNvSpPr/>
            <p:nvPr/>
          </p:nvSpPr>
          <p:spPr>
            <a:xfrm>
              <a:off x="0" y="1278225"/>
              <a:ext cx="9144000" cy="3493200"/>
            </a:xfrm>
            <a:prstGeom prst="rect">
              <a:avLst/>
            </a:prstGeom>
            <a:solidFill>
              <a:srgbClr val="262A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3" name="Shape 893"/>
            <p:cNvSpPr/>
            <p:nvPr/>
          </p:nvSpPr>
          <p:spPr>
            <a:xfrm>
              <a:off x="0" y="801300"/>
              <a:ext cx="9144000" cy="3894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4" name="Shape 894"/>
          <p:cNvSpPr txBox="1"/>
          <p:nvPr>
            <p:ph type="title"/>
          </p:nvPr>
        </p:nvSpPr>
        <p:spPr>
          <a:xfrm>
            <a:off x="311700" y="228600"/>
            <a:ext cx="33687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7BB8F2"/>
                </a:solidFill>
                <a:latin typeface="Lato"/>
                <a:ea typeface="Lato"/>
                <a:cs typeface="Lato"/>
                <a:sym typeface="Lato"/>
              </a:rPr>
              <a:t>Conclusion</a:t>
            </a:r>
            <a:endParaRPr b="1">
              <a:solidFill>
                <a:srgbClr val="7BB8F2"/>
              </a:solidFill>
              <a:latin typeface="Lato"/>
              <a:ea typeface="Lato"/>
              <a:cs typeface="Lato"/>
              <a:sym typeface="Lato"/>
            </a:endParaRPr>
          </a:p>
        </p:txBody>
      </p:sp>
      <p:sp>
        <p:nvSpPr>
          <p:cNvPr id="895" name="Shape 895"/>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896" name="Shape 896"/>
          <p:cNvPicPr preferRelativeResize="0"/>
          <p:nvPr/>
        </p:nvPicPr>
        <p:blipFill>
          <a:blip r:embed="rId3">
            <a:alphaModFix/>
          </a:blip>
          <a:stretch>
            <a:fillRect/>
          </a:stretch>
        </p:blipFill>
        <p:spPr>
          <a:xfrm>
            <a:off x="4493689" y="1367660"/>
            <a:ext cx="3176500" cy="2842125"/>
          </a:xfrm>
          <a:prstGeom prst="rect">
            <a:avLst/>
          </a:prstGeom>
          <a:noFill/>
          <a:ln>
            <a:noFill/>
          </a:ln>
        </p:spPr>
      </p:pic>
      <p:grpSp>
        <p:nvGrpSpPr>
          <p:cNvPr id="897" name="Shape 897"/>
          <p:cNvGrpSpPr/>
          <p:nvPr/>
        </p:nvGrpSpPr>
        <p:grpSpPr>
          <a:xfrm>
            <a:off x="143400" y="4824550"/>
            <a:ext cx="8520545" cy="192300"/>
            <a:chOff x="143400" y="4824550"/>
            <a:chExt cx="8520545" cy="192300"/>
          </a:xfrm>
        </p:grpSpPr>
        <p:sp>
          <p:nvSpPr>
            <p:cNvPr id="898" name="Shape 898"/>
            <p:cNvSpPr/>
            <p:nvPr/>
          </p:nvSpPr>
          <p:spPr>
            <a:xfrm>
              <a:off x="14340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9" name="Shape 899"/>
            <p:cNvSpPr/>
            <p:nvPr/>
          </p:nvSpPr>
          <p:spPr>
            <a:xfrm>
              <a:off x="56939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00" name="Shape 900"/>
            <p:cNvSpPr/>
            <p:nvPr/>
          </p:nvSpPr>
          <p:spPr>
            <a:xfrm>
              <a:off x="99538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1" name="Shape 901"/>
            <p:cNvSpPr/>
            <p:nvPr/>
          </p:nvSpPr>
          <p:spPr>
            <a:xfrm>
              <a:off x="1421344"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2" name="Shape 902"/>
            <p:cNvSpPr/>
            <p:nvPr/>
          </p:nvSpPr>
          <p:spPr>
            <a:xfrm>
              <a:off x="184738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3" name="Shape 903"/>
            <p:cNvSpPr/>
            <p:nvPr/>
          </p:nvSpPr>
          <p:spPr>
            <a:xfrm>
              <a:off x="2273417"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4" name="Shape 904"/>
            <p:cNvSpPr/>
            <p:nvPr/>
          </p:nvSpPr>
          <p:spPr>
            <a:xfrm>
              <a:off x="2699453"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5" name="Shape 905"/>
            <p:cNvSpPr/>
            <p:nvPr/>
          </p:nvSpPr>
          <p:spPr>
            <a:xfrm>
              <a:off x="312549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6" name="Shape 906"/>
            <p:cNvSpPr/>
            <p:nvPr/>
          </p:nvSpPr>
          <p:spPr>
            <a:xfrm>
              <a:off x="3551526"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7" name="Shape 907"/>
            <p:cNvSpPr/>
            <p:nvPr/>
          </p:nvSpPr>
          <p:spPr>
            <a:xfrm>
              <a:off x="3977562"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8" name="Shape 908"/>
            <p:cNvSpPr/>
            <p:nvPr/>
          </p:nvSpPr>
          <p:spPr>
            <a:xfrm>
              <a:off x="4403599"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9" name="Shape 909"/>
            <p:cNvSpPr/>
            <p:nvPr/>
          </p:nvSpPr>
          <p:spPr>
            <a:xfrm>
              <a:off x="4829635"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0" name="Shape 910"/>
            <p:cNvSpPr/>
            <p:nvPr/>
          </p:nvSpPr>
          <p:spPr>
            <a:xfrm>
              <a:off x="525567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1" name="Shape 911"/>
            <p:cNvSpPr/>
            <p:nvPr/>
          </p:nvSpPr>
          <p:spPr>
            <a:xfrm>
              <a:off x="568170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2" name="Shape 912"/>
            <p:cNvSpPr/>
            <p:nvPr/>
          </p:nvSpPr>
          <p:spPr>
            <a:xfrm>
              <a:off x="6107744"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3" name="Shape 913"/>
            <p:cNvSpPr/>
            <p:nvPr/>
          </p:nvSpPr>
          <p:spPr>
            <a:xfrm>
              <a:off x="653378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4" name="Shape 914"/>
            <p:cNvSpPr/>
            <p:nvPr/>
          </p:nvSpPr>
          <p:spPr>
            <a:xfrm>
              <a:off x="6959835"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5" name="Shape 915"/>
            <p:cNvSpPr/>
            <p:nvPr/>
          </p:nvSpPr>
          <p:spPr>
            <a:xfrm>
              <a:off x="7385863"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6" name="Shape 916"/>
            <p:cNvSpPr/>
            <p:nvPr/>
          </p:nvSpPr>
          <p:spPr>
            <a:xfrm>
              <a:off x="781191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7" name="Shape 917"/>
            <p:cNvSpPr/>
            <p:nvPr/>
          </p:nvSpPr>
          <p:spPr>
            <a:xfrm>
              <a:off x="823794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18" name="Shape 918"/>
          <p:cNvSpPr txBox="1"/>
          <p:nvPr/>
        </p:nvSpPr>
        <p:spPr>
          <a:xfrm>
            <a:off x="948125" y="1445575"/>
            <a:ext cx="4159800" cy="1411500"/>
          </a:xfrm>
          <a:prstGeom prst="rect">
            <a:avLst/>
          </a:prstGeom>
          <a:noFill/>
          <a:ln>
            <a:noFill/>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b="1" lang="en" sz="2400">
                <a:latin typeface="Lato"/>
                <a:ea typeface="Lato"/>
                <a:cs typeface="Lato"/>
                <a:sym typeface="Lato"/>
              </a:rPr>
              <a:t>Efficient, relevant</a:t>
            </a:r>
            <a:endParaRPr b="1" sz="2400">
              <a:latin typeface="Lato"/>
              <a:ea typeface="Lato"/>
              <a:cs typeface="Lato"/>
              <a:sym typeface="Lato"/>
            </a:endParaRPr>
          </a:p>
          <a:p>
            <a:pPr indent="0" lvl="0" marL="0" rtl="0">
              <a:lnSpc>
                <a:spcPct val="100000"/>
              </a:lnSpc>
              <a:spcBef>
                <a:spcPts val="0"/>
              </a:spcBef>
              <a:spcAft>
                <a:spcPts val="0"/>
              </a:spcAft>
              <a:buNone/>
            </a:pPr>
            <a:r>
              <a:rPr b="1" lang="en" sz="2400">
                <a:latin typeface="Lato"/>
                <a:ea typeface="Lato"/>
                <a:cs typeface="Lato"/>
                <a:sym typeface="Lato"/>
              </a:rPr>
              <a:t>checks</a:t>
            </a:r>
            <a:endParaRPr b="1" sz="2400">
              <a:latin typeface="Lato"/>
              <a:ea typeface="Lato"/>
              <a:cs typeface="Lato"/>
              <a:sym typeface="Lato"/>
            </a:endParaRPr>
          </a:p>
          <a:p>
            <a:pPr indent="0" lvl="0" marL="0" rtl="0">
              <a:lnSpc>
                <a:spcPct val="100000"/>
              </a:lnSpc>
              <a:spcBef>
                <a:spcPts val="0"/>
              </a:spcBef>
              <a:spcAft>
                <a:spcPts val="0"/>
              </a:spcAft>
              <a:buNone/>
            </a:pPr>
            <a:r>
              <a:t/>
            </a:r>
            <a:endParaRPr b="1" sz="2400">
              <a:latin typeface="Lato"/>
              <a:ea typeface="Lato"/>
              <a:cs typeface="Lato"/>
              <a:sym typeface="Lato"/>
            </a:endParaRPr>
          </a:p>
          <a:p>
            <a:pPr indent="0" lvl="0" marL="0" rtl="0">
              <a:lnSpc>
                <a:spcPct val="100000"/>
              </a:lnSpc>
              <a:spcBef>
                <a:spcPts val="0"/>
              </a:spcBef>
              <a:spcAft>
                <a:spcPts val="0"/>
              </a:spcAft>
              <a:buNone/>
            </a:pPr>
            <a:r>
              <a:rPr b="1" lang="en" sz="2400">
                <a:solidFill>
                  <a:schemeClr val="dk1"/>
                </a:solidFill>
                <a:latin typeface="Lato"/>
                <a:ea typeface="Lato"/>
                <a:cs typeface="Lato"/>
                <a:sym typeface="Lato"/>
              </a:rPr>
              <a:t>Easy to use</a:t>
            </a:r>
            <a:endParaRPr b="1" sz="2400">
              <a:latin typeface="Lato"/>
              <a:ea typeface="Lato"/>
              <a:cs typeface="Lato"/>
              <a:sym typeface="Lato"/>
            </a:endParaRPr>
          </a:p>
        </p:txBody>
      </p:sp>
      <p:sp>
        <p:nvSpPr>
          <p:cNvPr id="919" name="Shape 919"/>
          <p:cNvSpPr/>
          <p:nvPr/>
        </p:nvSpPr>
        <p:spPr>
          <a:xfrm rot="5400000">
            <a:off x="707900" y="1504947"/>
            <a:ext cx="215700" cy="1866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0" name="Shape 920"/>
          <p:cNvSpPr/>
          <p:nvPr/>
        </p:nvSpPr>
        <p:spPr>
          <a:xfrm rot="5400000">
            <a:off x="707900" y="2602556"/>
            <a:ext cx="215700" cy="1866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C46"/>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Motivation 2</a:t>
            </a:r>
            <a:endParaRPr/>
          </a:p>
        </p:txBody>
      </p:sp>
      <p:sp>
        <p:nvSpPr>
          <p:cNvPr id="62" name="Shape 62"/>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a:t>‹#›</a:t>
            </a:fld>
            <a:endParaRPr/>
          </a:p>
        </p:txBody>
      </p:sp>
      <p:sp>
        <p:nvSpPr>
          <p:cNvPr id="63" name="Shape 63"/>
          <p:cNvSpPr/>
          <p:nvPr/>
        </p:nvSpPr>
        <p:spPr>
          <a:xfrm>
            <a:off x="0" y="553125"/>
            <a:ext cx="9144000" cy="4218300"/>
          </a:xfrm>
          <a:prstGeom prst="rect">
            <a:avLst/>
          </a:prstGeom>
          <a:solidFill>
            <a:srgbClr val="262A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Shape 64"/>
          <p:cNvSpPr/>
          <p:nvPr/>
        </p:nvSpPr>
        <p:spPr>
          <a:xfrm>
            <a:off x="0" y="476925"/>
            <a:ext cx="9144000" cy="42183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65" name="Shape 65"/>
          <p:cNvPicPr preferRelativeResize="0"/>
          <p:nvPr/>
        </p:nvPicPr>
        <p:blipFill>
          <a:blip r:embed="rId3">
            <a:alphaModFix/>
          </a:blip>
          <a:stretch>
            <a:fillRect/>
          </a:stretch>
        </p:blipFill>
        <p:spPr>
          <a:xfrm>
            <a:off x="507700" y="815475"/>
            <a:ext cx="8128600" cy="3576349"/>
          </a:xfrm>
          <a:prstGeom prst="rect">
            <a:avLst/>
          </a:prstGeom>
          <a:noFill/>
          <a:ln>
            <a:noFill/>
          </a:ln>
        </p:spPr>
      </p:pic>
      <p:grpSp>
        <p:nvGrpSpPr>
          <p:cNvPr id="66" name="Shape 66"/>
          <p:cNvGrpSpPr/>
          <p:nvPr/>
        </p:nvGrpSpPr>
        <p:grpSpPr>
          <a:xfrm>
            <a:off x="143400" y="4824550"/>
            <a:ext cx="8520545" cy="192300"/>
            <a:chOff x="143400" y="4824550"/>
            <a:chExt cx="8520545" cy="192300"/>
          </a:xfrm>
        </p:grpSpPr>
        <p:sp>
          <p:nvSpPr>
            <p:cNvPr id="67" name="Shape 67"/>
            <p:cNvSpPr/>
            <p:nvPr/>
          </p:nvSpPr>
          <p:spPr>
            <a:xfrm>
              <a:off x="14340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p:nvPr/>
          </p:nvSpPr>
          <p:spPr>
            <a:xfrm>
              <a:off x="56939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99538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1421344"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nvSpPr>
          <p:spPr>
            <a:xfrm>
              <a:off x="1847380"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2273417"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699453"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3125490"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3551526"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a:off x="3977562"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a:off x="4403599"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482963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5255671"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568170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6107744"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6533780"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695983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a:off x="7385863"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a:off x="781191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a:off x="823794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24" name="Shape 924"/>
        <p:cNvGrpSpPr/>
        <p:nvPr/>
      </p:nvGrpSpPr>
      <p:grpSpPr>
        <a:xfrm>
          <a:off x="0" y="0"/>
          <a:ext cx="0" cy="0"/>
          <a:chOff x="0" y="0"/>
          <a:chExt cx="0" cy="0"/>
        </a:xfrm>
      </p:grpSpPr>
      <p:sp>
        <p:nvSpPr>
          <p:cNvPr id="925" name="Shape 925"/>
          <p:cNvSpPr/>
          <p:nvPr/>
        </p:nvSpPr>
        <p:spPr>
          <a:xfrm>
            <a:off x="0" y="4215900"/>
            <a:ext cx="9144000" cy="927600"/>
          </a:xfrm>
          <a:prstGeom prst="rect">
            <a:avLst/>
          </a:prstGeom>
          <a:gradFill>
            <a:gsLst>
              <a:gs pos="0">
                <a:srgbClr val="FFFFFF">
                  <a:alpha val="0"/>
                </a:srgbClr>
              </a:gs>
              <a:gs pos="100000">
                <a:srgbClr val="373C46"/>
              </a:gs>
            </a:gsLst>
            <a:lin ang="5400012"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6" name="Shape 926"/>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927" name="Shape 927"/>
          <p:cNvGrpSpPr/>
          <p:nvPr/>
        </p:nvGrpSpPr>
        <p:grpSpPr>
          <a:xfrm>
            <a:off x="143400" y="4824550"/>
            <a:ext cx="8520545" cy="192300"/>
            <a:chOff x="143400" y="4824550"/>
            <a:chExt cx="8520545" cy="192300"/>
          </a:xfrm>
        </p:grpSpPr>
        <p:sp>
          <p:nvSpPr>
            <p:cNvPr id="928" name="Shape 928"/>
            <p:cNvSpPr/>
            <p:nvPr/>
          </p:nvSpPr>
          <p:spPr>
            <a:xfrm>
              <a:off x="14340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9" name="Shape 929"/>
            <p:cNvSpPr/>
            <p:nvPr/>
          </p:nvSpPr>
          <p:spPr>
            <a:xfrm>
              <a:off x="56939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30" name="Shape 930"/>
            <p:cNvSpPr/>
            <p:nvPr/>
          </p:nvSpPr>
          <p:spPr>
            <a:xfrm>
              <a:off x="99538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1" name="Shape 931"/>
            <p:cNvSpPr/>
            <p:nvPr/>
          </p:nvSpPr>
          <p:spPr>
            <a:xfrm>
              <a:off x="1421344"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2" name="Shape 932"/>
            <p:cNvSpPr/>
            <p:nvPr/>
          </p:nvSpPr>
          <p:spPr>
            <a:xfrm>
              <a:off x="184738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3" name="Shape 933"/>
            <p:cNvSpPr/>
            <p:nvPr/>
          </p:nvSpPr>
          <p:spPr>
            <a:xfrm>
              <a:off x="2273417"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4" name="Shape 934"/>
            <p:cNvSpPr/>
            <p:nvPr/>
          </p:nvSpPr>
          <p:spPr>
            <a:xfrm>
              <a:off x="2699453"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5" name="Shape 935"/>
            <p:cNvSpPr/>
            <p:nvPr/>
          </p:nvSpPr>
          <p:spPr>
            <a:xfrm>
              <a:off x="312549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6" name="Shape 936"/>
            <p:cNvSpPr/>
            <p:nvPr/>
          </p:nvSpPr>
          <p:spPr>
            <a:xfrm>
              <a:off x="3551526"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7" name="Shape 937"/>
            <p:cNvSpPr/>
            <p:nvPr/>
          </p:nvSpPr>
          <p:spPr>
            <a:xfrm>
              <a:off x="3977562"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8" name="Shape 938"/>
            <p:cNvSpPr/>
            <p:nvPr/>
          </p:nvSpPr>
          <p:spPr>
            <a:xfrm>
              <a:off x="4403599"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9" name="Shape 939"/>
            <p:cNvSpPr/>
            <p:nvPr/>
          </p:nvSpPr>
          <p:spPr>
            <a:xfrm>
              <a:off x="4829635"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0" name="Shape 940"/>
            <p:cNvSpPr/>
            <p:nvPr/>
          </p:nvSpPr>
          <p:spPr>
            <a:xfrm>
              <a:off x="525567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1" name="Shape 941"/>
            <p:cNvSpPr/>
            <p:nvPr/>
          </p:nvSpPr>
          <p:spPr>
            <a:xfrm>
              <a:off x="568170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2" name="Shape 942"/>
            <p:cNvSpPr/>
            <p:nvPr/>
          </p:nvSpPr>
          <p:spPr>
            <a:xfrm>
              <a:off x="6107744"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3" name="Shape 943"/>
            <p:cNvSpPr/>
            <p:nvPr/>
          </p:nvSpPr>
          <p:spPr>
            <a:xfrm>
              <a:off x="653378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4" name="Shape 944"/>
            <p:cNvSpPr/>
            <p:nvPr/>
          </p:nvSpPr>
          <p:spPr>
            <a:xfrm>
              <a:off x="6959835"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5" name="Shape 945"/>
            <p:cNvSpPr/>
            <p:nvPr/>
          </p:nvSpPr>
          <p:spPr>
            <a:xfrm>
              <a:off x="7385863"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6" name="Shape 946"/>
            <p:cNvSpPr/>
            <p:nvPr/>
          </p:nvSpPr>
          <p:spPr>
            <a:xfrm>
              <a:off x="781191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7" name="Shape 947"/>
            <p:cNvSpPr/>
            <p:nvPr/>
          </p:nvSpPr>
          <p:spPr>
            <a:xfrm>
              <a:off x="8237945"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48" name="Shape 948"/>
          <p:cNvSpPr txBox="1"/>
          <p:nvPr>
            <p:ph idx="4294967295" type="ctrTitle"/>
          </p:nvPr>
        </p:nvSpPr>
        <p:spPr>
          <a:xfrm>
            <a:off x="483550" y="635850"/>
            <a:ext cx="6022800" cy="9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800">
                <a:solidFill>
                  <a:schemeClr val="lt1"/>
                </a:solidFill>
                <a:latin typeface="Lato"/>
                <a:ea typeface="Lato"/>
                <a:cs typeface="Lato"/>
                <a:sym typeface="Lato"/>
              </a:rPr>
              <a:t>Thank you!</a:t>
            </a:r>
            <a:endParaRPr b="1" sz="4800">
              <a:solidFill>
                <a:schemeClr val="lt1"/>
              </a:solidFill>
              <a:latin typeface="Lato"/>
              <a:ea typeface="Lato"/>
              <a:cs typeface="Lato"/>
              <a:sym typeface="Lato"/>
            </a:endParaRPr>
          </a:p>
        </p:txBody>
      </p:sp>
      <p:sp>
        <p:nvSpPr>
          <p:cNvPr id="949" name="Shape 949"/>
          <p:cNvSpPr txBox="1"/>
          <p:nvPr>
            <p:ph idx="4294967295" type="subTitle"/>
          </p:nvPr>
        </p:nvSpPr>
        <p:spPr>
          <a:xfrm>
            <a:off x="483550" y="1726650"/>
            <a:ext cx="3446700" cy="603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1600"/>
              </a:spcAft>
              <a:buNone/>
            </a:pPr>
            <a:r>
              <a:rPr b="1" lang="en" sz="3000">
                <a:solidFill>
                  <a:srgbClr val="7BB8F2"/>
                </a:solidFill>
                <a:latin typeface="Lato"/>
                <a:ea typeface="Lato"/>
                <a:cs typeface="Lato"/>
                <a:sym typeface="Lato"/>
              </a:rPr>
              <a:t>Questions?</a:t>
            </a:r>
            <a:endParaRPr b="1" sz="3000">
              <a:solidFill>
                <a:srgbClr val="7BB8F2"/>
              </a:solidFill>
              <a:latin typeface="Lato"/>
              <a:ea typeface="Lato"/>
              <a:cs typeface="Lato"/>
              <a:sym typeface="Lato"/>
            </a:endParaRPr>
          </a:p>
        </p:txBody>
      </p:sp>
      <p:pic>
        <p:nvPicPr>
          <p:cNvPr id="950" name="Shape 950"/>
          <p:cNvPicPr preferRelativeResize="0"/>
          <p:nvPr/>
        </p:nvPicPr>
        <p:blipFill>
          <a:blip r:embed="rId4">
            <a:alphaModFix/>
          </a:blip>
          <a:stretch>
            <a:fillRect/>
          </a:stretch>
        </p:blipFill>
        <p:spPr>
          <a:xfrm>
            <a:off x="559750" y="2685275"/>
            <a:ext cx="2816500" cy="518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54" name="Shape 954"/>
        <p:cNvGrpSpPr/>
        <p:nvPr/>
      </p:nvGrpSpPr>
      <p:grpSpPr>
        <a:xfrm>
          <a:off x="0" y="0"/>
          <a:ext cx="0" cy="0"/>
          <a:chOff x="0" y="0"/>
          <a:chExt cx="0" cy="0"/>
        </a:xfrm>
      </p:grpSpPr>
      <p:sp>
        <p:nvSpPr>
          <p:cNvPr id="955" name="Shape 955"/>
          <p:cNvSpPr txBox="1"/>
          <p:nvPr>
            <p:ph type="title"/>
          </p:nvPr>
        </p:nvSpPr>
        <p:spPr>
          <a:xfrm>
            <a:off x="311700" y="377377"/>
            <a:ext cx="33687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373C46"/>
                </a:solidFill>
                <a:latin typeface="Lato"/>
                <a:ea typeface="Lato"/>
                <a:cs typeface="Lato"/>
                <a:sym typeface="Lato"/>
              </a:rPr>
              <a:t>Full Example</a:t>
            </a:r>
            <a:endParaRPr b="1">
              <a:solidFill>
                <a:srgbClr val="373C46"/>
              </a:solidFill>
              <a:latin typeface="Lato"/>
              <a:ea typeface="Lato"/>
              <a:cs typeface="Lato"/>
              <a:sym typeface="Lato"/>
            </a:endParaRPr>
          </a:p>
        </p:txBody>
      </p:sp>
      <p:sp>
        <p:nvSpPr>
          <p:cNvPr id="956" name="Shape 956"/>
          <p:cNvSpPr txBox="1"/>
          <p:nvPr>
            <p:ph idx="1" type="body"/>
          </p:nvPr>
        </p:nvSpPr>
        <p:spPr>
          <a:xfrm>
            <a:off x="199350" y="1741975"/>
            <a:ext cx="3457800" cy="3152400"/>
          </a:xfrm>
          <a:prstGeom prst="rect">
            <a:avLst/>
          </a:prstGeom>
        </p:spPr>
        <p:txBody>
          <a:bodyPr anchorCtr="0" anchor="t" bIns="91425" lIns="91425" spcFirstLastPara="1" rIns="91425" wrap="square" tIns="91425">
            <a:noAutofit/>
          </a:bodyPr>
          <a:lstStyle/>
          <a:p>
            <a:pPr indent="-311150" lvl="0" marL="457200" rtl="0">
              <a:lnSpc>
                <a:spcPct val="115848"/>
              </a:lnSpc>
              <a:spcBef>
                <a:spcPts val="0"/>
              </a:spcBef>
              <a:spcAft>
                <a:spcPts val="0"/>
              </a:spcAft>
              <a:buClr>
                <a:srgbClr val="B7B7B7"/>
              </a:buClr>
              <a:buSzPts val="1300"/>
              <a:buFont typeface="Courier New"/>
              <a:buAutoNum type="arabicPeriod"/>
            </a:pPr>
            <a:r>
              <a:rPr lang="en" sz="1050">
                <a:solidFill>
                  <a:srgbClr val="000020"/>
                </a:solidFill>
                <a:latin typeface="Verdana"/>
                <a:ea typeface="Verdana"/>
                <a:cs typeface="Verdana"/>
                <a:sym typeface="Verdana"/>
              </a:rPr>
              <a:t>contract Bank </a:t>
            </a:r>
            <a:r>
              <a:rPr lang="en" sz="1050">
                <a:solidFill>
                  <a:srgbClr val="009900"/>
                </a:solidFill>
                <a:latin typeface="Verdana"/>
                <a:ea typeface="Verdana"/>
                <a:cs typeface="Verdana"/>
                <a:sym typeface="Verdana"/>
              </a:rPr>
              <a:t>{</a:t>
            </a:r>
            <a:endParaRPr sz="1050">
              <a:solidFill>
                <a:srgbClr val="009900"/>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a:pPr>
            <a:r>
              <a:rPr lang="en" sz="1050">
                <a:solidFill>
                  <a:srgbClr val="000020"/>
                </a:solidFill>
                <a:latin typeface="Verdana"/>
                <a:ea typeface="Verdana"/>
                <a:cs typeface="Verdana"/>
                <a:sym typeface="Verdana"/>
              </a:rPr>
              <a:t>  mapping </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address </a:t>
            </a:r>
            <a:r>
              <a:rPr lang="en" sz="1050">
                <a:solidFill>
                  <a:srgbClr val="339933"/>
                </a:solidFill>
                <a:latin typeface="Verdana"/>
                <a:ea typeface="Verdana"/>
                <a:cs typeface="Verdana"/>
                <a:sym typeface="Verdana"/>
              </a:rPr>
              <a:t>=&gt;</a:t>
            </a:r>
            <a:r>
              <a:rPr lang="en" sz="1050">
                <a:solidFill>
                  <a:srgbClr val="000020"/>
                </a:solidFill>
                <a:latin typeface="Verdana"/>
                <a:ea typeface="Verdana"/>
                <a:cs typeface="Verdana"/>
                <a:sym typeface="Verdana"/>
              </a:rPr>
              <a:t> uint</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balances</a:t>
            </a:r>
            <a:r>
              <a:rPr lang="en" sz="1050">
                <a:solidFill>
                  <a:srgbClr val="339933"/>
                </a:solidFill>
                <a:latin typeface="Verdana"/>
                <a:ea typeface="Verdana"/>
                <a:cs typeface="Verdana"/>
                <a:sym typeface="Verdana"/>
              </a:rPr>
              <a:t>;</a:t>
            </a:r>
            <a:endParaRPr sz="1050">
              <a:solidFill>
                <a:srgbClr val="339933"/>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a:pPr>
            <a:r>
              <a:rPr lang="en" sz="1050">
                <a:solidFill>
                  <a:srgbClr val="000020"/>
                </a:solidFill>
                <a:latin typeface="Verdana"/>
                <a:ea typeface="Verdana"/>
                <a:cs typeface="Verdana"/>
                <a:sym typeface="Verdana"/>
              </a:rPr>
              <a:t>  mapping </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address </a:t>
            </a:r>
            <a:r>
              <a:rPr lang="en" sz="1050">
                <a:solidFill>
                  <a:srgbClr val="339933"/>
                </a:solidFill>
                <a:latin typeface="Verdana"/>
                <a:ea typeface="Verdana"/>
                <a:cs typeface="Verdana"/>
                <a:sym typeface="Verdana"/>
              </a:rPr>
              <a:t>=&gt;</a:t>
            </a:r>
            <a:r>
              <a:rPr lang="en" sz="1050">
                <a:solidFill>
                  <a:srgbClr val="000020"/>
                </a:solidFill>
                <a:latin typeface="Verdana"/>
                <a:ea typeface="Verdana"/>
                <a:cs typeface="Verdana"/>
                <a:sym typeface="Verdana"/>
              </a:rPr>
              <a:t> bool</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members</a:t>
            </a:r>
            <a:r>
              <a:rPr lang="en" sz="1050">
                <a:solidFill>
                  <a:srgbClr val="339933"/>
                </a:solidFill>
                <a:latin typeface="Verdana"/>
                <a:ea typeface="Verdana"/>
                <a:cs typeface="Verdana"/>
                <a:sym typeface="Verdana"/>
              </a:rPr>
              <a:t>;</a:t>
            </a:r>
            <a:endParaRPr sz="1050">
              <a:solidFill>
                <a:srgbClr val="339933"/>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a:pPr>
            <a:r>
              <a:rPr lang="en" sz="1050">
                <a:solidFill>
                  <a:srgbClr val="000020"/>
                </a:solidFill>
                <a:latin typeface="Verdana"/>
                <a:ea typeface="Verdana"/>
                <a:cs typeface="Verdana"/>
                <a:sym typeface="Verdana"/>
              </a:rPr>
              <a:t>  uint bankBalance</a:t>
            </a:r>
            <a:r>
              <a:rPr lang="en" sz="1050">
                <a:solidFill>
                  <a:srgbClr val="339933"/>
                </a:solidFill>
                <a:latin typeface="Verdana"/>
                <a:ea typeface="Verdana"/>
                <a:cs typeface="Verdana"/>
                <a:sym typeface="Verdana"/>
              </a:rPr>
              <a:t>;</a:t>
            </a:r>
            <a:endParaRPr sz="1050">
              <a:solidFill>
                <a:srgbClr val="339933"/>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a:pPr>
            <a:r>
              <a:rPr lang="en" sz="1050">
                <a:solidFill>
                  <a:srgbClr val="000020"/>
                </a:solidFill>
                <a:latin typeface="Verdana"/>
                <a:ea typeface="Verdana"/>
                <a:cs typeface="Verdana"/>
                <a:sym typeface="Verdana"/>
              </a:rPr>
              <a:t> </a:t>
            </a:r>
            <a:endParaRPr sz="1050">
              <a:solidFill>
                <a:srgbClr val="000020"/>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a:pPr>
            <a:r>
              <a:rPr lang="en" sz="1050">
                <a:solidFill>
                  <a:srgbClr val="000020"/>
                </a:solidFill>
                <a:latin typeface="Verdana"/>
                <a:ea typeface="Verdana"/>
                <a:cs typeface="Verdana"/>
                <a:sym typeface="Verdana"/>
              </a:rPr>
              <a:t>  </a:t>
            </a:r>
            <a:r>
              <a:rPr b="1" lang="en" sz="1050">
                <a:solidFill>
                  <a:srgbClr val="003366"/>
                </a:solidFill>
                <a:latin typeface="Verdana"/>
                <a:ea typeface="Verdana"/>
                <a:cs typeface="Verdana"/>
                <a:sym typeface="Verdana"/>
              </a:rPr>
              <a:t>function</a:t>
            </a:r>
            <a:r>
              <a:rPr lang="en" sz="1050">
                <a:solidFill>
                  <a:srgbClr val="000020"/>
                </a:solidFill>
                <a:latin typeface="Verdana"/>
                <a:ea typeface="Verdana"/>
                <a:cs typeface="Verdana"/>
                <a:sym typeface="Verdana"/>
              </a:rPr>
              <a:t> join</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endParaRPr sz="1050">
              <a:solidFill>
                <a:srgbClr val="009900"/>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a:pPr>
            <a:r>
              <a:rPr lang="en" sz="1050">
                <a:solidFill>
                  <a:srgbClr val="000020"/>
                </a:solidFill>
                <a:latin typeface="Verdana"/>
                <a:ea typeface="Verdana"/>
                <a:cs typeface="Verdana"/>
                <a:sym typeface="Verdana"/>
              </a:rPr>
              <a:t>    members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a:t>
            </a:r>
            <a:r>
              <a:rPr lang="en" sz="1050">
                <a:solidFill>
                  <a:srgbClr val="000020"/>
                </a:solidFill>
                <a:latin typeface="Verdana"/>
                <a:ea typeface="Verdana"/>
                <a:cs typeface="Verdana"/>
                <a:sym typeface="Verdana"/>
              </a:rPr>
              <a:t> </a:t>
            </a:r>
            <a:r>
              <a:rPr b="1" lang="en" sz="1050">
                <a:solidFill>
                  <a:srgbClr val="003366"/>
                </a:solidFill>
                <a:latin typeface="Verdana"/>
                <a:ea typeface="Verdana"/>
                <a:cs typeface="Verdana"/>
                <a:sym typeface="Verdana"/>
              </a:rPr>
              <a:t>true</a:t>
            </a:r>
            <a:r>
              <a:rPr lang="en" sz="1050">
                <a:solidFill>
                  <a:srgbClr val="339933"/>
                </a:solidFill>
                <a:latin typeface="Verdana"/>
                <a:ea typeface="Verdana"/>
                <a:cs typeface="Verdana"/>
                <a:sym typeface="Verdana"/>
              </a:rPr>
              <a:t>;</a:t>
            </a:r>
            <a:endParaRPr sz="1050">
              <a:solidFill>
                <a:srgbClr val="339933"/>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a:pP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endParaRPr sz="1050">
              <a:solidFill>
                <a:srgbClr val="009900"/>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a:pPr>
            <a:r>
              <a:rPr lang="en" sz="1050">
                <a:solidFill>
                  <a:srgbClr val="000020"/>
                </a:solidFill>
                <a:latin typeface="Verdana"/>
                <a:ea typeface="Verdana"/>
                <a:cs typeface="Verdana"/>
                <a:sym typeface="Verdana"/>
              </a:rPr>
              <a:t> </a:t>
            </a:r>
            <a:endParaRPr sz="1050">
              <a:solidFill>
                <a:srgbClr val="000020"/>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a:pPr>
            <a:r>
              <a:rPr lang="en" sz="1050">
                <a:solidFill>
                  <a:srgbClr val="000020"/>
                </a:solidFill>
                <a:latin typeface="Verdana"/>
                <a:ea typeface="Verdana"/>
                <a:cs typeface="Verdana"/>
                <a:sym typeface="Verdana"/>
              </a:rPr>
              <a:t>  </a:t>
            </a:r>
            <a:r>
              <a:rPr b="1" lang="en" sz="1050">
                <a:solidFill>
                  <a:srgbClr val="003366"/>
                </a:solidFill>
                <a:latin typeface="Verdana"/>
                <a:ea typeface="Verdana"/>
                <a:cs typeface="Verdana"/>
                <a:sym typeface="Verdana"/>
              </a:rPr>
              <a:t>function</a:t>
            </a:r>
            <a:r>
              <a:rPr lang="en" sz="1050">
                <a:solidFill>
                  <a:srgbClr val="000020"/>
                </a:solidFill>
                <a:latin typeface="Verdana"/>
                <a:ea typeface="Verdana"/>
                <a:cs typeface="Verdana"/>
                <a:sym typeface="Verdana"/>
              </a:rPr>
              <a:t> deposit</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endParaRPr sz="1050">
              <a:solidFill>
                <a:srgbClr val="009900"/>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a:pPr>
            <a:r>
              <a:rPr lang="en" sz="1050">
                <a:solidFill>
                  <a:srgbClr val="000020"/>
                </a:solidFill>
                <a:latin typeface="Verdana"/>
                <a:ea typeface="Verdana"/>
                <a:cs typeface="Verdana"/>
                <a:sym typeface="Verdana"/>
              </a:rPr>
              <a:t>    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a:t>
            </a:r>
            <a:r>
              <a:rPr lang="en" sz="1050">
                <a:solidFill>
                  <a:srgbClr val="000020"/>
                </a:solidFill>
                <a:latin typeface="Verdana"/>
                <a:ea typeface="Verdana"/>
                <a:cs typeface="Verdana"/>
                <a:sym typeface="Verdana"/>
              </a:rPr>
              <a:t> msg.</a:t>
            </a:r>
            <a:r>
              <a:rPr lang="en" sz="1050">
                <a:solidFill>
                  <a:srgbClr val="660066"/>
                </a:solidFill>
                <a:latin typeface="Verdana"/>
                <a:ea typeface="Verdana"/>
                <a:cs typeface="Verdana"/>
                <a:sym typeface="Verdana"/>
              </a:rPr>
              <a:t>value</a:t>
            </a:r>
            <a:r>
              <a:rPr lang="en" sz="1050">
                <a:solidFill>
                  <a:srgbClr val="339933"/>
                </a:solidFill>
                <a:latin typeface="Verdana"/>
                <a:ea typeface="Verdana"/>
                <a:cs typeface="Verdana"/>
                <a:sym typeface="Verdana"/>
              </a:rPr>
              <a:t>;</a:t>
            </a:r>
            <a:endParaRPr sz="1050">
              <a:solidFill>
                <a:srgbClr val="339933"/>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a:pPr>
            <a:r>
              <a:rPr lang="en" sz="1050">
                <a:solidFill>
                  <a:srgbClr val="000020"/>
                </a:solidFill>
                <a:latin typeface="Verdana"/>
                <a:ea typeface="Verdana"/>
                <a:cs typeface="Verdana"/>
                <a:sym typeface="Verdana"/>
              </a:rPr>
              <a:t>    bankBalance </a:t>
            </a:r>
            <a:r>
              <a:rPr lang="en" sz="1050">
                <a:solidFill>
                  <a:srgbClr val="339933"/>
                </a:solidFill>
                <a:latin typeface="Verdana"/>
                <a:ea typeface="Verdana"/>
                <a:cs typeface="Verdana"/>
                <a:sym typeface="Verdana"/>
              </a:rPr>
              <a:t>+=</a:t>
            </a:r>
            <a:r>
              <a:rPr lang="en" sz="1050">
                <a:solidFill>
                  <a:srgbClr val="000020"/>
                </a:solidFill>
                <a:latin typeface="Verdana"/>
                <a:ea typeface="Verdana"/>
                <a:cs typeface="Verdana"/>
                <a:sym typeface="Verdana"/>
              </a:rPr>
              <a:t> msg.</a:t>
            </a:r>
            <a:r>
              <a:rPr lang="en" sz="1050">
                <a:solidFill>
                  <a:srgbClr val="660066"/>
                </a:solidFill>
                <a:latin typeface="Verdana"/>
                <a:ea typeface="Verdana"/>
                <a:cs typeface="Verdana"/>
                <a:sym typeface="Verdana"/>
              </a:rPr>
              <a:t>value</a:t>
            </a:r>
            <a:r>
              <a:rPr lang="en" sz="1050">
                <a:solidFill>
                  <a:srgbClr val="339933"/>
                </a:solidFill>
                <a:latin typeface="Verdana"/>
                <a:ea typeface="Verdana"/>
                <a:cs typeface="Verdana"/>
                <a:sym typeface="Verdana"/>
              </a:rPr>
              <a:t>;</a:t>
            </a:r>
            <a:endParaRPr sz="1050">
              <a:solidFill>
                <a:srgbClr val="339933"/>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a:pP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endParaRPr sz="1050">
              <a:solidFill>
                <a:srgbClr val="009900"/>
              </a:solidFill>
              <a:latin typeface="Verdana"/>
              <a:ea typeface="Verdana"/>
              <a:cs typeface="Verdana"/>
              <a:sym typeface="Verdana"/>
            </a:endParaRPr>
          </a:p>
          <a:p>
            <a:pPr indent="0" lvl="0" marL="0" rtl="0">
              <a:spcBef>
                <a:spcPts val="0"/>
              </a:spcBef>
              <a:spcAft>
                <a:spcPts val="0"/>
              </a:spcAft>
              <a:buNone/>
            </a:pPr>
            <a:r>
              <a:t/>
            </a:r>
            <a:endParaRPr/>
          </a:p>
        </p:txBody>
      </p:sp>
      <p:sp>
        <p:nvSpPr>
          <p:cNvPr id="957" name="Shape 957"/>
          <p:cNvSpPr txBox="1"/>
          <p:nvPr>
            <p:ph idx="2" type="body"/>
          </p:nvPr>
        </p:nvSpPr>
        <p:spPr>
          <a:xfrm>
            <a:off x="4450725" y="525350"/>
            <a:ext cx="4325700" cy="4450800"/>
          </a:xfrm>
          <a:prstGeom prst="rect">
            <a:avLst/>
          </a:prstGeom>
        </p:spPr>
        <p:txBody>
          <a:bodyPr anchorCtr="0" anchor="t" bIns="91425" lIns="91425" spcFirstLastPara="1" rIns="91425" wrap="square" tIns="91425">
            <a:noAutofit/>
          </a:bodyPr>
          <a:lstStyle/>
          <a:p>
            <a:pPr indent="-311150" lvl="0" marL="457200" rtl="0">
              <a:lnSpc>
                <a:spcPct val="115848"/>
              </a:lnSpc>
              <a:spcBef>
                <a:spcPts val="0"/>
              </a:spcBef>
              <a:spcAft>
                <a:spcPts val="0"/>
              </a:spcAft>
              <a:buClr>
                <a:srgbClr val="B7B7B7"/>
              </a:buClr>
              <a:buSzPts val="1300"/>
              <a:buFont typeface="Courier New"/>
              <a:buAutoNum type="arabicPeriod" startAt="14"/>
            </a:pPr>
            <a:r>
              <a:rPr b="1" lang="en" sz="1050">
                <a:solidFill>
                  <a:srgbClr val="003366"/>
                </a:solidFill>
                <a:latin typeface="Verdana"/>
                <a:ea typeface="Verdana"/>
                <a:cs typeface="Verdana"/>
                <a:sym typeface="Verdana"/>
              </a:rPr>
              <a:t> function</a:t>
            </a:r>
            <a:r>
              <a:rPr lang="en" sz="1050">
                <a:solidFill>
                  <a:srgbClr val="000020"/>
                </a:solidFill>
                <a:latin typeface="Verdana"/>
                <a:ea typeface="Verdana"/>
                <a:cs typeface="Verdana"/>
                <a:sym typeface="Verdana"/>
              </a:rPr>
              <a:t> withdraw</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endParaRPr sz="1050">
              <a:solidFill>
                <a:srgbClr val="009900"/>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startAt="14"/>
            </a:pPr>
            <a:r>
              <a:rPr lang="en" sz="1050">
                <a:solidFill>
                  <a:srgbClr val="000020"/>
                </a:solidFill>
                <a:latin typeface="Verdana"/>
                <a:ea typeface="Verdana"/>
                <a:cs typeface="Verdana"/>
                <a:sym typeface="Verdana"/>
              </a:rPr>
              <a:t>     </a:t>
            </a:r>
            <a:r>
              <a:rPr b="1" lang="en" sz="1050">
                <a:solidFill>
                  <a:srgbClr val="000066"/>
                </a:solidFill>
                <a:latin typeface="Verdana"/>
                <a:ea typeface="Verdana"/>
                <a:cs typeface="Verdana"/>
                <a:sym typeface="Verdana"/>
              </a:rPr>
              <a:t>if</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&gt;</a:t>
            </a:r>
            <a:r>
              <a:rPr lang="en" sz="1050">
                <a:solidFill>
                  <a:srgbClr val="000020"/>
                </a:solidFill>
                <a:latin typeface="Verdana"/>
                <a:ea typeface="Verdana"/>
                <a:cs typeface="Verdana"/>
                <a:sym typeface="Verdana"/>
              </a:rPr>
              <a:t> </a:t>
            </a:r>
            <a:r>
              <a:rPr lang="en" sz="1050">
                <a:solidFill>
                  <a:srgbClr val="CC0000"/>
                </a:solidFill>
                <a:latin typeface="Verdana"/>
                <a:ea typeface="Verdana"/>
                <a:cs typeface="Verdana"/>
                <a:sym typeface="Verdana"/>
              </a:rPr>
              <a:t>0</a:t>
            </a:r>
            <a:endParaRPr sz="1050">
              <a:solidFill>
                <a:srgbClr val="CC0000"/>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startAt="14"/>
            </a:pPr>
            <a:r>
              <a:rPr lang="en" sz="1050">
                <a:solidFill>
                  <a:srgbClr val="009900"/>
                </a:solidFill>
                <a:latin typeface="Verdana"/>
                <a:ea typeface="Verdana"/>
                <a:cs typeface="Verdana"/>
                <a:sym typeface="Verdana"/>
              </a:rPr>
              <a:t>          </a:t>
            </a:r>
            <a:r>
              <a:rPr lang="en" sz="1050">
                <a:solidFill>
                  <a:srgbClr val="009900"/>
                </a:solidFill>
                <a:latin typeface="Verdana"/>
                <a:ea typeface="Verdana"/>
                <a:cs typeface="Verdana"/>
                <a:sym typeface="Verdana"/>
              </a:rPr>
              <a:t>&amp;&amp;</a:t>
            </a:r>
            <a:r>
              <a:rPr lang="en" sz="1050">
                <a:solidFill>
                  <a:srgbClr val="CC0000"/>
                </a:solidFill>
                <a:latin typeface="Verdana"/>
                <a:ea typeface="Verdana"/>
                <a:cs typeface="Verdana"/>
                <a:sym typeface="Verdana"/>
              </a:rPr>
              <a:t> </a:t>
            </a:r>
            <a:r>
              <a:rPr lang="en" sz="1050">
                <a:solidFill>
                  <a:srgbClr val="000020"/>
                </a:solidFill>
                <a:latin typeface="Verdana"/>
                <a:ea typeface="Verdana"/>
                <a:cs typeface="Verdana"/>
                <a:sym typeface="Verdana"/>
              </a:rPr>
              <a:t>bankBalance </a:t>
            </a:r>
            <a:r>
              <a:rPr lang="en" sz="1050">
                <a:solidFill>
                  <a:srgbClr val="339933"/>
                </a:solidFill>
                <a:latin typeface="Verdana"/>
                <a:ea typeface="Verdana"/>
                <a:cs typeface="Verdana"/>
                <a:sym typeface="Verdana"/>
              </a:rPr>
              <a:t>&gt;</a:t>
            </a:r>
            <a:r>
              <a:rPr lang="en" sz="1050">
                <a:solidFill>
                  <a:srgbClr val="CC0000"/>
                </a:solidFill>
                <a:latin typeface="Verdana"/>
                <a:ea typeface="Verdana"/>
                <a:cs typeface="Verdana"/>
                <a:sym typeface="Verdana"/>
              </a:rPr>
              <a:t> 0</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endParaRPr sz="1050">
              <a:solidFill>
                <a:srgbClr val="000020"/>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startAt="14"/>
            </a:pPr>
            <a:r>
              <a:rPr lang="en" sz="1050">
                <a:solidFill>
                  <a:srgbClr val="000020"/>
                </a:solidFill>
                <a:latin typeface="Verdana"/>
                <a:ea typeface="Verdana"/>
                <a:cs typeface="Verdana"/>
                <a:sym typeface="Verdana"/>
              </a:rPr>
              <a:t>         msg.</a:t>
            </a:r>
            <a:r>
              <a:rPr lang="en" sz="1050">
                <a:solidFill>
                  <a:srgbClr val="660066"/>
                </a:solidFill>
                <a:latin typeface="Verdana"/>
                <a:ea typeface="Verdana"/>
                <a:cs typeface="Verdana"/>
                <a:sym typeface="Verdana"/>
              </a:rPr>
              <a:t>sender</a:t>
            </a:r>
            <a:r>
              <a:rPr lang="en" sz="1050">
                <a:solidFill>
                  <a:srgbClr val="000020"/>
                </a:solidFill>
                <a:latin typeface="Verdana"/>
                <a:ea typeface="Verdana"/>
                <a:cs typeface="Verdana"/>
                <a:sym typeface="Verdana"/>
              </a:rPr>
              <a:t>.</a:t>
            </a:r>
            <a:r>
              <a:rPr lang="en" sz="1050">
                <a:solidFill>
                  <a:srgbClr val="660066"/>
                </a:solidFill>
                <a:latin typeface="Verdana"/>
                <a:ea typeface="Verdana"/>
                <a:cs typeface="Verdana"/>
                <a:sym typeface="Verdana"/>
              </a:rPr>
              <a:t>call</a:t>
            </a:r>
            <a:r>
              <a:rPr lang="en" sz="1050">
                <a:solidFill>
                  <a:srgbClr val="000020"/>
                </a:solidFill>
                <a:latin typeface="Verdana"/>
                <a:ea typeface="Verdana"/>
                <a:cs typeface="Verdana"/>
                <a:sym typeface="Verdana"/>
              </a:rPr>
              <a:t>.</a:t>
            </a:r>
            <a:r>
              <a:rPr lang="en" sz="1050">
                <a:solidFill>
                  <a:srgbClr val="660066"/>
                </a:solidFill>
                <a:latin typeface="Verdana"/>
                <a:ea typeface="Verdana"/>
                <a:cs typeface="Verdana"/>
                <a:sym typeface="Verdana"/>
              </a:rPr>
              <a:t>value</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endParaRPr sz="1050">
              <a:solidFill>
                <a:srgbClr val="000020"/>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startAt="14"/>
            </a:pPr>
            <a:r>
              <a:rPr lang="en" sz="1050">
                <a:solidFill>
                  <a:srgbClr val="000020"/>
                </a:solidFill>
                <a:latin typeface="Verdana"/>
                <a:ea typeface="Verdana"/>
                <a:cs typeface="Verdana"/>
                <a:sym typeface="Verdana"/>
              </a:rPr>
              <a:t>         bankBalance </a:t>
            </a:r>
            <a:r>
              <a:rPr lang="en" sz="1050">
                <a:solidFill>
                  <a:srgbClr val="339933"/>
                </a:solidFill>
                <a:latin typeface="Verdana"/>
                <a:ea typeface="Verdana"/>
                <a:cs typeface="Verdana"/>
                <a:sym typeface="Verdana"/>
              </a:rPr>
              <a:t>-=</a:t>
            </a:r>
            <a:r>
              <a:rPr lang="en" sz="1050">
                <a:solidFill>
                  <a:srgbClr val="000020"/>
                </a:solidFill>
                <a:latin typeface="Verdana"/>
                <a:ea typeface="Verdana"/>
                <a:cs typeface="Verdana"/>
                <a:sym typeface="Verdana"/>
              </a:rPr>
              <a:t> 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339933"/>
                </a:solidFill>
                <a:latin typeface="Verdana"/>
                <a:ea typeface="Verdana"/>
                <a:cs typeface="Verdana"/>
                <a:sym typeface="Verdana"/>
              </a:rPr>
              <a:t>;</a:t>
            </a:r>
            <a:r>
              <a:rPr lang="en" sz="1050">
                <a:solidFill>
                  <a:srgbClr val="000020"/>
                </a:solidFill>
                <a:latin typeface="Verdana"/>
                <a:ea typeface="Verdana"/>
                <a:cs typeface="Verdana"/>
                <a:sym typeface="Verdana"/>
              </a:rPr>
              <a:t>      </a:t>
            </a:r>
            <a:endParaRPr sz="1050">
              <a:solidFill>
                <a:srgbClr val="000020"/>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startAt="14"/>
            </a:pPr>
            <a:r>
              <a:rPr lang="en" sz="1050">
                <a:solidFill>
                  <a:srgbClr val="000020"/>
                </a:solidFill>
                <a:latin typeface="Verdana"/>
                <a:ea typeface="Verdana"/>
                <a:cs typeface="Verdana"/>
                <a:sym typeface="Verdana"/>
              </a:rPr>
              <a:t>         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CC0000"/>
                </a:solidFill>
                <a:latin typeface="Verdana"/>
                <a:ea typeface="Verdana"/>
                <a:cs typeface="Verdana"/>
                <a:sym typeface="Verdana"/>
              </a:rPr>
              <a:t>0</a:t>
            </a:r>
            <a:r>
              <a:rPr lang="en" sz="1050">
                <a:solidFill>
                  <a:srgbClr val="339933"/>
                </a:solidFill>
                <a:latin typeface="Verdana"/>
                <a:ea typeface="Verdana"/>
                <a:cs typeface="Verdana"/>
                <a:sym typeface="Verdana"/>
              </a:rPr>
              <a:t>;</a:t>
            </a:r>
            <a:endParaRPr sz="1050">
              <a:solidFill>
                <a:srgbClr val="339933"/>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startAt="14"/>
            </a:pPr>
            <a:r>
              <a:rPr lang="en" sz="1050">
                <a:solidFill>
                  <a:srgbClr val="009900"/>
                </a:solidFill>
                <a:latin typeface="Verdana"/>
                <a:ea typeface="Verdana"/>
                <a:cs typeface="Verdana"/>
                <a:sym typeface="Verdana"/>
              </a:rPr>
              <a:t>     }</a:t>
            </a:r>
            <a:endParaRPr sz="1050">
              <a:solidFill>
                <a:srgbClr val="009900"/>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startAt="14"/>
            </a:pP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endParaRPr sz="1050">
              <a:solidFill>
                <a:srgbClr val="009900"/>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startAt="14"/>
            </a:pPr>
            <a:r>
              <a:rPr lang="en" sz="1050">
                <a:solidFill>
                  <a:srgbClr val="000020"/>
                </a:solidFill>
                <a:latin typeface="Verdana"/>
                <a:ea typeface="Verdana"/>
                <a:cs typeface="Verdana"/>
                <a:sym typeface="Verdana"/>
              </a:rPr>
              <a:t> </a:t>
            </a:r>
            <a:endParaRPr sz="1050">
              <a:solidFill>
                <a:srgbClr val="000020"/>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startAt="14"/>
            </a:pPr>
            <a:r>
              <a:rPr b="1" lang="en" sz="1050">
                <a:solidFill>
                  <a:srgbClr val="003366"/>
                </a:solidFill>
                <a:latin typeface="Verdana"/>
                <a:ea typeface="Verdana"/>
                <a:cs typeface="Verdana"/>
                <a:sym typeface="Verdana"/>
              </a:rPr>
              <a:t> function</a:t>
            </a:r>
            <a:r>
              <a:rPr lang="en" sz="1050">
                <a:solidFill>
                  <a:srgbClr val="000020"/>
                </a:solidFill>
                <a:latin typeface="Verdana"/>
                <a:ea typeface="Verdana"/>
                <a:cs typeface="Verdana"/>
                <a:sym typeface="Verdana"/>
              </a:rPr>
              <a:t> transferBalance</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address dest</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endParaRPr sz="1050">
              <a:solidFill>
                <a:srgbClr val="000020"/>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startAt="14"/>
            </a:pPr>
            <a:r>
              <a:rPr i="1" lang="en" sz="1050">
                <a:solidFill>
                  <a:srgbClr val="006600"/>
                </a:solidFill>
                <a:latin typeface="Verdana"/>
                <a:ea typeface="Verdana"/>
                <a:cs typeface="Verdana"/>
                <a:sym typeface="Verdana"/>
              </a:rPr>
              <a:t> // no need to update bankBalance: money does not leave the bank</a:t>
            </a:r>
            <a:endParaRPr i="1" sz="1050">
              <a:solidFill>
                <a:srgbClr val="006600"/>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startAt="14"/>
            </a:pPr>
            <a:r>
              <a:rPr b="1" lang="en" sz="1050">
                <a:solidFill>
                  <a:srgbClr val="000066"/>
                </a:solidFill>
                <a:latin typeface="Verdana"/>
                <a:ea typeface="Verdana"/>
                <a:cs typeface="Verdana"/>
                <a:sym typeface="Verdana"/>
              </a:rPr>
              <a:t>     if</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&gt;</a:t>
            </a:r>
            <a:r>
              <a:rPr lang="en" sz="1050">
                <a:solidFill>
                  <a:srgbClr val="000020"/>
                </a:solidFill>
                <a:latin typeface="Verdana"/>
                <a:ea typeface="Verdana"/>
                <a:cs typeface="Verdana"/>
                <a:sym typeface="Verdana"/>
              </a:rPr>
              <a:t> </a:t>
            </a:r>
            <a:r>
              <a:rPr lang="en" sz="1050">
                <a:solidFill>
                  <a:srgbClr val="CC0000"/>
                </a:solidFill>
                <a:latin typeface="Verdana"/>
                <a:ea typeface="Verdana"/>
                <a:cs typeface="Verdana"/>
                <a:sym typeface="Verdana"/>
              </a:rPr>
              <a:t>0</a:t>
            </a:r>
            <a:endParaRPr sz="1050">
              <a:solidFill>
                <a:srgbClr val="CC0000"/>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startAt="14"/>
            </a:pPr>
            <a:r>
              <a:rPr lang="en" sz="1050">
                <a:solidFill>
                  <a:srgbClr val="339933"/>
                </a:solidFill>
                <a:latin typeface="Verdana"/>
                <a:ea typeface="Verdana"/>
                <a:cs typeface="Verdana"/>
                <a:sym typeface="Verdana"/>
              </a:rPr>
              <a:t>         &amp;&amp; </a:t>
            </a:r>
            <a:r>
              <a:rPr lang="en" sz="1050">
                <a:solidFill>
                  <a:srgbClr val="000020"/>
                </a:solidFill>
                <a:latin typeface="Verdana"/>
                <a:ea typeface="Verdana"/>
                <a:cs typeface="Verdana"/>
                <a:sym typeface="Verdana"/>
              </a:rPr>
              <a:t>member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&amp;&amp;</a:t>
            </a:r>
            <a:r>
              <a:rPr lang="en" sz="1050">
                <a:solidFill>
                  <a:srgbClr val="000020"/>
                </a:solidFill>
                <a:latin typeface="Verdana"/>
                <a:ea typeface="Verdana"/>
                <a:cs typeface="Verdana"/>
                <a:sym typeface="Verdana"/>
              </a:rPr>
              <a:t> member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dest</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endParaRPr sz="1050">
              <a:solidFill>
                <a:srgbClr val="009900"/>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startAt="14"/>
            </a:pPr>
            <a:r>
              <a:rPr lang="en" sz="1050">
                <a:solidFill>
                  <a:srgbClr val="000020"/>
                </a:solidFill>
                <a:latin typeface="Verdana"/>
                <a:ea typeface="Verdana"/>
                <a:cs typeface="Verdana"/>
                <a:sym typeface="Verdana"/>
              </a:rPr>
              <a:t>         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dest</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a:t>
            </a:r>
            <a:r>
              <a:rPr lang="en" sz="1050">
                <a:solidFill>
                  <a:srgbClr val="000020"/>
                </a:solidFill>
                <a:latin typeface="Verdana"/>
                <a:ea typeface="Verdana"/>
                <a:cs typeface="Verdana"/>
                <a:sym typeface="Verdana"/>
              </a:rPr>
              <a:t> 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339933"/>
                </a:solidFill>
                <a:latin typeface="Verdana"/>
                <a:ea typeface="Verdana"/>
                <a:cs typeface="Verdana"/>
                <a:sym typeface="Verdana"/>
              </a:rPr>
              <a:t>;</a:t>
            </a:r>
            <a:endParaRPr sz="1050">
              <a:solidFill>
                <a:srgbClr val="339933"/>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startAt="14"/>
            </a:pPr>
            <a:r>
              <a:rPr lang="en" sz="1050">
                <a:solidFill>
                  <a:srgbClr val="000020"/>
                </a:solidFill>
                <a:latin typeface="Verdana"/>
                <a:ea typeface="Verdana"/>
                <a:cs typeface="Verdana"/>
                <a:sym typeface="Verdana"/>
              </a:rPr>
              <a:t>         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CC0000"/>
                </a:solidFill>
                <a:latin typeface="Verdana"/>
                <a:ea typeface="Verdana"/>
                <a:cs typeface="Verdana"/>
                <a:sym typeface="Verdana"/>
              </a:rPr>
              <a:t>0</a:t>
            </a:r>
            <a:r>
              <a:rPr lang="en" sz="1050">
                <a:solidFill>
                  <a:srgbClr val="339933"/>
                </a:solidFill>
                <a:latin typeface="Verdana"/>
                <a:ea typeface="Verdana"/>
                <a:cs typeface="Verdana"/>
                <a:sym typeface="Verdana"/>
              </a:rPr>
              <a:t>;</a:t>
            </a:r>
            <a:endParaRPr sz="1050">
              <a:solidFill>
                <a:srgbClr val="339933"/>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startAt="14"/>
            </a:pPr>
            <a:r>
              <a:rPr lang="en" sz="1050">
                <a:solidFill>
                  <a:srgbClr val="009900"/>
                </a:solidFill>
                <a:latin typeface="Verdana"/>
                <a:ea typeface="Verdana"/>
                <a:cs typeface="Verdana"/>
                <a:sym typeface="Verdana"/>
              </a:rPr>
              <a:t>     }</a:t>
            </a:r>
            <a:endParaRPr sz="1050">
              <a:solidFill>
                <a:srgbClr val="009900"/>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startAt="14"/>
            </a:pPr>
            <a:r>
              <a:rPr lang="en" sz="1050">
                <a:solidFill>
                  <a:srgbClr val="009900"/>
                </a:solidFill>
                <a:latin typeface="Verdana"/>
                <a:ea typeface="Verdana"/>
                <a:cs typeface="Verdana"/>
                <a:sym typeface="Verdana"/>
              </a:rPr>
              <a:t> }</a:t>
            </a:r>
            <a:endParaRPr sz="1050">
              <a:solidFill>
                <a:srgbClr val="009900"/>
              </a:solidFill>
              <a:latin typeface="Verdana"/>
              <a:ea typeface="Verdana"/>
              <a:cs typeface="Verdana"/>
              <a:sym typeface="Verdana"/>
            </a:endParaRPr>
          </a:p>
          <a:p>
            <a:pPr indent="-311150" lvl="0" marL="457200" rtl="0">
              <a:lnSpc>
                <a:spcPct val="115848"/>
              </a:lnSpc>
              <a:spcBef>
                <a:spcPts val="0"/>
              </a:spcBef>
              <a:spcAft>
                <a:spcPts val="0"/>
              </a:spcAft>
              <a:buClr>
                <a:srgbClr val="B7B7B7"/>
              </a:buClr>
              <a:buSzPts val="1300"/>
              <a:buFont typeface="Courier New"/>
              <a:buAutoNum type="arabicPeriod" startAt="14"/>
            </a:pPr>
            <a:r>
              <a:rPr lang="en" sz="1050">
                <a:solidFill>
                  <a:srgbClr val="009900"/>
                </a:solidFill>
                <a:latin typeface="Verdana"/>
                <a:ea typeface="Verdana"/>
                <a:cs typeface="Verdana"/>
                <a:sym typeface="Verdana"/>
              </a:rPr>
              <a:t>}</a:t>
            </a:r>
            <a:endParaRPr/>
          </a:p>
        </p:txBody>
      </p:sp>
      <p:sp>
        <p:nvSpPr>
          <p:cNvPr id="958" name="Shape 958"/>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959" name="Shape 959"/>
          <p:cNvSpPr/>
          <p:nvPr/>
        </p:nvSpPr>
        <p:spPr>
          <a:xfrm>
            <a:off x="-47850" y="1031352"/>
            <a:ext cx="4234500" cy="473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spcBef>
                <a:spcPts val="0"/>
              </a:spcBef>
              <a:spcAft>
                <a:spcPts val="0"/>
              </a:spcAft>
              <a:buNone/>
            </a:pPr>
            <a:r>
              <a:rPr i="1" lang="en" sz="1200">
                <a:solidFill>
                  <a:schemeClr val="lt1"/>
                </a:solidFill>
                <a:latin typeface="Verdana"/>
                <a:ea typeface="Verdana"/>
                <a:cs typeface="Verdana"/>
                <a:sym typeface="Verdana"/>
              </a:rPr>
              <a:t>      </a:t>
            </a:r>
            <a:r>
              <a:rPr i="1" lang="en" sz="1200">
                <a:solidFill>
                  <a:schemeClr val="lt1"/>
                </a:solidFill>
                <a:latin typeface="Verdana"/>
                <a:ea typeface="Verdana"/>
                <a:cs typeface="Verdana"/>
                <a:sym typeface="Verdana"/>
              </a:rPr>
              <a:t>// Invariant (I): bankBalance = sum(balances)</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C46"/>
        </a:solidFill>
      </p:bgPr>
    </p:bg>
    <p:spTree>
      <p:nvGrpSpPr>
        <p:cNvPr id="90" name="Shape 90"/>
        <p:cNvGrpSpPr/>
        <p:nvPr/>
      </p:nvGrpSpPr>
      <p:grpSpPr>
        <a:xfrm>
          <a:off x="0" y="0"/>
          <a:ext cx="0" cy="0"/>
          <a:chOff x="0" y="0"/>
          <a:chExt cx="0" cy="0"/>
        </a:xfrm>
      </p:grpSpPr>
      <p:grpSp>
        <p:nvGrpSpPr>
          <p:cNvPr id="91" name="Shape 91"/>
          <p:cNvGrpSpPr/>
          <p:nvPr/>
        </p:nvGrpSpPr>
        <p:grpSpPr>
          <a:xfrm>
            <a:off x="0" y="477000"/>
            <a:ext cx="9144000" cy="4294425"/>
            <a:chOff x="0" y="477000"/>
            <a:chExt cx="9144000" cy="4294425"/>
          </a:xfrm>
        </p:grpSpPr>
        <p:sp>
          <p:nvSpPr>
            <p:cNvPr id="92" name="Shape 92"/>
            <p:cNvSpPr/>
            <p:nvPr/>
          </p:nvSpPr>
          <p:spPr>
            <a:xfrm>
              <a:off x="0" y="1278225"/>
              <a:ext cx="9144000" cy="3493200"/>
            </a:xfrm>
            <a:prstGeom prst="rect">
              <a:avLst/>
            </a:prstGeom>
            <a:solidFill>
              <a:srgbClr val="262A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Shape 93"/>
            <p:cNvSpPr/>
            <p:nvPr/>
          </p:nvSpPr>
          <p:spPr>
            <a:xfrm>
              <a:off x="0" y="477000"/>
              <a:ext cx="9144000" cy="4218300"/>
            </a:xfrm>
            <a:prstGeom prst="rect">
              <a:avLst/>
            </a:prstGeom>
            <a:solidFill>
              <a:schemeClr val="lt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
        <p:nvSpPr>
          <p:cNvPr id="94" name="Shape 94"/>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95" name="Shape 95"/>
          <p:cNvPicPr preferRelativeResize="0"/>
          <p:nvPr/>
        </p:nvPicPr>
        <p:blipFill>
          <a:blip r:embed="rId3">
            <a:alphaModFix/>
          </a:blip>
          <a:stretch>
            <a:fillRect/>
          </a:stretch>
        </p:blipFill>
        <p:spPr>
          <a:xfrm>
            <a:off x="1257613" y="476925"/>
            <a:ext cx="6628769" cy="4218299"/>
          </a:xfrm>
          <a:prstGeom prst="rect">
            <a:avLst/>
          </a:prstGeom>
          <a:noFill/>
          <a:ln>
            <a:noFill/>
          </a:ln>
        </p:spPr>
      </p:pic>
      <p:grpSp>
        <p:nvGrpSpPr>
          <p:cNvPr id="96" name="Shape 96"/>
          <p:cNvGrpSpPr/>
          <p:nvPr/>
        </p:nvGrpSpPr>
        <p:grpSpPr>
          <a:xfrm>
            <a:off x="143400" y="4824550"/>
            <a:ext cx="8520545" cy="192300"/>
            <a:chOff x="143400" y="4824550"/>
            <a:chExt cx="8520545" cy="192300"/>
          </a:xfrm>
        </p:grpSpPr>
        <p:sp>
          <p:nvSpPr>
            <p:cNvPr id="97" name="Shape 97"/>
            <p:cNvSpPr/>
            <p:nvPr/>
          </p:nvSpPr>
          <p:spPr>
            <a:xfrm>
              <a:off x="14340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56939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nvSpPr>
          <p:spPr>
            <a:xfrm>
              <a:off x="99538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p:nvPr/>
          </p:nvSpPr>
          <p:spPr>
            <a:xfrm>
              <a:off x="1421344"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nvSpPr>
          <p:spPr>
            <a:xfrm>
              <a:off x="1847380"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a:off x="2273417"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nvSpPr>
          <p:spPr>
            <a:xfrm>
              <a:off x="2699453"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a:off x="3125490"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a:off x="3551526"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3977562"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nvSpPr>
          <p:spPr>
            <a:xfrm>
              <a:off x="4403599"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a:off x="482963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a:off x="5255671"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a:off x="568170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a:off x="6107744"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a:off x="6533780"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695983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7385863"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a:off x="781191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a:off x="823794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C46"/>
        </a:solidFill>
      </p:bgPr>
    </p:bg>
    <p:spTree>
      <p:nvGrpSpPr>
        <p:cNvPr id="120" name="Shape 120"/>
        <p:cNvGrpSpPr/>
        <p:nvPr/>
      </p:nvGrpSpPr>
      <p:grpSpPr>
        <a:xfrm>
          <a:off x="0" y="0"/>
          <a:ext cx="0" cy="0"/>
          <a:chOff x="0" y="0"/>
          <a:chExt cx="0" cy="0"/>
        </a:xfrm>
      </p:grpSpPr>
      <p:grpSp>
        <p:nvGrpSpPr>
          <p:cNvPr id="121" name="Shape 121"/>
          <p:cNvGrpSpPr/>
          <p:nvPr/>
        </p:nvGrpSpPr>
        <p:grpSpPr>
          <a:xfrm>
            <a:off x="0" y="477000"/>
            <a:ext cx="9144000" cy="4294425"/>
            <a:chOff x="0" y="477000"/>
            <a:chExt cx="9144000" cy="4294425"/>
          </a:xfrm>
        </p:grpSpPr>
        <p:sp>
          <p:nvSpPr>
            <p:cNvPr id="122" name="Shape 122"/>
            <p:cNvSpPr/>
            <p:nvPr/>
          </p:nvSpPr>
          <p:spPr>
            <a:xfrm>
              <a:off x="0" y="1278225"/>
              <a:ext cx="9144000" cy="3493200"/>
            </a:xfrm>
            <a:prstGeom prst="rect">
              <a:avLst/>
            </a:prstGeom>
            <a:solidFill>
              <a:srgbClr val="262A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a:off x="0" y="477000"/>
              <a:ext cx="9144000" cy="4218300"/>
            </a:xfrm>
            <a:prstGeom prst="rect">
              <a:avLst/>
            </a:prstGeom>
            <a:solidFill>
              <a:schemeClr val="lt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
        <p:nvSpPr>
          <p:cNvPr id="124" name="Shape 124"/>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125" name="Shape 125"/>
          <p:cNvSpPr txBox="1"/>
          <p:nvPr/>
        </p:nvSpPr>
        <p:spPr>
          <a:xfrm>
            <a:off x="454550" y="1218050"/>
            <a:ext cx="3269400" cy="3063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solidFill>
                  <a:srgbClr val="373C46"/>
                </a:solidFill>
                <a:latin typeface="Lato"/>
                <a:ea typeface="Lato"/>
                <a:cs typeface="Lato"/>
                <a:sym typeface="Lato"/>
              </a:rPr>
              <a:t>“</a:t>
            </a:r>
            <a:r>
              <a:rPr b="1" lang="en" sz="1800">
                <a:solidFill>
                  <a:srgbClr val="373C46"/>
                </a:solidFill>
                <a:latin typeface="Lato"/>
                <a:ea typeface="Lato"/>
                <a:cs typeface="Lato"/>
                <a:sym typeface="Lato"/>
              </a:rPr>
              <a:t>A survey of attacks of Ethereum smart contracts”</a:t>
            </a:r>
            <a:endParaRPr b="1" sz="1800">
              <a:solidFill>
                <a:srgbClr val="373C46"/>
              </a:solidFill>
              <a:latin typeface="Lato"/>
              <a:ea typeface="Lato"/>
              <a:cs typeface="Lato"/>
              <a:sym typeface="Lato"/>
            </a:endParaRPr>
          </a:p>
          <a:p>
            <a:pPr indent="0" lvl="0" marL="0">
              <a:spcBef>
                <a:spcPts val="0"/>
              </a:spcBef>
              <a:spcAft>
                <a:spcPts val="0"/>
              </a:spcAft>
              <a:buNone/>
            </a:pPr>
            <a:r>
              <a:t/>
            </a:r>
            <a:endParaRPr b="1" sz="1800">
              <a:solidFill>
                <a:schemeClr val="accent3"/>
              </a:solidFill>
              <a:latin typeface="Lato"/>
              <a:ea typeface="Lato"/>
              <a:cs typeface="Lato"/>
              <a:sym typeface="Lato"/>
            </a:endParaRPr>
          </a:p>
          <a:p>
            <a:pPr indent="0" lvl="0" marL="0">
              <a:spcBef>
                <a:spcPts val="0"/>
              </a:spcBef>
              <a:spcAft>
                <a:spcPts val="0"/>
              </a:spcAft>
              <a:buNone/>
            </a:pPr>
            <a:r>
              <a:rPr b="1" lang="en" sz="1800">
                <a:solidFill>
                  <a:schemeClr val="accent3"/>
                </a:solidFill>
                <a:latin typeface="Lato"/>
                <a:ea typeface="Lato"/>
                <a:cs typeface="Lato"/>
                <a:sym typeface="Lato"/>
              </a:rPr>
              <a:t>Atezi &amp; et al., 2017</a:t>
            </a:r>
            <a:endParaRPr b="1" sz="1800">
              <a:solidFill>
                <a:schemeClr val="accent3"/>
              </a:solidFill>
              <a:latin typeface="Lato"/>
              <a:ea typeface="Lato"/>
              <a:cs typeface="Lato"/>
              <a:sym typeface="Lato"/>
            </a:endParaRPr>
          </a:p>
        </p:txBody>
      </p:sp>
      <p:graphicFrame>
        <p:nvGraphicFramePr>
          <p:cNvPr id="126" name="Shape 126"/>
          <p:cNvGraphicFramePr/>
          <p:nvPr/>
        </p:nvGraphicFramePr>
        <p:xfrm>
          <a:off x="4048350" y="854225"/>
          <a:ext cx="3000000" cy="3000000"/>
        </p:xfrm>
        <a:graphic>
          <a:graphicData uri="http://schemas.openxmlformats.org/drawingml/2006/table">
            <a:tbl>
              <a:tblPr>
                <a:noFill/>
                <a:tableStyleId>{70582B60-2755-48B5-88C3-9226F88A5B53}</a:tableStyleId>
              </a:tblPr>
              <a:tblGrid>
                <a:gridCol w="1217425"/>
                <a:gridCol w="3258500"/>
              </a:tblGrid>
              <a:tr h="140550">
                <a:tc>
                  <a:txBody>
                    <a:bodyPr>
                      <a:noAutofit/>
                    </a:bodyPr>
                    <a:lstStyle/>
                    <a:p>
                      <a:pPr indent="0" lvl="0" marL="0" rtl="0">
                        <a:lnSpc>
                          <a:spcPct val="100000"/>
                        </a:lnSpc>
                        <a:spcBef>
                          <a:spcPts val="0"/>
                        </a:spcBef>
                        <a:spcAft>
                          <a:spcPts val="0"/>
                        </a:spcAft>
                        <a:buNone/>
                      </a:pPr>
                      <a:r>
                        <a:rPr b="1" lang="en" sz="1200">
                          <a:solidFill>
                            <a:schemeClr val="lt1"/>
                          </a:solidFill>
                          <a:latin typeface="Lato"/>
                          <a:ea typeface="Lato"/>
                          <a:cs typeface="Lato"/>
                          <a:sym typeface="Lato"/>
                        </a:rPr>
                        <a:t>Level</a:t>
                      </a:r>
                      <a:endParaRPr b="1" sz="1200">
                        <a:solidFill>
                          <a:schemeClr val="lt1"/>
                        </a:solidFill>
                        <a:latin typeface="Lato"/>
                        <a:ea typeface="Lato"/>
                        <a:cs typeface="Lato"/>
                        <a:sym typeface="Lato"/>
                      </a:endParaRPr>
                    </a:p>
                  </a:txBody>
                  <a:tcPr marT="91425" marB="91425" marR="91425" marL="91425">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chemeClr val="accent3"/>
                    </a:solidFill>
                  </a:tcPr>
                </a:tc>
                <a:tc>
                  <a:txBody>
                    <a:bodyPr>
                      <a:noAutofit/>
                    </a:bodyPr>
                    <a:lstStyle/>
                    <a:p>
                      <a:pPr indent="0" lvl="0" marL="0" rtl="0">
                        <a:lnSpc>
                          <a:spcPct val="100000"/>
                        </a:lnSpc>
                        <a:spcBef>
                          <a:spcPts val="0"/>
                        </a:spcBef>
                        <a:spcAft>
                          <a:spcPts val="0"/>
                        </a:spcAft>
                        <a:buNone/>
                      </a:pPr>
                      <a:r>
                        <a:rPr b="1" lang="en" sz="1200">
                          <a:solidFill>
                            <a:schemeClr val="lt1"/>
                          </a:solidFill>
                          <a:latin typeface="Lato"/>
                          <a:ea typeface="Lato"/>
                          <a:cs typeface="Lato"/>
                          <a:sym typeface="Lato"/>
                        </a:rPr>
                        <a:t>Cause of vulnerability</a:t>
                      </a:r>
                      <a:endParaRPr b="1" sz="1200">
                        <a:solidFill>
                          <a:schemeClr val="lt1"/>
                        </a:solidFill>
                        <a:latin typeface="Lato"/>
                        <a:ea typeface="Lato"/>
                        <a:cs typeface="Lato"/>
                        <a:sym typeface="Lato"/>
                      </a:endParaRPr>
                    </a:p>
                  </a:txBody>
                  <a:tcPr marT="91425" marB="91425" marR="91425" marL="91425">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chemeClr val="accent3"/>
                    </a:solidFill>
                  </a:tcPr>
                </a:tc>
              </a:tr>
              <a:tr h="104125">
                <a:tc rowSpan="6">
                  <a:txBody>
                    <a:bodyPr>
                      <a:noAutofit/>
                    </a:bodyPr>
                    <a:lstStyle/>
                    <a:p>
                      <a:pPr indent="0" lvl="0" marL="0" rtl="0">
                        <a:lnSpc>
                          <a:spcPct val="100000"/>
                        </a:lnSpc>
                        <a:spcBef>
                          <a:spcPts val="0"/>
                        </a:spcBef>
                        <a:spcAft>
                          <a:spcPts val="0"/>
                        </a:spcAft>
                        <a:buNone/>
                      </a:pPr>
                      <a:r>
                        <a:rPr b="1" lang="en" sz="1200">
                          <a:latin typeface="Lato"/>
                          <a:ea typeface="Lato"/>
                          <a:cs typeface="Lato"/>
                          <a:sym typeface="Lato"/>
                        </a:rPr>
                        <a:t>Solidity</a:t>
                      </a:r>
                      <a:endParaRPr b="1" sz="1200">
                        <a:latin typeface="Lato"/>
                        <a:ea typeface="Lato"/>
                        <a:cs typeface="Lato"/>
                        <a:sym typeface="Lato"/>
                      </a:endParaRPr>
                    </a:p>
                  </a:txBody>
                  <a:tcPr marT="91425" marB="91425" marR="91425" marL="91425">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78909C">
                        <a:alpha val="8460"/>
                      </a:srgbClr>
                    </a:solidFill>
                  </a:tcPr>
                </a:tc>
                <a:tc rowSpan="6">
                  <a:txBody>
                    <a:bodyPr>
                      <a:noAutofit/>
                    </a:bodyPr>
                    <a:lstStyle/>
                    <a:p>
                      <a:pPr indent="0" lvl="0" marL="0" rtl="0">
                        <a:lnSpc>
                          <a:spcPct val="115000"/>
                        </a:lnSpc>
                        <a:spcBef>
                          <a:spcPts val="0"/>
                        </a:spcBef>
                        <a:spcAft>
                          <a:spcPts val="0"/>
                        </a:spcAft>
                        <a:buNone/>
                      </a:pPr>
                      <a:r>
                        <a:rPr lang="en" sz="1200">
                          <a:latin typeface="Lato"/>
                          <a:ea typeface="Lato"/>
                          <a:cs typeface="Lato"/>
                          <a:sym typeface="Lato"/>
                        </a:rPr>
                        <a:t>Call to the unknown</a:t>
                      </a:r>
                      <a:endParaRPr sz="1200">
                        <a:latin typeface="Lato"/>
                        <a:ea typeface="Lato"/>
                        <a:cs typeface="Lato"/>
                        <a:sym typeface="Lato"/>
                      </a:endParaRPr>
                    </a:p>
                    <a:p>
                      <a:pPr indent="0" lvl="0" marL="0" rtl="0">
                        <a:lnSpc>
                          <a:spcPct val="115000"/>
                        </a:lnSpc>
                        <a:spcBef>
                          <a:spcPts val="0"/>
                        </a:spcBef>
                        <a:spcAft>
                          <a:spcPts val="0"/>
                        </a:spcAft>
                        <a:buNone/>
                      </a:pPr>
                      <a:r>
                        <a:rPr lang="en" sz="1200">
                          <a:latin typeface="Lato"/>
                          <a:ea typeface="Lato"/>
                          <a:cs typeface="Lato"/>
                          <a:sym typeface="Lato"/>
                        </a:rPr>
                        <a:t>Gasless send</a:t>
                      </a:r>
                      <a:endParaRPr sz="1200">
                        <a:latin typeface="Lato"/>
                        <a:ea typeface="Lato"/>
                        <a:cs typeface="Lato"/>
                        <a:sym typeface="Lato"/>
                      </a:endParaRPr>
                    </a:p>
                    <a:p>
                      <a:pPr indent="0" lvl="0" marL="0" rtl="0">
                        <a:lnSpc>
                          <a:spcPct val="115000"/>
                        </a:lnSpc>
                        <a:spcBef>
                          <a:spcPts val="0"/>
                        </a:spcBef>
                        <a:spcAft>
                          <a:spcPts val="0"/>
                        </a:spcAft>
                        <a:buNone/>
                      </a:pPr>
                      <a:r>
                        <a:rPr lang="en" sz="1200">
                          <a:latin typeface="Lato"/>
                          <a:ea typeface="Lato"/>
                          <a:cs typeface="Lato"/>
                          <a:sym typeface="Lato"/>
                        </a:rPr>
                        <a:t>Exception disorders</a:t>
                      </a:r>
                      <a:endParaRPr sz="1200">
                        <a:latin typeface="Lato"/>
                        <a:ea typeface="Lato"/>
                        <a:cs typeface="Lato"/>
                        <a:sym typeface="Lato"/>
                      </a:endParaRPr>
                    </a:p>
                    <a:p>
                      <a:pPr indent="0" lvl="0" marL="0" rtl="0">
                        <a:lnSpc>
                          <a:spcPct val="115000"/>
                        </a:lnSpc>
                        <a:spcBef>
                          <a:spcPts val="0"/>
                        </a:spcBef>
                        <a:spcAft>
                          <a:spcPts val="0"/>
                        </a:spcAft>
                        <a:buNone/>
                      </a:pPr>
                      <a:r>
                        <a:rPr lang="en" sz="1200">
                          <a:latin typeface="Lato"/>
                          <a:ea typeface="Lato"/>
                          <a:cs typeface="Lato"/>
                          <a:sym typeface="Lato"/>
                        </a:rPr>
                        <a:t>Type casts</a:t>
                      </a:r>
                      <a:endParaRPr sz="1200">
                        <a:latin typeface="Lato"/>
                        <a:ea typeface="Lato"/>
                        <a:cs typeface="Lato"/>
                        <a:sym typeface="Lato"/>
                      </a:endParaRPr>
                    </a:p>
                    <a:p>
                      <a:pPr indent="0" lvl="0" marL="0" rtl="0">
                        <a:lnSpc>
                          <a:spcPct val="115000"/>
                        </a:lnSpc>
                        <a:spcBef>
                          <a:spcPts val="0"/>
                        </a:spcBef>
                        <a:spcAft>
                          <a:spcPts val="0"/>
                        </a:spcAft>
                        <a:buNone/>
                      </a:pPr>
                      <a:r>
                        <a:rPr lang="en" sz="1200">
                          <a:latin typeface="Lato"/>
                          <a:ea typeface="Lato"/>
                          <a:cs typeface="Lato"/>
                          <a:sym typeface="Lato"/>
                        </a:rPr>
                        <a:t>Reentrancy</a:t>
                      </a:r>
                      <a:endParaRPr sz="1200">
                        <a:latin typeface="Lato"/>
                        <a:ea typeface="Lato"/>
                        <a:cs typeface="Lato"/>
                        <a:sym typeface="Lato"/>
                      </a:endParaRPr>
                    </a:p>
                    <a:p>
                      <a:pPr indent="0" lvl="0" marL="0" rtl="0">
                        <a:lnSpc>
                          <a:spcPct val="115000"/>
                        </a:lnSpc>
                        <a:spcBef>
                          <a:spcPts val="0"/>
                        </a:spcBef>
                        <a:spcAft>
                          <a:spcPts val="0"/>
                        </a:spcAft>
                        <a:buNone/>
                      </a:pPr>
                      <a:r>
                        <a:rPr lang="en" sz="1200">
                          <a:latin typeface="Lato"/>
                          <a:ea typeface="Lato"/>
                          <a:cs typeface="Lato"/>
                          <a:sym typeface="Lato"/>
                        </a:rPr>
                        <a:t>Keeping secrets</a:t>
                      </a:r>
                      <a:endParaRPr sz="1200">
                        <a:latin typeface="Lato"/>
                        <a:ea typeface="Lato"/>
                        <a:cs typeface="Lato"/>
                        <a:sym typeface="Lato"/>
                      </a:endParaRPr>
                    </a:p>
                  </a:txBody>
                  <a:tcPr marT="91425" marB="91425" marR="91425" marL="91425">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78909C">
                        <a:alpha val="8460"/>
                      </a:srgbClr>
                    </a:solidFill>
                  </a:tcPr>
                </a:tc>
              </a:tr>
              <a:tr h="104125">
                <a:tc vMerge="1"/>
                <a:tc vMerge="1"/>
              </a:tr>
              <a:tr h="104125">
                <a:tc vMerge="1"/>
                <a:tc vMerge="1"/>
              </a:tr>
              <a:tr h="104125">
                <a:tc vMerge="1"/>
                <a:tc vMerge="1"/>
              </a:tr>
              <a:tr h="104125">
                <a:tc vMerge="1"/>
                <a:tc vMerge="1"/>
              </a:tr>
              <a:tr h="328625">
                <a:tc vMerge="1"/>
                <a:tc vMerge="1"/>
              </a:tr>
              <a:tr h="104125">
                <a:tc rowSpan="3">
                  <a:txBody>
                    <a:bodyPr>
                      <a:noAutofit/>
                    </a:bodyPr>
                    <a:lstStyle/>
                    <a:p>
                      <a:pPr indent="0" lvl="0" marL="0" rtl="0">
                        <a:lnSpc>
                          <a:spcPct val="100000"/>
                        </a:lnSpc>
                        <a:spcBef>
                          <a:spcPts val="0"/>
                        </a:spcBef>
                        <a:spcAft>
                          <a:spcPts val="0"/>
                        </a:spcAft>
                        <a:buNone/>
                      </a:pPr>
                      <a:r>
                        <a:rPr b="1" lang="en" sz="1200">
                          <a:latin typeface="Lato"/>
                          <a:ea typeface="Lato"/>
                          <a:cs typeface="Lato"/>
                          <a:sym typeface="Lato"/>
                        </a:rPr>
                        <a:t>EVM</a:t>
                      </a:r>
                      <a:endParaRPr b="1" sz="1200">
                        <a:latin typeface="Lato"/>
                        <a:ea typeface="Lato"/>
                        <a:cs typeface="Lato"/>
                        <a:sym typeface="Lato"/>
                      </a:endParaRPr>
                    </a:p>
                  </a:txBody>
                  <a:tcPr marT="91425" marB="91425" marR="91425" marL="91425">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78909C">
                        <a:alpha val="8460"/>
                      </a:srgbClr>
                    </a:solidFill>
                  </a:tcPr>
                </a:tc>
                <a:tc rowSpan="3">
                  <a:txBody>
                    <a:bodyPr>
                      <a:noAutofit/>
                    </a:bodyPr>
                    <a:lstStyle/>
                    <a:p>
                      <a:pPr indent="0" lvl="0" marL="0" rtl="0">
                        <a:lnSpc>
                          <a:spcPct val="115000"/>
                        </a:lnSpc>
                        <a:spcBef>
                          <a:spcPts val="0"/>
                        </a:spcBef>
                        <a:spcAft>
                          <a:spcPts val="0"/>
                        </a:spcAft>
                        <a:buNone/>
                      </a:pPr>
                      <a:r>
                        <a:rPr lang="en" sz="1200">
                          <a:latin typeface="Lato"/>
                          <a:ea typeface="Lato"/>
                          <a:cs typeface="Lato"/>
                          <a:sym typeface="Lato"/>
                        </a:rPr>
                        <a:t>Immutable bugs</a:t>
                      </a:r>
                      <a:endParaRPr sz="1200">
                        <a:latin typeface="Lato"/>
                        <a:ea typeface="Lato"/>
                        <a:cs typeface="Lato"/>
                        <a:sym typeface="Lato"/>
                      </a:endParaRPr>
                    </a:p>
                    <a:p>
                      <a:pPr indent="0" lvl="0" marL="0" rtl="0">
                        <a:lnSpc>
                          <a:spcPct val="115000"/>
                        </a:lnSpc>
                        <a:spcBef>
                          <a:spcPts val="0"/>
                        </a:spcBef>
                        <a:spcAft>
                          <a:spcPts val="0"/>
                        </a:spcAft>
                        <a:buNone/>
                      </a:pPr>
                      <a:r>
                        <a:rPr lang="en" sz="1200">
                          <a:latin typeface="Lato"/>
                          <a:ea typeface="Lato"/>
                          <a:cs typeface="Lato"/>
                          <a:sym typeface="Lato"/>
                        </a:rPr>
                        <a:t>Ether lost in transfer</a:t>
                      </a:r>
                      <a:endParaRPr sz="1200">
                        <a:latin typeface="Lato"/>
                        <a:ea typeface="Lato"/>
                        <a:cs typeface="Lato"/>
                        <a:sym typeface="Lato"/>
                      </a:endParaRPr>
                    </a:p>
                    <a:p>
                      <a:pPr indent="0" lvl="0" marL="0" rtl="0">
                        <a:lnSpc>
                          <a:spcPct val="115000"/>
                        </a:lnSpc>
                        <a:spcBef>
                          <a:spcPts val="0"/>
                        </a:spcBef>
                        <a:spcAft>
                          <a:spcPts val="0"/>
                        </a:spcAft>
                        <a:buNone/>
                      </a:pPr>
                      <a:r>
                        <a:rPr lang="en" sz="1200">
                          <a:latin typeface="Lato"/>
                          <a:ea typeface="Lato"/>
                          <a:cs typeface="Lato"/>
                          <a:sym typeface="Lato"/>
                        </a:rPr>
                        <a:t>Stack size limit</a:t>
                      </a:r>
                      <a:endParaRPr sz="1200">
                        <a:latin typeface="Lato"/>
                        <a:ea typeface="Lato"/>
                        <a:cs typeface="Lato"/>
                        <a:sym typeface="Lato"/>
                      </a:endParaRPr>
                    </a:p>
                  </a:txBody>
                  <a:tcPr marT="91425" marB="91425" marR="91425" marL="91425">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78909C">
                        <a:alpha val="8460"/>
                      </a:srgbClr>
                    </a:solidFill>
                  </a:tcPr>
                </a:tc>
              </a:tr>
              <a:tr h="104125">
                <a:tc vMerge="1"/>
                <a:tc vMerge="1"/>
              </a:tr>
              <a:tr h="219750">
                <a:tc vMerge="1"/>
                <a:tc vMerge="1"/>
              </a:tr>
              <a:tr h="104125">
                <a:tc rowSpan="3">
                  <a:txBody>
                    <a:bodyPr>
                      <a:noAutofit/>
                    </a:bodyPr>
                    <a:lstStyle/>
                    <a:p>
                      <a:pPr indent="0" lvl="0" marL="0" rtl="0">
                        <a:lnSpc>
                          <a:spcPct val="100000"/>
                        </a:lnSpc>
                        <a:spcBef>
                          <a:spcPts val="0"/>
                        </a:spcBef>
                        <a:spcAft>
                          <a:spcPts val="0"/>
                        </a:spcAft>
                        <a:buNone/>
                      </a:pPr>
                      <a:r>
                        <a:rPr b="1" lang="en" sz="1200">
                          <a:latin typeface="Lato"/>
                          <a:ea typeface="Lato"/>
                          <a:cs typeface="Lato"/>
                          <a:sym typeface="Lato"/>
                        </a:rPr>
                        <a:t>Blockchain</a:t>
                      </a:r>
                      <a:endParaRPr b="1" sz="1200">
                        <a:latin typeface="Lato"/>
                        <a:ea typeface="Lato"/>
                        <a:cs typeface="Lato"/>
                        <a:sym typeface="Lato"/>
                      </a:endParaRPr>
                    </a:p>
                  </a:txBody>
                  <a:tcPr marT="91425" marB="91425" marR="91425" marL="91425">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78909C">
                        <a:alpha val="8460"/>
                      </a:srgbClr>
                    </a:solidFill>
                  </a:tcPr>
                </a:tc>
                <a:tc rowSpan="3">
                  <a:txBody>
                    <a:bodyPr>
                      <a:noAutofit/>
                    </a:bodyPr>
                    <a:lstStyle/>
                    <a:p>
                      <a:pPr indent="0" lvl="0" marL="0" rtl="0">
                        <a:lnSpc>
                          <a:spcPct val="115000"/>
                        </a:lnSpc>
                        <a:spcBef>
                          <a:spcPts val="0"/>
                        </a:spcBef>
                        <a:spcAft>
                          <a:spcPts val="0"/>
                        </a:spcAft>
                        <a:buNone/>
                      </a:pPr>
                      <a:r>
                        <a:rPr lang="en" sz="1200">
                          <a:latin typeface="Lato"/>
                          <a:ea typeface="Lato"/>
                          <a:cs typeface="Lato"/>
                          <a:sym typeface="Lato"/>
                        </a:rPr>
                        <a:t>Unpredictable state</a:t>
                      </a:r>
                      <a:endParaRPr sz="1200">
                        <a:latin typeface="Lato"/>
                        <a:ea typeface="Lato"/>
                        <a:cs typeface="Lato"/>
                        <a:sym typeface="Lato"/>
                      </a:endParaRPr>
                    </a:p>
                    <a:p>
                      <a:pPr indent="0" lvl="0" marL="0" rtl="0">
                        <a:lnSpc>
                          <a:spcPct val="115000"/>
                        </a:lnSpc>
                        <a:spcBef>
                          <a:spcPts val="0"/>
                        </a:spcBef>
                        <a:spcAft>
                          <a:spcPts val="0"/>
                        </a:spcAft>
                        <a:buNone/>
                      </a:pPr>
                      <a:r>
                        <a:rPr lang="en" sz="1200">
                          <a:latin typeface="Lato"/>
                          <a:ea typeface="Lato"/>
                          <a:cs typeface="Lato"/>
                          <a:sym typeface="Lato"/>
                        </a:rPr>
                        <a:t>Generating randomness</a:t>
                      </a:r>
                      <a:endParaRPr sz="1200">
                        <a:latin typeface="Lato"/>
                        <a:ea typeface="Lato"/>
                        <a:cs typeface="Lato"/>
                        <a:sym typeface="Lato"/>
                      </a:endParaRPr>
                    </a:p>
                    <a:p>
                      <a:pPr indent="0" lvl="0" marL="0" rtl="0">
                        <a:lnSpc>
                          <a:spcPct val="115000"/>
                        </a:lnSpc>
                        <a:spcBef>
                          <a:spcPts val="0"/>
                        </a:spcBef>
                        <a:spcAft>
                          <a:spcPts val="0"/>
                        </a:spcAft>
                        <a:buNone/>
                      </a:pPr>
                      <a:r>
                        <a:rPr lang="en" sz="1200">
                          <a:latin typeface="Lato"/>
                          <a:ea typeface="Lato"/>
                          <a:cs typeface="Lato"/>
                          <a:sym typeface="Lato"/>
                        </a:rPr>
                        <a:t>Time constraints</a:t>
                      </a:r>
                      <a:endParaRPr sz="1200">
                        <a:latin typeface="Lato"/>
                        <a:ea typeface="Lato"/>
                        <a:cs typeface="Lato"/>
                        <a:sym typeface="Lato"/>
                      </a:endParaRPr>
                    </a:p>
                  </a:txBody>
                  <a:tcPr marT="91425" marB="91425" marR="91425" marL="91425">
                    <a:lnL cap="flat" cmpd="sng" w="19050">
                      <a:solidFill>
                        <a:schemeClr val="accent3"/>
                      </a:solidFill>
                      <a:prstDash val="solid"/>
                      <a:round/>
                      <a:headEnd len="sm" w="sm" type="none"/>
                      <a:tailEnd len="sm" w="sm" type="none"/>
                    </a:lnL>
                    <a:lnR cap="flat" cmpd="sng" w="19050">
                      <a:solidFill>
                        <a:schemeClr val="accent3"/>
                      </a:solidFill>
                      <a:prstDash val="solid"/>
                      <a:round/>
                      <a:headEnd len="sm" w="sm" type="none"/>
                      <a:tailEnd len="sm" w="sm" type="none"/>
                    </a:lnR>
                    <a:lnT cap="flat" cmpd="sng" w="19050">
                      <a:solidFill>
                        <a:schemeClr val="accent3"/>
                      </a:solidFill>
                      <a:prstDash val="solid"/>
                      <a:round/>
                      <a:headEnd len="sm" w="sm" type="none"/>
                      <a:tailEnd len="sm" w="sm" type="none"/>
                    </a:lnT>
                    <a:lnB cap="flat" cmpd="sng" w="19050">
                      <a:solidFill>
                        <a:schemeClr val="accent3"/>
                      </a:solidFill>
                      <a:prstDash val="solid"/>
                      <a:round/>
                      <a:headEnd len="sm" w="sm" type="none"/>
                      <a:tailEnd len="sm" w="sm" type="none"/>
                    </a:lnB>
                    <a:solidFill>
                      <a:srgbClr val="78909C">
                        <a:alpha val="8460"/>
                      </a:srgbClr>
                    </a:solidFill>
                  </a:tcPr>
                </a:tc>
              </a:tr>
              <a:tr h="104125">
                <a:tc vMerge="1"/>
                <a:tc vMerge="1"/>
              </a:tr>
              <a:tr h="219750">
                <a:tc vMerge="1"/>
                <a:tc vMerge="1"/>
              </a:tr>
            </a:tbl>
          </a:graphicData>
        </a:graphic>
      </p:graphicFrame>
      <p:grpSp>
        <p:nvGrpSpPr>
          <p:cNvPr id="127" name="Shape 127"/>
          <p:cNvGrpSpPr/>
          <p:nvPr/>
        </p:nvGrpSpPr>
        <p:grpSpPr>
          <a:xfrm>
            <a:off x="143400" y="4824550"/>
            <a:ext cx="8520545" cy="192300"/>
            <a:chOff x="143400" y="4824550"/>
            <a:chExt cx="8520545" cy="192300"/>
          </a:xfrm>
        </p:grpSpPr>
        <p:sp>
          <p:nvSpPr>
            <p:cNvPr id="128" name="Shape 128"/>
            <p:cNvSpPr/>
            <p:nvPr/>
          </p:nvSpPr>
          <p:spPr>
            <a:xfrm>
              <a:off x="14340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nvSpPr>
          <p:spPr>
            <a:xfrm>
              <a:off x="56939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0" name="Shape 130"/>
            <p:cNvSpPr/>
            <p:nvPr/>
          </p:nvSpPr>
          <p:spPr>
            <a:xfrm>
              <a:off x="99538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p:nvPr/>
          </p:nvSpPr>
          <p:spPr>
            <a:xfrm>
              <a:off x="1421344"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nvSpPr>
          <p:spPr>
            <a:xfrm>
              <a:off x="1847380"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nvSpPr>
          <p:spPr>
            <a:xfrm>
              <a:off x="2273417"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4" name="Shape 134"/>
            <p:cNvSpPr/>
            <p:nvPr/>
          </p:nvSpPr>
          <p:spPr>
            <a:xfrm>
              <a:off x="2699453"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nvSpPr>
          <p:spPr>
            <a:xfrm>
              <a:off x="3125490"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nvSpPr>
          <p:spPr>
            <a:xfrm>
              <a:off x="3551526"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nvSpPr>
          <p:spPr>
            <a:xfrm>
              <a:off x="3977562"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a:off x="4403599"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nvSpPr>
          <p:spPr>
            <a:xfrm>
              <a:off x="482963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0" name="Shape 140"/>
            <p:cNvSpPr/>
            <p:nvPr/>
          </p:nvSpPr>
          <p:spPr>
            <a:xfrm>
              <a:off x="5255671"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nvSpPr>
          <p:spPr>
            <a:xfrm>
              <a:off x="568170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nvSpPr>
          <p:spPr>
            <a:xfrm>
              <a:off x="6107744"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p:nvPr/>
          </p:nvSpPr>
          <p:spPr>
            <a:xfrm>
              <a:off x="6533780"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nvSpPr>
          <p:spPr>
            <a:xfrm>
              <a:off x="695983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a:off x="7385863"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a:off x="781191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a:off x="823794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C46"/>
        </a:solidFill>
      </p:bgPr>
    </p:bg>
    <p:spTree>
      <p:nvGrpSpPr>
        <p:cNvPr id="151" name="Shape 151"/>
        <p:cNvGrpSpPr/>
        <p:nvPr/>
      </p:nvGrpSpPr>
      <p:grpSpPr>
        <a:xfrm>
          <a:off x="0" y="0"/>
          <a:ext cx="0" cy="0"/>
          <a:chOff x="0" y="0"/>
          <a:chExt cx="0" cy="0"/>
        </a:xfrm>
      </p:grpSpPr>
      <p:grpSp>
        <p:nvGrpSpPr>
          <p:cNvPr id="152" name="Shape 152"/>
          <p:cNvGrpSpPr/>
          <p:nvPr/>
        </p:nvGrpSpPr>
        <p:grpSpPr>
          <a:xfrm>
            <a:off x="0" y="801300"/>
            <a:ext cx="9144000" cy="3970125"/>
            <a:chOff x="0" y="801300"/>
            <a:chExt cx="9144000" cy="3970125"/>
          </a:xfrm>
        </p:grpSpPr>
        <p:sp>
          <p:nvSpPr>
            <p:cNvPr id="153" name="Shape 153"/>
            <p:cNvSpPr/>
            <p:nvPr/>
          </p:nvSpPr>
          <p:spPr>
            <a:xfrm>
              <a:off x="0" y="1278225"/>
              <a:ext cx="9144000" cy="3493200"/>
            </a:xfrm>
            <a:prstGeom prst="rect">
              <a:avLst/>
            </a:prstGeom>
            <a:solidFill>
              <a:srgbClr val="262A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nvSpPr>
          <p:spPr>
            <a:xfrm>
              <a:off x="0" y="801300"/>
              <a:ext cx="9144000" cy="3894000"/>
            </a:xfrm>
            <a:prstGeom prst="rect">
              <a:avLst/>
            </a:prstGeom>
            <a:solidFill>
              <a:schemeClr val="lt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
        <p:nvSpPr>
          <p:cNvPr id="155" name="Shape 155"/>
          <p:cNvSpPr txBox="1"/>
          <p:nvPr>
            <p:ph type="title"/>
          </p:nvPr>
        </p:nvSpPr>
        <p:spPr>
          <a:xfrm>
            <a:off x="311700" y="228600"/>
            <a:ext cx="601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7BB8F2"/>
                </a:solidFill>
                <a:latin typeface="Lato"/>
                <a:ea typeface="Lato"/>
                <a:cs typeface="Lato"/>
                <a:sym typeface="Lato"/>
              </a:rPr>
              <a:t>Computer Aided Reasoning</a:t>
            </a:r>
            <a:endParaRPr b="1">
              <a:solidFill>
                <a:srgbClr val="7BB8F2"/>
              </a:solidFill>
              <a:latin typeface="Lato"/>
              <a:ea typeface="Lato"/>
              <a:cs typeface="Lato"/>
              <a:sym typeface="Lato"/>
            </a:endParaRPr>
          </a:p>
        </p:txBody>
      </p:sp>
      <p:sp>
        <p:nvSpPr>
          <p:cNvPr id="156" name="Shape 156"/>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pSp>
        <p:nvGrpSpPr>
          <p:cNvPr id="157" name="Shape 157"/>
          <p:cNvGrpSpPr/>
          <p:nvPr/>
        </p:nvGrpSpPr>
        <p:grpSpPr>
          <a:xfrm>
            <a:off x="143400" y="4824550"/>
            <a:ext cx="8520545" cy="192300"/>
            <a:chOff x="143400" y="4824550"/>
            <a:chExt cx="8520545" cy="192300"/>
          </a:xfrm>
        </p:grpSpPr>
        <p:sp>
          <p:nvSpPr>
            <p:cNvPr id="158" name="Shape 158"/>
            <p:cNvSpPr/>
            <p:nvPr/>
          </p:nvSpPr>
          <p:spPr>
            <a:xfrm>
              <a:off x="14340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p:nvPr/>
          </p:nvSpPr>
          <p:spPr>
            <a:xfrm>
              <a:off x="56939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0" name="Shape 160"/>
            <p:cNvSpPr/>
            <p:nvPr/>
          </p:nvSpPr>
          <p:spPr>
            <a:xfrm>
              <a:off x="99538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a:off x="1421344"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a:off x="184738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p:nvPr/>
          </p:nvSpPr>
          <p:spPr>
            <a:xfrm>
              <a:off x="2273417"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nvSpPr>
          <p:spPr>
            <a:xfrm>
              <a:off x="2699453"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a:off x="3125490"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a:off x="3551526"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a:off x="3977562"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a:off x="4403599"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p:nvPr/>
          </p:nvSpPr>
          <p:spPr>
            <a:xfrm>
              <a:off x="482963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Shape 170"/>
            <p:cNvSpPr/>
            <p:nvPr/>
          </p:nvSpPr>
          <p:spPr>
            <a:xfrm>
              <a:off x="5255671"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a:off x="568170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a:off x="6107744"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a:off x="6533780"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p:nvPr/>
          </p:nvSpPr>
          <p:spPr>
            <a:xfrm>
              <a:off x="695983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5" name="Shape 175"/>
            <p:cNvSpPr/>
            <p:nvPr/>
          </p:nvSpPr>
          <p:spPr>
            <a:xfrm>
              <a:off x="7385863"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a:off x="781191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a:off x="823794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78" name="Shape 178"/>
          <p:cNvSpPr txBox="1"/>
          <p:nvPr/>
        </p:nvSpPr>
        <p:spPr>
          <a:xfrm>
            <a:off x="1215150" y="2531800"/>
            <a:ext cx="1327800" cy="2907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1800">
                <a:solidFill>
                  <a:schemeClr val="accent3"/>
                </a:solidFill>
                <a:latin typeface="Lato"/>
                <a:ea typeface="Lato"/>
                <a:cs typeface="Lato"/>
                <a:sym typeface="Lato"/>
              </a:rPr>
              <a:t>Code</a:t>
            </a:r>
            <a:endParaRPr b="1" sz="1800">
              <a:solidFill>
                <a:schemeClr val="accent3"/>
              </a:solidFill>
              <a:latin typeface="Lato"/>
              <a:ea typeface="Lato"/>
              <a:cs typeface="Lato"/>
              <a:sym typeface="Lato"/>
            </a:endParaRPr>
          </a:p>
        </p:txBody>
      </p:sp>
      <p:sp>
        <p:nvSpPr>
          <p:cNvPr id="179" name="Shape 179"/>
          <p:cNvSpPr txBox="1"/>
          <p:nvPr/>
        </p:nvSpPr>
        <p:spPr>
          <a:xfrm>
            <a:off x="6636925" y="2531800"/>
            <a:ext cx="1293000" cy="29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3"/>
                </a:solidFill>
                <a:latin typeface="Lato"/>
                <a:ea typeface="Lato"/>
                <a:cs typeface="Lato"/>
                <a:sym typeface="Lato"/>
              </a:rPr>
              <a:t>Result</a:t>
            </a:r>
            <a:endParaRPr b="1" sz="1800">
              <a:solidFill>
                <a:schemeClr val="accent3"/>
              </a:solidFill>
              <a:latin typeface="Lato"/>
              <a:ea typeface="Lato"/>
              <a:cs typeface="Lato"/>
              <a:sym typeface="Lato"/>
            </a:endParaRPr>
          </a:p>
        </p:txBody>
      </p:sp>
      <p:sp>
        <p:nvSpPr>
          <p:cNvPr id="180" name="Shape 180"/>
          <p:cNvSpPr txBox="1"/>
          <p:nvPr/>
        </p:nvSpPr>
        <p:spPr>
          <a:xfrm>
            <a:off x="3336486" y="2531800"/>
            <a:ext cx="2467500" cy="29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3"/>
                </a:solidFill>
                <a:latin typeface="Lato"/>
                <a:ea typeface="Lato"/>
                <a:cs typeface="Lato"/>
                <a:sym typeface="Lato"/>
              </a:rPr>
              <a:t>Reasoning Engine</a:t>
            </a:r>
            <a:endParaRPr b="1" sz="1800">
              <a:solidFill>
                <a:schemeClr val="accent3"/>
              </a:solidFill>
              <a:latin typeface="Lato"/>
              <a:ea typeface="Lato"/>
              <a:cs typeface="Lato"/>
              <a:sym typeface="Lato"/>
            </a:endParaRPr>
          </a:p>
        </p:txBody>
      </p:sp>
      <p:sp>
        <p:nvSpPr>
          <p:cNvPr id="181" name="Shape 181"/>
          <p:cNvSpPr/>
          <p:nvPr/>
        </p:nvSpPr>
        <p:spPr>
          <a:xfrm>
            <a:off x="2926550" y="1824525"/>
            <a:ext cx="504000" cy="290700"/>
          </a:xfrm>
          <a:prstGeom prst="rightArrow">
            <a:avLst>
              <a:gd fmla="val 36924"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a:off x="5827488" y="1824525"/>
            <a:ext cx="504000" cy="290700"/>
          </a:xfrm>
          <a:prstGeom prst="rightArrow">
            <a:avLst>
              <a:gd fmla="val 36924"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83" name="Shape 183"/>
          <p:cNvPicPr preferRelativeResize="0"/>
          <p:nvPr/>
        </p:nvPicPr>
        <p:blipFill>
          <a:blip r:embed="rId3">
            <a:alphaModFix/>
          </a:blip>
          <a:stretch>
            <a:fillRect/>
          </a:stretch>
        </p:blipFill>
        <p:spPr>
          <a:xfrm>
            <a:off x="1437887" y="1528650"/>
            <a:ext cx="882475" cy="847176"/>
          </a:xfrm>
          <a:prstGeom prst="rect">
            <a:avLst/>
          </a:prstGeom>
          <a:noFill/>
          <a:ln>
            <a:noFill/>
          </a:ln>
        </p:spPr>
      </p:pic>
      <p:pic>
        <p:nvPicPr>
          <p:cNvPr id="184" name="Shape 184"/>
          <p:cNvPicPr preferRelativeResize="0"/>
          <p:nvPr/>
        </p:nvPicPr>
        <p:blipFill>
          <a:blip r:embed="rId4">
            <a:alphaModFix/>
          </a:blip>
          <a:stretch>
            <a:fillRect/>
          </a:stretch>
        </p:blipFill>
        <p:spPr>
          <a:xfrm>
            <a:off x="4140050" y="1528650"/>
            <a:ext cx="882450" cy="806478"/>
          </a:xfrm>
          <a:prstGeom prst="rect">
            <a:avLst/>
          </a:prstGeom>
          <a:noFill/>
          <a:ln>
            <a:noFill/>
          </a:ln>
        </p:spPr>
      </p:pic>
      <p:pic>
        <p:nvPicPr>
          <p:cNvPr id="185" name="Shape 185"/>
          <p:cNvPicPr preferRelativeResize="0"/>
          <p:nvPr/>
        </p:nvPicPr>
        <p:blipFill>
          <a:blip r:embed="rId5">
            <a:alphaModFix/>
          </a:blip>
          <a:stretch>
            <a:fillRect/>
          </a:stretch>
        </p:blipFill>
        <p:spPr>
          <a:xfrm>
            <a:off x="6831151" y="1517775"/>
            <a:ext cx="882450" cy="882450"/>
          </a:xfrm>
          <a:prstGeom prst="rect">
            <a:avLst/>
          </a:prstGeom>
          <a:noFill/>
          <a:ln>
            <a:noFill/>
          </a:ln>
        </p:spPr>
      </p:pic>
      <p:sp>
        <p:nvSpPr>
          <p:cNvPr id="186" name="Shape 186"/>
          <p:cNvSpPr txBox="1"/>
          <p:nvPr/>
        </p:nvSpPr>
        <p:spPr>
          <a:xfrm>
            <a:off x="2490650" y="3339775"/>
            <a:ext cx="4787700" cy="806400"/>
          </a:xfrm>
          <a:prstGeom prst="rect">
            <a:avLst/>
          </a:prstGeom>
          <a:noFill/>
          <a:ln>
            <a:noFill/>
          </a:ln>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b="1" lang="en" sz="1800">
                <a:latin typeface="Lato"/>
                <a:ea typeface="Lato"/>
                <a:cs typeface="Lato"/>
                <a:sym typeface="Lato"/>
              </a:rPr>
              <a:t>Active area of research &amp; development</a:t>
            </a:r>
            <a:endParaRPr b="1" sz="1800">
              <a:latin typeface="Lato"/>
              <a:ea typeface="Lato"/>
              <a:cs typeface="Lato"/>
              <a:sym typeface="Lato"/>
            </a:endParaRPr>
          </a:p>
          <a:p>
            <a:pPr indent="0" lvl="0" marL="0" rtl="0">
              <a:lnSpc>
                <a:spcPct val="100000"/>
              </a:lnSpc>
              <a:spcBef>
                <a:spcPts val="0"/>
              </a:spcBef>
              <a:spcAft>
                <a:spcPts val="0"/>
              </a:spcAft>
              <a:buNone/>
            </a:pPr>
            <a:r>
              <a:t/>
            </a:r>
            <a:endParaRPr b="1" sz="1800">
              <a:latin typeface="Lato"/>
              <a:ea typeface="Lato"/>
              <a:cs typeface="Lato"/>
              <a:sym typeface="Lato"/>
            </a:endParaRPr>
          </a:p>
          <a:p>
            <a:pPr indent="0" lvl="0" marL="0">
              <a:lnSpc>
                <a:spcPct val="100000"/>
              </a:lnSpc>
              <a:spcBef>
                <a:spcPts val="0"/>
              </a:spcBef>
              <a:spcAft>
                <a:spcPts val="0"/>
              </a:spcAft>
              <a:buClr>
                <a:schemeClr val="dk1"/>
              </a:buClr>
              <a:buSzPts val="1100"/>
              <a:buFont typeface="Arial"/>
              <a:buNone/>
            </a:pPr>
            <a:r>
              <a:rPr b="1" lang="en" sz="1800">
                <a:solidFill>
                  <a:schemeClr val="dk1"/>
                </a:solidFill>
                <a:latin typeface="Lato"/>
                <a:ea typeface="Lato"/>
                <a:cs typeface="Lato"/>
                <a:sym typeface="Lato"/>
              </a:rPr>
              <a:t>Automatic, efficient, exhaustive checks</a:t>
            </a:r>
            <a:endParaRPr b="1" sz="1800">
              <a:latin typeface="Lato"/>
              <a:ea typeface="Lato"/>
              <a:cs typeface="Lato"/>
              <a:sym typeface="Lato"/>
            </a:endParaRPr>
          </a:p>
        </p:txBody>
      </p:sp>
      <p:sp>
        <p:nvSpPr>
          <p:cNvPr id="187" name="Shape 187"/>
          <p:cNvSpPr/>
          <p:nvPr/>
        </p:nvSpPr>
        <p:spPr>
          <a:xfrm rot="5400000">
            <a:off x="2276540" y="3396312"/>
            <a:ext cx="172800" cy="1494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rot="5400000">
            <a:off x="2276540" y="3938988"/>
            <a:ext cx="172800" cy="1494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373C46"/>
        </a:solidFill>
      </p:bgPr>
    </p:bg>
    <p:spTree>
      <p:nvGrpSpPr>
        <p:cNvPr id="192" name="Shape 192"/>
        <p:cNvGrpSpPr/>
        <p:nvPr/>
      </p:nvGrpSpPr>
      <p:grpSpPr>
        <a:xfrm>
          <a:off x="0" y="0"/>
          <a:ext cx="0" cy="0"/>
          <a:chOff x="0" y="0"/>
          <a:chExt cx="0" cy="0"/>
        </a:xfrm>
      </p:grpSpPr>
      <p:grpSp>
        <p:nvGrpSpPr>
          <p:cNvPr id="193" name="Shape 193"/>
          <p:cNvGrpSpPr/>
          <p:nvPr/>
        </p:nvGrpSpPr>
        <p:grpSpPr>
          <a:xfrm>
            <a:off x="0" y="801300"/>
            <a:ext cx="9144000" cy="3970125"/>
            <a:chOff x="0" y="801300"/>
            <a:chExt cx="9144000" cy="3970125"/>
          </a:xfrm>
        </p:grpSpPr>
        <p:sp>
          <p:nvSpPr>
            <p:cNvPr id="194" name="Shape 194"/>
            <p:cNvSpPr/>
            <p:nvPr/>
          </p:nvSpPr>
          <p:spPr>
            <a:xfrm>
              <a:off x="0" y="1278225"/>
              <a:ext cx="9144000" cy="3493200"/>
            </a:xfrm>
            <a:prstGeom prst="rect">
              <a:avLst/>
            </a:prstGeom>
            <a:solidFill>
              <a:srgbClr val="262A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p:nvPr/>
          </p:nvSpPr>
          <p:spPr>
            <a:xfrm>
              <a:off x="0" y="801300"/>
              <a:ext cx="9144000" cy="3894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96" name="Shape 196"/>
          <p:cNvSpPr txBox="1"/>
          <p:nvPr>
            <p:ph type="title"/>
          </p:nvPr>
        </p:nvSpPr>
        <p:spPr>
          <a:xfrm>
            <a:off x="311700" y="228600"/>
            <a:ext cx="33687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7BB8F2"/>
                </a:solidFill>
                <a:latin typeface="Lato"/>
                <a:ea typeface="Lato"/>
                <a:cs typeface="Lato"/>
                <a:sym typeface="Lato"/>
              </a:rPr>
              <a:t>Success Stories</a:t>
            </a:r>
            <a:endParaRPr b="1">
              <a:solidFill>
                <a:srgbClr val="7BB8F2"/>
              </a:solidFill>
              <a:latin typeface="Lato"/>
              <a:ea typeface="Lato"/>
              <a:cs typeface="Lato"/>
              <a:sym typeface="Lato"/>
            </a:endParaRPr>
          </a:p>
        </p:txBody>
      </p:sp>
      <p:sp>
        <p:nvSpPr>
          <p:cNvPr id="197" name="Shape 197"/>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98" name="Shape 198"/>
          <p:cNvPicPr preferRelativeResize="0"/>
          <p:nvPr/>
        </p:nvPicPr>
        <p:blipFill>
          <a:blip r:embed="rId3">
            <a:alphaModFix/>
          </a:blip>
          <a:stretch>
            <a:fillRect/>
          </a:stretch>
        </p:blipFill>
        <p:spPr>
          <a:xfrm>
            <a:off x="850163" y="1983099"/>
            <a:ext cx="2870342" cy="1450574"/>
          </a:xfrm>
          <a:prstGeom prst="rect">
            <a:avLst/>
          </a:prstGeom>
          <a:noFill/>
          <a:ln>
            <a:noFill/>
          </a:ln>
        </p:spPr>
      </p:pic>
      <p:pic>
        <p:nvPicPr>
          <p:cNvPr id="199" name="Shape 199"/>
          <p:cNvPicPr preferRelativeResize="0"/>
          <p:nvPr/>
        </p:nvPicPr>
        <p:blipFill>
          <a:blip r:embed="rId4">
            <a:alphaModFix/>
          </a:blip>
          <a:stretch>
            <a:fillRect/>
          </a:stretch>
        </p:blipFill>
        <p:spPr>
          <a:xfrm>
            <a:off x="4399956" y="1983111"/>
            <a:ext cx="1734333" cy="1450574"/>
          </a:xfrm>
          <a:prstGeom prst="rect">
            <a:avLst/>
          </a:prstGeom>
          <a:noFill/>
          <a:ln>
            <a:noFill/>
          </a:ln>
        </p:spPr>
      </p:pic>
      <p:pic>
        <p:nvPicPr>
          <p:cNvPr id="200" name="Shape 200"/>
          <p:cNvPicPr preferRelativeResize="0"/>
          <p:nvPr/>
        </p:nvPicPr>
        <p:blipFill>
          <a:blip r:embed="rId5">
            <a:alphaModFix/>
          </a:blip>
          <a:stretch>
            <a:fillRect/>
          </a:stretch>
        </p:blipFill>
        <p:spPr>
          <a:xfrm>
            <a:off x="6797537" y="1983121"/>
            <a:ext cx="1435151" cy="1450552"/>
          </a:xfrm>
          <a:prstGeom prst="rect">
            <a:avLst/>
          </a:prstGeom>
          <a:noFill/>
          <a:ln>
            <a:noFill/>
          </a:ln>
        </p:spPr>
      </p:pic>
      <p:grpSp>
        <p:nvGrpSpPr>
          <p:cNvPr id="201" name="Shape 201"/>
          <p:cNvGrpSpPr/>
          <p:nvPr/>
        </p:nvGrpSpPr>
        <p:grpSpPr>
          <a:xfrm>
            <a:off x="143400" y="4824550"/>
            <a:ext cx="8520545" cy="192300"/>
            <a:chOff x="143400" y="4824550"/>
            <a:chExt cx="8520545" cy="192300"/>
          </a:xfrm>
        </p:grpSpPr>
        <p:sp>
          <p:nvSpPr>
            <p:cNvPr id="202" name="Shape 202"/>
            <p:cNvSpPr/>
            <p:nvPr/>
          </p:nvSpPr>
          <p:spPr>
            <a:xfrm>
              <a:off x="14340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 name="Shape 203"/>
            <p:cNvSpPr/>
            <p:nvPr/>
          </p:nvSpPr>
          <p:spPr>
            <a:xfrm>
              <a:off x="56939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04" name="Shape 204"/>
            <p:cNvSpPr/>
            <p:nvPr/>
          </p:nvSpPr>
          <p:spPr>
            <a:xfrm>
              <a:off x="99538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a:off x="1421344"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a:off x="184738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a:off x="2273417"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8" name="Shape 208"/>
            <p:cNvSpPr/>
            <p:nvPr/>
          </p:nvSpPr>
          <p:spPr>
            <a:xfrm>
              <a:off x="2699453"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9" name="Shape 209"/>
            <p:cNvSpPr/>
            <p:nvPr/>
          </p:nvSpPr>
          <p:spPr>
            <a:xfrm>
              <a:off x="3125490"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a:off x="3551526"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a:off x="3977562"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a:off x="4403599"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a:off x="482963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 name="Shape 214"/>
            <p:cNvSpPr/>
            <p:nvPr/>
          </p:nvSpPr>
          <p:spPr>
            <a:xfrm>
              <a:off x="5255671"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 name="Shape 215"/>
            <p:cNvSpPr/>
            <p:nvPr/>
          </p:nvSpPr>
          <p:spPr>
            <a:xfrm>
              <a:off x="568170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a:off x="6107744"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a:off x="6533780"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a:off x="695983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 name="Shape 219"/>
            <p:cNvSpPr/>
            <p:nvPr/>
          </p:nvSpPr>
          <p:spPr>
            <a:xfrm>
              <a:off x="7385863"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Shape 220"/>
            <p:cNvSpPr/>
            <p:nvPr/>
          </p:nvSpPr>
          <p:spPr>
            <a:xfrm>
              <a:off x="781191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a:off x="823794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C46"/>
        </a:solidFill>
      </p:bgPr>
    </p:bg>
    <p:spTree>
      <p:nvGrpSpPr>
        <p:cNvPr id="225" name="Shape 225"/>
        <p:cNvGrpSpPr/>
        <p:nvPr/>
      </p:nvGrpSpPr>
      <p:grpSpPr>
        <a:xfrm>
          <a:off x="0" y="0"/>
          <a:ext cx="0" cy="0"/>
          <a:chOff x="0" y="0"/>
          <a:chExt cx="0" cy="0"/>
        </a:xfrm>
      </p:grpSpPr>
      <p:grpSp>
        <p:nvGrpSpPr>
          <p:cNvPr id="226" name="Shape 226"/>
          <p:cNvGrpSpPr/>
          <p:nvPr/>
        </p:nvGrpSpPr>
        <p:grpSpPr>
          <a:xfrm>
            <a:off x="0" y="801600"/>
            <a:ext cx="9144000" cy="3969825"/>
            <a:chOff x="0" y="801600"/>
            <a:chExt cx="9144000" cy="3969825"/>
          </a:xfrm>
        </p:grpSpPr>
        <p:sp>
          <p:nvSpPr>
            <p:cNvPr id="227" name="Shape 227"/>
            <p:cNvSpPr/>
            <p:nvPr/>
          </p:nvSpPr>
          <p:spPr>
            <a:xfrm>
              <a:off x="0" y="1278225"/>
              <a:ext cx="9144000" cy="3493200"/>
            </a:xfrm>
            <a:prstGeom prst="rect">
              <a:avLst/>
            </a:prstGeom>
            <a:solidFill>
              <a:srgbClr val="262A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Shape 228"/>
            <p:cNvSpPr/>
            <p:nvPr/>
          </p:nvSpPr>
          <p:spPr>
            <a:xfrm>
              <a:off x="0" y="801600"/>
              <a:ext cx="9144000" cy="3893700"/>
            </a:xfrm>
            <a:prstGeom prst="rect">
              <a:avLst/>
            </a:prstGeom>
            <a:solidFill>
              <a:schemeClr val="lt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
        <p:nvSpPr>
          <p:cNvPr id="229" name="Shape 229"/>
          <p:cNvSpPr txBox="1"/>
          <p:nvPr>
            <p:ph idx="1" type="body"/>
          </p:nvPr>
        </p:nvSpPr>
        <p:spPr>
          <a:xfrm>
            <a:off x="191548" y="1679150"/>
            <a:ext cx="4187400" cy="1749000"/>
          </a:xfrm>
          <a:prstGeom prst="rect">
            <a:avLst/>
          </a:prstGeom>
        </p:spPr>
        <p:txBody>
          <a:bodyPr anchorCtr="0" anchor="t" bIns="91425" lIns="91425" spcFirstLastPara="1" rIns="91425" wrap="square" tIns="91425">
            <a:noAutofit/>
          </a:bodyPr>
          <a:lstStyle/>
          <a:p>
            <a:pPr indent="-311150" lvl="0" marL="457200" rtl="0">
              <a:lnSpc>
                <a:spcPct val="115848"/>
              </a:lnSpc>
              <a:spcBef>
                <a:spcPts val="0"/>
              </a:spcBef>
              <a:spcAft>
                <a:spcPts val="0"/>
              </a:spcAft>
              <a:buClr>
                <a:srgbClr val="999999"/>
              </a:buClr>
              <a:buSzPts val="1300"/>
              <a:buFont typeface="Courier New"/>
              <a:buAutoNum type="arabicPeriod"/>
            </a:pPr>
            <a:r>
              <a:rPr b="1" lang="en" sz="1050">
                <a:solidFill>
                  <a:srgbClr val="003366"/>
                </a:solidFill>
                <a:latin typeface="Verdana"/>
                <a:ea typeface="Verdana"/>
                <a:cs typeface="Verdana"/>
                <a:sym typeface="Verdana"/>
              </a:rPr>
              <a:t>function</a:t>
            </a:r>
            <a:r>
              <a:rPr lang="en" sz="1050">
                <a:solidFill>
                  <a:srgbClr val="000020"/>
                </a:solidFill>
                <a:latin typeface="Verdana"/>
                <a:ea typeface="Verdana"/>
                <a:cs typeface="Verdana"/>
                <a:sym typeface="Verdana"/>
              </a:rPr>
              <a:t> withdraw</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endParaRPr sz="1050">
              <a:solidFill>
                <a:srgbClr val="00990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a:pPr>
            <a:r>
              <a:rPr b="1" lang="en" sz="1050">
                <a:solidFill>
                  <a:srgbClr val="000066"/>
                </a:solidFill>
                <a:latin typeface="Verdana"/>
                <a:ea typeface="Verdana"/>
                <a:cs typeface="Verdana"/>
                <a:sym typeface="Verdana"/>
              </a:rPr>
              <a:t>    if</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&gt;</a:t>
            </a:r>
            <a:r>
              <a:rPr lang="en" sz="1050">
                <a:solidFill>
                  <a:srgbClr val="000020"/>
                </a:solidFill>
                <a:latin typeface="Verdana"/>
                <a:ea typeface="Verdana"/>
                <a:cs typeface="Verdana"/>
                <a:sym typeface="Verdana"/>
              </a:rPr>
              <a:t> </a:t>
            </a:r>
            <a:r>
              <a:rPr lang="en" sz="1050">
                <a:solidFill>
                  <a:srgbClr val="CC0000"/>
                </a:solidFill>
                <a:latin typeface="Verdana"/>
                <a:ea typeface="Verdana"/>
                <a:cs typeface="Verdana"/>
                <a:sym typeface="Verdana"/>
              </a:rPr>
              <a:t>0</a:t>
            </a:r>
            <a:endParaRPr sz="1050">
              <a:solidFill>
                <a:srgbClr val="CC000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a:pPr>
            <a:r>
              <a:rPr lang="en" sz="1050">
                <a:solidFill>
                  <a:srgbClr val="CC0000"/>
                </a:solidFill>
                <a:latin typeface="Verdana"/>
                <a:ea typeface="Verdana"/>
                <a:cs typeface="Verdana"/>
                <a:sym typeface="Verdana"/>
              </a:rPr>
              <a:t>        </a:t>
            </a:r>
            <a:r>
              <a:rPr lang="en" sz="1050">
                <a:solidFill>
                  <a:srgbClr val="009900"/>
                </a:solidFill>
                <a:latin typeface="Verdana"/>
                <a:ea typeface="Verdana"/>
                <a:cs typeface="Verdana"/>
                <a:sym typeface="Verdana"/>
              </a:rPr>
              <a:t>&amp;&amp;</a:t>
            </a:r>
            <a:r>
              <a:rPr lang="en" sz="1050">
                <a:solidFill>
                  <a:srgbClr val="CC0000"/>
                </a:solidFill>
                <a:latin typeface="Verdana"/>
                <a:ea typeface="Verdana"/>
                <a:cs typeface="Verdana"/>
                <a:sym typeface="Verdana"/>
              </a:rPr>
              <a:t> </a:t>
            </a:r>
            <a:r>
              <a:rPr lang="en" sz="1050">
                <a:solidFill>
                  <a:srgbClr val="000020"/>
                </a:solidFill>
                <a:latin typeface="Verdana"/>
                <a:ea typeface="Verdana"/>
                <a:cs typeface="Verdana"/>
                <a:sym typeface="Verdana"/>
              </a:rPr>
              <a:t>bankBalance </a:t>
            </a:r>
            <a:r>
              <a:rPr lang="en" sz="1050">
                <a:solidFill>
                  <a:srgbClr val="339933"/>
                </a:solidFill>
                <a:latin typeface="Verdana"/>
                <a:ea typeface="Verdana"/>
                <a:cs typeface="Verdana"/>
                <a:sym typeface="Verdana"/>
              </a:rPr>
              <a:t>&gt;</a:t>
            </a:r>
            <a:r>
              <a:rPr lang="en" sz="1050">
                <a:solidFill>
                  <a:srgbClr val="CC0000"/>
                </a:solidFill>
                <a:latin typeface="Verdana"/>
                <a:ea typeface="Verdana"/>
                <a:cs typeface="Verdana"/>
                <a:sym typeface="Verdana"/>
              </a:rPr>
              <a:t> 0</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000020"/>
                </a:solidFill>
                <a:latin typeface="Verdana"/>
                <a:ea typeface="Verdana"/>
                <a:cs typeface="Verdana"/>
                <a:sym typeface="Verdana"/>
              </a:rPr>
              <a:t>           </a:t>
            </a:r>
            <a:endParaRPr sz="1050">
              <a:solidFill>
                <a:srgbClr val="00002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a:pPr>
            <a:r>
              <a:rPr lang="en" sz="1050">
                <a:solidFill>
                  <a:srgbClr val="000020"/>
                </a:solidFill>
                <a:latin typeface="Verdana"/>
                <a:ea typeface="Verdana"/>
                <a:cs typeface="Verdana"/>
                <a:sym typeface="Verdana"/>
              </a:rPr>
              <a:t>        m</a:t>
            </a:r>
            <a:r>
              <a:rPr lang="en" sz="1050">
                <a:solidFill>
                  <a:srgbClr val="000020"/>
                </a:solidFill>
                <a:latin typeface="Verdana"/>
                <a:ea typeface="Verdana"/>
                <a:cs typeface="Verdana"/>
                <a:sym typeface="Verdana"/>
              </a:rPr>
              <a:t>sg.</a:t>
            </a:r>
            <a:r>
              <a:rPr lang="en" sz="1050">
                <a:solidFill>
                  <a:srgbClr val="660066"/>
                </a:solidFill>
                <a:latin typeface="Verdana"/>
                <a:ea typeface="Verdana"/>
                <a:cs typeface="Verdana"/>
                <a:sym typeface="Verdana"/>
              </a:rPr>
              <a:t>sender</a:t>
            </a:r>
            <a:r>
              <a:rPr lang="en" sz="1050">
                <a:solidFill>
                  <a:srgbClr val="000020"/>
                </a:solidFill>
                <a:latin typeface="Verdana"/>
                <a:ea typeface="Verdana"/>
                <a:cs typeface="Verdana"/>
                <a:sym typeface="Verdana"/>
              </a:rPr>
              <a:t>.</a:t>
            </a:r>
            <a:r>
              <a:rPr lang="en" sz="1050">
                <a:solidFill>
                  <a:srgbClr val="660066"/>
                </a:solidFill>
                <a:latin typeface="Verdana"/>
                <a:ea typeface="Verdana"/>
                <a:cs typeface="Verdana"/>
                <a:sym typeface="Verdana"/>
              </a:rPr>
              <a:t>call</a:t>
            </a:r>
            <a:r>
              <a:rPr lang="en" sz="1050">
                <a:solidFill>
                  <a:srgbClr val="000020"/>
                </a:solidFill>
                <a:latin typeface="Verdana"/>
                <a:ea typeface="Verdana"/>
                <a:cs typeface="Verdana"/>
                <a:sym typeface="Verdana"/>
              </a:rPr>
              <a:t>.</a:t>
            </a:r>
            <a:r>
              <a:rPr lang="en" sz="1050">
                <a:solidFill>
                  <a:srgbClr val="660066"/>
                </a:solidFill>
                <a:latin typeface="Verdana"/>
                <a:ea typeface="Verdana"/>
                <a:cs typeface="Verdana"/>
                <a:sym typeface="Verdana"/>
              </a:rPr>
              <a:t>value</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endParaRPr sz="1050">
              <a:solidFill>
                <a:srgbClr val="00002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a:pPr>
            <a:r>
              <a:rPr lang="en" sz="1050">
                <a:solidFill>
                  <a:srgbClr val="000020"/>
                </a:solidFill>
                <a:latin typeface="Verdana"/>
                <a:ea typeface="Verdana"/>
                <a:cs typeface="Verdana"/>
                <a:sym typeface="Verdana"/>
              </a:rPr>
              <a:t>        bankBalance </a:t>
            </a:r>
            <a:r>
              <a:rPr lang="en" sz="1050">
                <a:solidFill>
                  <a:srgbClr val="339933"/>
                </a:solidFill>
                <a:latin typeface="Verdana"/>
                <a:ea typeface="Verdana"/>
                <a:cs typeface="Verdana"/>
                <a:sym typeface="Verdana"/>
              </a:rPr>
              <a:t>-=</a:t>
            </a:r>
            <a:r>
              <a:rPr lang="en" sz="1050">
                <a:solidFill>
                  <a:srgbClr val="000020"/>
                </a:solidFill>
                <a:latin typeface="Verdana"/>
                <a:ea typeface="Verdana"/>
                <a:cs typeface="Verdana"/>
                <a:sym typeface="Verdana"/>
              </a:rPr>
              <a:t> 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339933"/>
                </a:solidFill>
                <a:latin typeface="Verdana"/>
                <a:ea typeface="Verdana"/>
                <a:cs typeface="Verdana"/>
                <a:sym typeface="Verdana"/>
              </a:rPr>
              <a:t>;</a:t>
            </a:r>
            <a:r>
              <a:rPr lang="en" sz="1050">
                <a:solidFill>
                  <a:srgbClr val="000020"/>
                </a:solidFill>
                <a:latin typeface="Verdana"/>
                <a:ea typeface="Verdana"/>
                <a:cs typeface="Verdana"/>
                <a:sym typeface="Verdana"/>
              </a:rPr>
              <a:t>      </a:t>
            </a:r>
            <a:endParaRPr sz="1050">
              <a:solidFill>
                <a:srgbClr val="00002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a:pPr>
            <a:r>
              <a:rPr lang="en" sz="1050">
                <a:solidFill>
                  <a:srgbClr val="000020"/>
                </a:solidFill>
                <a:latin typeface="Verdana"/>
                <a:ea typeface="Verdana"/>
                <a:cs typeface="Verdana"/>
                <a:sym typeface="Verdana"/>
              </a:rPr>
              <a:t>        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CC0000"/>
                </a:solidFill>
                <a:latin typeface="Verdana"/>
                <a:ea typeface="Verdana"/>
                <a:cs typeface="Verdana"/>
                <a:sym typeface="Verdana"/>
              </a:rPr>
              <a:t>0</a:t>
            </a:r>
            <a:r>
              <a:rPr lang="en" sz="1050">
                <a:solidFill>
                  <a:srgbClr val="339933"/>
                </a:solidFill>
                <a:latin typeface="Verdana"/>
                <a:ea typeface="Verdana"/>
                <a:cs typeface="Verdana"/>
                <a:sym typeface="Verdana"/>
              </a:rPr>
              <a:t>;</a:t>
            </a:r>
            <a:endParaRPr sz="1050">
              <a:solidFill>
                <a:srgbClr val="339933"/>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a:pPr>
            <a:r>
              <a:rPr lang="en" sz="1050">
                <a:solidFill>
                  <a:srgbClr val="009900"/>
                </a:solidFill>
                <a:latin typeface="Verdana"/>
                <a:ea typeface="Verdana"/>
                <a:cs typeface="Verdana"/>
                <a:sym typeface="Verdana"/>
              </a:rPr>
              <a:t>    }</a:t>
            </a:r>
            <a:endParaRPr sz="1050">
              <a:solidFill>
                <a:srgbClr val="00990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a:pPr>
            <a:r>
              <a:rPr lang="en" sz="1050">
                <a:solidFill>
                  <a:srgbClr val="009900"/>
                </a:solidFill>
                <a:latin typeface="Verdana"/>
                <a:ea typeface="Verdana"/>
                <a:cs typeface="Verdana"/>
                <a:sym typeface="Verdana"/>
              </a:rPr>
              <a:t>}</a:t>
            </a:r>
            <a:endParaRPr sz="1050">
              <a:solidFill>
                <a:srgbClr val="009900"/>
              </a:solidFill>
              <a:latin typeface="Verdana"/>
              <a:ea typeface="Verdana"/>
              <a:cs typeface="Verdana"/>
              <a:sym typeface="Verdana"/>
            </a:endParaRPr>
          </a:p>
          <a:p>
            <a:pPr indent="0" lvl="0" marL="0" rtl="0">
              <a:spcBef>
                <a:spcPts val="0"/>
              </a:spcBef>
              <a:spcAft>
                <a:spcPts val="0"/>
              </a:spcAft>
              <a:buClr>
                <a:schemeClr val="dk1"/>
              </a:buClr>
              <a:buSzPts val="1100"/>
              <a:buFont typeface="Arial"/>
              <a:buNone/>
            </a:pPr>
            <a:r>
              <a:t/>
            </a:r>
            <a:endParaRPr/>
          </a:p>
        </p:txBody>
      </p:sp>
      <p:sp>
        <p:nvSpPr>
          <p:cNvPr id="230" name="Shape 230"/>
          <p:cNvSpPr txBox="1"/>
          <p:nvPr>
            <p:ph idx="2" type="body"/>
          </p:nvPr>
        </p:nvSpPr>
        <p:spPr>
          <a:xfrm>
            <a:off x="4782983" y="1679150"/>
            <a:ext cx="4187400" cy="2136900"/>
          </a:xfrm>
          <a:prstGeom prst="rect">
            <a:avLst/>
          </a:prstGeom>
        </p:spPr>
        <p:txBody>
          <a:bodyPr anchorCtr="0" anchor="t" bIns="91425" lIns="91425" spcFirstLastPara="1" rIns="91425" wrap="square" tIns="91425">
            <a:noAutofit/>
          </a:bodyPr>
          <a:lstStyle/>
          <a:p>
            <a:pPr indent="-311150" lvl="0" marL="457200" rtl="0">
              <a:lnSpc>
                <a:spcPct val="115848"/>
              </a:lnSpc>
              <a:spcBef>
                <a:spcPts val="0"/>
              </a:spcBef>
              <a:spcAft>
                <a:spcPts val="0"/>
              </a:spcAft>
              <a:buClr>
                <a:srgbClr val="999999"/>
              </a:buClr>
              <a:buSzPts val="1300"/>
              <a:buFont typeface="Courier New"/>
              <a:buAutoNum type="arabicPeriod" startAt="9"/>
            </a:pPr>
            <a:r>
              <a:rPr b="1" lang="en" sz="1050">
                <a:solidFill>
                  <a:srgbClr val="003366"/>
                </a:solidFill>
                <a:latin typeface="Verdana"/>
                <a:ea typeface="Verdana"/>
                <a:cs typeface="Verdana"/>
                <a:sym typeface="Verdana"/>
              </a:rPr>
              <a:t>function</a:t>
            </a:r>
            <a:r>
              <a:rPr lang="en" sz="1050">
                <a:solidFill>
                  <a:srgbClr val="000020"/>
                </a:solidFill>
                <a:latin typeface="Verdana"/>
                <a:ea typeface="Verdana"/>
                <a:cs typeface="Verdana"/>
                <a:sym typeface="Verdana"/>
              </a:rPr>
              <a:t> transferBalance</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address dest</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endParaRPr sz="1050">
              <a:solidFill>
                <a:srgbClr val="00002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startAt="9"/>
            </a:pPr>
            <a:r>
              <a:rPr i="1" lang="en" sz="1050">
                <a:solidFill>
                  <a:srgbClr val="006600"/>
                </a:solidFill>
                <a:latin typeface="Verdana"/>
                <a:ea typeface="Verdana"/>
                <a:cs typeface="Verdana"/>
                <a:sym typeface="Verdana"/>
              </a:rPr>
              <a:t>// no need to update bankBalance:</a:t>
            </a:r>
            <a:r>
              <a:rPr i="1" lang="en" sz="1050">
                <a:solidFill>
                  <a:srgbClr val="006600"/>
                </a:solidFill>
                <a:latin typeface="Verdana"/>
                <a:ea typeface="Verdana"/>
                <a:cs typeface="Verdana"/>
                <a:sym typeface="Verdana"/>
              </a:rPr>
              <a:t> </a:t>
            </a:r>
            <a:r>
              <a:rPr i="1" lang="en" sz="1050">
                <a:solidFill>
                  <a:srgbClr val="006600"/>
                </a:solidFill>
                <a:latin typeface="Verdana"/>
                <a:ea typeface="Verdana"/>
                <a:cs typeface="Verdana"/>
                <a:sym typeface="Verdana"/>
              </a:rPr>
              <a:t>money does not leave the bank</a:t>
            </a:r>
            <a:endParaRPr i="1" sz="1050">
              <a:solidFill>
                <a:srgbClr val="00660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startAt="9"/>
            </a:pPr>
            <a:r>
              <a:rPr b="1" lang="en" sz="1050">
                <a:solidFill>
                  <a:srgbClr val="000066"/>
                </a:solidFill>
                <a:latin typeface="Verdana"/>
                <a:ea typeface="Verdana"/>
                <a:cs typeface="Verdana"/>
                <a:sym typeface="Verdana"/>
              </a:rPr>
              <a:t>    if</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&gt;</a:t>
            </a:r>
            <a:r>
              <a:rPr lang="en" sz="1050">
                <a:solidFill>
                  <a:srgbClr val="000020"/>
                </a:solidFill>
                <a:latin typeface="Verdana"/>
                <a:ea typeface="Verdana"/>
                <a:cs typeface="Verdana"/>
                <a:sym typeface="Verdana"/>
              </a:rPr>
              <a:t> </a:t>
            </a:r>
            <a:r>
              <a:rPr lang="en" sz="1050">
                <a:solidFill>
                  <a:srgbClr val="CC0000"/>
                </a:solidFill>
                <a:latin typeface="Verdana"/>
                <a:ea typeface="Verdana"/>
                <a:cs typeface="Verdana"/>
                <a:sym typeface="Verdana"/>
              </a:rPr>
              <a:t>0</a:t>
            </a:r>
            <a:endParaRPr sz="1050">
              <a:solidFill>
                <a:srgbClr val="CC000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startAt="9"/>
            </a:pPr>
            <a:r>
              <a:rPr lang="en" sz="1050">
                <a:solidFill>
                  <a:srgbClr val="339933"/>
                </a:solidFill>
                <a:latin typeface="Verdana"/>
                <a:ea typeface="Verdana"/>
                <a:cs typeface="Verdana"/>
                <a:sym typeface="Verdana"/>
              </a:rPr>
              <a:t>        &amp;&amp; </a:t>
            </a:r>
            <a:r>
              <a:rPr lang="en" sz="1050">
                <a:solidFill>
                  <a:srgbClr val="000020"/>
                </a:solidFill>
                <a:latin typeface="Verdana"/>
                <a:ea typeface="Verdana"/>
                <a:cs typeface="Verdana"/>
                <a:sym typeface="Verdana"/>
              </a:rPr>
              <a:t>member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&amp;&amp;</a:t>
            </a:r>
            <a:r>
              <a:rPr lang="en" sz="1050">
                <a:solidFill>
                  <a:srgbClr val="000020"/>
                </a:solidFill>
                <a:latin typeface="Verdana"/>
                <a:ea typeface="Verdana"/>
                <a:cs typeface="Verdana"/>
                <a:sym typeface="Verdana"/>
              </a:rPr>
              <a:t> member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dest</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endParaRPr sz="1050">
              <a:solidFill>
                <a:srgbClr val="00990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startAt="9"/>
            </a:pPr>
            <a:r>
              <a:rPr lang="en" sz="1050">
                <a:solidFill>
                  <a:srgbClr val="000020"/>
                </a:solidFill>
                <a:latin typeface="Verdana"/>
                <a:ea typeface="Verdana"/>
                <a:cs typeface="Verdana"/>
                <a:sym typeface="Verdana"/>
              </a:rPr>
              <a:t>        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dest</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a:t>
            </a:r>
            <a:r>
              <a:rPr lang="en" sz="1050">
                <a:solidFill>
                  <a:srgbClr val="000020"/>
                </a:solidFill>
                <a:latin typeface="Verdana"/>
                <a:ea typeface="Verdana"/>
                <a:cs typeface="Verdana"/>
                <a:sym typeface="Verdana"/>
              </a:rPr>
              <a:t> 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339933"/>
                </a:solidFill>
                <a:latin typeface="Verdana"/>
                <a:ea typeface="Verdana"/>
                <a:cs typeface="Verdana"/>
                <a:sym typeface="Verdana"/>
              </a:rPr>
              <a:t>;</a:t>
            </a:r>
            <a:endParaRPr sz="1050">
              <a:solidFill>
                <a:srgbClr val="339933"/>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startAt="9"/>
            </a:pPr>
            <a:r>
              <a:rPr lang="en" sz="1050">
                <a:solidFill>
                  <a:srgbClr val="000020"/>
                </a:solidFill>
                <a:latin typeface="Verdana"/>
                <a:ea typeface="Verdana"/>
                <a:cs typeface="Verdana"/>
                <a:sym typeface="Verdana"/>
              </a:rPr>
              <a:t>        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CC0000"/>
                </a:solidFill>
                <a:latin typeface="Verdana"/>
                <a:ea typeface="Verdana"/>
                <a:cs typeface="Verdana"/>
                <a:sym typeface="Verdana"/>
              </a:rPr>
              <a:t>0</a:t>
            </a:r>
            <a:r>
              <a:rPr lang="en" sz="1050">
                <a:solidFill>
                  <a:srgbClr val="339933"/>
                </a:solidFill>
                <a:latin typeface="Verdana"/>
                <a:ea typeface="Verdana"/>
                <a:cs typeface="Verdana"/>
                <a:sym typeface="Verdana"/>
              </a:rPr>
              <a:t>;</a:t>
            </a:r>
            <a:endParaRPr sz="1050">
              <a:solidFill>
                <a:srgbClr val="339933"/>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startAt="9"/>
            </a:pPr>
            <a:r>
              <a:rPr lang="en" sz="1050">
                <a:solidFill>
                  <a:srgbClr val="009900"/>
                </a:solidFill>
                <a:latin typeface="Verdana"/>
                <a:ea typeface="Verdana"/>
                <a:cs typeface="Verdana"/>
                <a:sym typeface="Verdana"/>
              </a:rPr>
              <a:t>    }</a:t>
            </a:r>
            <a:endParaRPr sz="1050">
              <a:solidFill>
                <a:srgbClr val="009900"/>
              </a:solidFill>
              <a:latin typeface="Verdana"/>
              <a:ea typeface="Verdana"/>
              <a:cs typeface="Verdana"/>
              <a:sym typeface="Verdana"/>
            </a:endParaRPr>
          </a:p>
          <a:p>
            <a:pPr indent="-311150" lvl="0" marL="457200" rtl="0">
              <a:lnSpc>
                <a:spcPct val="115848"/>
              </a:lnSpc>
              <a:spcBef>
                <a:spcPts val="0"/>
              </a:spcBef>
              <a:spcAft>
                <a:spcPts val="0"/>
              </a:spcAft>
              <a:buClr>
                <a:srgbClr val="999999"/>
              </a:buClr>
              <a:buSzPts val="1300"/>
              <a:buFont typeface="Courier New"/>
              <a:buAutoNum type="arabicPeriod" startAt="9"/>
            </a:pPr>
            <a:r>
              <a:rPr lang="en" sz="1050">
                <a:solidFill>
                  <a:srgbClr val="009900"/>
                </a:solidFill>
                <a:latin typeface="Verdana"/>
                <a:ea typeface="Verdana"/>
                <a:cs typeface="Verdana"/>
                <a:sym typeface="Verdana"/>
              </a:rPr>
              <a:t>}</a:t>
            </a:r>
            <a:endParaRPr sz="1050">
              <a:solidFill>
                <a:srgbClr val="009900"/>
              </a:solidFill>
              <a:latin typeface="Verdana"/>
              <a:ea typeface="Verdana"/>
              <a:cs typeface="Verdana"/>
              <a:sym typeface="Verdana"/>
            </a:endParaRPr>
          </a:p>
          <a:p>
            <a:pPr indent="0" lvl="0" marL="0" rtl="0">
              <a:spcBef>
                <a:spcPts val="0"/>
              </a:spcBef>
              <a:spcAft>
                <a:spcPts val="1600"/>
              </a:spcAft>
              <a:buNone/>
            </a:pPr>
            <a:r>
              <a:t/>
            </a:r>
            <a:endParaRPr/>
          </a:p>
        </p:txBody>
      </p:sp>
      <p:sp>
        <p:nvSpPr>
          <p:cNvPr id="231" name="Shape 231"/>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32" name="Shape 232"/>
          <p:cNvSpPr txBox="1"/>
          <p:nvPr>
            <p:ph type="title"/>
          </p:nvPr>
        </p:nvSpPr>
        <p:spPr>
          <a:xfrm>
            <a:off x="311700" y="228600"/>
            <a:ext cx="32313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7BB8F2"/>
                </a:solidFill>
                <a:latin typeface="Lato"/>
                <a:ea typeface="Lato"/>
                <a:cs typeface="Lato"/>
                <a:sym typeface="Lato"/>
              </a:rPr>
              <a:t>Two Examples</a:t>
            </a:r>
            <a:endParaRPr b="1">
              <a:solidFill>
                <a:srgbClr val="7BB8F2"/>
              </a:solidFill>
              <a:latin typeface="Lato"/>
              <a:ea typeface="Lato"/>
              <a:cs typeface="Lato"/>
              <a:sym typeface="Lato"/>
            </a:endParaRPr>
          </a:p>
        </p:txBody>
      </p:sp>
      <p:sp>
        <p:nvSpPr>
          <p:cNvPr id="233" name="Shape 233"/>
          <p:cNvSpPr/>
          <p:nvPr/>
        </p:nvSpPr>
        <p:spPr>
          <a:xfrm>
            <a:off x="4474525" y="801300"/>
            <a:ext cx="42600" cy="3893700"/>
          </a:xfrm>
          <a:prstGeom prst="rect">
            <a:avLst/>
          </a:prstGeom>
          <a:solidFill>
            <a:srgbClr val="D0E0E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34" name="Shape 234"/>
          <p:cNvGrpSpPr/>
          <p:nvPr/>
        </p:nvGrpSpPr>
        <p:grpSpPr>
          <a:xfrm>
            <a:off x="143400" y="4824550"/>
            <a:ext cx="8520545" cy="192300"/>
            <a:chOff x="143400" y="4824550"/>
            <a:chExt cx="8520545" cy="192300"/>
          </a:xfrm>
        </p:grpSpPr>
        <p:sp>
          <p:nvSpPr>
            <p:cNvPr id="235" name="Shape 235"/>
            <p:cNvSpPr/>
            <p:nvPr/>
          </p:nvSpPr>
          <p:spPr>
            <a:xfrm>
              <a:off x="14340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a:off x="56939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37" name="Shape 237"/>
            <p:cNvSpPr/>
            <p:nvPr/>
          </p:nvSpPr>
          <p:spPr>
            <a:xfrm>
              <a:off x="99538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a:off x="1421344"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9" name="Shape 239"/>
            <p:cNvSpPr/>
            <p:nvPr/>
          </p:nvSpPr>
          <p:spPr>
            <a:xfrm>
              <a:off x="184738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 name="Shape 240"/>
            <p:cNvSpPr/>
            <p:nvPr/>
          </p:nvSpPr>
          <p:spPr>
            <a:xfrm>
              <a:off x="2273417"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a:off x="2699453"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a:off x="3125490"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 name="Shape 243"/>
            <p:cNvSpPr/>
            <p:nvPr/>
          </p:nvSpPr>
          <p:spPr>
            <a:xfrm>
              <a:off x="3551526"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 name="Shape 244"/>
            <p:cNvSpPr/>
            <p:nvPr/>
          </p:nvSpPr>
          <p:spPr>
            <a:xfrm>
              <a:off x="3977562"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a:off x="4403599"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a:off x="482963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a:off x="5255671"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a:off x="568170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 name="Shape 249"/>
            <p:cNvSpPr/>
            <p:nvPr/>
          </p:nvSpPr>
          <p:spPr>
            <a:xfrm>
              <a:off x="6107744"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p:nvPr/>
          </p:nvSpPr>
          <p:spPr>
            <a:xfrm>
              <a:off x="6533780"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a:off x="695983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a:off x="7385863"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a:off x="781191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p:nvPr/>
          </p:nvSpPr>
          <p:spPr>
            <a:xfrm>
              <a:off x="823794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C46"/>
        </a:solidFill>
      </p:bgPr>
    </p:bg>
    <p:spTree>
      <p:nvGrpSpPr>
        <p:cNvPr id="258" name="Shape 258"/>
        <p:cNvGrpSpPr/>
        <p:nvPr/>
      </p:nvGrpSpPr>
      <p:grpSpPr>
        <a:xfrm>
          <a:off x="0" y="0"/>
          <a:ext cx="0" cy="0"/>
          <a:chOff x="0" y="0"/>
          <a:chExt cx="0" cy="0"/>
        </a:xfrm>
      </p:grpSpPr>
      <p:grpSp>
        <p:nvGrpSpPr>
          <p:cNvPr id="259" name="Shape 259"/>
          <p:cNvGrpSpPr/>
          <p:nvPr/>
        </p:nvGrpSpPr>
        <p:grpSpPr>
          <a:xfrm>
            <a:off x="0" y="801600"/>
            <a:ext cx="9144000" cy="3969825"/>
            <a:chOff x="0" y="801600"/>
            <a:chExt cx="9144000" cy="3969825"/>
          </a:xfrm>
        </p:grpSpPr>
        <p:sp>
          <p:nvSpPr>
            <p:cNvPr id="260" name="Shape 260"/>
            <p:cNvSpPr/>
            <p:nvPr/>
          </p:nvSpPr>
          <p:spPr>
            <a:xfrm>
              <a:off x="0" y="1278225"/>
              <a:ext cx="9144000" cy="3493200"/>
            </a:xfrm>
            <a:prstGeom prst="rect">
              <a:avLst/>
            </a:prstGeom>
            <a:solidFill>
              <a:srgbClr val="262A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a:off x="0" y="801600"/>
              <a:ext cx="9144000" cy="3893700"/>
            </a:xfrm>
            <a:prstGeom prst="rect">
              <a:avLst/>
            </a:prstGeom>
            <a:solidFill>
              <a:schemeClr val="lt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
        <p:nvSpPr>
          <p:cNvPr id="262" name="Shape 262"/>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63" name="Shape 263"/>
          <p:cNvSpPr/>
          <p:nvPr/>
        </p:nvSpPr>
        <p:spPr>
          <a:xfrm>
            <a:off x="3188773" y="2247563"/>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4" name="Shape 264"/>
          <p:cNvSpPr/>
          <p:nvPr/>
        </p:nvSpPr>
        <p:spPr>
          <a:xfrm>
            <a:off x="3862823" y="1843888"/>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a:off x="4542373" y="2078188"/>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a:off x="4542373" y="1609588"/>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a:off x="5221923" y="2078188"/>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 name="Shape 268"/>
          <p:cNvSpPr/>
          <p:nvPr/>
        </p:nvSpPr>
        <p:spPr>
          <a:xfrm>
            <a:off x="5221923" y="1609588"/>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Shape 269"/>
          <p:cNvSpPr/>
          <p:nvPr/>
        </p:nvSpPr>
        <p:spPr>
          <a:xfrm>
            <a:off x="3862823" y="2671463"/>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0" name="Shape 270"/>
          <p:cNvSpPr/>
          <p:nvPr/>
        </p:nvSpPr>
        <p:spPr>
          <a:xfrm>
            <a:off x="4542373" y="2671463"/>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1" name="Shape 271"/>
          <p:cNvSpPr/>
          <p:nvPr/>
        </p:nvSpPr>
        <p:spPr>
          <a:xfrm>
            <a:off x="4542373" y="3137938"/>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p:nvPr/>
        </p:nvSpPr>
        <p:spPr>
          <a:xfrm>
            <a:off x="4542373" y="3569050"/>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3" name="Shape 273"/>
          <p:cNvSpPr/>
          <p:nvPr/>
        </p:nvSpPr>
        <p:spPr>
          <a:xfrm>
            <a:off x="5221923" y="3569038"/>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4" name="Shape 274"/>
          <p:cNvSpPr/>
          <p:nvPr/>
        </p:nvSpPr>
        <p:spPr>
          <a:xfrm>
            <a:off x="5221923" y="2671463"/>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5" name="Shape 275"/>
          <p:cNvSpPr/>
          <p:nvPr/>
        </p:nvSpPr>
        <p:spPr>
          <a:xfrm>
            <a:off x="5221923" y="3137938"/>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6" name="Shape 276"/>
          <p:cNvSpPr/>
          <p:nvPr/>
        </p:nvSpPr>
        <p:spPr>
          <a:xfrm>
            <a:off x="5901473" y="3137925"/>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 name="Shape 277"/>
          <p:cNvSpPr/>
          <p:nvPr/>
        </p:nvSpPr>
        <p:spPr>
          <a:xfrm>
            <a:off x="5901473" y="2078188"/>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78" name="Shape 278"/>
          <p:cNvCxnSpPr>
            <a:stCxn id="263" idx="3"/>
            <a:endCxn id="264" idx="1"/>
          </p:cNvCxnSpPr>
          <p:nvPr/>
        </p:nvCxnSpPr>
        <p:spPr>
          <a:xfrm flipH="1" rot="10800000">
            <a:off x="3551773" y="1960913"/>
            <a:ext cx="311100" cy="403800"/>
          </a:xfrm>
          <a:prstGeom prst="straightConnector1">
            <a:avLst/>
          </a:prstGeom>
          <a:noFill/>
          <a:ln cap="flat" cmpd="sng" w="19050">
            <a:solidFill>
              <a:schemeClr val="dk2"/>
            </a:solidFill>
            <a:prstDash val="solid"/>
            <a:round/>
            <a:headEnd len="med" w="med" type="none"/>
            <a:tailEnd len="med" w="med" type="triangle"/>
          </a:ln>
        </p:spPr>
      </p:cxnSp>
      <p:cxnSp>
        <p:nvCxnSpPr>
          <p:cNvPr id="279" name="Shape 279"/>
          <p:cNvCxnSpPr>
            <a:stCxn id="263" idx="3"/>
            <a:endCxn id="269" idx="1"/>
          </p:cNvCxnSpPr>
          <p:nvPr/>
        </p:nvCxnSpPr>
        <p:spPr>
          <a:xfrm>
            <a:off x="3551773" y="2364713"/>
            <a:ext cx="311100" cy="423900"/>
          </a:xfrm>
          <a:prstGeom prst="straightConnector1">
            <a:avLst/>
          </a:prstGeom>
          <a:noFill/>
          <a:ln cap="flat" cmpd="sng" w="19050">
            <a:solidFill>
              <a:schemeClr val="dk2"/>
            </a:solidFill>
            <a:prstDash val="solid"/>
            <a:round/>
            <a:headEnd len="med" w="med" type="none"/>
            <a:tailEnd len="med" w="med" type="triangle"/>
          </a:ln>
        </p:spPr>
      </p:cxnSp>
      <p:cxnSp>
        <p:nvCxnSpPr>
          <p:cNvPr id="280" name="Shape 280"/>
          <p:cNvCxnSpPr>
            <a:stCxn id="264" idx="3"/>
            <a:endCxn id="266" idx="1"/>
          </p:cNvCxnSpPr>
          <p:nvPr/>
        </p:nvCxnSpPr>
        <p:spPr>
          <a:xfrm flipH="1" rot="10800000">
            <a:off x="4225823" y="1726738"/>
            <a:ext cx="316500" cy="234300"/>
          </a:xfrm>
          <a:prstGeom prst="straightConnector1">
            <a:avLst/>
          </a:prstGeom>
          <a:noFill/>
          <a:ln cap="flat" cmpd="sng" w="19050">
            <a:solidFill>
              <a:schemeClr val="dk2"/>
            </a:solidFill>
            <a:prstDash val="solid"/>
            <a:round/>
            <a:headEnd len="med" w="med" type="none"/>
            <a:tailEnd len="med" w="med" type="triangle"/>
          </a:ln>
        </p:spPr>
      </p:cxnSp>
      <p:cxnSp>
        <p:nvCxnSpPr>
          <p:cNvPr id="281" name="Shape 281"/>
          <p:cNvCxnSpPr>
            <a:stCxn id="266" idx="3"/>
            <a:endCxn id="268" idx="1"/>
          </p:cNvCxnSpPr>
          <p:nvPr/>
        </p:nvCxnSpPr>
        <p:spPr>
          <a:xfrm>
            <a:off x="4905373" y="1726738"/>
            <a:ext cx="316500" cy="0"/>
          </a:xfrm>
          <a:prstGeom prst="straightConnector1">
            <a:avLst/>
          </a:prstGeom>
          <a:noFill/>
          <a:ln cap="flat" cmpd="sng" w="19050">
            <a:solidFill>
              <a:schemeClr val="dk2"/>
            </a:solidFill>
            <a:prstDash val="solid"/>
            <a:round/>
            <a:headEnd len="med" w="med" type="none"/>
            <a:tailEnd len="med" w="med" type="triangle"/>
          </a:ln>
        </p:spPr>
      </p:cxnSp>
      <p:cxnSp>
        <p:nvCxnSpPr>
          <p:cNvPr id="282" name="Shape 282"/>
          <p:cNvCxnSpPr>
            <a:stCxn id="264" idx="3"/>
            <a:endCxn id="265" idx="1"/>
          </p:cNvCxnSpPr>
          <p:nvPr/>
        </p:nvCxnSpPr>
        <p:spPr>
          <a:xfrm>
            <a:off x="4225823" y="1961038"/>
            <a:ext cx="316500" cy="234300"/>
          </a:xfrm>
          <a:prstGeom prst="straightConnector1">
            <a:avLst/>
          </a:prstGeom>
          <a:noFill/>
          <a:ln cap="flat" cmpd="sng" w="19050">
            <a:solidFill>
              <a:schemeClr val="dk2"/>
            </a:solidFill>
            <a:prstDash val="solid"/>
            <a:round/>
            <a:headEnd len="med" w="med" type="none"/>
            <a:tailEnd len="med" w="med" type="triangle"/>
          </a:ln>
        </p:spPr>
      </p:cxnSp>
      <p:cxnSp>
        <p:nvCxnSpPr>
          <p:cNvPr id="283" name="Shape 283"/>
          <p:cNvCxnSpPr>
            <a:stCxn id="269" idx="3"/>
            <a:endCxn id="270" idx="1"/>
          </p:cNvCxnSpPr>
          <p:nvPr/>
        </p:nvCxnSpPr>
        <p:spPr>
          <a:xfrm>
            <a:off x="4225823" y="2788613"/>
            <a:ext cx="316500" cy="0"/>
          </a:xfrm>
          <a:prstGeom prst="straightConnector1">
            <a:avLst/>
          </a:prstGeom>
          <a:noFill/>
          <a:ln cap="flat" cmpd="sng" w="19050">
            <a:solidFill>
              <a:schemeClr val="dk2"/>
            </a:solidFill>
            <a:prstDash val="solid"/>
            <a:round/>
            <a:headEnd len="med" w="med" type="none"/>
            <a:tailEnd len="med" w="med" type="triangle"/>
          </a:ln>
        </p:spPr>
      </p:cxnSp>
      <p:cxnSp>
        <p:nvCxnSpPr>
          <p:cNvPr id="284" name="Shape 284"/>
          <p:cNvCxnSpPr>
            <a:stCxn id="269" idx="3"/>
            <a:endCxn id="271" idx="1"/>
          </p:cNvCxnSpPr>
          <p:nvPr/>
        </p:nvCxnSpPr>
        <p:spPr>
          <a:xfrm>
            <a:off x="4225823" y="2788613"/>
            <a:ext cx="316500" cy="466500"/>
          </a:xfrm>
          <a:prstGeom prst="straightConnector1">
            <a:avLst/>
          </a:prstGeom>
          <a:noFill/>
          <a:ln cap="flat" cmpd="sng" w="19050">
            <a:solidFill>
              <a:schemeClr val="dk2"/>
            </a:solidFill>
            <a:prstDash val="solid"/>
            <a:round/>
            <a:headEnd len="med" w="med" type="none"/>
            <a:tailEnd len="med" w="med" type="triangle"/>
          </a:ln>
        </p:spPr>
      </p:cxnSp>
      <p:cxnSp>
        <p:nvCxnSpPr>
          <p:cNvPr id="285" name="Shape 285"/>
          <p:cNvCxnSpPr>
            <a:stCxn id="269" idx="3"/>
            <a:endCxn id="272" idx="1"/>
          </p:cNvCxnSpPr>
          <p:nvPr/>
        </p:nvCxnSpPr>
        <p:spPr>
          <a:xfrm>
            <a:off x="4225823" y="2788613"/>
            <a:ext cx="316500" cy="897600"/>
          </a:xfrm>
          <a:prstGeom prst="straightConnector1">
            <a:avLst/>
          </a:prstGeom>
          <a:noFill/>
          <a:ln cap="flat" cmpd="sng" w="19050">
            <a:solidFill>
              <a:schemeClr val="dk2"/>
            </a:solidFill>
            <a:prstDash val="solid"/>
            <a:round/>
            <a:headEnd len="med" w="med" type="none"/>
            <a:tailEnd len="med" w="med" type="triangle"/>
          </a:ln>
        </p:spPr>
      </p:cxnSp>
      <p:cxnSp>
        <p:nvCxnSpPr>
          <p:cNvPr id="286" name="Shape 286"/>
          <p:cNvCxnSpPr>
            <a:stCxn id="273" idx="3"/>
            <a:endCxn id="276" idx="1"/>
          </p:cNvCxnSpPr>
          <p:nvPr/>
        </p:nvCxnSpPr>
        <p:spPr>
          <a:xfrm flipH="1" rot="10800000">
            <a:off x="5584923" y="3255088"/>
            <a:ext cx="316500" cy="431100"/>
          </a:xfrm>
          <a:prstGeom prst="straightConnector1">
            <a:avLst/>
          </a:prstGeom>
          <a:noFill/>
          <a:ln cap="flat" cmpd="sng" w="19050">
            <a:solidFill>
              <a:schemeClr val="dk2"/>
            </a:solidFill>
            <a:prstDash val="solid"/>
            <a:round/>
            <a:headEnd len="med" w="med" type="none"/>
            <a:tailEnd len="med" w="med" type="triangle"/>
          </a:ln>
        </p:spPr>
      </p:cxnSp>
      <p:cxnSp>
        <p:nvCxnSpPr>
          <p:cNvPr id="287" name="Shape 287"/>
          <p:cNvCxnSpPr>
            <a:stCxn id="271" idx="3"/>
            <a:endCxn id="275" idx="1"/>
          </p:cNvCxnSpPr>
          <p:nvPr/>
        </p:nvCxnSpPr>
        <p:spPr>
          <a:xfrm>
            <a:off x="4905373" y="3255088"/>
            <a:ext cx="316500" cy="0"/>
          </a:xfrm>
          <a:prstGeom prst="straightConnector1">
            <a:avLst/>
          </a:prstGeom>
          <a:noFill/>
          <a:ln cap="flat" cmpd="sng" w="19050">
            <a:solidFill>
              <a:schemeClr val="dk2"/>
            </a:solidFill>
            <a:prstDash val="solid"/>
            <a:round/>
            <a:headEnd len="med" w="med" type="none"/>
            <a:tailEnd len="med" w="med" type="triangle"/>
          </a:ln>
        </p:spPr>
      </p:cxnSp>
      <p:cxnSp>
        <p:nvCxnSpPr>
          <p:cNvPr id="288" name="Shape 288"/>
          <p:cNvCxnSpPr>
            <a:stCxn id="270" idx="3"/>
            <a:endCxn id="274" idx="1"/>
          </p:cNvCxnSpPr>
          <p:nvPr/>
        </p:nvCxnSpPr>
        <p:spPr>
          <a:xfrm>
            <a:off x="4905373" y="2788613"/>
            <a:ext cx="316500" cy="0"/>
          </a:xfrm>
          <a:prstGeom prst="straightConnector1">
            <a:avLst/>
          </a:prstGeom>
          <a:noFill/>
          <a:ln cap="flat" cmpd="sng" w="19050">
            <a:solidFill>
              <a:schemeClr val="dk2"/>
            </a:solidFill>
            <a:prstDash val="solid"/>
            <a:round/>
            <a:headEnd len="med" w="med" type="none"/>
            <a:tailEnd len="med" w="med" type="triangle"/>
          </a:ln>
        </p:spPr>
      </p:cxnSp>
      <p:cxnSp>
        <p:nvCxnSpPr>
          <p:cNvPr id="289" name="Shape 289"/>
          <p:cNvCxnSpPr>
            <a:stCxn id="274" idx="3"/>
            <a:endCxn id="276" idx="1"/>
          </p:cNvCxnSpPr>
          <p:nvPr/>
        </p:nvCxnSpPr>
        <p:spPr>
          <a:xfrm>
            <a:off x="5584923" y="2788613"/>
            <a:ext cx="316500" cy="466500"/>
          </a:xfrm>
          <a:prstGeom prst="straightConnector1">
            <a:avLst/>
          </a:prstGeom>
          <a:noFill/>
          <a:ln cap="flat" cmpd="sng" w="19050">
            <a:solidFill>
              <a:schemeClr val="dk2"/>
            </a:solidFill>
            <a:prstDash val="solid"/>
            <a:round/>
            <a:headEnd len="med" w="med" type="none"/>
            <a:tailEnd len="med" w="med" type="triangle"/>
          </a:ln>
        </p:spPr>
      </p:cxnSp>
      <p:cxnSp>
        <p:nvCxnSpPr>
          <p:cNvPr id="290" name="Shape 290"/>
          <p:cNvCxnSpPr>
            <a:stCxn id="265" idx="3"/>
            <a:endCxn id="267" idx="1"/>
          </p:cNvCxnSpPr>
          <p:nvPr/>
        </p:nvCxnSpPr>
        <p:spPr>
          <a:xfrm>
            <a:off x="4905373" y="2195338"/>
            <a:ext cx="316500" cy="0"/>
          </a:xfrm>
          <a:prstGeom prst="straightConnector1">
            <a:avLst/>
          </a:prstGeom>
          <a:noFill/>
          <a:ln cap="flat" cmpd="sng" w="19050">
            <a:solidFill>
              <a:schemeClr val="dk2"/>
            </a:solidFill>
            <a:prstDash val="solid"/>
            <a:round/>
            <a:headEnd len="med" w="med" type="none"/>
            <a:tailEnd len="med" w="med" type="triangle"/>
          </a:ln>
        </p:spPr>
      </p:cxnSp>
      <p:cxnSp>
        <p:nvCxnSpPr>
          <p:cNvPr id="291" name="Shape 291"/>
          <p:cNvCxnSpPr>
            <a:stCxn id="267" idx="3"/>
            <a:endCxn id="277" idx="1"/>
          </p:cNvCxnSpPr>
          <p:nvPr/>
        </p:nvCxnSpPr>
        <p:spPr>
          <a:xfrm>
            <a:off x="5584923" y="2195338"/>
            <a:ext cx="316500" cy="0"/>
          </a:xfrm>
          <a:prstGeom prst="straightConnector1">
            <a:avLst/>
          </a:prstGeom>
          <a:noFill/>
          <a:ln cap="flat" cmpd="sng" w="19050">
            <a:solidFill>
              <a:schemeClr val="dk2"/>
            </a:solidFill>
            <a:prstDash val="solid"/>
            <a:round/>
            <a:headEnd len="med" w="med" type="none"/>
            <a:tailEnd len="med" w="med" type="triangle"/>
          </a:ln>
        </p:spPr>
      </p:cxnSp>
      <p:cxnSp>
        <p:nvCxnSpPr>
          <p:cNvPr id="292" name="Shape 292"/>
          <p:cNvCxnSpPr>
            <a:stCxn id="272" idx="3"/>
            <a:endCxn id="273" idx="1"/>
          </p:cNvCxnSpPr>
          <p:nvPr/>
        </p:nvCxnSpPr>
        <p:spPr>
          <a:xfrm>
            <a:off x="4905373" y="3686200"/>
            <a:ext cx="316500" cy="0"/>
          </a:xfrm>
          <a:prstGeom prst="straightConnector1">
            <a:avLst/>
          </a:prstGeom>
          <a:noFill/>
          <a:ln cap="flat" cmpd="sng" w="19050">
            <a:solidFill>
              <a:schemeClr val="dk2"/>
            </a:solidFill>
            <a:prstDash val="solid"/>
            <a:round/>
            <a:headEnd len="med" w="med" type="none"/>
            <a:tailEnd len="med" w="med" type="triangle"/>
          </a:ln>
        </p:spPr>
      </p:cxnSp>
      <p:sp>
        <p:nvSpPr>
          <p:cNvPr id="293" name="Shape 293"/>
          <p:cNvSpPr/>
          <p:nvPr/>
        </p:nvSpPr>
        <p:spPr>
          <a:xfrm>
            <a:off x="7178198" y="3732550"/>
            <a:ext cx="548700" cy="327600"/>
          </a:xfrm>
          <a:prstGeom prst="flowChartProcess">
            <a:avLst/>
          </a:prstGeom>
          <a:solidFill>
            <a:srgbClr val="373C4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 name="Shape 294"/>
          <p:cNvSpPr/>
          <p:nvPr/>
        </p:nvSpPr>
        <p:spPr>
          <a:xfrm>
            <a:off x="6596273" y="1585300"/>
            <a:ext cx="282900" cy="282900"/>
          </a:xfrm>
          <a:prstGeom prst="noSmoking">
            <a:avLst>
              <a:gd fmla="val 18750" name="adj"/>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 name="Shape 295"/>
          <p:cNvSpPr/>
          <p:nvPr/>
        </p:nvSpPr>
        <p:spPr>
          <a:xfrm>
            <a:off x="6563023" y="3113638"/>
            <a:ext cx="282900" cy="282900"/>
          </a:xfrm>
          <a:prstGeom prst="noSmoking">
            <a:avLst>
              <a:gd fmla="val 18750" name="adj"/>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96" name="Shape 296"/>
          <p:cNvCxnSpPr>
            <a:stCxn id="293" idx="0"/>
            <a:endCxn id="295" idx="4"/>
          </p:cNvCxnSpPr>
          <p:nvPr/>
        </p:nvCxnSpPr>
        <p:spPr>
          <a:xfrm flipH="1" rot="5400000">
            <a:off x="6910448" y="3190450"/>
            <a:ext cx="336000" cy="748200"/>
          </a:xfrm>
          <a:prstGeom prst="curvedConnector3">
            <a:avLst>
              <a:gd fmla="val 50002" name="adj1"/>
            </a:avLst>
          </a:prstGeom>
          <a:noFill/>
          <a:ln cap="flat" cmpd="sng" w="19050">
            <a:solidFill>
              <a:schemeClr val="dk2"/>
            </a:solidFill>
            <a:prstDash val="solid"/>
            <a:round/>
            <a:headEnd len="med" w="med" type="none"/>
            <a:tailEnd len="med" w="med" type="triangle"/>
          </a:ln>
        </p:spPr>
      </p:cxnSp>
      <p:cxnSp>
        <p:nvCxnSpPr>
          <p:cNvPr id="297" name="Shape 297"/>
          <p:cNvCxnSpPr>
            <a:stCxn id="293" idx="0"/>
            <a:endCxn id="294" idx="4"/>
          </p:cNvCxnSpPr>
          <p:nvPr/>
        </p:nvCxnSpPr>
        <p:spPr>
          <a:xfrm flipH="1" rot="5400000">
            <a:off x="6162848" y="2442850"/>
            <a:ext cx="1864500" cy="714900"/>
          </a:xfrm>
          <a:prstGeom prst="curvedConnector3">
            <a:avLst>
              <a:gd fmla="val 49996" name="adj1"/>
            </a:avLst>
          </a:prstGeom>
          <a:noFill/>
          <a:ln cap="flat" cmpd="sng" w="19050">
            <a:solidFill>
              <a:schemeClr val="dk2"/>
            </a:solidFill>
            <a:prstDash val="solid"/>
            <a:round/>
            <a:headEnd len="med" w="med" type="none"/>
            <a:tailEnd len="med" w="med" type="triangle"/>
          </a:ln>
        </p:spPr>
      </p:cxnSp>
      <p:sp>
        <p:nvSpPr>
          <p:cNvPr id="298" name="Shape 298"/>
          <p:cNvSpPr/>
          <p:nvPr/>
        </p:nvSpPr>
        <p:spPr>
          <a:xfrm>
            <a:off x="5918098" y="1609588"/>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99" name="Shape 299"/>
          <p:cNvCxnSpPr>
            <a:stCxn id="268" idx="3"/>
            <a:endCxn id="298" idx="1"/>
          </p:cNvCxnSpPr>
          <p:nvPr/>
        </p:nvCxnSpPr>
        <p:spPr>
          <a:xfrm>
            <a:off x="5584923" y="1726738"/>
            <a:ext cx="333300" cy="0"/>
          </a:xfrm>
          <a:prstGeom prst="straightConnector1">
            <a:avLst/>
          </a:prstGeom>
          <a:noFill/>
          <a:ln cap="flat" cmpd="sng" w="19050">
            <a:solidFill>
              <a:schemeClr val="dk2"/>
            </a:solidFill>
            <a:prstDash val="solid"/>
            <a:round/>
            <a:headEnd len="med" w="med" type="none"/>
            <a:tailEnd len="med" w="med" type="triangle"/>
          </a:ln>
        </p:spPr>
      </p:cxnSp>
      <p:cxnSp>
        <p:nvCxnSpPr>
          <p:cNvPr id="300" name="Shape 300"/>
          <p:cNvCxnSpPr>
            <a:stCxn id="277" idx="3"/>
            <a:endCxn id="301" idx="1"/>
          </p:cNvCxnSpPr>
          <p:nvPr/>
        </p:nvCxnSpPr>
        <p:spPr>
          <a:xfrm>
            <a:off x="6264473" y="2195338"/>
            <a:ext cx="1505100" cy="0"/>
          </a:xfrm>
          <a:prstGeom prst="straightConnector1">
            <a:avLst/>
          </a:prstGeom>
          <a:noFill/>
          <a:ln cap="flat" cmpd="sng" w="19050">
            <a:solidFill>
              <a:schemeClr val="dk2"/>
            </a:solidFill>
            <a:prstDash val="solid"/>
            <a:round/>
            <a:headEnd len="med" w="med" type="none"/>
            <a:tailEnd len="med" w="med" type="triangle"/>
          </a:ln>
        </p:spPr>
      </p:cxnSp>
      <p:pic>
        <p:nvPicPr>
          <p:cNvPr id="301" name="Shape 301"/>
          <p:cNvPicPr preferRelativeResize="0"/>
          <p:nvPr/>
        </p:nvPicPr>
        <p:blipFill>
          <a:blip r:embed="rId3">
            <a:alphaModFix/>
          </a:blip>
          <a:stretch>
            <a:fillRect/>
          </a:stretch>
        </p:blipFill>
        <p:spPr>
          <a:xfrm>
            <a:off x="7769673" y="2053900"/>
            <a:ext cx="282900" cy="282900"/>
          </a:xfrm>
          <a:prstGeom prst="rect">
            <a:avLst/>
          </a:prstGeom>
          <a:noFill/>
          <a:ln>
            <a:noFill/>
          </a:ln>
        </p:spPr>
      </p:pic>
      <p:sp>
        <p:nvSpPr>
          <p:cNvPr id="302" name="Shape 302"/>
          <p:cNvSpPr/>
          <p:nvPr/>
        </p:nvSpPr>
        <p:spPr>
          <a:xfrm>
            <a:off x="5901423" y="2666638"/>
            <a:ext cx="363000" cy="234300"/>
          </a:xfrm>
          <a:prstGeom prst="roundRect">
            <a:avLst>
              <a:gd fmla="val 16667" name="adj"/>
            </a:avLst>
          </a:prstGeom>
          <a:solidFill>
            <a:srgbClr val="78909C">
              <a:alpha val="48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03" name="Shape 303"/>
          <p:cNvCxnSpPr>
            <a:stCxn id="274" idx="3"/>
            <a:endCxn id="302" idx="1"/>
          </p:cNvCxnSpPr>
          <p:nvPr/>
        </p:nvCxnSpPr>
        <p:spPr>
          <a:xfrm flipH="1" rot="10800000">
            <a:off x="5584923" y="2783813"/>
            <a:ext cx="316500" cy="4800"/>
          </a:xfrm>
          <a:prstGeom prst="straightConnector1">
            <a:avLst/>
          </a:prstGeom>
          <a:noFill/>
          <a:ln cap="flat" cmpd="sng" w="19050">
            <a:solidFill>
              <a:schemeClr val="dk2"/>
            </a:solidFill>
            <a:prstDash val="solid"/>
            <a:round/>
            <a:headEnd len="med" w="med" type="none"/>
            <a:tailEnd len="med" w="med" type="triangle"/>
          </a:ln>
        </p:spPr>
      </p:cxnSp>
      <p:sp>
        <p:nvSpPr>
          <p:cNvPr id="304" name="Shape 304"/>
          <p:cNvSpPr txBox="1"/>
          <p:nvPr>
            <p:ph type="title"/>
          </p:nvPr>
        </p:nvSpPr>
        <p:spPr>
          <a:xfrm>
            <a:off x="311700" y="228600"/>
            <a:ext cx="33687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7BB8F2"/>
                </a:solidFill>
                <a:latin typeface="Lato"/>
                <a:ea typeface="Lato"/>
                <a:cs typeface="Lato"/>
                <a:sym typeface="Lato"/>
              </a:rPr>
              <a:t>Symbolic Execution</a:t>
            </a:r>
            <a:endParaRPr b="1">
              <a:solidFill>
                <a:srgbClr val="7BB8F2"/>
              </a:solidFill>
              <a:latin typeface="Lato"/>
              <a:ea typeface="Lato"/>
              <a:cs typeface="Lato"/>
              <a:sym typeface="Lato"/>
            </a:endParaRPr>
          </a:p>
        </p:txBody>
      </p:sp>
      <p:cxnSp>
        <p:nvCxnSpPr>
          <p:cNvPr id="305" name="Shape 305"/>
          <p:cNvCxnSpPr>
            <a:stCxn id="298" idx="3"/>
            <a:endCxn id="294" idx="2"/>
          </p:cNvCxnSpPr>
          <p:nvPr/>
        </p:nvCxnSpPr>
        <p:spPr>
          <a:xfrm>
            <a:off x="6281098" y="1726738"/>
            <a:ext cx="315300" cy="0"/>
          </a:xfrm>
          <a:prstGeom prst="straightConnector1">
            <a:avLst/>
          </a:prstGeom>
          <a:noFill/>
          <a:ln cap="flat" cmpd="sng" w="19050">
            <a:solidFill>
              <a:schemeClr val="dk2"/>
            </a:solidFill>
            <a:prstDash val="solid"/>
            <a:round/>
            <a:headEnd len="med" w="med" type="none"/>
            <a:tailEnd len="med" w="med" type="triangle"/>
          </a:ln>
        </p:spPr>
      </p:cxnSp>
      <p:cxnSp>
        <p:nvCxnSpPr>
          <p:cNvPr id="306" name="Shape 306"/>
          <p:cNvCxnSpPr>
            <a:stCxn id="276" idx="3"/>
            <a:endCxn id="295" idx="2"/>
          </p:cNvCxnSpPr>
          <p:nvPr/>
        </p:nvCxnSpPr>
        <p:spPr>
          <a:xfrm>
            <a:off x="6264473" y="3255075"/>
            <a:ext cx="298500" cy="0"/>
          </a:xfrm>
          <a:prstGeom prst="straightConnector1">
            <a:avLst/>
          </a:prstGeom>
          <a:noFill/>
          <a:ln cap="flat" cmpd="sng" w="19050">
            <a:solidFill>
              <a:schemeClr val="dk2"/>
            </a:solidFill>
            <a:prstDash val="solid"/>
            <a:round/>
            <a:headEnd len="med" w="med" type="none"/>
            <a:tailEnd len="med" w="med" type="triangle"/>
          </a:ln>
        </p:spPr>
      </p:cxnSp>
      <p:pic>
        <p:nvPicPr>
          <p:cNvPr id="307" name="Shape 307"/>
          <p:cNvPicPr preferRelativeResize="0"/>
          <p:nvPr/>
        </p:nvPicPr>
        <p:blipFill>
          <a:blip r:embed="rId4">
            <a:alphaModFix/>
          </a:blip>
          <a:stretch>
            <a:fillRect/>
          </a:stretch>
        </p:blipFill>
        <p:spPr>
          <a:xfrm>
            <a:off x="7769573" y="2657087"/>
            <a:ext cx="282900" cy="253434"/>
          </a:xfrm>
          <a:prstGeom prst="rect">
            <a:avLst/>
          </a:prstGeom>
          <a:noFill/>
          <a:ln>
            <a:noFill/>
          </a:ln>
        </p:spPr>
      </p:pic>
      <p:cxnSp>
        <p:nvCxnSpPr>
          <p:cNvPr id="308" name="Shape 308"/>
          <p:cNvCxnSpPr>
            <a:stCxn id="302" idx="3"/>
            <a:endCxn id="307" idx="1"/>
          </p:cNvCxnSpPr>
          <p:nvPr/>
        </p:nvCxnSpPr>
        <p:spPr>
          <a:xfrm>
            <a:off x="6264423" y="2783788"/>
            <a:ext cx="1505100" cy="0"/>
          </a:xfrm>
          <a:prstGeom prst="straightConnector1">
            <a:avLst/>
          </a:prstGeom>
          <a:noFill/>
          <a:ln cap="flat" cmpd="sng" w="19050">
            <a:solidFill>
              <a:schemeClr val="dk2"/>
            </a:solidFill>
            <a:prstDash val="solid"/>
            <a:round/>
            <a:headEnd len="med" w="med" type="none"/>
            <a:tailEnd len="med" w="med" type="triangle"/>
          </a:ln>
        </p:spPr>
      </p:cxnSp>
      <p:sp>
        <p:nvSpPr>
          <p:cNvPr id="309" name="Shape 309"/>
          <p:cNvSpPr/>
          <p:nvPr/>
        </p:nvSpPr>
        <p:spPr>
          <a:xfrm>
            <a:off x="2271200" y="2485250"/>
            <a:ext cx="548700" cy="282900"/>
          </a:xfrm>
          <a:prstGeom prst="rightArrow">
            <a:avLst>
              <a:gd fmla="val 35740" name="adj1"/>
              <a:gd fmla="val 50411" name="adj2"/>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 name="Shape 310"/>
          <p:cNvSpPr/>
          <p:nvPr/>
        </p:nvSpPr>
        <p:spPr>
          <a:xfrm>
            <a:off x="685488" y="2238512"/>
            <a:ext cx="1202526" cy="889272"/>
          </a:xfrm>
          <a:prstGeom prst="flowChartDocument">
            <a:avLst/>
          </a:prstGeom>
          <a:solidFill>
            <a:srgbClr val="373C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Lato"/>
                <a:ea typeface="Lato"/>
                <a:cs typeface="Lato"/>
                <a:sym typeface="Lato"/>
              </a:rPr>
              <a:t>Code</a:t>
            </a:r>
            <a:endParaRPr b="1">
              <a:solidFill>
                <a:schemeClr val="lt1"/>
              </a:solidFill>
              <a:latin typeface="Lato"/>
              <a:ea typeface="Lato"/>
              <a:cs typeface="Lato"/>
              <a:sym typeface="Lato"/>
            </a:endParaRPr>
          </a:p>
        </p:txBody>
      </p:sp>
      <p:grpSp>
        <p:nvGrpSpPr>
          <p:cNvPr id="311" name="Shape 311"/>
          <p:cNvGrpSpPr/>
          <p:nvPr/>
        </p:nvGrpSpPr>
        <p:grpSpPr>
          <a:xfrm>
            <a:off x="143400" y="4824550"/>
            <a:ext cx="8520545" cy="192300"/>
            <a:chOff x="143400" y="4824550"/>
            <a:chExt cx="8520545" cy="192300"/>
          </a:xfrm>
        </p:grpSpPr>
        <p:sp>
          <p:nvSpPr>
            <p:cNvPr id="312" name="Shape 312"/>
            <p:cNvSpPr/>
            <p:nvPr/>
          </p:nvSpPr>
          <p:spPr>
            <a:xfrm>
              <a:off x="14340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 name="Shape 313"/>
            <p:cNvSpPr/>
            <p:nvPr/>
          </p:nvSpPr>
          <p:spPr>
            <a:xfrm>
              <a:off x="56939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14" name="Shape 314"/>
            <p:cNvSpPr/>
            <p:nvPr/>
          </p:nvSpPr>
          <p:spPr>
            <a:xfrm>
              <a:off x="99538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 name="Shape 315"/>
            <p:cNvSpPr/>
            <p:nvPr/>
          </p:nvSpPr>
          <p:spPr>
            <a:xfrm>
              <a:off x="1421344"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 name="Shape 316"/>
            <p:cNvSpPr/>
            <p:nvPr/>
          </p:nvSpPr>
          <p:spPr>
            <a:xfrm>
              <a:off x="184738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 name="Shape 317"/>
            <p:cNvSpPr/>
            <p:nvPr/>
          </p:nvSpPr>
          <p:spPr>
            <a:xfrm>
              <a:off x="2273417"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 name="Shape 318"/>
            <p:cNvSpPr/>
            <p:nvPr/>
          </p:nvSpPr>
          <p:spPr>
            <a:xfrm>
              <a:off x="2699453"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 name="Shape 319"/>
            <p:cNvSpPr/>
            <p:nvPr/>
          </p:nvSpPr>
          <p:spPr>
            <a:xfrm>
              <a:off x="312549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 name="Shape 320"/>
            <p:cNvSpPr/>
            <p:nvPr/>
          </p:nvSpPr>
          <p:spPr>
            <a:xfrm>
              <a:off x="3551526"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1" name="Shape 321"/>
            <p:cNvSpPr/>
            <p:nvPr/>
          </p:nvSpPr>
          <p:spPr>
            <a:xfrm>
              <a:off x="3977562"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 name="Shape 322"/>
            <p:cNvSpPr/>
            <p:nvPr/>
          </p:nvSpPr>
          <p:spPr>
            <a:xfrm>
              <a:off x="4403599"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 name="Shape 323"/>
            <p:cNvSpPr/>
            <p:nvPr/>
          </p:nvSpPr>
          <p:spPr>
            <a:xfrm>
              <a:off x="482963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 name="Shape 324"/>
            <p:cNvSpPr/>
            <p:nvPr/>
          </p:nvSpPr>
          <p:spPr>
            <a:xfrm>
              <a:off x="5255671"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 name="Shape 325"/>
            <p:cNvSpPr/>
            <p:nvPr/>
          </p:nvSpPr>
          <p:spPr>
            <a:xfrm>
              <a:off x="568170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 name="Shape 326"/>
            <p:cNvSpPr/>
            <p:nvPr/>
          </p:nvSpPr>
          <p:spPr>
            <a:xfrm>
              <a:off x="6107744"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 name="Shape 327"/>
            <p:cNvSpPr/>
            <p:nvPr/>
          </p:nvSpPr>
          <p:spPr>
            <a:xfrm>
              <a:off x="6533780"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 name="Shape 328"/>
            <p:cNvSpPr/>
            <p:nvPr/>
          </p:nvSpPr>
          <p:spPr>
            <a:xfrm>
              <a:off x="695983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 name="Shape 329"/>
            <p:cNvSpPr/>
            <p:nvPr/>
          </p:nvSpPr>
          <p:spPr>
            <a:xfrm>
              <a:off x="7385863"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0" name="Shape 330"/>
            <p:cNvSpPr/>
            <p:nvPr/>
          </p:nvSpPr>
          <p:spPr>
            <a:xfrm>
              <a:off x="781191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1" name="Shape 331"/>
            <p:cNvSpPr/>
            <p:nvPr/>
          </p:nvSpPr>
          <p:spPr>
            <a:xfrm>
              <a:off x="823794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73C46"/>
        </a:solidFill>
      </p:bgPr>
    </p:bg>
    <p:spTree>
      <p:nvGrpSpPr>
        <p:cNvPr id="335" name="Shape 335"/>
        <p:cNvGrpSpPr/>
        <p:nvPr/>
      </p:nvGrpSpPr>
      <p:grpSpPr>
        <a:xfrm>
          <a:off x="0" y="0"/>
          <a:ext cx="0" cy="0"/>
          <a:chOff x="0" y="0"/>
          <a:chExt cx="0" cy="0"/>
        </a:xfrm>
      </p:grpSpPr>
      <p:grpSp>
        <p:nvGrpSpPr>
          <p:cNvPr id="336" name="Shape 336"/>
          <p:cNvGrpSpPr/>
          <p:nvPr/>
        </p:nvGrpSpPr>
        <p:grpSpPr>
          <a:xfrm>
            <a:off x="0" y="801600"/>
            <a:ext cx="9144000" cy="3969825"/>
            <a:chOff x="0" y="801600"/>
            <a:chExt cx="9144000" cy="3969825"/>
          </a:xfrm>
        </p:grpSpPr>
        <p:sp>
          <p:nvSpPr>
            <p:cNvPr id="337" name="Shape 337"/>
            <p:cNvSpPr/>
            <p:nvPr/>
          </p:nvSpPr>
          <p:spPr>
            <a:xfrm>
              <a:off x="0" y="1278225"/>
              <a:ext cx="9144000" cy="3493200"/>
            </a:xfrm>
            <a:prstGeom prst="rect">
              <a:avLst/>
            </a:prstGeom>
            <a:solidFill>
              <a:srgbClr val="262A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 name="Shape 338"/>
            <p:cNvSpPr/>
            <p:nvPr/>
          </p:nvSpPr>
          <p:spPr>
            <a:xfrm>
              <a:off x="0" y="801600"/>
              <a:ext cx="9144000" cy="3893700"/>
            </a:xfrm>
            <a:prstGeom prst="rect">
              <a:avLst/>
            </a:prstGeom>
            <a:solidFill>
              <a:schemeClr val="lt1"/>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sp>
        <p:nvSpPr>
          <p:cNvPr id="339" name="Shape 339"/>
          <p:cNvSpPr txBox="1"/>
          <p:nvPr>
            <p:ph idx="12" type="sldNum"/>
          </p:nvPr>
        </p:nvSpPr>
        <p:spPr>
          <a:xfrm>
            <a:off x="8601972" y="4807375"/>
            <a:ext cx="445800" cy="249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40" name="Shape 340"/>
          <p:cNvSpPr/>
          <p:nvPr/>
        </p:nvSpPr>
        <p:spPr>
          <a:xfrm>
            <a:off x="5370300" y="1186950"/>
            <a:ext cx="626400" cy="572700"/>
          </a:xfrm>
          <a:prstGeom prst="roundRect">
            <a:avLst>
              <a:gd fmla="val 16667" name="adj"/>
            </a:avLst>
          </a:prstGeom>
          <a:solidFill>
            <a:srgbClr val="373C46"/>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a:solidFill>
                  <a:schemeClr val="lt1"/>
                </a:solidFill>
                <a:latin typeface="Lato"/>
                <a:ea typeface="Lato"/>
                <a:cs typeface="Lato"/>
                <a:sym typeface="Lato"/>
              </a:rPr>
              <a:t>𝞪 (10)</a:t>
            </a:r>
            <a:endParaRPr b="1">
              <a:solidFill>
                <a:schemeClr val="lt1"/>
              </a:solidFill>
              <a:latin typeface="Lato"/>
              <a:ea typeface="Lato"/>
              <a:cs typeface="Lato"/>
              <a:sym typeface="Lato"/>
            </a:endParaRPr>
          </a:p>
        </p:txBody>
      </p:sp>
      <p:sp>
        <p:nvSpPr>
          <p:cNvPr id="341" name="Shape 341"/>
          <p:cNvSpPr/>
          <p:nvPr/>
        </p:nvSpPr>
        <p:spPr>
          <a:xfrm>
            <a:off x="5057100" y="3649350"/>
            <a:ext cx="626400" cy="610500"/>
          </a:xfrm>
          <a:prstGeom prst="roundRect">
            <a:avLst>
              <a:gd fmla="val 16667" name="adj"/>
            </a:avLst>
          </a:prstGeom>
          <a:solidFill>
            <a:srgbClr val="373C4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solidFill>
                <a:schemeClr val="lt1"/>
              </a:solidFill>
            </a:endParaRPr>
          </a:p>
        </p:txBody>
      </p:sp>
      <p:sp>
        <p:nvSpPr>
          <p:cNvPr id="342" name="Shape 342"/>
          <p:cNvSpPr/>
          <p:nvPr/>
        </p:nvSpPr>
        <p:spPr>
          <a:xfrm>
            <a:off x="6297550" y="1996326"/>
            <a:ext cx="626400" cy="610500"/>
          </a:xfrm>
          <a:prstGeom prst="roundRect">
            <a:avLst>
              <a:gd fmla="val 16667" name="adj"/>
            </a:avLst>
          </a:prstGeom>
          <a:solidFill>
            <a:srgbClr val="373C46"/>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a:solidFill>
                  <a:schemeClr val="lt1"/>
                </a:solidFill>
                <a:latin typeface="Lato"/>
                <a:ea typeface="Lato"/>
                <a:cs typeface="Lato"/>
                <a:sym typeface="Lato"/>
              </a:rPr>
              <a:t>𝞫 (11)</a:t>
            </a:r>
            <a:endParaRPr b="1">
              <a:solidFill>
                <a:schemeClr val="lt1"/>
              </a:solidFill>
              <a:latin typeface="Lato"/>
              <a:ea typeface="Lato"/>
              <a:cs typeface="Lato"/>
              <a:sym typeface="Lato"/>
            </a:endParaRPr>
          </a:p>
        </p:txBody>
      </p:sp>
      <p:sp>
        <p:nvSpPr>
          <p:cNvPr id="343" name="Shape 343"/>
          <p:cNvSpPr/>
          <p:nvPr/>
        </p:nvSpPr>
        <p:spPr>
          <a:xfrm>
            <a:off x="7226253" y="2831923"/>
            <a:ext cx="626400" cy="610500"/>
          </a:xfrm>
          <a:prstGeom prst="roundRect">
            <a:avLst>
              <a:gd fmla="val 16667" name="adj"/>
            </a:avLst>
          </a:prstGeom>
          <a:solidFill>
            <a:srgbClr val="373C46"/>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a:solidFill>
                  <a:schemeClr val="lt1"/>
                </a:solidFill>
                <a:latin typeface="Lato"/>
                <a:ea typeface="Lato"/>
                <a:cs typeface="Lato"/>
                <a:sym typeface="Lato"/>
              </a:rPr>
              <a:t>𝞬 (11)</a:t>
            </a:r>
            <a:endParaRPr b="1">
              <a:solidFill>
                <a:schemeClr val="lt1"/>
              </a:solidFill>
              <a:latin typeface="Lato"/>
              <a:ea typeface="Lato"/>
              <a:cs typeface="Lato"/>
              <a:sym typeface="Lato"/>
            </a:endParaRPr>
          </a:p>
        </p:txBody>
      </p:sp>
      <p:cxnSp>
        <p:nvCxnSpPr>
          <p:cNvPr id="344" name="Shape 344"/>
          <p:cNvCxnSpPr>
            <a:stCxn id="340" idx="2"/>
            <a:endCxn id="341" idx="0"/>
          </p:cNvCxnSpPr>
          <p:nvPr/>
        </p:nvCxnSpPr>
        <p:spPr>
          <a:xfrm flipH="1">
            <a:off x="5370300" y="1759650"/>
            <a:ext cx="313200" cy="1889700"/>
          </a:xfrm>
          <a:prstGeom prst="straightConnector1">
            <a:avLst/>
          </a:prstGeom>
          <a:noFill/>
          <a:ln cap="flat" cmpd="sng" w="19050">
            <a:solidFill>
              <a:schemeClr val="accent3"/>
            </a:solidFill>
            <a:prstDash val="solid"/>
            <a:round/>
            <a:headEnd len="med" w="med" type="none"/>
            <a:tailEnd len="med" w="med" type="triangle"/>
          </a:ln>
        </p:spPr>
      </p:cxnSp>
      <p:cxnSp>
        <p:nvCxnSpPr>
          <p:cNvPr id="345" name="Shape 345"/>
          <p:cNvCxnSpPr>
            <a:stCxn id="340" idx="3"/>
            <a:endCxn id="342" idx="0"/>
          </p:cNvCxnSpPr>
          <p:nvPr/>
        </p:nvCxnSpPr>
        <p:spPr>
          <a:xfrm>
            <a:off x="5996700" y="1473300"/>
            <a:ext cx="614100" cy="522900"/>
          </a:xfrm>
          <a:prstGeom prst="straightConnector1">
            <a:avLst/>
          </a:prstGeom>
          <a:noFill/>
          <a:ln cap="flat" cmpd="sng" w="19050">
            <a:solidFill>
              <a:schemeClr val="accent3"/>
            </a:solidFill>
            <a:prstDash val="solid"/>
            <a:round/>
            <a:headEnd len="med" w="med" type="none"/>
            <a:tailEnd len="med" w="med" type="triangle"/>
          </a:ln>
        </p:spPr>
      </p:cxnSp>
      <p:cxnSp>
        <p:nvCxnSpPr>
          <p:cNvPr id="346" name="Shape 346"/>
          <p:cNvCxnSpPr>
            <a:stCxn id="342" idx="3"/>
            <a:endCxn id="343" idx="0"/>
          </p:cNvCxnSpPr>
          <p:nvPr/>
        </p:nvCxnSpPr>
        <p:spPr>
          <a:xfrm>
            <a:off x="6923950" y="2301576"/>
            <a:ext cx="615600" cy="530400"/>
          </a:xfrm>
          <a:prstGeom prst="straightConnector1">
            <a:avLst/>
          </a:prstGeom>
          <a:noFill/>
          <a:ln cap="flat" cmpd="sng" w="19050">
            <a:solidFill>
              <a:schemeClr val="accent3"/>
            </a:solidFill>
            <a:prstDash val="solid"/>
            <a:round/>
            <a:headEnd len="med" w="med" type="none"/>
            <a:tailEnd len="med" w="med" type="triangle"/>
          </a:ln>
        </p:spPr>
      </p:cxnSp>
      <p:cxnSp>
        <p:nvCxnSpPr>
          <p:cNvPr id="347" name="Shape 347"/>
          <p:cNvCxnSpPr>
            <a:stCxn id="342" idx="2"/>
            <a:endCxn id="341" idx="0"/>
          </p:cNvCxnSpPr>
          <p:nvPr/>
        </p:nvCxnSpPr>
        <p:spPr>
          <a:xfrm flipH="1">
            <a:off x="5370250" y="2606826"/>
            <a:ext cx="1240500" cy="1042500"/>
          </a:xfrm>
          <a:prstGeom prst="straightConnector1">
            <a:avLst/>
          </a:prstGeom>
          <a:noFill/>
          <a:ln cap="flat" cmpd="sng" w="19050">
            <a:solidFill>
              <a:schemeClr val="accent3"/>
            </a:solidFill>
            <a:prstDash val="solid"/>
            <a:round/>
            <a:headEnd len="med" w="med" type="none"/>
            <a:tailEnd len="med" w="med" type="triangle"/>
          </a:ln>
        </p:spPr>
      </p:cxnSp>
      <p:cxnSp>
        <p:nvCxnSpPr>
          <p:cNvPr id="348" name="Shape 348"/>
          <p:cNvCxnSpPr>
            <a:stCxn id="343" idx="1"/>
            <a:endCxn id="341" idx="0"/>
          </p:cNvCxnSpPr>
          <p:nvPr/>
        </p:nvCxnSpPr>
        <p:spPr>
          <a:xfrm flipH="1">
            <a:off x="5370153" y="3137173"/>
            <a:ext cx="1856100" cy="512100"/>
          </a:xfrm>
          <a:prstGeom prst="straightConnector1">
            <a:avLst/>
          </a:prstGeom>
          <a:noFill/>
          <a:ln cap="flat" cmpd="sng" w="19050">
            <a:solidFill>
              <a:schemeClr val="accent3"/>
            </a:solidFill>
            <a:prstDash val="solid"/>
            <a:round/>
            <a:headEnd len="med" w="med" type="none"/>
            <a:tailEnd len="med" w="med" type="triangle"/>
          </a:ln>
        </p:spPr>
      </p:cxnSp>
      <p:sp>
        <p:nvSpPr>
          <p:cNvPr id="349" name="Shape 349"/>
          <p:cNvSpPr txBox="1"/>
          <p:nvPr/>
        </p:nvSpPr>
        <p:spPr>
          <a:xfrm>
            <a:off x="4671425" y="1296025"/>
            <a:ext cx="6264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false</a:t>
            </a:r>
            <a:endParaRPr b="1">
              <a:latin typeface="Lato"/>
              <a:ea typeface="Lato"/>
              <a:cs typeface="Lato"/>
              <a:sym typeface="Lato"/>
            </a:endParaRPr>
          </a:p>
        </p:txBody>
      </p:sp>
      <p:sp>
        <p:nvSpPr>
          <p:cNvPr id="350" name="Shape 350"/>
          <p:cNvSpPr txBox="1"/>
          <p:nvPr/>
        </p:nvSpPr>
        <p:spPr>
          <a:xfrm>
            <a:off x="6723900" y="1296025"/>
            <a:ext cx="626400" cy="25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true</a:t>
            </a:r>
            <a:endParaRPr b="1">
              <a:latin typeface="Lato"/>
              <a:ea typeface="Lato"/>
              <a:cs typeface="Lato"/>
              <a:sym typeface="Lato"/>
            </a:endParaRPr>
          </a:p>
        </p:txBody>
      </p:sp>
      <p:pic>
        <p:nvPicPr>
          <p:cNvPr id="351" name="Shape 351"/>
          <p:cNvPicPr preferRelativeResize="0"/>
          <p:nvPr/>
        </p:nvPicPr>
        <p:blipFill>
          <a:blip r:embed="rId3">
            <a:alphaModFix/>
          </a:blip>
          <a:stretch>
            <a:fillRect/>
          </a:stretch>
        </p:blipFill>
        <p:spPr>
          <a:xfrm>
            <a:off x="5173525" y="3757800"/>
            <a:ext cx="393600" cy="393600"/>
          </a:xfrm>
          <a:prstGeom prst="rect">
            <a:avLst/>
          </a:prstGeom>
          <a:noFill/>
          <a:ln>
            <a:noFill/>
          </a:ln>
        </p:spPr>
      </p:pic>
      <p:sp>
        <p:nvSpPr>
          <p:cNvPr id="352" name="Shape 352"/>
          <p:cNvSpPr txBox="1"/>
          <p:nvPr>
            <p:ph type="title"/>
          </p:nvPr>
        </p:nvSpPr>
        <p:spPr>
          <a:xfrm>
            <a:off x="311700" y="228600"/>
            <a:ext cx="4257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7BB8F2"/>
                </a:solidFill>
                <a:latin typeface="Lato"/>
                <a:ea typeface="Lato"/>
                <a:cs typeface="Lato"/>
                <a:sym typeface="Lato"/>
              </a:rPr>
              <a:t>Symbolic Execution</a:t>
            </a:r>
            <a:endParaRPr b="1">
              <a:solidFill>
                <a:srgbClr val="7BB8F2"/>
              </a:solidFill>
              <a:latin typeface="Lato"/>
              <a:ea typeface="Lato"/>
              <a:cs typeface="Lato"/>
              <a:sym typeface="Lato"/>
            </a:endParaRPr>
          </a:p>
        </p:txBody>
      </p:sp>
      <p:sp>
        <p:nvSpPr>
          <p:cNvPr id="353" name="Shape 353"/>
          <p:cNvSpPr txBox="1"/>
          <p:nvPr/>
        </p:nvSpPr>
        <p:spPr>
          <a:xfrm>
            <a:off x="387900" y="1317475"/>
            <a:ext cx="4154700" cy="2757600"/>
          </a:xfrm>
          <a:prstGeom prst="rect">
            <a:avLst/>
          </a:prstGeom>
          <a:noFill/>
          <a:ln>
            <a:noFill/>
          </a:ln>
        </p:spPr>
        <p:txBody>
          <a:bodyPr anchorCtr="0" anchor="ctr" bIns="91425" lIns="91425" spcFirstLastPara="1" rIns="91425" wrap="square" tIns="91425">
            <a:noAutofit/>
          </a:bodyPr>
          <a:lstStyle/>
          <a:p>
            <a:pPr indent="-311150" lvl="0" marL="457200" rtl="0">
              <a:lnSpc>
                <a:spcPct val="115000"/>
              </a:lnSpc>
              <a:spcBef>
                <a:spcPts val="0"/>
              </a:spcBef>
              <a:spcAft>
                <a:spcPts val="0"/>
              </a:spcAft>
              <a:buClr>
                <a:srgbClr val="999999"/>
              </a:buClr>
              <a:buSzPts val="1300"/>
              <a:buFont typeface="Courier New"/>
              <a:buAutoNum type="arabicPeriod" startAt="9"/>
            </a:pPr>
            <a:r>
              <a:rPr b="1" lang="en" sz="1050">
                <a:solidFill>
                  <a:srgbClr val="003366"/>
                </a:solidFill>
                <a:latin typeface="Verdana"/>
                <a:ea typeface="Verdana"/>
                <a:cs typeface="Verdana"/>
                <a:sym typeface="Verdana"/>
              </a:rPr>
              <a:t>function</a:t>
            </a:r>
            <a:r>
              <a:rPr lang="en" sz="1050">
                <a:solidFill>
                  <a:srgbClr val="000020"/>
                </a:solidFill>
                <a:latin typeface="Verdana"/>
                <a:ea typeface="Verdana"/>
                <a:cs typeface="Verdana"/>
                <a:sym typeface="Verdana"/>
              </a:rPr>
              <a:t> transferBalance</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address dest</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endParaRPr sz="1050">
              <a:solidFill>
                <a:srgbClr val="000020"/>
              </a:solidFill>
              <a:latin typeface="Verdana"/>
              <a:ea typeface="Verdana"/>
              <a:cs typeface="Verdana"/>
              <a:sym typeface="Verdana"/>
            </a:endParaRPr>
          </a:p>
          <a:p>
            <a:pPr indent="-311150" lvl="0" marL="457200" rtl="0">
              <a:lnSpc>
                <a:spcPct val="115000"/>
              </a:lnSpc>
              <a:spcBef>
                <a:spcPts val="0"/>
              </a:spcBef>
              <a:spcAft>
                <a:spcPts val="0"/>
              </a:spcAft>
              <a:buClr>
                <a:srgbClr val="999999"/>
              </a:buClr>
              <a:buSzPts val="1300"/>
              <a:buFont typeface="Courier New"/>
              <a:buAutoNum type="arabicPeriod" startAt="9"/>
            </a:pPr>
            <a:r>
              <a:rPr i="1" lang="en" sz="1050">
                <a:solidFill>
                  <a:srgbClr val="006600"/>
                </a:solidFill>
                <a:latin typeface="Verdana"/>
                <a:ea typeface="Verdana"/>
                <a:cs typeface="Verdana"/>
                <a:sym typeface="Verdana"/>
              </a:rPr>
              <a:t>// no need to update bankBalance: money does not leave the bank</a:t>
            </a:r>
            <a:endParaRPr i="1" sz="1050">
              <a:solidFill>
                <a:srgbClr val="006600"/>
              </a:solidFill>
              <a:latin typeface="Verdana"/>
              <a:ea typeface="Verdana"/>
              <a:cs typeface="Verdana"/>
              <a:sym typeface="Verdana"/>
            </a:endParaRPr>
          </a:p>
          <a:p>
            <a:pPr indent="-311150" lvl="0" marL="457200" rtl="0">
              <a:lnSpc>
                <a:spcPct val="115000"/>
              </a:lnSpc>
              <a:spcBef>
                <a:spcPts val="0"/>
              </a:spcBef>
              <a:spcAft>
                <a:spcPts val="0"/>
              </a:spcAft>
              <a:buClr>
                <a:srgbClr val="999999"/>
              </a:buClr>
              <a:buSzPts val="1300"/>
              <a:buFont typeface="Courier New"/>
              <a:buAutoNum type="arabicPeriod" startAt="9"/>
            </a:pPr>
            <a:r>
              <a:rPr b="1" lang="en" sz="1050">
                <a:solidFill>
                  <a:srgbClr val="000066"/>
                </a:solidFill>
                <a:latin typeface="Verdana"/>
                <a:ea typeface="Verdana"/>
                <a:cs typeface="Verdana"/>
                <a:sym typeface="Verdana"/>
              </a:rPr>
              <a:t>    if</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r>
              <a:rPr lang="en" sz="1050">
                <a:solidFill>
                  <a:srgbClr val="000020"/>
                </a:solidFill>
                <a:highlight>
                  <a:srgbClr val="B9DEF1"/>
                </a:highlight>
                <a:latin typeface="Verdana"/>
                <a:ea typeface="Verdana"/>
                <a:cs typeface="Verdana"/>
                <a:sym typeface="Verdana"/>
              </a:rPr>
              <a:t>balances</a:t>
            </a:r>
            <a:r>
              <a:rPr lang="en" sz="1050">
                <a:solidFill>
                  <a:srgbClr val="009900"/>
                </a:solidFill>
                <a:highlight>
                  <a:srgbClr val="B9DEF1"/>
                </a:highlight>
                <a:latin typeface="Verdana"/>
                <a:ea typeface="Verdana"/>
                <a:cs typeface="Verdana"/>
                <a:sym typeface="Verdana"/>
              </a:rPr>
              <a:t>[</a:t>
            </a:r>
            <a:r>
              <a:rPr lang="en" sz="1050">
                <a:solidFill>
                  <a:srgbClr val="000020"/>
                </a:solidFill>
                <a:highlight>
                  <a:srgbClr val="B9DEF1"/>
                </a:highlight>
                <a:latin typeface="Verdana"/>
                <a:ea typeface="Verdana"/>
                <a:cs typeface="Verdana"/>
                <a:sym typeface="Verdana"/>
              </a:rPr>
              <a:t>msg.</a:t>
            </a:r>
            <a:r>
              <a:rPr lang="en" sz="1050">
                <a:solidFill>
                  <a:srgbClr val="660066"/>
                </a:solidFill>
                <a:highlight>
                  <a:srgbClr val="B9DEF1"/>
                </a:highlight>
                <a:latin typeface="Verdana"/>
                <a:ea typeface="Verdana"/>
                <a:cs typeface="Verdana"/>
                <a:sym typeface="Verdana"/>
              </a:rPr>
              <a:t>sender</a:t>
            </a:r>
            <a:r>
              <a:rPr lang="en" sz="1050">
                <a:solidFill>
                  <a:srgbClr val="009900"/>
                </a:solidFill>
                <a:highlight>
                  <a:srgbClr val="B9DEF1"/>
                </a:highlight>
                <a:latin typeface="Verdana"/>
                <a:ea typeface="Verdana"/>
                <a:cs typeface="Verdana"/>
                <a:sym typeface="Verdana"/>
              </a:rPr>
              <a:t>]</a:t>
            </a:r>
            <a:r>
              <a:rPr lang="en" sz="1050">
                <a:solidFill>
                  <a:srgbClr val="000020"/>
                </a:solidFill>
                <a:highlight>
                  <a:srgbClr val="B9DEF1"/>
                </a:highlight>
                <a:latin typeface="Verdana"/>
                <a:ea typeface="Verdana"/>
                <a:cs typeface="Verdana"/>
                <a:sym typeface="Verdana"/>
              </a:rPr>
              <a:t> </a:t>
            </a:r>
            <a:r>
              <a:rPr lang="en" sz="1050">
                <a:solidFill>
                  <a:srgbClr val="339933"/>
                </a:solidFill>
                <a:highlight>
                  <a:srgbClr val="B9DEF1"/>
                </a:highlight>
                <a:latin typeface="Verdana"/>
                <a:ea typeface="Verdana"/>
                <a:cs typeface="Verdana"/>
                <a:sym typeface="Verdana"/>
              </a:rPr>
              <a:t>&gt;</a:t>
            </a:r>
            <a:r>
              <a:rPr lang="en" sz="1050">
                <a:solidFill>
                  <a:srgbClr val="000020"/>
                </a:solidFill>
                <a:highlight>
                  <a:srgbClr val="B9DEF1"/>
                </a:highlight>
                <a:latin typeface="Verdana"/>
                <a:ea typeface="Verdana"/>
                <a:cs typeface="Verdana"/>
                <a:sym typeface="Verdana"/>
              </a:rPr>
              <a:t> </a:t>
            </a:r>
            <a:r>
              <a:rPr lang="en" sz="1050">
                <a:solidFill>
                  <a:srgbClr val="CC0000"/>
                </a:solidFill>
                <a:highlight>
                  <a:srgbClr val="B9DEF1"/>
                </a:highlight>
                <a:latin typeface="Verdana"/>
                <a:ea typeface="Verdana"/>
                <a:cs typeface="Verdana"/>
                <a:sym typeface="Verdana"/>
              </a:rPr>
              <a:t>0</a:t>
            </a:r>
            <a:endParaRPr sz="1050">
              <a:solidFill>
                <a:srgbClr val="CC0000"/>
              </a:solidFill>
              <a:highlight>
                <a:srgbClr val="B9DEF1"/>
              </a:highlight>
              <a:latin typeface="Verdana"/>
              <a:ea typeface="Verdana"/>
              <a:cs typeface="Verdana"/>
              <a:sym typeface="Verdana"/>
            </a:endParaRPr>
          </a:p>
          <a:p>
            <a:pPr indent="-311150" lvl="0" marL="457200" rtl="0">
              <a:lnSpc>
                <a:spcPct val="115000"/>
              </a:lnSpc>
              <a:spcBef>
                <a:spcPts val="0"/>
              </a:spcBef>
              <a:spcAft>
                <a:spcPts val="0"/>
              </a:spcAft>
              <a:buClr>
                <a:srgbClr val="999999"/>
              </a:buClr>
              <a:buSzPts val="1300"/>
              <a:buFont typeface="Courier New"/>
              <a:buAutoNum type="arabicPeriod" startAt="9"/>
            </a:pPr>
            <a:r>
              <a:rPr lang="en" sz="1050">
                <a:solidFill>
                  <a:srgbClr val="339933"/>
                </a:solidFill>
                <a:latin typeface="Verdana"/>
                <a:ea typeface="Verdana"/>
                <a:cs typeface="Verdana"/>
                <a:sym typeface="Verdana"/>
              </a:rPr>
              <a:t>    &amp;&amp; </a:t>
            </a:r>
            <a:r>
              <a:rPr lang="en" sz="1050">
                <a:solidFill>
                  <a:srgbClr val="000020"/>
                </a:solidFill>
                <a:highlight>
                  <a:srgbClr val="B9DEF1"/>
                </a:highlight>
                <a:latin typeface="Verdana"/>
                <a:ea typeface="Verdana"/>
                <a:cs typeface="Verdana"/>
                <a:sym typeface="Verdana"/>
              </a:rPr>
              <a:t>member</a:t>
            </a:r>
            <a:r>
              <a:rPr lang="en" sz="1050">
                <a:solidFill>
                  <a:srgbClr val="009900"/>
                </a:solidFill>
                <a:highlight>
                  <a:srgbClr val="B9DEF1"/>
                </a:highlight>
                <a:latin typeface="Verdana"/>
                <a:ea typeface="Verdana"/>
                <a:cs typeface="Verdana"/>
                <a:sym typeface="Verdana"/>
              </a:rPr>
              <a:t>[</a:t>
            </a:r>
            <a:r>
              <a:rPr lang="en" sz="1050">
                <a:solidFill>
                  <a:srgbClr val="000020"/>
                </a:solidFill>
                <a:highlight>
                  <a:srgbClr val="B9DEF1"/>
                </a:highlight>
                <a:latin typeface="Verdana"/>
                <a:ea typeface="Verdana"/>
                <a:cs typeface="Verdana"/>
                <a:sym typeface="Verdana"/>
              </a:rPr>
              <a:t>msg.</a:t>
            </a:r>
            <a:r>
              <a:rPr lang="en" sz="1050">
                <a:solidFill>
                  <a:srgbClr val="660066"/>
                </a:solidFill>
                <a:highlight>
                  <a:srgbClr val="B9DEF1"/>
                </a:highlight>
                <a:latin typeface="Verdana"/>
                <a:ea typeface="Verdana"/>
                <a:cs typeface="Verdana"/>
                <a:sym typeface="Verdana"/>
              </a:rPr>
              <a:t>sender</a:t>
            </a:r>
            <a:r>
              <a:rPr lang="en" sz="1050">
                <a:solidFill>
                  <a:srgbClr val="009900"/>
                </a:solidFill>
                <a:highlight>
                  <a:srgbClr val="B9DEF1"/>
                </a:highlight>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&amp;&amp;</a:t>
            </a:r>
            <a:r>
              <a:rPr lang="en" sz="1050">
                <a:solidFill>
                  <a:srgbClr val="000020"/>
                </a:solidFill>
                <a:latin typeface="Verdana"/>
                <a:ea typeface="Verdana"/>
                <a:cs typeface="Verdana"/>
                <a:sym typeface="Verdana"/>
              </a:rPr>
              <a:t> </a:t>
            </a:r>
            <a:r>
              <a:rPr lang="en" sz="1050">
                <a:solidFill>
                  <a:srgbClr val="000020"/>
                </a:solidFill>
                <a:highlight>
                  <a:srgbClr val="B9DEF1"/>
                </a:highlight>
                <a:latin typeface="Verdana"/>
                <a:ea typeface="Verdana"/>
                <a:cs typeface="Verdana"/>
                <a:sym typeface="Verdana"/>
              </a:rPr>
              <a:t>member</a:t>
            </a:r>
            <a:r>
              <a:rPr lang="en" sz="1050">
                <a:solidFill>
                  <a:srgbClr val="009900"/>
                </a:solidFill>
                <a:highlight>
                  <a:srgbClr val="B9DEF1"/>
                </a:highlight>
                <a:latin typeface="Verdana"/>
                <a:ea typeface="Verdana"/>
                <a:cs typeface="Verdana"/>
                <a:sym typeface="Verdana"/>
              </a:rPr>
              <a:t>[</a:t>
            </a:r>
            <a:r>
              <a:rPr lang="en" sz="1050">
                <a:solidFill>
                  <a:srgbClr val="000020"/>
                </a:solidFill>
                <a:highlight>
                  <a:srgbClr val="B9DEF1"/>
                </a:highlight>
                <a:latin typeface="Verdana"/>
                <a:ea typeface="Verdana"/>
                <a:cs typeface="Verdana"/>
                <a:sym typeface="Verdana"/>
              </a:rPr>
              <a:t>dest</a:t>
            </a:r>
            <a:r>
              <a:rPr lang="en" sz="1050">
                <a:solidFill>
                  <a:srgbClr val="009900"/>
                </a:solidFill>
                <a:highlight>
                  <a:srgbClr val="B9DEF1"/>
                </a:highlight>
                <a:latin typeface="Verdana"/>
                <a:ea typeface="Verdana"/>
                <a:cs typeface="Verdana"/>
                <a:sym typeface="Verdana"/>
              </a:rPr>
              <a:t>]</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009900"/>
                </a:solidFill>
                <a:latin typeface="Verdana"/>
                <a:ea typeface="Verdana"/>
                <a:cs typeface="Verdana"/>
                <a:sym typeface="Verdana"/>
              </a:rPr>
              <a:t>{</a:t>
            </a:r>
            <a:endParaRPr sz="1050">
              <a:solidFill>
                <a:srgbClr val="009900"/>
              </a:solidFill>
              <a:latin typeface="Verdana"/>
              <a:ea typeface="Verdana"/>
              <a:cs typeface="Verdana"/>
              <a:sym typeface="Verdana"/>
            </a:endParaRPr>
          </a:p>
          <a:p>
            <a:pPr indent="-311150" lvl="0" marL="457200" rtl="0">
              <a:lnSpc>
                <a:spcPct val="115000"/>
              </a:lnSpc>
              <a:spcBef>
                <a:spcPts val="0"/>
              </a:spcBef>
              <a:spcAft>
                <a:spcPts val="0"/>
              </a:spcAft>
              <a:buClr>
                <a:srgbClr val="999999"/>
              </a:buClr>
              <a:buSzPts val="1300"/>
              <a:buFont typeface="Courier New"/>
              <a:buAutoNum type="arabicPeriod" startAt="9"/>
            </a:pPr>
            <a:r>
              <a:rPr lang="en" sz="1050">
                <a:solidFill>
                  <a:srgbClr val="000020"/>
                </a:solidFill>
                <a:latin typeface="Verdana"/>
                <a:ea typeface="Verdana"/>
                <a:cs typeface="Verdana"/>
                <a:sym typeface="Verdana"/>
              </a:rPr>
              <a:t>        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dest</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a:t>
            </a:r>
            <a:r>
              <a:rPr lang="en" sz="1050">
                <a:solidFill>
                  <a:srgbClr val="000020"/>
                </a:solidFill>
                <a:latin typeface="Verdana"/>
                <a:ea typeface="Verdana"/>
                <a:cs typeface="Verdana"/>
                <a:sym typeface="Verdana"/>
              </a:rPr>
              <a:t> 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339933"/>
                </a:solidFill>
                <a:latin typeface="Verdana"/>
                <a:ea typeface="Verdana"/>
                <a:cs typeface="Verdana"/>
                <a:sym typeface="Verdana"/>
              </a:rPr>
              <a:t>;</a:t>
            </a:r>
            <a:endParaRPr sz="1050">
              <a:solidFill>
                <a:srgbClr val="339933"/>
              </a:solidFill>
              <a:latin typeface="Verdana"/>
              <a:ea typeface="Verdana"/>
              <a:cs typeface="Verdana"/>
              <a:sym typeface="Verdana"/>
            </a:endParaRPr>
          </a:p>
          <a:p>
            <a:pPr indent="-311150" lvl="0" marL="457200" rtl="0">
              <a:lnSpc>
                <a:spcPct val="115000"/>
              </a:lnSpc>
              <a:spcBef>
                <a:spcPts val="0"/>
              </a:spcBef>
              <a:spcAft>
                <a:spcPts val="0"/>
              </a:spcAft>
              <a:buClr>
                <a:srgbClr val="999999"/>
              </a:buClr>
              <a:buSzPts val="1300"/>
              <a:buFont typeface="Courier New"/>
              <a:buAutoNum type="arabicPeriod" startAt="9"/>
            </a:pPr>
            <a:r>
              <a:rPr lang="en" sz="1050">
                <a:solidFill>
                  <a:srgbClr val="000020"/>
                </a:solidFill>
                <a:latin typeface="Verdana"/>
                <a:ea typeface="Verdana"/>
                <a:cs typeface="Verdana"/>
                <a:sym typeface="Verdana"/>
              </a:rPr>
              <a:t>        balances</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msg.</a:t>
            </a:r>
            <a:r>
              <a:rPr lang="en" sz="1050">
                <a:solidFill>
                  <a:srgbClr val="660066"/>
                </a:solidFill>
                <a:latin typeface="Verdana"/>
                <a:ea typeface="Verdana"/>
                <a:cs typeface="Verdana"/>
                <a:sym typeface="Verdana"/>
              </a:rPr>
              <a:t>sender</a:t>
            </a:r>
            <a:r>
              <a:rPr lang="en" sz="1050">
                <a:solidFill>
                  <a:srgbClr val="009900"/>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339933"/>
                </a:solidFill>
                <a:latin typeface="Verdana"/>
                <a:ea typeface="Verdana"/>
                <a:cs typeface="Verdana"/>
                <a:sym typeface="Verdana"/>
              </a:rPr>
              <a:t>=</a:t>
            </a:r>
            <a:r>
              <a:rPr lang="en" sz="1050">
                <a:solidFill>
                  <a:srgbClr val="000020"/>
                </a:solidFill>
                <a:latin typeface="Verdana"/>
                <a:ea typeface="Verdana"/>
                <a:cs typeface="Verdana"/>
                <a:sym typeface="Verdana"/>
              </a:rPr>
              <a:t> </a:t>
            </a:r>
            <a:r>
              <a:rPr lang="en" sz="1050">
                <a:solidFill>
                  <a:srgbClr val="CC0000"/>
                </a:solidFill>
                <a:latin typeface="Verdana"/>
                <a:ea typeface="Verdana"/>
                <a:cs typeface="Verdana"/>
                <a:sym typeface="Verdana"/>
              </a:rPr>
              <a:t>0</a:t>
            </a:r>
            <a:r>
              <a:rPr lang="en" sz="1050">
                <a:solidFill>
                  <a:srgbClr val="339933"/>
                </a:solidFill>
                <a:latin typeface="Verdana"/>
                <a:ea typeface="Verdana"/>
                <a:cs typeface="Verdana"/>
                <a:sym typeface="Verdana"/>
              </a:rPr>
              <a:t>;</a:t>
            </a:r>
            <a:endParaRPr sz="1050">
              <a:solidFill>
                <a:srgbClr val="339933"/>
              </a:solidFill>
              <a:latin typeface="Verdana"/>
              <a:ea typeface="Verdana"/>
              <a:cs typeface="Verdana"/>
              <a:sym typeface="Verdana"/>
            </a:endParaRPr>
          </a:p>
          <a:p>
            <a:pPr indent="-311150" lvl="0" marL="457200" rtl="0">
              <a:lnSpc>
                <a:spcPct val="115000"/>
              </a:lnSpc>
              <a:spcBef>
                <a:spcPts val="0"/>
              </a:spcBef>
              <a:spcAft>
                <a:spcPts val="0"/>
              </a:spcAft>
              <a:buClr>
                <a:srgbClr val="999999"/>
              </a:buClr>
              <a:buSzPts val="1300"/>
              <a:buFont typeface="Courier New"/>
              <a:buAutoNum type="arabicPeriod" startAt="9"/>
            </a:pPr>
            <a:r>
              <a:rPr lang="en" sz="1050">
                <a:solidFill>
                  <a:srgbClr val="009900"/>
                </a:solidFill>
                <a:latin typeface="Verdana"/>
                <a:ea typeface="Verdana"/>
                <a:cs typeface="Verdana"/>
                <a:sym typeface="Verdana"/>
              </a:rPr>
              <a:t>    }</a:t>
            </a:r>
            <a:endParaRPr sz="1050">
              <a:solidFill>
                <a:srgbClr val="009900"/>
              </a:solidFill>
              <a:latin typeface="Verdana"/>
              <a:ea typeface="Verdana"/>
              <a:cs typeface="Verdana"/>
              <a:sym typeface="Verdana"/>
            </a:endParaRPr>
          </a:p>
          <a:p>
            <a:pPr indent="-311150" lvl="0" marL="457200" rtl="0">
              <a:lnSpc>
                <a:spcPct val="115000"/>
              </a:lnSpc>
              <a:spcBef>
                <a:spcPts val="0"/>
              </a:spcBef>
              <a:spcAft>
                <a:spcPts val="0"/>
              </a:spcAft>
              <a:buClr>
                <a:srgbClr val="999999"/>
              </a:buClr>
              <a:buSzPts val="1300"/>
              <a:buFont typeface="Courier New"/>
              <a:buAutoNum type="arabicPeriod" startAt="9"/>
            </a:pPr>
            <a:r>
              <a:rPr lang="en" sz="1050">
                <a:solidFill>
                  <a:srgbClr val="009900"/>
                </a:solidFill>
                <a:latin typeface="Verdana"/>
                <a:ea typeface="Verdana"/>
                <a:cs typeface="Verdana"/>
                <a:sym typeface="Verdana"/>
              </a:rPr>
              <a:t>}</a:t>
            </a:r>
            <a:endParaRPr sz="1050">
              <a:solidFill>
                <a:srgbClr val="009900"/>
              </a:solidFill>
              <a:latin typeface="Verdana"/>
              <a:ea typeface="Verdana"/>
              <a:cs typeface="Verdana"/>
              <a:sym typeface="Verdana"/>
            </a:endParaRPr>
          </a:p>
        </p:txBody>
      </p:sp>
      <p:sp>
        <p:nvSpPr>
          <p:cNvPr id="354" name="Shape 354"/>
          <p:cNvSpPr txBox="1"/>
          <p:nvPr/>
        </p:nvSpPr>
        <p:spPr>
          <a:xfrm>
            <a:off x="4592925" y="2119425"/>
            <a:ext cx="359100" cy="359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800">
                <a:solidFill>
                  <a:srgbClr val="003366"/>
                </a:solidFill>
                <a:latin typeface="Lato"/>
                <a:ea typeface="Lato"/>
                <a:cs typeface="Lato"/>
                <a:sym typeface="Lato"/>
              </a:rPr>
              <a:t>𝞪</a:t>
            </a:r>
            <a:r>
              <a:rPr b="1" lang="en" sz="1800">
                <a:latin typeface="Lato"/>
                <a:ea typeface="Lato"/>
                <a:cs typeface="Lato"/>
                <a:sym typeface="Lato"/>
              </a:rPr>
              <a:t> </a:t>
            </a:r>
            <a:endParaRPr sz="1800"/>
          </a:p>
        </p:txBody>
      </p:sp>
      <p:cxnSp>
        <p:nvCxnSpPr>
          <p:cNvPr id="355" name="Shape 355"/>
          <p:cNvCxnSpPr>
            <a:stCxn id="354" idx="1"/>
          </p:cNvCxnSpPr>
          <p:nvPr/>
        </p:nvCxnSpPr>
        <p:spPr>
          <a:xfrm flipH="1">
            <a:off x="3165825" y="2299275"/>
            <a:ext cx="1427100" cy="116100"/>
          </a:xfrm>
          <a:prstGeom prst="straightConnector1">
            <a:avLst/>
          </a:prstGeom>
          <a:noFill/>
          <a:ln cap="flat" cmpd="sng" w="19050">
            <a:solidFill>
              <a:schemeClr val="dk2"/>
            </a:solidFill>
            <a:prstDash val="solid"/>
            <a:round/>
            <a:headEnd len="med" w="med" type="none"/>
            <a:tailEnd len="med" w="med" type="triangle"/>
          </a:ln>
        </p:spPr>
      </p:cxnSp>
      <p:sp>
        <p:nvSpPr>
          <p:cNvPr id="356" name="Shape 356"/>
          <p:cNvSpPr txBox="1"/>
          <p:nvPr/>
        </p:nvSpPr>
        <p:spPr>
          <a:xfrm>
            <a:off x="4592925" y="2606825"/>
            <a:ext cx="393600" cy="302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rgbClr val="003366"/>
                </a:solidFill>
                <a:latin typeface="Lato"/>
                <a:ea typeface="Lato"/>
                <a:cs typeface="Lato"/>
                <a:sym typeface="Lato"/>
              </a:rPr>
              <a:t>𝞬 </a:t>
            </a:r>
            <a:endParaRPr sz="1800">
              <a:solidFill>
                <a:srgbClr val="003366"/>
              </a:solidFill>
            </a:endParaRPr>
          </a:p>
        </p:txBody>
      </p:sp>
      <p:cxnSp>
        <p:nvCxnSpPr>
          <p:cNvPr id="357" name="Shape 357"/>
          <p:cNvCxnSpPr>
            <a:stCxn id="356" idx="1"/>
          </p:cNvCxnSpPr>
          <p:nvPr/>
        </p:nvCxnSpPr>
        <p:spPr>
          <a:xfrm rot="10800000">
            <a:off x="4091025" y="2678375"/>
            <a:ext cx="501900" cy="79500"/>
          </a:xfrm>
          <a:prstGeom prst="straightConnector1">
            <a:avLst/>
          </a:prstGeom>
          <a:noFill/>
          <a:ln cap="flat" cmpd="sng" w="19050">
            <a:solidFill>
              <a:schemeClr val="dk2"/>
            </a:solidFill>
            <a:prstDash val="solid"/>
            <a:round/>
            <a:headEnd len="med" w="med" type="none"/>
            <a:tailEnd len="med" w="med" type="triangle"/>
          </a:ln>
        </p:spPr>
      </p:cxnSp>
      <p:cxnSp>
        <p:nvCxnSpPr>
          <p:cNvPr id="358" name="Shape 358"/>
          <p:cNvCxnSpPr>
            <a:stCxn id="359" idx="0"/>
          </p:cNvCxnSpPr>
          <p:nvPr/>
        </p:nvCxnSpPr>
        <p:spPr>
          <a:xfrm flipH="1" rot="10800000">
            <a:off x="1957450" y="2858250"/>
            <a:ext cx="9900" cy="639900"/>
          </a:xfrm>
          <a:prstGeom prst="straightConnector1">
            <a:avLst/>
          </a:prstGeom>
          <a:noFill/>
          <a:ln cap="flat" cmpd="sng" w="19050">
            <a:solidFill>
              <a:schemeClr val="dk2"/>
            </a:solidFill>
            <a:prstDash val="solid"/>
            <a:round/>
            <a:headEnd len="med" w="med" type="none"/>
            <a:tailEnd len="med" w="med" type="triangle"/>
          </a:ln>
        </p:spPr>
      </p:cxnSp>
      <p:sp>
        <p:nvSpPr>
          <p:cNvPr id="360" name="Shape 360"/>
          <p:cNvSpPr/>
          <p:nvPr/>
        </p:nvSpPr>
        <p:spPr>
          <a:xfrm>
            <a:off x="8142400" y="3649350"/>
            <a:ext cx="626400" cy="610500"/>
          </a:xfrm>
          <a:prstGeom prst="roundRect">
            <a:avLst>
              <a:gd fmla="val 16667" name="adj"/>
            </a:avLst>
          </a:prstGeom>
          <a:solidFill>
            <a:srgbClr val="373C46"/>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a:solidFill>
                  <a:schemeClr val="lt1"/>
                </a:solidFill>
                <a:latin typeface="Lato"/>
                <a:ea typeface="Lato"/>
                <a:cs typeface="Lato"/>
                <a:sym typeface="Lato"/>
              </a:rPr>
              <a:t>(12)</a:t>
            </a:r>
            <a:endParaRPr b="1">
              <a:solidFill>
                <a:schemeClr val="lt1"/>
              </a:solidFill>
              <a:latin typeface="Lato"/>
              <a:ea typeface="Lato"/>
              <a:cs typeface="Lato"/>
              <a:sym typeface="Lato"/>
            </a:endParaRPr>
          </a:p>
          <a:p>
            <a:pPr indent="0" lvl="0" marL="0" rtl="0" algn="ctr">
              <a:spcBef>
                <a:spcPts val="0"/>
              </a:spcBef>
              <a:spcAft>
                <a:spcPts val="0"/>
              </a:spcAft>
              <a:buNone/>
            </a:pPr>
            <a:r>
              <a:rPr b="1" lang="en">
                <a:solidFill>
                  <a:schemeClr val="lt1"/>
                </a:solidFill>
                <a:latin typeface="Lato"/>
                <a:ea typeface="Lato"/>
                <a:cs typeface="Lato"/>
                <a:sym typeface="Lato"/>
              </a:rPr>
              <a:t>(13)</a:t>
            </a:r>
            <a:endParaRPr b="1">
              <a:solidFill>
                <a:schemeClr val="lt1"/>
              </a:solidFill>
              <a:latin typeface="Lato"/>
              <a:ea typeface="Lato"/>
              <a:cs typeface="Lato"/>
              <a:sym typeface="Lato"/>
            </a:endParaRPr>
          </a:p>
        </p:txBody>
      </p:sp>
      <p:cxnSp>
        <p:nvCxnSpPr>
          <p:cNvPr id="361" name="Shape 361"/>
          <p:cNvCxnSpPr>
            <a:stCxn id="343" idx="3"/>
            <a:endCxn id="360" idx="0"/>
          </p:cNvCxnSpPr>
          <p:nvPr/>
        </p:nvCxnSpPr>
        <p:spPr>
          <a:xfrm>
            <a:off x="7852653" y="3137173"/>
            <a:ext cx="603000" cy="512100"/>
          </a:xfrm>
          <a:prstGeom prst="straightConnector1">
            <a:avLst/>
          </a:prstGeom>
          <a:noFill/>
          <a:ln cap="flat" cmpd="sng" w="19050">
            <a:solidFill>
              <a:schemeClr val="accent3"/>
            </a:solidFill>
            <a:prstDash val="solid"/>
            <a:round/>
            <a:headEnd len="med" w="med" type="none"/>
            <a:tailEnd len="med" w="med" type="triangle"/>
          </a:ln>
        </p:spPr>
      </p:cxnSp>
      <p:pic>
        <p:nvPicPr>
          <p:cNvPr id="362" name="Shape 362"/>
          <p:cNvPicPr preferRelativeResize="0"/>
          <p:nvPr/>
        </p:nvPicPr>
        <p:blipFill>
          <a:blip r:embed="rId3">
            <a:alphaModFix/>
          </a:blip>
          <a:stretch>
            <a:fillRect/>
          </a:stretch>
        </p:blipFill>
        <p:spPr>
          <a:xfrm>
            <a:off x="7644125" y="3757800"/>
            <a:ext cx="393600" cy="393600"/>
          </a:xfrm>
          <a:prstGeom prst="rect">
            <a:avLst/>
          </a:prstGeom>
          <a:noFill/>
          <a:ln>
            <a:noFill/>
          </a:ln>
        </p:spPr>
      </p:pic>
      <p:grpSp>
        <p:nvGrpSpPr>
          <p:cNvPr id="363" name="Shape 363"/>
          <p:cNvGrpSpPr/>
          <p:nvPr/>
        </p:nvGrpSpPr>
        <p:grpSpPr>
          <a:xfrm>
            <a:off x="143400" y="4824550"/>
            <a:ext cx="8520545" cy="192300"/>
            <a:chOff x="143400" y="4824550"/>
            <a:chExt cx="8520545" cy="192300"/>
          </a:xfrm>
        </p:grpSpPr>
        <p:sp>
          <p:nvSpPr>
            <p:cNvPr id="364" name="Shape 364"/>
            <p:cNvSpPr/>
            <p:nvPr/>
          </p:nvSpPr>
          <p:spPr>
            <a:xfrm>
              <a:off x="14340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5" name="Shape 365"/>
            <p:cNvSpPr/>
            <p:nvPr/>
          </p:nvSpPr>
          <p:spPr>
            <a:xfrm>
              <a:off x="569391"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66" name="Shape 366"/>
            <p:cNvSpPr/>
            <p:nvPr/>
          </p:nvSpPr>
          <p:spPr>
            <a:xfrm>
              <a:off x="995388"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7" name="Shape 367"/>
            <p:cNvSpPr/>
            <p:nvPr/>
          </p:nvSpPr>
          <p:spPr>
            <a:xfrm>
              <a:off x="1421344"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 name="Shape 368"/>
            <p:cNvSpPr/>
            <p:nvPr/>
          </p:nvSpPr>
          <p:spPr>
            <a:xfrm>
              <a:off x="184738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9" name="Shape 369"/>
            <p:cNvSpPr/>
            <p:nvPr/>
          </p:nvSpPr>
          <p:spPr>
            <a:xfrm>
              <a:off x="2273417"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 name="Shape 370"/>
            <p:cNvSpPr/>
            <p:nvPr/>
          </p:nvSpPr>
          <p:spPr>
            <a:xfrm>
              <a:off x="2699453"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 name="Shape 371"/>
            <p:cNvSpPr/>
            <p:nvPr/>
          </p:nvSpPr>
          <p:spPr>
            <a:xfrm>
              <a:off x="3125490"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2" name="Shape 372"/>
            <p:cNvSpPr/>
            <p:nvPr/>
          </p:nvSpPr>
          <p:spPr>
            <a:xfrm>
              <a:off x="3551526" y="4824550"/>
              <a:ext cx="426000" cy="192300"/>
            </a:xfrm>
            <a:prstGeom prst="rect">
              <a:avLst/>
            </a:prstGeom>
            <a:solidFill>
              <a:srgbClr val="7BB8F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3" name="Shape 373"/>
            <p:cNvSpPr/>
            <p:nvPr/>
          </p:nvSpPr>
          <p:spPr>
            <a:xfrm>
              <a:off x="3977562"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4" name="Shape 374"/>
            <p:cNvSpPr/>
            <p:nvPr/>
          </p:nvSpPr>
          <p:spPr>
            <a:xfrm>
              <a:off x="4403599"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5" name="Shape 375"/>
            <p:cNvSpPr/>
            <p:nvPr/>
          </p:nvSpPr>
          <p:spPr>
            <a:xfrm>
              <a:off x="482963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6" name="Shape 376"/>
            <p:cNvSpPr/>
            <p:nvPr/>
          </p:nvSpPr>
          <p:spPr>
            <a:xfrm>
              <a:off x="5255671"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 name="Shape 377"/>
            <p:cNvSpPr/>
            <p:nvPr/>
          </p:nvSpPr>
          <p:spPr>
            <a:xfrm>
              <a:off x="568170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 name="Shape 378"/>
            <p:cNvSpPr/>
            <p:nvPr/>
          </p:nvSpPr>
          <p:spPr>
            <a:xfrm>
              <a:off x="6107744"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9" name="Shape 379"/>
            <p:cNvSpPr/>
            <p:nvPr/>
          </p:nvSpPr>
          <p:spPr>
            <a:xfrm>
              <a:off x="6533780"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0" name="Shape 380"/>
            <p:cNvSpPr/>
            <p:nvPr/>
          </p:nvSpPr>
          <p:spPr>
            <a:xfrm>
              <a:off x="695983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1" name="Shape 381"/>
            <p:cNvSpPr/>
            <p:nvPr/>
          </p:nvSpPr>
          <p:spPr>
            <a:xfrm>
              <a:off x="7385863"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 name="Shape 382"/>
            <p:cNvSpPr/>
            <p:nvPr/>
          </p:nvSpPr>
          <p:spPr>
            <a:xfrm>
              <a:off x="7811918"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3" name="Shape 383"/>
            <p:cNvSpPr/>
            <p:nvPr/>
          </p:nvSpPr>
          <p:spPr>
            <a:xfrm>
              <a:off x="8237945" y="4824550"/>
              <a:ext cx="426000" cy="192300"/>
            </a:xfrm>
            <a:prstGeom prst="rect">
              <a:avLst/>
            </a:prstGeom>
            <a:solidFill>
              <a:srgbClr val="7BB8F2">
                <a:alpha val="5154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9" name="Shape 359"/>
          <p:cNvSpPr txBox="1"/>
          <p:nvPr/>
        </p:nvSpPr>
        <p:spPr>
          <a:xfrm>
            <a:off x="1760650" y="3498150"/>
            <a:ext cx="393600" cy="465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rgbClr val="003366"/>
                </a:solidFill>
                <a:latin typeface="Lato"/>
                <a:ea typeface="Lato"/>
                <a:cs typeface="Lato"/>
                <a:sym typeface="Lato"/>
              </a:rPr>
              <a:t>𝞫 </a:t>
            </a:r>
            <a:r>
              <a:rPr b="1" lang="en" sz="1800">
                <a:latin typeface="Lato"/>
                <a:ea typeface="Lato"/>
                <a:cs typeface="Lato"/>
                <a:sym typeface="Lato"/>
              </a:rPr>
              <a:t>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