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p:normalViewPr>
  <p:slideViewPr>
    <p:cSldViewPr snapToGrid="0" snapToObjects="1">
      <p:cViewPr varScale="1">
        <p:scale>
          <a:sx n="76" d="100"/>
          <a:sy n="76" d="100"/>
        </p:scale>
        <p:origin x="21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October 20,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8771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October 20,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9300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October 20,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325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October 20,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61120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October 20,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522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October 20,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1805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October 20,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8984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October 20,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6322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October 20,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163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October 20,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73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October 20,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532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October 20,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2060927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nkedin.com/in/evan-nussbaum-2969b2a8/" TargetMode="External"/><Relationship Id="rId2" Type="http://schemas.openxmlformats.org/officeDocument/2006/relationships/hyperlink" Target="https://github.com/ejnuss95/Springboard/tree/master/Capstone%20Boeing" TargetMode="Externa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0F485-D7BC-AB4D-B675-CBC37232FD05}"/>
              </a:ext>
            </a:extLst>
          </p:cNvPr>
          <p:cNvSpPr>
            <a:spLocks noGrp="1"/>
          </p:cNvSpPr>
          <p:nvPr>
            <p:ph type="ctrTitle"/>
          </p:nvPr>
        </p:nvSpPr>
        <p:spPr>
          <a:xfrm>
            <a:off x="550864" y="549275"/>
            <a:ext cx="6373812" cy="984885"/>
          </a:xfrm>
        </p:spPr>
        <p:txBody>
          <a:bodyPr wrap="square" anchor="ctr">
            <a:normAutofit/>
          </a:bodyPr>
          <a:lstStyle/>
          <a:p>
            <a:pPr>
              <a:lnSpc>
                <a:spcPct val="90000"/>
              </a:lnSpc>
            </a:pPr>
            <a:r>
              <a:rPr lang="en-US" sz="4100" b="0"/>
              <a:t>BOEING STOCK VOLATILITY</a:t>
            </a:r>
          </a:p>
        </p:txBody>
      </p:sp>
      <p:sp>
        <p:nvSpPr>
          <p:cNvPr id="3" name="Subtitle 2">
            <a:extLst>
              <a:ext uri="{FF2B5EF4-FFF2-40B4-BE49-F238E27FC236}">
                <a16:creationId xmlns:a16="http://schemas.microsoft.com/office/drawing/2014/main" id="{41A2C124-FA0B-6643-818D-6C03269201F7}"/>
              </a:ext>
            </a:extLst>
          </p:cNvPr>
          <p:cNvSpPr>
            <a:spLocks noGrp="1"/>
          </p:cNvSpPr>
          <p:nvPr>
            <p:ph type="subTitle" idx="1"/>
          </p:nvPr>
        </p:nvSpPr>
        <p:spPr>
          <a:xfrm>
            <a:off x="7140575" y="549275"/>
            <a:ext cx="4498976" cy="984885"/>
          </a:xfrm>
        </p:spPr>
        <p:txBody>
          <a:bodyPr anchor="ctr">
            <a:normAutofit/>
          </a:bodyPr>
          <a:lstStyle/>
          <a:p>
            <a:pPr algn="r"/>
            <a:r>
              <a:rPr lang="en-US" dirty="0">
                <a:solidFill>
                  <a:schemeClr val="tx1">
                    <a:alpha val="60000"/>
                  </a:schemeClr>
                </a:solidFill>
              </a:rPr>
              <a:t>BY: EVAN NUSSBAUM			SPRINGBOARD CAPSTONE</a:t>
            </a:r>
          </a:p>
        </p:txBody>
      </p:sp>
      <p:pic>
        <p:nvPicPr>
          <p:cNvPr id="4" name="Picture 3">
            <a:extLst>
              <a:ext uri="{FF2B5EF4-FFF2-40B4-BE49-F238E27FC236}">
                <a16:creationId xmlns:a16="http://schemas.microsoft.com/office/drawing/2014/main" id="{2D8485B7-721F-48F9-90AD-86BBDC13EE83}"/>
              </a:ext>
            </a:extLst>
          </p:cNvPr>
          <p:cNvPicPr>
            <a:picLocks noChangeAspect="1"/>
          </p:cNvPicPr>
          <p:nvPr/>
        </p:nvPicPr>
        <p:blipFill rotWithShape="1">
          <a:blip r:embed="rId2"/>
          <a:srcRect b="41331"/>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2" name="Rectangle 21">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015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A3F8-80B1-0444-BDDD-7922BD8F3825}"/>
              </a:ext>
            </a:extLst>
          </p:cNvPr>
          <p:cNvSpPr>
            <a:spLocks noGrp="1"/>
          </p:cNvSpPr>
          <p:nvPr>
            <p:ph type="title"/>
          </p:nvPr>
        </p:nvSpPr>
        <p:spPr>
          <a:xfrm>
            <a:off x="406400" y="508000"/>
            <a:ext cx="11785600" cy="1373275"/>
          </a:xfrm>
        </p:spPr>
        <p:txBody>
          <a:bodyPr>
            <a:normAutofit fontScale="90000"/>
          </a:bodyPr>
          <a:lstStyle/>
          <a:p>
            <a:r>
              <a:rPr lang="en-US" dirty="0"/>
              <a:t>Regression between Predicted and Actual Volatility</a:t>
            </a:r>
          </a:p>
        </p:txBody>
      </p:sp>
      <p:pic>
        <p:nvPicPr>
          <p:cNvPr id="5" name="Content Placeholder 4" descr="Chart, scatter chart&#10;&#10;Description automatically generated">
            <a:extLst>
              <a:ext uri="{FF2B5EF4-FFF2-40B4-BE49-F238E27FC236}">
                <a16:creationId xmlns:a16="http://schemas.microsoft.com/office/drawing/2014/main" id="{AD394478-8C4B-6A44-915B-1524F73DE80F}"/>
              </a:ext>
            </a:extLst>
          </p:cNvPr>
          <p:cNvPicPr>
            <a:picLocks noGrp="1" noChangeAspect="1"/>
          </p:cNvPicPr>
          <p:nvPr>
            <p:ph idx="1"/>
          </p:nvPr>
        </p:nvPicPr>
        <p:blipFill>
          <a:blip r:embed="rId2"/>
          <a:stretch>
            <a:fillRect/>
          </a:stretch>
        </p:blipFill>
        <p:spPr>
          <a:xfrm>
            <a:off x="2103855" y="2112963"/>
            <a:ext cx="7984291" cy="3979862"/>
          </a:xfrm>
        </p:spPr>
      </p:pic>
    </p:spTree>
    <p:extLst>
      <p:ext uri="{BB962C8B-B14F-4D97-AF65-F5344CB8AC3E}">
        <p14:creationId xmlns:p14="http://schemas.microsoft.com/office/powerpoint/2010/main" val="129652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EBAA-B9A2-3449-BE59-725D5A33C863}"/>
              </a:ext>
            </a:extLst>
          </p:cNvPr>
          <p:cNvSpPr>
            <a:spLocks noGrp="1"/>
          </p:cNvSpPr>
          <p:nvPr>
            <p:ph type="title"/>
          </p:nvPr>
        </p:nvSpPr>
        <p:spPr/>
        <p:txBody>
          <a:bodyPr/>
          <a:lstStyle/>
          <a:p>
            <a:pPr algn="ctr"/>
            <a:r>
              <a:rPr lang="en-US" dirty="0"/>
              <a:t>Baseline auto-ARIMA model</a:t>
            </a:r>
          </a:p>
        </p:txBody>
      </p:sp>
      <p:pic>
        <p:nvPicPr>
          <p:cNvPr id="5" name="Content Placeholder 4" descr="Chart, scatter chart&#10;&#10;Description automatically generated">
            <a:extLst>
              <a:ext uri="{FF2B5EF4-FFF2-40B4-BE49-F238E27FC236}">
                <a16:creationId xmlns:a16="http://schemas.microsoft.com/office/drawing/2014/main" id="{F53554CE-6F3E-C44E-BCAF-765CDCD29A8F}"/>
              </a:ext>
            </a:extLst>
          </p:cNvPr>
          <p:cNvPicPr>
            <a:picLocks noGrp="1" noChangeAspect="1"/>
          </p:cNvPicPr>
          <p:nvPr>
            <p:ph idx="1"/>
          </p:nvPr>
        </p:nvPicPr>
        <p:blipFill>
          <a:blip r:embed="rId2"/>
          <a:stretch>
            <a:fillRect/>
          </a:stretch>
        </p:blipFill>
        <p:spPr>
          <a:xfrm>
            <a:off x="1397000" y="2172494"/>
            <a:ext cx="9398000" cy="3860800"/>
          </a:xfrm>
        </p:spPr>
      </p:pic>
    </p:spTree>
    <p:extLst>
      <p:ext uri="{BB962C8B-B14F-4D97-AF65-F5344CB8AC3E}">
        <p14:creationId xmlns:p14="http://schemas.microsoft.com/office/powerpoint/2010/main" val="354738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C9BD-0E55-074D-B564-E7ACDB35A68B}"/>
              </a:ext>
            </a:extLst>
          </p:cNvPr>
          <p:cNvSpPr>
            <a:spLocks noGrp="1"/>
          </p:cNvSpPr>
          <p:nvPr>
            <p:ph type="title"/>
          </p:nvPr>
        </p:nvSpPr>
        <p:spPr/>
        <p:txBody>
          <a:bodyPr/>
          <a:lstStyle/>
          <a:p>
            <a:pPr algn="ctr"/>
            <a:r>
              <a:rPr lang="en-US" dirty="0">
                <a:latin typeface="+mn-lt"/>
              </a:rPr>
              <a:t>Facebook Prophet Models</a:t>
            </a:r>
          </a:p>
        </p:txBody>
      </p:sp>
      <p:pic>
        <p:nvPicPr>
          <p:cNvPr id="5" name="Content Placeholder 4" descr="Chart&#10;&#10;Description automatically generated">
            <a:extLst>
              <a:ext uri="{FF2B5EF4-FFF2-40B4-BE49-F238E27FC236}">
                <a16:creationId xmlns:a16="http://schemas.microsoft.com/office/drawing/2014/main" id="{E870983F-5BE6-5C44-B9F3-FABBC1B3F228}"/>
              </a:ext>
            </a:extLst>
          </p:cNvPr>
          <p:cNvPicPr>
            <a:picLocks noGrp="1" noChangeAspect="1"/>
          </p:cNvPicPr>
          <p:nvPr>
            <p:ph idx="1"/>
          </p:nvPr>
        </p:nvPicPr>
        <p:blipFill>
          <a:blip r:embed="rId2"/>
          <a:stretch>
            <a:fillRect/>
          </a:stretch>
        </p:blipFill>
        <p:spPr>
          <a:xfrm>
            <a:off x="1" y="1473200"/>
            <a:ext cx="6096000" cy="5232399"/>
          </a:xfrm>
        </p:spPr>
      </p:pic>
      <p:pic>
        <p:nvPicPr>
          <p:cNvPr id="7" name="Picture 6" descr="Chart&#10;&#10;Description automatically generated">
            <a:extLst>
              <a:ext uri="{FF2B5EF4-FFF2-40B4-BE49-F238E27FC236}">
                <a16:creationId xmlns:a16="http://schemas.microsoft.com/office/drawing/2014/main" id="{43788A05-F971-EC41-95C7-96455F7BB83E}"/>
              </a:ext>
            </a:extLst>
          </p:cNvPr>
          <p:cNvPicPr>
            <a:picLocks noChangeAspect="1"/>
          </p:cNvPicPr>
          <p:nvPr/>
        </p:nvPicPr>
        <p:blipFill>
          <a:blip r:embed="rId3"/>
          <a:stretch>
            <a:fillRect/>
          </a:stretch>
        </p:blipFill>
        <p:spPr>
          <a:xfrm>
            <a:off x="6096000" y="1473200"/>
            <a:ext cx="5908839" cy="5384800"/>
          </a:xfrm>
          <a:prstGeom prst="rect">
            <a:avLst/>
          </a:prstGeom>
        </p:spPr>
      </p:pic>
    </p:spTree>
    <p:extLst>
      <p:ext uri="{BB962C8B-B14F-4D97-AF65-F5344CB8AC3E}">
        <p14:creationId xmlns:p14="http://schemas.microsoft.com/office/powerpoint/2010/main" val="259031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6D11-7039-9744-A7DC-7FD113A9C13D}"/>
              </a:ext>
            </a:extLst>
          </p:cNvPr>
          <p:cNvSpPr>
            <a:spLocks noGrp="1"/>
          </p:cNvSpPr>
          <p:nvPr>
            <p:ph type="title"/>
          </p:nvPr>
        </p:nvSpPr>
        <p:spPr/>
        <p:txBody>
          <a:bodyPr/>
          <a:lstStyle/>
          <a:p>
            <a:pPr algn="ctr"/>
            <a:r>
              <a:rPr lang="en-US" dirty="0"/>
              <a:t>10-Day Rolling Models</a:t>
            </a:r>
          </a:p>
        </p:txBody>
      </p:sp>
      <p:pic>
        <p:nvPicPr>
          <p:cNvPr id="5" name="Content Placeholder 4" descr="Chart, scatter chart&#10;&#10;Description automatically generated">
            <a:extLst>
              <a:ext uri="{FF2B5EF4-FFF2-40B4-BE49-F238E27FC236}">
                <a16:creationId xmlns:a16="http://schemas.microsoft.com/office/drawing/2014/main" id="{EDA0E15D-BAAB-C749-9E63-933CDF188553}"/>
              </a:ext>
            </a:extLst>
          </p:cNvPr>
          <p:cNvPicPr>
            <a:picLocks noGrp="1" noChangeAspect="1"/>
          </p:cNvPicPr>
          <p:nvPr>
            <p:ph idx="1"/>
          </p:nvPr>
        </p:nvPicPr>
        <p:blipFill>
          <a:blip r:embed="rId2"/>
          <a:stretch>
            <a:fillRect/>
          </a:stretch>
        </p:blipFill>
        <p:spPr>
          <a:xfrm>
            <a:off x="1" y="2328863"/>
            <a:ext cx="6071958" cy="3979862"/>
          </a:xfrm>
        </p:spPr>
      </p:pic>
      <p:pic>
        <p:nvPicPr>
          <p:cNvPr id="7" name="Picture 6" descr="Chart&#10;&#10;Description automatically generated">
            <a:extLst>
              <a:ext uri="{FF2B5EF4-FFF2-40B4-BE49-F238E27FC236}">
                <a16:creationId xmlns:a16="http://schemas.microsoft.com/office/drawing/2014/main" id="{83682B18-A559-7D43-A446-82D3349BDE05}"/>
              </a:ext>
            </a:extLst>
          </p:cNvPr>
          <p:cNvPicPr>
            <a:picLocks noChangeAspect="1"/>
          </p:cNvPicPr>
          <p:nvPr/>
        </p:nvPicPr>
        <p:blipFill>
          <a:blip r:embed="rId3"/>
          <a:stretch>
            <a:fillRect/>
          </a:stretch>
        </p:blipFill>
        <p:spPr>
          <a:xfrm>
            <a:off x="6096000" y="2394744"/>
            <a:ext cx="6071959" cy="3848100"/>
          </a:xfrm>
          <a:prstGeom prst="rect">
            <a:avLst/>
          </a:prstGeom>
        </p:spPr>
      </p:pic>
    </p:spTree>
    <p:extLst>
      <p:ext uri="{BB962C8B-B14F-4D97-AF65-F5344CB8AC3E}">
        <p14:creationId xmlns:p14="http://schemas.microsoft.com/office/powerpoint/2010/main" val="371936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A549-A1B4-2045-A883-4259C9705E82}"/>
              </a:ext>
            </a:extLst>
          </p:cNvPr>
          <p:cNvSpPr>
            <a:spLocks noGrp="1"/>
          </p:cNvSpPr>
          <p:nvPr>
            <p:ph type="title"/>
          </p:nvPr>
        </p:nvSpPr>
        <p:spPr/>
        <p:txBody>
          <a:bodyPr/>
          <a:lstStyle/>
          <a:p>
            <a:pPr algn="ctr"/>
            <a:r>
              <a:rPr lang="en-US" dirty="0"/>
              <a:t>Direction of Volatility in a Year</a:t>
            </a:r>
          </a:p>
        </p:txBody>
      </p:sp>
      <p:pic>
        <p:nvPicPr>
          <p:cNvPr id="5" name="Content Placeholder 4" descr="Chart, line chart&#10;&#10;Description automatically generated">
            <a:extLst>
              <a:ext uri="{FF2B5EF4-FFF2-40B4-BE49-F238E27FC236}">
                <a16:creationId xmlns:a16="http://schemas.microsoft.com/office/drawing/2014/main" id="{65401F72-78D9-9748-8065-EB6E7E3DB77B}"/>
              </a:ext>
            </a:extLst>
          </p:cNvPr>
          <p:cNvPicPr>
            <a:picLocks noGrp="1" noChangeAspect="1"/>
          </p:cNvPicPr>
          <p:nvPr>
            <p:ph idx="1"/>
          </p:nvPr>
        </p:nvPicPr>
        <p:blipFill>
          <a:blip r:embed="rId2"/>
          <a:stretch>
            <a:fillRect/>
          </a:stretch>
        </p:blipFill>
        <p:spPr>
          <a:xfrm>
            <a:off x="2249289" y="1551260"/>
            <a:ext cx="7547854" cy="4740696"/>
          </a:xfrm>
        </p:spPr>
      </p:pic>
    </p:spTree>
    <p:extLst>
      <p:ext uri="{BB962C8B-B14F-4D97-AF65-F5344CB8AC3E}">
        <p14:creationId xmlns:p14="http://schemas.microsoft.com/office/powerpoint/2010/main" val="186538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D259-1E39-294D-A1C0-A27B19BB3BB3}"/>
              </a:ext>
            </a:extLst>
          </p:cNvPr>
          <p:cNvSpPr>
            <a:spLocks noGrp="1"/>
          </p:cNvSpPr>
          <p:nvPr>
            <p:ph type="title"/>
          </p:nvPr>
        </p:nvSpPr>
        <p:spPr/>
        <p:txBody>
          <a:bodyPr/>
          <a:lstStyle/>
          <a:p>
            <a:pPr algn="ctr"/>
            <a:r>
              <a:rPr lang="en-US" dirty="0"/>
              <a:t>Model Conclusions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869DF854-A5D7-954E-B731-F7F0E045D26C}"/>
              </a:ext>
            </a:extLst>
          </p:cNvPr>
          <p:cNvPicPr>
            <a:picLocks noGrp="1" noChangeAspect="1"/>
          </p:cNvPicPr>
          <p:nvPr>
            <p:ph idx="1"/>
          </p:nvPr>
        </p:nvPicPr>
        <p:blipFill>
          <a:blip r:embed="rId2"/>
          <a:stretch>
            <a:fillRect/>
          </a:stretch>
        </p:blipFill>
        <p:spPr>
          <a:xfrm>
            <a:off x="1543050" y="2572544"/>
            <a:ext cx="9105900" cy="3060700"/>
          </a:xfrm>
        </p:spPr>
      </p:pic>
    </p:spTree>
    <p:extLst>
      <p:ext uri="{BB962C8B-B14F-4D97-AF65-F5344CB8AC3E}">
        <p14:creationId xmlns:p14="http://schemas.microsoft.com/office/powerpoint/2010/main" val="84330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8862-FDC2-324D-8DEE-37603288DCC6}"/>
              </a:ext>
            </a:extLst>
          </p:cNvPr>
          <p:cNvSpPr>
            <a:spLocks noGrp="1"/>
          </p:cNvSpPr>
          <p:nvPr>
            <p:ph type="title"/>
          </p:nvPr>
        </p:nvSpPr>
        <p:spPr/>
        <p:txBody>
          <a:bodyPr/>
          <a:lstStyle/>
          <a:p>
            <a:pPr algn="ctr"/>
            <a:r>
              <a:rPr lang="en-US" dirty="0"/>
              <a:t>Future Work and Recommendations</a:t>
            </a:r>
          </a:p>
        </p:txBody>
      </p:sp>
      <p:sp>
        <p:nvSpPr>
          <p:cNvPr id="3" name="Content Placeholder 2">
            <a:extLst>
              <a:ext uri="{FF2B5EF4-FFF2-40B4-BE49-F238E27FC236}">
                <a16:creationId xmlns:a16="http://schemas.microsoft.com/office/drawing/2014/main" id="{DA0BA610-907C-A54B-BBC6-4D788DE7B4E3}"/>
              </a:ext>
            </a:extLst>
          </p:cNvPr>
          <p:cNvSpPr>
            <a:spLocks noGrp="1"/>
          </p:cNvSpPr>
          <p:nvPr>
            <p:ph idx="1"/>
          </p:nvPr>
        </p:nvSpPr>
        <p:spPr/>
        <p:txBody>
          <a:bodyPr/>
          <a:lstStyle/>
          <a:p>
            <a:r>
              <a:rPr lang="en-US" dirty="0"/>
              <a:t>Add more features to improve the predictive accuracy of forecasts going forward</a:t>
            </a:r>
          </a:p>
          <a:p>
            <a:r>
              <a:rPr lang="en-US" dirty="0"/>
              <a:t>Apply a different training to test set ratio, a shorter training set could be a better predictor</a:t>
            </a:r>
          </a:p>
          <a:p>
            <a:r>
              <a:rPr lang="en-US" dirty="0"/>
              <a:t>The model was unable to predict greater accuracy than the mean of test set</a:t>
            </a:r>
          </a:p>
          <a:p>
            <a:r>
              <a:rPr lang="en-US" dirty="0"/>
              <a:t>However, we were able to make useful insights to where a client can see directions of volatility and seasonal patterns</a:t>
            </a:r>
          </a:p>
        </p:txBody>
      </p:sp>
    </p:spTree>
    <p:extLst>
      <p:ext uri="{BB962C8B-B14F-4D97-AF65-F5344CB8AC3E}">
        <p14:creationId xmlns:p14="http://schemas.microsoft.com/office/powerpoint/2010/main" val="320519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4378-5A92-CF45-9F41-8DC6B45BC32F}"/>
              </a:ext>
            </a:extLst>
          </p:cNvPr>
          <p:cNvSpPr>
            <a:spLocks noGrp="1"/>
          </p:cNvSpPr>
          <p:nvPr>
            <p:ph type="title"/>
          </p:nvPr>
        </p:nvSpPr>
        <p:spPr/>
        <p:txBody>
          <a:bodyPr/>
          <a:lstStyle/>
          <a:p>
            <a:pPr algn="ctr"/>
            <a:r>
              <a:rPr lang="en-US" dirty="0"/>
              <a:t>Thank You!</a:t>
            </a:r>
          </a:p>
        </p:txBody>
      </p:sp>
      <p:sp>
        <p:nvSpPr>
          <p:cNvPr id="3" name="Content Placeholder 2">
            <a:extLst>
              <a:ext uri="{FF2B5EF4-FFF2-40B4-BE49-F238E27FC236}">
                <a16:creationId xmlns:a16="http://schemas.microsoft.com/office/drawing/2014/main" id="{2E4A46AE-2B37-3A49-97D8-10E010964274}"/>
              </a:ext>
            </a:extLst>
          </p:cNvPr>
          <p:cNvSpPr>
            <a:spLocks noGrp="1"/>
          </p:cNvSpPr>
          <p:nvPr>
            <p:ph idx="1"/>
          </p:nvPr>
        </p:nvSpPr>
        <p:spPr/>
        <p:txBody>
          <a:bodyPr/>
          <a:lstStyle/>
          <a:p>
            <a:r>
              <a:rPr lang="en-US" dirty="0">
                <a:hlinkClick r:id="rId2"/>
              </a:rPr>
              <a:t>https://github.com/ejnuss95/Springboard/tree/master/Capstone%20Boeing</a:t>
            </a:r>
            <a:endParaRPr lang="en-US" dirty="0"/>
          </a:p>
          <a:p>
            <a:endParaRPr lang="en-US" dirty="0"/>
          </a:p>
          <a:p>
            <a:endParaRPr lang="en-US" dirty="0"/>
          </a:p>
          <a:p>
            <a:r>
              <a:rPr lang="en-US" dirty="0">
                <a:hlinkClick r:id="rId3"/>
              </a:rPr>
              <a:t>https://www.linkedin.com/in/evan-nussbaum-2969b2a8/</a:t>
            </a:r>
            <a:r>
              <a:rPr lang="en-US" dirty="0"/>
              <a:t> </a:t>
            </a:r>
          </a:p>
          <a:p>
            <a:endParaRPr lang="en-US" dirty="0"/>
          </a:p>
          <a:p>
            <a:endParaRPr lang="en-US" dirty="0"/>
          </a:p>
          <a:p>
            <a:endParaRPr lang="en-US" dirty="0"/>
          </a:p>
        </p:txBody>
      </p:sp>
      <p:pic>
        <p:nvPicPr>
          <p:cNvPr id="5" name="Picture 4" descr="A large air plane on a runway at an airport&#10;&#10;Description automatically generated">
            <a:extLst>
              <a:ext uri="{FF2B5EF4-FFF2-40B4-BE49-F238E27FC236}">
                <a16:creationId xmlns:a16="http://schemas.microsoft.com/office/drawing/2014/main" id="{E9050C0D-D2FC-F540-8EAA-A92B6D10912B}"/>
              </a:ext>
            </a:extLst>
          </p:cNvPr>
          <p:cNvPicPr>
            <a:picLocks noChangeAspect="1"/>
          </p:cNvPicPr>
          <p:nvPr/>
        </p:nvPicPr>
        <p:blipFill>
          <a:blip r:embed="rId4"/>
          <a:stretch>
            <a:fillRect/>
          </a:stretch>
        </p:blipFill>
        <p:spPr>
          <a:xfrm>
            <a:off x="7750234" y="2878666"/>
            <a:ext cx="3890903" cy="3430059"/>
          </a:xfrm>
          <a:prstGeom prst="rect">
            <a:avLst/>
          </a:prstGeom>
        </p:spPr>
      </p:pic>
    </p:spTree>
    <p:extLst>
      <p:ext uri="{BB962C8B-B14F-4D97-AF65-F5344CB8AC3E}">
        <p14:creationId xmlns:p14="http://schemas.microsoft.com/office/powerpoint/2010/main" val="415663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D08F-3B52-6D49-99B9-FFF77584BC2F}"/>
              </a:ext>
            </a:extLst>
          </p:cNvPr>
          <p:cNvSpPr>
            <a:spLocks noGrp="1"/>
          </p:cNvSpPr>
          <p:nvPr>
            <p:ph type="title"/>
          </p:nvPr>
        </p:nvSpPr>
        <p:spPr/>
        <p:txBody>
          <a:bodyPr/>
          <a:lstStyle/>
          <a:p>
            <a:r>
              <a:rPr lang="en-US" dirty="0"/>
              <a:t>What is Volatility? </a:t>
            </a:r>
          </a:p>
        </p:txBody>
      </p:sp>
      <p:sp>
        <p:nvSpPr>
          <p:cNvPr id="3" name="Content Placeholder 2">
            <a:extLst>
              <a:ext uri="{FF2B5EF4-FFF2-40B4-BE49-F238E27FC236}">
                <a16:creationId xmlns:a16="http://schemas.microsoft.com/office/drawing/2014/main" id="{3135206F-8331-C54D-894A-591CBBBF68B0}"/>
              </a:ext>
            </a:extLst>
          </p:cNvPr>
          <p:cNvSpPr>
            <a:spLocks noGrp="1"/>
          </p:cNvSpPr>
          <p:nvPr>
            <p:ph idx="1"/>
          </p:nvPr>
        </p:nvSpPr>
        <p:spPr/>
        <p:txBody>
          <a:bodyPr/>
          <a:lstStyle/>
          <a:p>
            <a:r>
              <a:rPr lang="en-US" dirty="0"/>
              <a:t> Historical volatility (HV) is the volatility experienced by the underlying stock, stated in terms of annualized standard deviation as a percentage of the stock price. Historical volatility is helpful in comparing the volatility of one stock with that of another stock or to the stock itself over a period. </a:t>
            </a:r>
          </a:p>
          <a:p>
            <a:r>
              <a:rPr lang="en-US" dirty="0"/>
              <a:t>Implied volatility is often interpreted as the market’s expectation for the future volatility of a stock. Implied volatility can be derived from the price of an option. Specifically, implied volatility is the expected future volatility of the stock that is implied by the price of the stock’s options. </a:t>
            </a:r>
          </a:p>
          <a:p>
            <a:r>
              <a:rPr lang="en-US" dirty="0"/>
              <a:t>Higher volatility corresponds to a higher probability of a declining market, while lower volatility corresponds to a higher probability of a rising market. Investors can use this data on long term stock market </a:t>
            </a:r>
            <a:r>
              <a:rPr lang="en-US" b="1" dirty="0"/>
              <a:t>volatility</a:t>
            </a:r>
            <a:r>
              <a:rPr lang="en-US" dirty="0"/>
              <a:t> to align their portfolios with the associated expected returns.</a:t>
            </a:r>
          </a:p>
          <a:p>
            <a:endParaRPr lang="en-US" dirty="0"/>
          </a:p>
          <a:p>
            <a:endParaRPr lang="en-US" dirty="0"/>
          </a:p>
        </p:txBody>
      </p:sp>
    </p:spTree>
    <p:extLst>
      <p:ext uri="{BB962C8B-B14F-4D97-AF65-F5344CB8AC3E}">
        <p14:creationId xmlns:p14="http://schemas.microsoft.com/office/powerpoint/2010/main" val="355313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9805-20EF-0843-8D30-DABE3B839104}"/>
              </a:ext>
            </a:extLst>
          </p:cNvPr>
          <p:cNvSpPr>
            <a:spLocks noGrp="1"/>
          </p:cNvSpPr>
          <p:nvPr>
            <p:ph type="title"/>
          </p:nvPr>
        </p:nvSpPr>
        <p:spPr/>
        <p:txBody>
          <a:bodyPr/>
          <a:lstStyle/>
          <a:p>
            <a:pPr algn="ctr"/>
            <a:r>
              <a:rPr lang="en-US" dirty="0"/>
              <a:t>Methodology</a:t>
            </a:r>
          </a:p>
        </p:txBody>
      </p:sp>
      <p:sp>
        <p:nvSpPr>
          <p:cNvPr id="3" name="Content Placeholder 2">
            <a:extLst>
              <a:ext uri="{FF2B5EF4-FFF2-40B4-BE49-F238E27FC236}">
                <a16:creationId xmlns:a16="http://schemas.microsoft.com/office/drawing/2014/main" id="{CDA6EC5E-1DB8-C547-9D41-E3960E5A7712}"/>
              </a:ext>
            </a:extLst>
          </p:cNvPr>
          <p:cNvSpPr>
            <a:spLocks noGrp="1"/>
          </p:cNvSpPr>
          <p:nvPr>
            <p:ph idx="1"/>
          </p:nvPr>
        </p:nvSpPr>
        <p:spPr/>
        <p:txBody>
          <a:bodyPr/>
          <a:lstStyle/>
          <a:p>
            <a:r>
              <a:rPr lang="en-US" dirty="0"/>
              <a:t>Obtain the data and wrangle it to make sure the data is cleaned up</a:t>
            </a:r>
          </a:p>
          <a:p>
            <a:r>
              <a:rPr lang="en-US" dirty="0"/>
              <a:t>Do an Exploratory Data Analysis to make insights and conclusions in various ways</a:t>
            </a:r>
          </a:p>
          <a:p>
            <a:r>
              <a:rPr lang="en-US" dirty="0"/>
              <a:t>Use that data make a time-series analysis</a:t>
            </a:r>
          </a:p>
          <a:p>
            <a:r>
              <a:rPr lang="en-US" dirty="0"/>
              <a:t>Build predictive Machine Learning models</a:t>
            </a:r>
          </a:p>
          <a:p>
            <a:r>
              <a:rPr lang="en-US" dirty="0"/>
              <a:t>Attempt to make a useful recommendation to a client or organization</a:t>
            </a:r>
          </a:p>
        </p:txBody>
      </p:sp>
    </p:spTree>
    <p:extLst>
      <p:ext uri="{BB962C8B-B14F-4D97-AF65-F5344CB8AC3E}">
        <p14:creationId xmlns:p14="http://schemas.microsoft.com/office/powerpoint/2010/main" val="158383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AA0A-0ED4-2744-8FD2-7F06CB5CAC7F}"/>
              </a:ext>
            </a:extLst>
          </p:cNvPr>
          <p:cNvSpPr>
            <a:spLocks noGrp="1"/>
          </p:cNvSpPr>
          <p:nvPr>
            <p:ph type="title"/>
          </p:nvPr>
        </p:nvSpPr>
        <p:spPr/>
        <p:txBody>
          <a:bodyPr/>
          <a:lstStyle/>
          <a:p>
            <a:r>
              <a:rPr lang="en-US" dirty="0"/>
              <a:t>Where is my data coming from?</a:t>
            </a:r>
          </a:p>
        </p:txBody>
      </p:sp>
      <p:sp>
        <p:nvSpPr>
          <p:cNvPr id="3" name="Content Placeholder 2">
            <a:extLst>
              <a:ext uri="{FF2B5EF4-FFF2-40B4-BE49-F238E27FC236}">
                <a16:creationId xmlns:a16="http://schemas.microsoft.com/office/drawing/2014/main" id="{8950D50D-69DC-5944-A777-F3DDA2BB9210}"/>
              </a:ext>
            </a:extLst>
          </p:cNvPr>
          <p:cNvSpPr>
            <a:spLocks noGrp="1"/>
          </p:cNvSpPr>
          <p:nvPr>
            <p:ph idx="1"/>
          </p:nvPr>
        </p:nvSpPr>
        <p:spPr/>
        <p:txBody>
          <a:bodyPr/>
          <a:lstStyle/>
          <a:p>
            <a:r>
              <a:rPr lang="en-US" dirty="0" err="1"/>
              <a:t>Quandl</a:t>
            </a:r>
            <a:r>
              <a:rPr lang="en-US" dirty="0"/>
              <a:t> is a marketplace for financial, economic, and alternative data delivered in modern formats for today’s analysts. </a:t>
            </a:r>
          </a:p>
          <a:p>
            <a:r>
              <a:rPr lang="en-US" dirty="0"/>
              <a:t>Found the Boeing stock info that includes closing price, volume, high, low etc. </a:t>
            </a:r>
          </a:p>
          <a:p>
            <a:r>
              <a:rPr lang="en-US" dirty="0"/>
              <a:t>Found the Boeing option info that includes historical and implied volatility at various different maturity lengths</a:t>
            </a:r>
          </a:p>
          <a:p>
            <a:r>
              <a:rPr lang="en-US" dirty="0"/>
              <a:t>Merge the two datasets to see it as one</a:t>
            </a:r>
          </a:p>
          <a:p>
            <a:r>
              <a:rPr lang="en-US" dirty="0"/>
              <a:t>Remove any null values to have cleaned up data</a:t>
            </a:r>
          </a:p>
          <a:p>
            <a:endParaRPr lang="en-US" dirty="0"/>
          </a:p>
        </p:txBody>
      </p:sp>
    </p:spTree>
    <p:extLst>
      <p:ext uri="{BB962C8B-B14F-4D97-AF65-F5344CB8AC3E}">
        <p14:creationId xmlns:p14="http://schemas.microsoft.com/office/powerpoint/2010/main" val="286900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F530-CF5F-374A-BCF0-7F007FE05773}"/>
              </a:ext>
            </a:extLst>
          </p:cNvPr>
          <p:cNvSpPr>
            <a:spLocks noGrp="1"/>
          </p:cNvSpPr>
          <p:nvPr>
            <p:ph type="title"/>
          </p:nvPr>
        </p:nvSpPr>
        <p:spPr/>
        <p:txBody>
          <a:bodyPr/>
          <a:lstStyle/>
          <a:p>
            <a:pPr algn="ctr"/>
            <a:r>
              <a:rPr lang="en-US" dirty="0"/>
              <a:t>Boeing Stock Price 2013-2017</a:t>
            </a:r>
          </a:p>
        </p:txBody>
      </p:sp>
      <p:pic>
        <p:nvPicPr>
          <p:cNvPr id="5" name="Content Placeholder 4" descr="Chart, histogram&#10;&#10;Description automatically generated">
            <a:extLst>
              <a:ext uri="{FF2B5EF4-FFF2-40B4-BE49-F238E27FC236}">
                <a16:creationId xmlns:a16="http://schemas.microsoft.com/office/drawing/2014/main" id="{B102F168-8489-7E4E-B55F-17EDC9EE433D}"/>
              </a:ext>
            </a:extLst>
          </p:cNvPr>
          <p:cNvPicPr>
            <a:picLocks noGrp="1" noChangeAspect="1"/>
          </p:cNvPicPr>
          <p:nvPr>
            <p:ph idx="1"/>
          </p:nvPr>
        </p:nvPicPr>
        <p:blipFill>
          <a:blip r:embed="rId2"/>
          <a:stretch>
            <a:fillRect/>
          </a:stretch>
        </p:blipFill>
        <p:spPr>
          <a:xfrm>
            <a:off x="1845733" y="2112963"/>
            <a:ext cx="8144933" cy="3927104"/>
          </a:xfrm>
        </p:spPr>
      </p:pic>
    </p:spTree>
    <p:extLst>
      <p:ext uri="{BB962C8B-B14F-4D97-AF65-F5344CB8AC3E}">
        <p14:creationId xmlns:p14="http://schemas.microsoft.com/office/powerpoint/2010/main" val="357361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67AA-1458-A748-AAF0-AB1989B12314}"/>
              </a:ext>
            </a:extLst>
          </p:cNvPr>
          <p:cNvSpPr>
            <a:spLocks noGrp="1"/>
          </p:cNvSpPr>
          <p:nvPr>
            <p:ph type="title"/>
          </p:nvPr>
        </p:nvSpPr>
        <p:spPr/>
        <p:txBody>
          <a:bodyPr/>
          <a:lstStyle/>
          <a:p>
            <a:r>
              <a:rPr lang="en-US" dirty="0"/>
              <a:t>Implied and Historical Volatility</a:t>
            </a:r>
          </a:p>
        </p:txBody>
      </p:sp>
      <p:pic>
        <p:nvPicPr>
          <p:cNvPr id="5" name="Content Placeholder 4" descr="Chart, line chart&#10;&#10;Description automatically generated">
            <a:extLst>
              <a:ext uri="{FF2B5EF4-FFF2-40B4-BE49-F238E27FC236}">
                <a16:creationId xmlns:a16="http://schemas.microsoft.com/office/drawing/2014/main" id="{9C8F2FAD-3DF8-F740-A3ED-AABE86C95490}"/>
              </a:ext>
            </a:extLst>
          </p:cNvPr>
          <p:cNvPicPr>
            <a:picLocks noGrp="1" noChangeAspect="1"/>
          </p:cNvPicPr>
          <p:nvPr>
            <p:ph idx="1"/>
          </p:nvPr>
        </p:nvPicPr>
        <p:blipFill>
          <a:blip r:embed="rId2"/>
          <a:stretch>
            <a:fillRect/>
          </a:stretch>
        </p:blipFill>
        <p:spPr>
          <a:xfrm>
            <a:off x="0" y="1625600"/>
            <a:ext cx="6096000" cy="4890558"/>
          </a:xfrm>
        </p:spPr>
      </p:pic>
      <p:pic>
        <p:nvPicPr>
          <p:cNvPr id="7" name="Picture 6" descr="Chart, line chart&#10;&#10;Description automatically generated">
            <a:extLst>
              <a:ext uri="{FF2B5EF4-FFF2-40B4-BE49-F238E27FC236}">
                <a16:creationId xmlns:a16="http://schemas.microsoft.com/office/drawing/2014/main" id="{92BAF8ED-A507-A64B-8C1C-7624816AEC67}"/>
              </a:ext>
            </a:extLst>
          </p:cNvPr>
          <p:cNvPicPr>
            <a:picLocks noChangeAspect="1"/>
          </p:cNvPicPr>
          <p:nvPr/>
        </p:nvPicPr>
        <p:blipFill>
          <a:blip r:embed="rId3"/>
          <a:stretch>
            <a:fillRect/>
          </a:stretch>
        </p:blipFill>
        <p:spPr>
          <a:xfrm>
            <a:off x="6096000" y="1625599"/>
            <a:ext cx="6096000" cy="4890557"/>
          </a:xfrm>
          <a:prstGeom prst="rect">
            <a:avLst/>
          </a:prstGeom>
        </p:spPr>
      </p:pic>
    </p:spTree>
    <p:extLst>
      <p:ext uri="{BB962C8B-B14F-4D97-AF65-F5344CB8AC3E}">
        <p14:creationId xmlns:p14="http://schemas.microsoft.com/office/powerpoint/2010/main" val="216087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F4D2-F86B-814D-810A-1FFA87D62668}"/>
              </a:ext>
            </a:extLst>
          </p:cNvPr>
          <p:cNvSpPr>
            <a:spLocks noGrp="1"/>
          </p:cNvSpPr>
          <p:nvPr>
            <p:ph type="title"/>
          </p:nvPr>
        </p:nvSpPr>
        <p:spPr/>
        <p:txBody>
          <a:bodyPr/>
          <a:lstStyle/>
          <a:p>
            <a:pPr algn="ctr"/>
            <a:r>
              <a:rPr lang="en-US" dirty="0"/>
              <a:t>Seasonal Trends</a:t>
            </a:r>
          </a:p>
        </p:txBody>
      </p:sp>
      <p:pic>
        <p:nvPicPr>
          <p:cNvPr id="5" name="Content Placeholder 4" descr="Graphical user interface, text, application&#10;&#10;Description automatically generated">
            <a:extLst>
              <a:ext uri="{FF2B5EF4-FFF2-40B4-BE49-F238E27FC236}">
                <a16:creationId xmlns:a16="http://schemas.microsoft.com/office/drawing/2014/main" id="{A9056346-51D9-DE4C-B890-18B228D04130}"/>
              </a:ext>
            </a:extLst>
          </p:cNvPr>
          <p:cNvPicPr>
            <a:picLocks noGrp="1" noChangeAspect="1"/>
          </p:cNvPicPr>
          <p:nvPr>
            <p:ph idx="1"/>
          </p:nvPr>
        </p:nvPicPr>
        <p:blipFill>
          <a:blip r:embed="rId2"/>
          <a:stretch>
            <a:fillRect/>
          </a:stretch>
        </p:blipFill>
        <p:spPr>
          <a:xfrm>
            <a:off x="1422949" y="2112963"/>
            <a:ext cx="9346102" cy="3979862"/>
          </a:xfrm>
        </p:spPr>
      </p:pic>
    </p:spTree>
    <p:extLst>
      <p:ext uri="{BB962C8B-B14F-4D97-AF65-F5344CB8AC3E}">
        <p14:creationId xmlns:p14="http://schemas.microsoft.com/office/powerpoint/2010/main" val="370228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60810-7151-C64D-A4D6-EC18C9F551FB}"/>
              </a:ext>
            </a:extLst>
          </p:cNvPr>
          <p:cNvSpPr>
            <a:spLocks noGrp="1"/>
          </p:cNvSpPr>
          <p:nvPr>
            <p:ph type="title"/>
          </p:nvPr>
        </p:nvSpPr>
        <p:spPr/>
        <p:txBody>
          <a:bodyPr/>
          <a:lstStyle/>
          <a:p>
            <a:pPr algn="ctr"/>
            <a:r>
              <a:rPr lang="en-US" dirty="0"/>
              <a:t>Heatmap Correlations </a:t>
            </a:r>
          </a:p>
        </p:txBody>
      </p:sp>
      <p:pic>
        <p:nvPicPr>
          <p:cNvPr id="5" name="Content Placeholder 4" descr="Chart&#10;&#10;Description automatically generated">
            <a:extLst>
              <a:ext uri="{FF2B5EF4-FFF2-40B4-BE49-F238E27FC236}">
                <a16:creationId xmlns:a16="http://schemas.microsoft.com/office/drawing/2014/main" id="{9BBAB38B-D669-5F42-9323-4353DE7A0559}"/>
              </a:ext>
            </a:extLst>
          </p:cNvPr>
          <p:cNvPicPr>
            <a:picLocks noGrp="1" noChangeAspect="1"/>
          </p:cNvPicPr>
          <p:nvPr>
            <p:ph idx="1"/>
          </p:nvPr>
        </p:nvPicPr>
        <p:blipFill>
          <a:blip r:embed="rId2"/>
          <a:stretch>
            <a:fillRect/>
          </a:stretch>
        </p:blipFill>
        <p:spPr>
          <a:xfrm>
            <a:off x="1473201" y="1320800"/>
            <a:ext cx="9335844" cy="4772025"/>
          </a:xfrm>
        </p:spPr>
      </p:pic>
    </p:spTree>
    <p:extLst>
      <p:ext uri="{BB962C8B-B14F-4D97-AF65-F5344CB8AC3E}">
        <p14:creationId xmlns:p14="http://schemas.microsoft.com/office/powerpoint/2010/main" val="352282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6944-9E12-4E45-9DD3-8EB42C7CB35B}"/>
              </a:ext>
            </a:extLst>
          </p:cNvPr>
          <p:cNvSpPr>
            <a:spLocks noGrp="1"/>
          </p:cNvSpPr>
          <p:nvPr>
            <p:ph type="title"/>
          </p:nvPr>
        </p:nvSpPr>
        <p:spPr/>
        <p:txBody>
          <a:bodyPr/>
          <a:lstStyle/>
          <a:p>
            <a:r>
              <a:rPr lang="en-US" dirty="0"/>
              <a:t>ECDF of 20 and 30 Day Volatilities</a:t>
            </a:r>
          </a:p>
        </p:txBody>
      </p:sp>
      <p:pic>
        <p:nvPicPr>
          <p:cNvPr id="5" name="Content Placeholder 4" descr="Graphical user interface, chart, line chart&#10;&#10;Description automatically generated">
            <a:extLst>
              <a:ext uri="{FF2B5EF4-FFF2-40B4-BE49-F238E27FC236}">
                <a16:creationId xmlns:a16="http://schemas.microsoft.com/office/drawing/2014/main" id="{5156611E-31AB-FA42-BC16-7B397C7A34C9}"/>
              </a:ext>
            </a:extLst>
          </p:cNvPr>
          <p:cNvPicPr>
            <a:picLocks noGrp="1" noChangeAspect="1"/>
          </p:cNvPicPr>
          <p:nvPr>
            <p:ph idx="1"/>
          </p:nvPr>
        </p:nvPicPr>
        <p:blipFill>
          <a:blip r:embed="rId2"/>
          <a:stretch>
            <a:fillRect/>
          </a:stretch>
        </p:blipFill>
        <p:spPr>
          <a:xfrm>
            <a:off x="1322685" y="2112963"/>
            <a:ext cx="9546631" cy="3979862"/>
          </a:xfrm>
        </p:spPr>
      </p:pic>
    </p:spTree>
    <p:extLst>
      <p:ext uri="{BB962C8B-B14F-4D97-AF65-F5344CB8AC3E}">
        <p14:creationId xmlns:p14="http://schemas.microsoft.com/office/powerpoint/2010/main" val="270470658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43</TotalTime>
  <Words>441</Words>
  <Application>Microsoft Macintosh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Sitka Heading</vt:lpstr>
      <vt:lpstr>Source Sans Pro</vt:lpstr>
      <vt:lpstr>3DFloatVTI</vt:lpstr>
      <vt:lpstr>BOEING STOCK VOLATILITY</vt:lpstr>
      <vt:lpstr>What is Volatility? </vt:lpstr>
      <vt:lpstr>Methodology</vt:lpstr>
      <vt:lpstr>Where is my data coming from?</vt:lpstr>
      <vt:lpstr>Boeing Stock Price 2013-2017</vt:lpstr>
      <vt:lpstr>Implied and Historical Volatility</vt:lpstr>
      <vt:lpstr>Seasonal Trends</vt:lpstr>
      <vt:lpstr>Heatmap Correlations </vt:lpstr>
      <vt:lpstr>ECDF of 20 and 30 Day Volatilities</vt:lpstr>
      <vt:lpstr>Regression between Predicted and Actual Volatility</vt:lpstr>
      <vt:lpstr>Baseline auto-ARIMA model</vt:lpstr>
      <vt:lpstr>Facebook Prophet Models</vt:lpstr>
      <vt:lpstr>10-Day Rolling Models</vt:lpstr>
      <vt:lpstr>Direction of Volatility in a Year</vt:lpstr>
      <vt:lpstr>Model Conclusions</vt:lpstr>
      <vt:lpstr>Future Work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BOEING STOCK VOLATILITY</dc:title>
  <dc:creator>ejnuss95@gmail.com</dc:creator>
  <cp:lastModifiedBy>ejnuss95@gmail.com</cp:lastModifiedBy>
  <cp:revision>5</cp:revision>
  <dcterms:created xsi:type="dcterms:W3CDTF">2020-10-20T18:16:40Z</dcterms:created>
  <dcterms:modified xsi:type="dcterms:W3CDTF">2020-10-20T19:00:09Z</dcterms:modified>
</cp:coreProperties>
</file>