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8" r:id="rId2"/>
    <p:sldId id="257" r:id="rId3"/>
    <p:sldId id="259" r:id="rId4"/>
    <p:sldId id="295" r:id="rId5"/>
    <p:sldId id="260" r:id="rId6"/>
    <p:sldId id="261" r:id="rId7"/>
    <p:sldId id="262" r:id="rId8"/>
    <p:sldId id="263" r:id="rId9"/>
    <p:sldId id="264" r:id="rId10"/>
    <p:sldId id="266" r:id="rId11"/>
    <p:sldId id="267" r:id="rId12"/>
    <p:sldId id="268" r:id="rId13"/>
    <p:sldId id="271" r:id="rId14"/>
    <p:sldId id="270" r:id="rId15"/>
    <p:sldId id="274" r:id="rId16"/>
    <p:sldId id="277" r:id="rId17"/>
    <p:sldId id="273" r:id="rId18"/>
    <p:sldId id="279" r:id="rId19"/>
    <p:sldId id="280" r:id="rId20"/>
    <p:sldId id="281" r:id="rId21"/>
    <p:sldId id="282" r:id="rId22"/>
    <p:sldId id="283" r:id="rId23"/>
    <p:sldId id="285" r:id="rId24"/>
    <p:sldId id="286" r:id="rId25"/>
    <p:sldId id="287" r:id="rId26"/>
    <p:sldId id="288" r:id="rId27"/>
    <p:sldId id="289" r:id="rId28"/>
    <p:sldId id="290" r:id="rId29"/>
    <p:sldId id="293" r:id="rId30"/>
    <p:sldId id="291" r:id="rId31"/>
    <p:sldId id="302" r:id="rId32"/>
    <p:sldId id="294" r:id="rId33"/>
    <p:sldId id="275" r:id="rId34"/>
    <p:sldId id="278" r:id="rId35"/>
    <p:sldId id="297" r:id="rId36"/>
    <p:sldId id="299" r:id="rId37"/>
    <p:sldId id="301" r:id="rId3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76" autoAdjust="0"/>
  </p:normalViewPr>
  <p:slideViewPr>
    <p:cSldViewPr>
      <p:cViewPr varScale="1">
        <p:scale>
          <a:sx n="98" d="100"/>
          <a:sy n="98" d="100"/>
        </p:scale>
        <p:origin x="-192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3D3004-9B17-4185-8785-B3893F994A7E}" type="datetimeFigureOut">
              <a:rPr lang="de-AT" smtClean="0"/>
              <a:t>12.12.2014</a:t>
            </a:fld>
            <a:endParaRPr lang="de-AT"/>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2D79EF-7269-46DF-B5F3-837F1FE3AED9}" type="slidenum">
              <a:rPr lang="de-AT" smtClean="0"/>
              <a:t>‹Nr.›</a:t>
            </a:fld>
            <a:endParaRPr lang="de-AT"/>
          </a:p>
        </p:txBody>
      </p:sp>
    </p:spTree>
    <p:extLst>
      <p:ext uri="{BB962C8B-B14F-4D97-AF65-F5344CB8AC3E}">
        <p14:creationId xmlns:p14="http://schemas.microsoft.com/office/powerpoint/2010/main" val="223636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a:t>
            </a:fld>
            <a:endParaRPr lang="de-AT"/>
          </a:p>
        </p:txBody>
      </p:sp>
    </p:spTree>
    <p:extLst>
      <p:ext uri="{BB962C8B-B14F-4D97-AF65-F5344CB8AC3E}">
        <p14:creationId xmlns:p14="http://schemas.microsoft.com/office/powerpoint/2010/main" val="1050152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Knoteneigenschaften</a:t>
            </a:r>
          </a:p>
          <a:p>
            <a:pPr lvl="1"/>
            <a:r>
              <a:rPr lang="de-AT" dirty="0" smtClean="0"/>
              <a:t>Eindeutige Knoten ID</a:t>
            </a:r>
          </a:p>
          <a:p>
            <a:pPr lvl="1"/>
            <a:r>
              <a:rPr lang="de-AT" dirty="0" smtClean="0"/>
              <a:t>Typ des Aufrufs</a:t>
            </a:r>
          </a:p>
          <a:p>
            <a:pPr lvl="1"/>
            <a:r>
              <a:rPr lang="de-AT" dirty="0" smtClean="0"/>
              <a:t>Parameter des Aufrufs</a:t>
            </a:r>
          </a:p>
          <a:p>
            <a:pPr lvl="1"/>
            <a:r>
              <a:rPr lang="de-AT" dirty="0" smtClean="0"/>
              <a:t>Mit dem Aufruf verbundener Funktionsparameter</a:t>
            </a:r>
          </a:p>
          <a:p>
            <a:pPr lvl="1"/>
            <a:r>
              <a:rPr lang="de-AT" dirty="0" smtClean="0"/>
              <a:t>Durch Funktionsparameter gebundene Variablen</a:t>
            </a:r>
          </a:p>
          <a:p>
            <a:pPr lvl="1"/>
            <a:endParaRPr lang="de-AT" dirty="0" smtClean="0"/>
          </a:p>
          <a:p>
            <a:r>
              <a:rPr lang="de-AT" dirty="0" smtClean="0"/>
              <a:t>Genug Information um</a:t>
            </a:r>
          </a:p>
          <a:p>
            <a:pPr lvl="1"/>
            <a:r>
              <a:rPr lang="de-AT" dirty="0" smtClean="0"/>
              <a:t>Knoten eindeutig zu Identifizieren</a:t>
            </a:r>
          </a:p>
          <a:p>
            <a:pPr lvl="1"/>
            <a:r>
              <a:rPr lang="de-AT" dirty="0" smtClean="0"/>
              <a:t>Knoten miteinander zu vergleichen </a:t>
            </a:r>
          </a:p>
          <a:p>
            <a:pPr lvl="2"/>
            <a:r>
              <a:rPr lang="de-AT" dirty="0" smtClean="0"/>
              <a:t>Alle Eigenschaften gleich </a:t>
            </a:r>
            <a:r>
              <a:rPr lang="de-AT" dirty="0" smtClean="0">
                <a:sym typeface="Wingdings" panose="05000000000000000000" pitchFamily="2" charset="2"/>
              </a:rPr>
              <a:t> Ergebnis der Ausführung gleich</a:t>
            </a:r>
          </a:p>
          <a:p>
            <a:pPr lvl="1"/>
            <a:r>
              <a:rPr lang="de-AT" dirty="0" smtClean="0">
                <a:sym typeface="Wingdings" panose="05000000000000000000" pitchFamily="2" charset="2"/>
              </a:rPr>
              <a:t>Knoten erneut auszuführen </a:t>
            </a:r>
          </a:p>
          <a:p>
            <a:pPr lvl="1"/>
            <a:endParaRPr lang="de-AT" dirty="0" smtClean="0">
              <a:sym typeface="Wingdings" panose="05000000000000000000" pitchFamily="2" charset="2"/>
            </a:endParaRPr>
          </a:p>
          <a:p>
            <a:pPr lvl="1"/>
            <a:r>
              <a:rPr lang="de-AT" dirty="0" smtClean="0">
                <a:sym typeface="Wingdings" panose="05000000000000000000" pitchFamily="2" charset="2"/>
              </a:rPr>
              <a:t>Datensammlung Problematisch</a:t>
            </a:r>
          </a:p>
        </p:txBody>
      </p:sp>
      <p:sp>
        <p:nvSpPr>
          <p:cNvPr id="4" name="Foliennummernplatzhalter 3"/>
          <p:cNvSpPr>
            <a:spLocks noGrp="1"/>
          </p:cNvSpPr>
          <p:nvPr>
            <p:ph type="sldNum" sz="quarter" idx="10"/>
          </p:nvPr>
        </p:nvSpPr>
        <p:spPr/>
        <p:txBody>
          <a:bodyPr/>
          <a:lstStyle/>
          <a:p>
            <a:fld id="{4B2D79EF-7269-46DF-B5F3-837F1FE3AED9}" type="slidenum">
              <a:rPr lang="de-AT" smtClean="0"/>
              <a:t>14</a:t>
            </a:fld>
            <a:endParaRPr lang="de-AT"/>
          </a:p>
        </p:txBody>
      </p:sp>
    </p:spTree>
    <p:extLst>
      <p:ext uri="{BB962C8B-B14F-4D97-AF65-F5344CB8AC3E}">
        <p14:creationId xmlns:p14="http://schemas.microsoft.com/office/powerpoint/2010/main" val="319177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15</a:t>
            </a:fld>
            <a:endParaRPr lang="de-AT"/>
          </a:p>
        </p:txBody>
      </p:sp>
    </p:spTree>
    <p:extLst>
      <p:ext uri="{BB962C8B-B14F-4D97-AF65-F5344CB8AC3E}">
        <p14:creationId xmlns:p14="http://schemas.microsoft.com/office/powerpoint/2010/main" val="315362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17</a:t>
            </a:fld>
            <a:endParaRPr lang="de-AT"/>
          </a:p>
        </p:txBody>
      </p:sp>
    </p:spTree>
    <p:extLst>
      <p:ext uri="{BB962C8B-B14F-4D97-AF65-F5344CB8AC3E}">
        <p14:creationId xmlns:p14="http://schemas.microsoft.com/office/powerpoint/2010/main" val="2933897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Alle Eigenschaften</a:t>
            </a:r>
            <a:r>
              <a:rPr lang="de-AT" baseline="0" dirty="0" smtClean="0"/>
              <a:t> Gleich </a:t>
            </a:r>
            <a:r>
              <a:rPr lang="de-AT" baseline="0" dirty="0" smtClean="0">
                <a:sym typeface="Wingdings" panose="05000000000000000000" pitchFamily="2" charset="2"/>
              </a:rPr>
              <a:t> Gleich Ausgeführt</a:t>
            </a:r>
          </a:p>
          <a:p>
            <a:r>
              <a:rPr lang="de-AT" baseline="0" dirty="0" smtClean="0">
                <a:sym typeface="Wingdings" panose="05000000000000000000" pitchFamily="2" charset="2"/>
              </a:rPr>
              <a:t>Was bedeutet optimal </a:t>
            </a:r>
            <a:r>
              <a:rPr lang="de-AT" baseline="0" dirty="0" err="1" smtClean="0">
                <a:sym typeface="Wingdings" panose="05000000000000000000" pitchFamily="2" charset="2"/>
              </a:rPr>
              <a:t>alloziert</a:t>
            </a:r>
            <a:r>
              <a:rPr lang="de-AT" baseline="0" dirty="0" smtClean="0">
                <a:sym typeface="Wingdings" panose="05000000000000000000" pitchFamily="2" charset="2"/>
              </a:rPr>
              <a:t>? </a:t>
            </a:r>
          </a:p>
          <a:p>
            <a:r>
              <a:rPr lang="de-AT" baseline="0" dirty="0" smtClean="0">
                <a:sym typeface="Wingdings" panose="05000000000000000000" pitchFamily="2" charset="2"/>
              </a:rPr>
              <a:t>Was bedeutet naiv?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18</a:t>
            </a:fld>
            <a:endParaRPr lang="de-AT"/>
          </a:p>
        </p:txBody>
      </p:sp>
    </p:spTree>
    <p:extLst>
      <p:ext uri="{BB962C8B-B14F-4D97-AF65-F5344CB8AC3E}">
        <p14:creationId xmlns:p14="http://schemas.microsoft.com/office/powerpoint/2010/main" val="4235423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AT" dirty="0" smtClean="0"/>
              <a:t>Erwähnen: </a:t>
            </a:r>
          </a:p>
          <a:p>
            <a:pPr lvl="0"/>
            <a:r>
              <a:rPr lang="de-AT" dirty="0" smtClean="0"/>
              <a:t>Einfügen/Löschen hier nicht besonders interessant</a:t>
            </a:r>
          </a:p>
          <a:p>
            <a:pPr lvl="0"/>
            <a:r>
              <a:rPr lang="de-AT" dirty="0" smtClean="0"/>
              <a:t>Erwähnen: Stabilitätsprobleme beim Exhaustive </a:t>
            </a:r>
            <a:r>
              <a:rPr lang="de-AT" dirty="0" err="1" smtClean="0"/>
              <a:t>Testing</a:t>
            </a:r>
            <a:r>
              <a:rPr lang="de-AT" dirty="0" smtClean="0"/>
              <a:t>.</a:t>
            </a:r>
            <a:r>
              <a:rPr lang="de-AT" baseline="0" dirty="0" smtClean="0"/>
              <a:t> Zudem hoher CPU/Speicherverbrauch</a:t>
            </a:r>
            <a:endParaRPr lang="de-AT" dirty="0" smtClean="0"/>
          </a:p>
          <a:p>
            <a:r>
              <a:rPr lang="de-AT" dirty="0" err="1" smtClean="0"/>
              <a:t>Mittlung</a:t>
            </a:r>
            <a:r>
              <a:rPr lang="de-AT" baseline="0" dirty="0" smtClean="0"/>
              <a:t> aus 5 Runs. </a:t>
            </a:r>
            <a:br>
              <a:rPr lang="de-AT" baseline="0" dirty="0" smtClean="0"/>
            </a:br>
            <a:r>
              <a:rPr lang="de-AT" baseline="0" dirty="0" smtClean="0"/>
              <a:t>Limit: Zeit. Zeitkomplexität von TBD steigt sehr hoch an (Overhead/Implementierung)</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20</a:t>
            </a:fld>
            <a:endParaRPr lang="de-AT"/>
          </a:p>
        </p:txBody>
      </p:sp>
    </p:spTree>
    <p:extLst>
      <p:ext uri="{BB962C8B-B14F-4D97-AF65-F5344CB8AC3E}">
        <p14:creationId xmlns:p14="http://schemas.microsoft.com/office/powerpoint/2010/main" val="3111980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22</a:t>
            </a:fld>
            <a:endParaRPr lang="de-AT"/>
          </a:p>
        </p:txBody>
      </p:sp>
    </p:spTree>
    <p:extLst>
      <p:ext uri="{BB962C8B-B14F-4D97-AF65-F5344CB8AC3E}">
        <p14:creationId xmlns:p14="http://schemas.microsoft.com/office/powerpoint/2010/main" val="3446349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23</a:t>
            </a:fld>
            <a:endParaRPr lang="de-AT"/>
          </a:p>
        </p:txBody>
      </p:sp>
    </p:spTree>
    <p:extLst>
      <p:ext uri="{BB962C8B-B14F-4D97-AF65-F5344CB8AC3E}">
        <p14:creationId xmlns:p14="http://schemas.microsoft.com/office/powerpoint/2010/main" val="3446349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24</a:t>
            </a:fld>
            <a:endParaRPr lang="de-AT"/>
          </a:p>
        </p:txBody>
      </p:sp>
    </p:spTree>
    <p:extLst>
      <p:ext uri="{BB962C8B-B14F-4D97-AF65-F5344CB8AC3E}">
        <p14:creationId xmlns:p14="http://schemas.microsoft.com/office/powerpoint/2010/main" val="3446349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Erwartet:</a:t>
            </a:r>
            <a:r>
              <a:rPr lang="de-AT" baseline="0" dirty="0" smtClean="0"/>
              <a:t> O(log(k)) laut theoretischen Beweis, wurde aber in der Praxis anders beobachtet (ist auch Prof. klar).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25</a:t>
            </a:fld>
            <a:endParaRPr lang="de-AT"/>
          </a:p>
        </p:txBody>
      </p:sp>
    </p:spTree>
    <p:extLst>
      <p:ext uri="{BB962C8B-B14F-4D97-AF65-F5344CB8AC3E}">
        <p14:creationId xmlns:p14="http://schemas.microsoft.com/office/powerpoint/2010/main" val="1338082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26</a:t>
            </a:fld>
            <a:endParaRPr lang="de-AT"/>
          </a:p>
        </p:txBody>
      </p:sp>
    </p:spTree>
    <p:extLst>
      <p:ext uri="{BB962C8B-B14F-4D97-AF65-F5344CB8AC3E}">
        <p14:creationId xmlns:p14="http://schemas.microsoft.com/office/powerpoint/2010/main" val="163192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Dazu</a:t>
            </a:r>
            <a:r>
              <a:rPr lang="de-AT" baseline="0" dirty="0" smtClean="0"/>
              <a:t> Ansätze betrachten</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4</a:t>
            </a:fld>
            <a:endParaRPr lang="de-AT"/>
          </a:p>
        </p:txBody>
      </p:sp>
    </p:spTree>
    <p:extLst>
      <p:ext uri="{BB962C8B-B14F-4D97-AF65-F5344CB8AC3E}">
        <p14:creationId xmlns:p14="http://schemas.microsoft.com/office/powerpoint/2010/main" val="3531687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27</a:t>
            </a:fld>
            <a:endParaRPr lang="de-AT"/>
          </a:p>
        </p:txBody>
      </p:sp>
    </p:spTree>
    <p:extLst>
      <p:ext uri="{BB962C8B-B14F-4D97-AF65-F5344CB8AC3E}">
        <p14:creationId xmlns:p14="http://schemas.microsoft.com/office/powerpoint/2010/main" val="1631921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28</a:t>
            </a:fld>
            <a:endParaRPr lang="de-AT"/>
          </a:p>
        </p:txBody>
      </p:sp>
    </p:spTree>
    <p:extLst>
      <p:ext uri="{BB962C8B-B14F-4D97-AF65-F5344CB8AC3E}">
        <p14:creationId xmlns:p14="http://schemas.microsoft.com/office/powerpoint/2010/main" val="1631921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29</a:t>
            </a:fld>
            <a:endParaRPr lang="de-AT"/>
          </a:p>
        </p:txBody>
      </p:sp>
    </p:spTree>
    <p:extLst>
      <p:ext uri="{BB962C8B-B14F-4D97-AF65-F5344CB8AC3E}">
        <p14:creationId xmlns:p14="http://schemas.microsoft.com/office/powerpoint/2010/main" val="1631921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Alle Eigenschaften</a:t>
            </a:r>
            <a:r>
              <a:rPr lang="de-AT" baseline="0" dirty="0" smtClean="0"/>
              <a:t> Gleich </a:t>
            </a:r>
            <a:r>
              <a:rPr lang="de-AT" baseline="0" dirty="0" smtClean="0">
                <a:sym typeface="Wingdings" panose="05000000000000000000" pitchFamily="2" charset="2"/>
              </a:rPr>
              <a:t> Gleich Ausgeführt</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33</a:t>
            </a:fld>
            <a:endParaRPr lang="de-AT"/>
          </a:p>
        </p:txBody>
      </p:sp>
    </p:spTree>
    <p:extLst>
      <p:ext uri="{BB962C8B-B14F-4D97-AF65-F5344CB8AC3E}">
        <p14:creationId xmlns:p14="http://schemas.microsoft.com/office/powerpoint/2010/main" val="4235423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Hinweis -&gt; Read Knoten nicht</a:t>
            </a:r>
            <a:r>
              <a:rPr lang="de-AT" baseline="0" dirty="0" smtClean="0"/>
              <a:t> neu ausgeführt.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34</a:t>
            </a:fld>
            <a:endParaRPr lang="de-AT"/>
          </a:p>
        </p:txBody>
      </p:sp>
    </p:spTree>
    <p:extLst>
      <p:ext uri="{BB962C8B-B14F-4D97-AF65-F5344CB8AC3E}">
        <p14:creationId xmlns:p14="http://schemas.microsoft.com/office/powerpoint/2010/main" val="86185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Nur 50 Mutationen, Laufzeit ~45</a:t>
            </a:r>
            <a:r>
              <a:rPr lang="de-AT" baseline="0" dirty="0" smtClean="0"/>
              <a:t> Minuten</a:t>
            </a:r>
            <a:r>
              <a:rPr lang="de-AT" dirty="0" smtClean="0"/>
              <a:t>.</a:t>
            </a:r>
            <a:r>
              <a:rPr lang="de-AT" baseline="0" dirty="0" smtClean="0"/>
              <a:t> Für durchgehende Tests 500² / 2 = 125000 Mutationen notwendig. 41 Stunden Rechenzeit. </a:t>
            </a:r>
            <a:endParaRPr lang="de-AT" dirty="0" smtClean="0"/>
          </a:p>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35</a:t>
            </a:fld>
            <a:endParaRPr lang="de-AT"/>
          </a:p>
        </p:txBody>
      </p:sp>
    </p:spTree>
    <p:extLst>
      <p:ext uri="{BB962C8B-B14F-4D97-AF65-F5344CB8AC3E}">
        <p14:creationId xmlns:p14="http://schemas.microsoft.com/office/powerpoint/2010/main" val="3157116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Nur 50 Mutationen, Laufzeit ~45</a:t>
            </a:r>
            <a:r>
              <a:rPr lang="de-AT" baseline="0" dirty="0" smtClean="0"/>
              <a:t> Minuten</a:t>
            </a:r>
            <a:r>
              <a:rPr lang="de-AT" dirty="0" smtClean="0"/>
              <a:t>.</a:t>
            </a:r>
            <a:r>
              <a:rPr lang="de-AT" baseline="0" dirty="0" smtClean="0"/>
              <a:t> Für durchgehende Tests 500² / 2 = 125000 Mutationen notwendig. 41 Stunden Rechenzeit.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36</a:t>
            </a:fld>
            <a:endParaRPr lang="de-AT"/>
          </a:p>
        </p:txBody>
      </p:sp>
    </p:spTree>
    <p:extLst>
      <p:ext uri="{BB962C8B-B14F-4D97-AF65-F5344CB8AC3E}">
        <p14:creationId xmlns:p14="http://schemas.microsoft.com/office/powerpoint/2010/main" val="1992974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Nur 50 Mutationen, Laufzeit ~45</a:t>
            </a:r>
            <a:r>
              <a:rPr lang="de-AT" baseline="0" dirty="0" smtClean="0"/>
              <a:t> Minuten</a:t>
            </a:r>
            <a:r>
              <a:rPr lang="de-AT" dirty="0" smtClean="0"/>
              <a:t>.</a:t>
            </a:r>
            <a:r>
              <a:rPr lang="de-AT" baseline="0" dirty="0" smtClean="0"/>
              <a:t> Für durchgehende Tests 500² / 2 = 125000 Mutationen notwendig. 41 Stunden Rechenzeit.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37</a:t>
            </a:fld>
            <a:endParaRPr lang="de-AT"/>
          </a:p>
        </p:txBody>
      </p:sp>
    </p:spTree>
    <p:extLst>
      <p:ext uri="{BB962C8B-B14F-4D97-AF65-F5344CB8AC3E}">
        <p14:creationId xmlns:p14="http://schemas.microsoft.com/office/powerpoint/2010/main" val="367838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5</a:t>
            </a:fld>
            <a:endParaRPr lang="de-AT"/>
          </a:p>
        </p:txBody>
      </p:sp>
    </p:spTree>
    <p:extLst>
      <p:ext uri="{BB962C8B-B14F-4D97-AF65-F5344CB8AC3E}">
        <p14:creationId xmlns:p14="http://schemas.microsoft.com/office/powerpoint/2010/main" val="2392025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6</a:t>
            </a:fld>
            <a:endParaRPr lang="de-AT"/>
          </a:p>
        </p:txBody>
      </p:sp>
    </p:spTree>
    <p:extLst>
      <p:ext uri="{BB962C8B-B14F-4D97-AF65-F5344CB8AC3E}">
        <p14:creationId xmlns:p14="http://schemas.microsoft.com/office/powerpoint/2010/main" val="2392025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7</a:t>
            </a:fld>
            <a:endParaRPr lang="de-AT"/>
          </a:p>
        </p:txBody>
      </p:sp>
    </p:spTree>
    <p:extLst>
      <p:ext uri="{BB962C8B-B14F-4D97-AF65-F5344CB8AC3E}">
        <p14:creationId xmlns:p14="http://schemas.microsoft.com/office/powerpoint/2010/main" val="239202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8</a:t>
            </a:fld>
            <a:endParaRPr lang="de-AT"/>
          </a:p>
        </p:txBody>
      </p:sp>
    </p:spTree>
    <p:extLst>
      <p:ext uri="{BB962C8B-B14F-4D97-AF65-F5344CB8AC3E}">
        <p14:creationId xmlns:p14="http://schemas.microsoft.com/office/powerpoint/2010/main" val="2392025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Wichtig: Bezieht</a:t>
            </a:r>
            <a:r>
              <a:rPr lang="de-AT" baseline="0" dirty="0" smtClean="0"/>
              <a:t> sich nicht direkt auf die Gleichheit von Objekten. Wenn wir z.B. eine Liste verarbeiten, müssen wir im Vorgänger die Referenz auf unseren Knoten neu erstellen. Damit muss dieser neu erstellt werden. Usw.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9</a:t>
            </a:fld>
            <a:endParaRPr lang="de-AT"/>
          </a:p>
        </p:txBody>
      </p:sp>
    </p:spTree>
    <p:extLst>
      <p:ext uri="{BB962C8B-B14F-4D97-AF65-F5344CB8AC3E}">
        <p14:creationId xmlns:p14="http://schemas.microsoft.com/office/powerpoint/2010/main" val="3459322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Herausheben: Maß</a:t>
            </a:r>
            <a:r>
              <a:rPr lang="de-AT" baseline="0" dirty="0" smtClean="0"/>
              <a:t> für den </a:t>
            </a:r>
            <a:r>
              <a:rPr lang="de-AT" baseline="0" dirty="0" smtClean="0"/>
              <a:t>Anpassungsaufwand </a:t>
            </a:r>
            <a:r>
              <a:rPr lang="de-AT" baseline="0" dirty="0" smtClean="0"/>
              <a:t>zwischen zwei Ausführungen -&gt; Editierdistanz zwischen zwei </a:t>
            </a:r>
            <a:r>
              <a:rPr lang="de-AT" baseline="0" dirty="0" smtClean="0"/>
              <a:t>DDGs</a:t>
            </a:r>
          </a:p>
          <a:p>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Knoten</a:t>
            </a:r>
            <a:r>
              <a:rPr lang="de-AT" baseline="0" dirty="0" smtClean="0"/>
              <a:t> führt in konstanter Zeit aus -&gt; Ablaufdistanz gibt Hinweis auf die Laufzeit einer Aktualisierung. </a:t>
            </a:r>
            <a:endParaRPr lang="de-AT" dirty="0" smtClean="0"/>
          </a:p>
        </p:txBody>
      </p:sp>
      <p:sp>
        <p:nvSpPr>
          <p:cNvPr id="4" name="Foliennummernplatzhalter 3"/>
          <p:cNvSpPr>
            <a:spLocks noGrp="1"/>
          </p:cNvSpPr>
          <p:nvPr>
            <p:ph type="sldNum" sz="quarter" idx="10"/>
          </p:nvPr>
        </p:nvSpPr>
        <p:spPr/>
        <p:txBody>
          <a:bodyPr/>
          <a:lstStyle/>
          <a:p>
            <a:fld id="{4B2D79EF-7269-46DF-B5F3-837F1FE3AED9}" type="slidenum">
              <a:rPr lang="de-AT" smtClean="0"/>
              <a:t>10</a:t>
            </a:fld>
            <a:endParaRPr lang="de-AT"/>
          </a:p>
        </p:txBody>
      </p:sp>
    </p:spTree>
    <p:extLst>
      <p:ext uri="{BB962C8B-B14F-4D97-AF65-F5344CB8AC3E}">
        <p14:creationId xmlns:p14="http://schemas.microsoft.com/office/powerpoint/2010/main" val="2139852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Beispiel</a:t>
            </a:r>
            <a:r>
              <a:rPr lang="de-AT" baseline="0" dirty="0" smtClean="0"/>
              <a:t> erklären. </a:t>
            </a:r>
          </a:p>
          <a:p>
            <a:r>
              <a:rPr lang="de-AT" baseline="0" dirty="0" smtClean="0"/>
              <a:t>Runde Klammern: </a:t>
            </a:r>
            <a:r>
              <a:rPr lang="de-AT" baseline="0" dirty="0" err="1" smtClean="0"/>
              <a:t>Closures</a:t>
            </a:r>
            <a:r>
              <a:rPr lang="de-AT" baseline="0" dirty="0" smtClean="0"/>
              <a:t> (== Funktionsaufruf inkl. Einschließende Umgebung). Beispielsweise bindet die innerste Klammer das a.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13</a:t>
            </a:fld>
            <a:endParaRPr lang="de-AT"/>
          </a:p>
        </p:txBody>
      </p:sp>
    </p:spTree>
    <p:extLst>
      <p:ext uri="{BB962C8B-B14F-4D97-AF65-F5344CB8AC3E}">
        <p14:creationId xmlns:p14="http://schemas.microsoft.com/office/powerpoint/2010/main" val="2062183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17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237" y="3377813"/>
            <a:ext cx="9893449" cy="4515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9" descr="II_rahmen_neu_titel"/>
          <p:cNvPicPr>
            <a:picLocks noChangeAspect="1" noChangeArrowheads="1"/>
          </p:cNvPicPr>
          <p:nvPr/>
        </p:nvPicPr>
        <p:blipFill>
          <a:blip r:embed="rId3" cstate="print"/>
          <a:srcRect/>
          <a:stretch>
            <a:fillRect/>
          </a:stretch>
        </p:blipFill>
        <p:spPr bwMode="auto">
          <a:xfrm>
            <a:off x="-36512" y="0"/>
            <a:ext cx="9144000" cy="6870700"/>
          </a:xfrm>
          <a:prstGeom prst="rect">
            <a:avLst/>
          </a:prstGeom>
          <a:noFill/>
          <a:ln w="9525">
            <a:noFill/>
            <a:miter lim="800000"/>
            <a:headEnd/>
            <a:tailEnd/>
          </a:ln>
        </p:spPr>
      </p:pic>
      <p:sp>
        <p:nvSpPr>
          <p:cNvPr id="4" name="Text Box 14"/>
          <p:cNvSpPr txBox="1">
            <a:spLocks noChangeArrowheads="1"/>
          </p:cNvSpPr>
          <p:nvPr/>
        </p:nvSpPr>
        <p:spPr bwMode="auto">
          <a:xfrm>
            <a:off x="396874" y="6426253"/>
            <a:ext cx="5620468" cy="307777"/>
          </a:xfrm>
          <a:prstGeom prst="rect">
            <a:avLst/>
          </a:prstGeom>
          <a:noFill/>
          <a:ln w="9525">
            <a:noFill/>
            <a:miter lim="800000"/>
            <a:headEnd/>
            <a:tailEnd/>
          </a:ln>
          <a:effectLst/>
        </p:spPr>
        <p:txBody>
          <a:bodyPr wrap="square" lIns="0" tIns="0" rIns="0" bIns="0">
            <a:spAutoFit/>
          </a:bodyPr>
          <a:lstStyle/>
          <a:p>
            <a:pPr>
              <a:defRPr/>
            </a:pPr>
            <a:r>
              <a:rPr lang="de-DE" sz="1000" dirty="0" smtClean="0"/>
              <a:t>KIT – Universität des Landes Baden-Württemberg und</a:t>
            </a:r>
          </a:p>
          <a:p>
            <a:pPr>
              <a:defRPr/>
            </a:pPr>
            <a:r>
              <a:rPr lang="de-DE" sz="1000" dirty="0" smtClean="0"/>
              <a:t>nationales Forschungszentrum in der Helmholtz-Gemeinschaft</a:t>
            </a:r>
          </a:p>
        </p:txBody>
      </p:sp>
      <p:sp>
        <p:nvSpPr>
          <p:cNvPr id="6" name="Text Box 14"/>
          <p:cNvSpPr txBox="1">
            <a:spLocks noChangeArrowheads="1"/>
          </p:cNvSpPr>
          <p:nvPr/>
        </p:nvSpPr>
        <p:spPr bwMode="auto">
          <a:xfrm>
            <a:off x="7318375" y="6497638"/>
            <a:ext cx="1727200" cy="244475"/>
          </a:xfrm>
          <a:prstGeom prst="rect">
            <a:avLst/>
          </a:prstGeom>
          <a:noFill/>
          <a:ln w="9525">
            <a:noFill/>
            <a:miter lim="800000"/>
            <a:headEnd/>
            <a:tailEnd/>
          </a:ln>
          <a:effectLst/>
        </p:spPr>
        <p:txBody>
          <a:bodyPr lIns="0" tIns="0" rIns="0" bIns="0">
            <a:spAutoFit/>
          </a:bodyPr>
          <a:lstStyle/>
          <a:p>
            <a:pPr algn="r">
              <a:defRPr/>
            </a:pPr>
            <a:r>
              <a:rPr lang="de-DE" sz="1600" b="1">
                <a:solidFill>
                  <a:schemeClr val="bg1"/>
                </a:solidFill>
              </a:rPr>
              <a:t>www.kit.edu</a:t>
            </a:r>
          </a:p>
        </p:txBody>
      </p:sp>
      <p:pic>
        <p:nvPicPr>
          <p:cNvPr id="7" name="Picture 13" descr="KIT-Logo-rgb_en"/>
          <p:cNvPicPr>
            <a:picLocks noChangeAspect="1" noChangeArrowheads="1"/>
          </p:cNvPicPr>
          <p:nvPr/>
        </p:nvPicPr>
        <p:blipFill>
          <a:blip r:embed="rId4" cstate="print"/>
          <a:srcRect/>
          <a:stretch>
            <a:fillRect/>
          </a:stretch>
        </p:blipFill>
        <p:spPr bwMode="auto">
          <a:xfrm>
            <a:off x="395288" y="333375"/>
            <a:ext cx="1619250" cy="747713"/>
          </a:xfrm>
          <a:prstGeom prst="rect">
            <a:avLst/>
          </a:prstGeom>
          <a:noFill/>
          <a:ln w="9525">
            <a:noFill/>
            <a:miter lim="800000"/>
            <a:headEnd/>
            <a:tailEnd/>
          </a:ln>
        </p:spPr>
      </p:pic>
      <p:sp>
        <p:nvSpPr>
          <p:cNvPr id="5" name="Text Box 21"/>
          <p:cNvSpPr txBox="1">
            <a:spLocks noChangeArrowheads="1"/>
          </p:cNvSpPr>
          <p:nvPr/>
        </p:nvSpPr>
        <p:spPr bwMode="auto">
          <a:xfrm>
            <a:off x="176121" y="3278286"/>
            <a:ext cx="8532812" cy="307777"/>
          </a:xfrm>
          <a:prstGeom prst="rect">
            <a:avLst/>
          </a:prstGeom>
          <a:noFill/>
          <a:ln w="9525">
            <a:noFill/>
            <a:miter lim="800000"/>
            <a:headEnd/>
            <a:tailEnd/>
          </a:ln>
          <a:effectLst/>
        </p:spPr>
        <p:txBody>
          <a:bodyPr lIns="0" tIns="0" rIns="0" bIns="0" anchor="ctr">
            <a:spAutoFit/>
          </a:bodyPr>
          <a:lstStyle/>
          <a:p>
            <a:pPr eaLnBrk="1" hangingPunct="1">
              <a:defRPr/>
            </a:pPr>
            <a:r>
              <a:rPr lang="de-DE" sz="1000" dirty="0" smtClean="0">
                <a:solidFill>
                  <a:schemeClr val="bg1"/>
                </a:solidFill>
              </a:rPr>
              <a:t>Institut für Programmstrukturen und Datenorganisation (IPD), Prof. Dr. Walter F. Tichy  </a:t>
            </a:r>
          </a:p>
          <a:p>
            <a:pPr eaLnBrk="1" hangingPunct="1">
              <a:defRPr/>
            </a:pPr>
            <a:r>
              <a:rPr lang="de-DE" sz="1000" dirty="0" smtClean="0">
                <a:solidFill>
                  <a:schemeClr val="bg1"/>
                </a:solidFill>
              </a:rPr>
              <a:t>Fakultät für Informatik</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endParaRPr lang="de-A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59563" y="333375"/>
            <a:ext cx="2089150" cy="57594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90525" y="333375"/>
            <a:ext cx="6116638" cy="575945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endParaRPr lang="de-AT"/>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C23D8F8D-8E3A-4EFC-ABF0-46497FD4F9CF}" type="datetimeFigureOut">
              <a:rPr lang="de-AT" smtClean="0"/>
              <a:t>12.12.2014</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25E4AE4D-DD6A-410B-AD49-B4A51B1DCFA4}" type="slidenum">
              <a:rPr lang="de-AT" smtClean="0"/>
              <a:t>‹Nr.›</a:t>
            </a:fld>
            <a:endParaRPr lang="de-AT"/>
          </a:p>
        </p:txBody>
      </p:sp>
    </p:spTree>
    <p:extLst>
      <p:ext uri="{BB962C8B-B14F-4D97-AF65-F5344CB8AC3E}">
        <p14:creationId xmlns:p14="http://schemas.microsoft.com/office/powerpoint/2010/main" val="8208065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800"/>
            </a:lvl1pPr>
          </a:lstStyle>
          <a:p>
            <a:r>
              <a:rPr lang="de-DE" smtClean="0"/>
              <a:t>Titelmasterformat durch Klicken bearbeiten</a:t>
            </a:r>
            <a:endParaRPr lang="de-DE" dirty="0"/>
          </a:p>
        </p:txBody>
      </p:sp>
      <p:sp>
        <p:nvSpPr>
          <p:cNvPr id="3" name="Inhaltsplatzhalter 2"/>
          <p:cNvSpPr>
            <a:spLocks noGrp="1"/>
          </p:cNvSpPr>
          <p:nvPr>
            <p:ph idx="1" hasCustomPrompt="1"/>
          </p:nvPr>
        </p:nvSpPr>
        <p:spPr/>
        <p:txBody>
          <a:bodyPr>
            <a:normAutofit/>
          </a:bodyPr>
          <a:lstStyle>
            <a:lvl1pPr marL="357188" indent="-357188">
              <a:spcBef>
                <a:spcPts val="700"/>
              </a:spcBef>
              <a:defRPr/>
            </a:lvl1pPr>
            <a:lvl2pPr indent="-396000">
              <a:spcBef>
                <a:spcPts val="700"/>
              </a:spcBef>
              <a:defRPr/>
            </a:lvl2pPr>
            <a:lvl3pPr indent="-324000">
              <a:spcBef>
                <a:spcPts val="700"/>
              </a:spcBef>
              <a:defRPr/>
            </a:lvl3pPr>
            <a:lvl4pPr indent="-324000">
              <a:spcBef>
                <a:spcPts val="700"/>
              </a:spcBef>
              <a:defRPr/>
            </a:lvl4pPr>
            <a:lvl5pPr indent="-324000">
              <a:spcBef>
                <a:spcPts val="700"/>
              </a:spcBef>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4" name="Rectangle 12"/>
          <p:cNvSpPr>
            <a:spLocks noGrp="1" noChangeArrowheads="1"/>
          </p:cNvSpPr>
          <p:nvPr>
            <p:ph type="ftr" sz="quarter" idx="10"/>
          </p:nvPr>
        </p:nvSpPr>
        <p:spPr>
          <a:ln/>
        </p:spPr>
        <p:txBody>
          <a:bodyPr/>
          <a:lstStyle>
            <a:lvl1pPr>
              <a:defRPr/>
            </a:lvl1pPr>
          </a:lstStyle>
          <a:p>
            <a:r>
              <a:rPr lang="de-AT" dirty="0" smtClean="0"/>
              <a:t>Ein praktischer Ansatz zur Analyse von inkrementellen Programmen aufbauend auf Ablaufdistanz</a:t>
            </a:r>
          </a:p>
          <a:p>
            <a:endParaRPr lang="de-AT" dirty="0" smtClean="0"/>
          </a:p>
          <a:p>
            <a:endParaRPr lang="de-AT"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pic>
        <p:nvPicPr>
          <p:cNvPr id="5" name="Picture 9" descr="II_rahmen_neu_titel"/>
          <p:cNvPicPr>
            <a:picLocks noChangeAspect="1" noChangeArrowheads="1"/>
          </p:cNvPicPr>
          <p:nvPr/>
        </p:nvPicPr>
        <p:blipFill rotWithShape="1">
          <a:blip r:embed="rId2" cstate="print"/>
          <a:srcRect t="37542" b="10490"/>
          <a:stretch/>
        </p:blipFill>
        <p:spPr bwMode="auto">
          <a:xfrm>
            <a:off x="0" y="2576285"/>
            <a:ext cx="9144000" cy="3570515"/>
          </a:xfrm>
          <a:prstGeom prst="rect">
            <a:avLst/>
          </a:prstGeom>
          <a:noFill/>
          <a:ln w="9525">
            <a:noFill/>
            <a:miter lim="800000"/>
            <a:headEnd/>
            <a:tailEnd/>
          </a:ln>
        </p:spPr>
      </p:pic>
      <p:sp>
        <p:nvSpPr>
          <p:cNvPr id="2" name="Titel 1"/>
          <p:cNvSpPr>
            <a:spLocks noGrp="1"/>
          </p:cNvSpPr>
          <p:nvPr>
            <p:ph type="title"/>
          </p:nvPr>
        </p:nvSpPr>
        <p:spPr>
          <a:xfrm>
            <a:off x="722313" y="3913424"/>
            <a:ext cx="7772400" cy="1362075"/>
          </a:xfrm>
        </p:spPr>
        <p:txBody>
          <a:bodyPr anchor="t"/>
          <a:lstStyle>
            <a:lvl1pPr algn="l">
              <a:defRPr sz="3200" b="1" cap="all"/>
            </a:lvl1pPr>
          </a:lstStyle>
          <a:p>
            <a:r>
              <a:rPr lang="de-DE" smtClean="0"/>
              <a:t>Titelmasterformat durch Klicken bearbeiten</a:t>
            </a:r>
            <a:endParaRPr lang="de-DE" dirty="0"/>
          </a:p>
        </p:txBody>
      </p:sp>
      <p:sp>
        <p:nvSpPr>
          <p:cNvPr id="3" name="Textplatzhalter 2"/>
          <p:cNvSpPr>
            <a:spLocks noGrp="1"/>
          </p:cNvSpPr>
          <p:nvPr>
            <p:ph type="body" idx="1" hasCustomPrompt="1"/>
          </p:nvPr>
        </p:nvSpPr>
        <p:spPr>
          <a:xfrm>
            <a:off x="722313" y="2697581"/>
            <a:ext cx="7772400" cy="931498"/>
          </a:xfrm>
        </p:spPr>
        <p:txBody>
          <a:bodyPr anchor="b"/>
          <a:lstStyle>
            <a:lvl1pPr marL="0" indent="0">
              <a:buNone/>
              <a:defRPr sz="20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4" name="Rectangle 12"/>
          <p:cNvSpPr>
            <a:spLocks noGrp="1" noChangeArrowheads="1"/>
          </p:cNvSpPr>
          <p:nvPr>
            <p:ph type="ftr" sz="quarter" idx="10"/>
          </p:nvPr>
        </p:nvSpPr>
        <p:spPr>
          <a:ln/>
        </p:spPr>
        <p:txBody>
          <a:bodyPr/>
          <a:lstStyle>
            <a:lvl1pPr>
              <a:defRPr/>
            </a:lvl1pPr>
          </a:lstStyle>
          <a:p>
            <a:endParaRPr lang="de-A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12"/>
          <p:cNvSpPr>
            <a:spLocks noGrp="1" noChangeArrowheads="1"/>
          </p:cNvSpPr>
          <p:nvPr>
            <p:ph type="ftr" sz="quarter" idx="10"/>
          </p:nvPr>
        </p:nvSpPr>
        <p:spPr>
          <a:ln/>
        </p:spPr>
        <p:txBody>
          <a:bodyPr/>
          <a:lstStyle>
            <a:lvl1pPr>
              <a:defRPr/>
            </a:lvl1pPr>
          </a:lstStyle>
          <a:p>
            <a:endParaRPr lang="de-AT"/>
          </a:p>
        </p:txBody>
      </p:sp>
      <p:sp>
        <p:nvSpPr>
          <p:cNvPr id="6" name="Titel 1"/>
          <p:cNvSpPr>
            <a:spLocks noGrp="1"/>
          </p:cNvSpPr>
          <p:nvPr>
            <p:ph type="title"/>
          </p:nvPr>
        </p:nvSpPr>
        <p:spPr>
          <a:xfrm>
            <a:off x="390525" y="333375"/>
            <a:ext cx="6911975" cy="561975"/>
          </a:xfrm>
        </p:spPr>
        <p:txBody>
          <a:bodyPr>
            <a:normAutofit/>
          </a:bodyPr>
          <a:lstStyle>
            <a:lvl1pPr>
              <a:defRPr sz="2800"/>
            </a:lvl1pPr>
          </a:lstStyle>
          <a:p>
            <a:r>
              <a:rPr lang="de-DE"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18677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826538"/>
            <a:ext cx="4040188" cy="43057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18677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1826539"/>
            <a:ext cx="4041775" cy="43130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12"/>
          <p:cNvSpPr>
            <a:spLocks noGrp="1" noChangeArrowheads="1"/>
          </p:cNvSpPr>
          <p:nvPr>
            <p:ph type="ftr" sz="quarter" idx="10"/>
          </p:nvPr>
        </p:nvSpPr>
        <p:spPr>
          <a:ln/>
        </p:spPr>
        <p:txBody>
          <a:bodyPr/>
          <a:lstStyle>
            <a:lvl1pPr>
              <a:defRPr/>
            </a:lvl1pPr>
          </a:lstStyle>
          <a:p>
            <a:endParaRPr lang="de-AT"/>
          </a:p>
        </p:txBody>
      </p:sp>
      <p:sp>
        <p:nvSpPr>
          <p:cNvPr id="8" name="Titel 1"/>
          <p:cNvSpPr>
            <a:spLocks noGrp="1"/>
          </p:cNvSpPr>
          <p:nvPr>
            <p:ph type="title"/>
          </p:nvPr>
        </p:nvSpPr>
        <p:spPr>
          <a:xfrm>
            <a:off x="390525" y="333375"/>
            <a:ext cx="6911975" cy="561975"/>
          </a:xfrm>
        </p:spPr>
        <p:txBody>
          <a:bodyPr>
            <a:normAutofit/>
          </a:bodyPr>
          <a:lstStyle>
            <a:lvl1pPr>
              <a:defRPr sz="2800"/>
            </a:lvl1pPr>
          </a:lstStyle>
          <a:p>
            <a:r>
              <a:rPr lang="de-DE"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Rectangle 12"/>
          <p:cNvSpPr>
            <a:spLocks noGrp="1" noChangeArrowheads="1"/>
          </p:cNvSpPr>
          <p:nvPr>
            <p:ph type="ftr" sz="quarter" idx="10"/>
          </p:nvPr>
        </p:nvSpPr>
        <p:spPr>
          <a:ln/>
        </p:spPr>
        <p:txBody>
          <a:bodyPr/>
          <a:lstStyle>
            <a:lvl1pPr>
              <a:defRPr/>
            </a:lvl1pPr>
          </a:lstStyle>
          <a:p>
            <a:endParaRPr lang="de-AT"/>
          </a:p>
        </p:txBody>
      </p:sp>
      <p:sp>
        <p:nvSpPr>
          <p:cNvPr id="4" name="Titel 1"/>
          <p:cNvSpPr>
            <a:spLocks noGrp="1"/>
          </p:cNvSpPr>
          <p:nvPr>
            <p:ph type="title"/>
          </p:nvPr>
        </p:nvSpPr>
        <p:spPr>
          <a:xfrm>
            <a:off x="390525" y="333375"/>
            <a:ext cx="6911975" cy="561975"/>
          </a:xfrm>
        </p:spPr>
        <p:txBody>
          <a:bodyPr>
            <a:normAutofit/>
          </a:bodyPr>
          <a:lstStyle>
            <a:lvl1pPr>
              <a:defRPr sz="2800"/>
            </a:lvl1pPr>
          </a:lstStyle>
          <a:p>
            <a:r>
              <a:rPr lang="de-DE"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endParaRPr lang="de-A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endParaRPr lang="de-A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endParaRPr lang="de-AT"/>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4" cstate="print"/>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add title</a:t>
            </a:r>
          </a:p>
        </p:txBody>
      </p:sp>
      <p:sp>
        <p:nvSpPr>
          <p:cNvPr id="1028" name="Rectangle 3"/>
          <p:cNvSpPr>
            <a:spLocks noGrp="1" noChangeArrowheads="1"/>
          </p:cNvSpPr>
          <p:nvPr>
            <p:ph type="body" idx="1"/>
          </p:nvPr>
        </p:nvSpPr>
        <p:spPr bwMode="auto">
          <a:xfrm>
            <a:off x="392113" y="1198563"/>
            <a:ext cx="8356600" cy="4712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Text Box 11"/>
          <p:cNvSpPr txBox="1">
            <a:spLocks noChangeArrowheads="1"/>
          </p:cNvSpPr>
          <p:nvPr/>
        </p:nvSpPr>
        <p:spPr bwMode="auto">
          <a:xfrm>
            <a:off x="142673" y="6445250"/>
            <a:ext cx="325438" cy="215900"/>
          </a:xfrm>
          <a:prstGeom prst="rect">
            <a:avLst/>
          </a:prstGeom>
          <a:noFill/>
          <a:ln w="9525">
            <a:noFill/>
            <a:miter lim="800000"/>
            <a:headEnd/>
            <a:tailEnd/>
          </a:ln>
          <a:effectLst/>
        </p:spPr>
        <p:txBody>
          <a:bodyPr lIns="0" tIns="0" rIns="0" bIns="0"/>
          <a:lstStyle/>
          <a:p>
            <a:pPr>
              <a:spcBef>
                <a:spcPct val="50000"/>
              </a:spcBef>
              <a:defRPr/>
            </a:pPr>
            <a:fld id="{8C0F9C85-1605-44FB-B89E-0505D1D630E7}" type="slidenum">
              <a:rPr lang="de-DE" sz="1000" b="1"/>
              <a:pPr>
                <a:spcBef>
                  <a:spcPct val="50000"/>
                </a:spcBef>
                <a:defRPr/>
              </a:pPr>
              <a:t>‹Nr.›</a:t>
            </a:fld>
            <a:endParaRPr lang="de-DE" sz="1000" b="1" dirty="0"/>
          </a:p>
        </p:txBody>
      </p:sp>
      <p:sp>
        <p:nvSpPr>
          <p:cNvPr id="2" name="Rectangle 11"/>
          <p:cNvSpPr>
            <a:spLocks noChangeArrowheads="1"/>
          </p:cNvSpPr>
          <p:nvPr/>
        </p:nvSpPr>
        <p:spPr bwMode="auto">
          <a:xfrm>
            <a:off x="504623" y="6445250"/>
            <a:ext cx="733771" cy="360363"/>
          </a:xfrm>
          <a:prstGeom prst="rect">
            <a:avLst/>
          </a:prstGeom>
          <a:noFill/>
          <a:ln w="9525">
            <a:noFill/>
            <a:miter lim="800000"/>
            <a:headEnd/>
            <a:tailEnd/>
          </a:ln>
          <a:effectLst/>
        </p:spPr>
        <p:txBody>
          <a:bodyPr lIns="0" tIns="0" rIns="0" bIns="0"/>
          <a:lstStyle/>
          <a:p>
            <a:pPr>
              <a:defRPr/>
            </a:pPr>
            <a:r>
              <a:rPr lang="de-DE" sz="1000" dirty="0" smtClean="0">
                <a:latin typeface="Arial" pitchFamily="34" charset="0"/>
              </a:rPr>
              <a:t>12.12.</a:t>
            </a:r>
            <a:r>
              <a:rPr lang="de-DE" sz="1000" baseline="0" dirty="0" smtClean="0">
                <a:latin typeface="Arial" pitchFamily="34" charset="0"/>
              </a:rPr>
              <a:t>2014</a:t>
            </a:r>
            <a:endParaRPr lang="de-DE" sz="1000" dirty="0">
              <a:latin typeface="Arial" pitchFamily="34" charset="0"/>
            </a:endParaRPr>
          </a:p>
        </p:txBody>
      </p:sp>
      <p:sp>
        <p:nvSpPr>
          <p:cNvPr id="1036" name="Rectangle 12"/>
          <p:cNvSpPr>
            <a:spLocks noGrp="1" noChangeArrowheads="1"/>
          </p:cNvSpPr>
          <p:nvPr>
            <p:ph type="ftr" sz="quarter" idx="3"/>
          </p:nvPr>
        </p:nvSpPr>
        <p:spPr bwMode="auto">
          <a:xfrm>
            <a:off x="1288027" y="6445250"/>
            <a:ext cx="7604453"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latin typeface="Arial" pitchFamily="34" charset="0"/>
              </a:defRPr>
            </a:lvl1pPr>
          </a:lstStyle>
          <a:p>
            <a:r>
              <a:rPr lang="de-AT" dirty="0" smtClean="0"/>
              <a:t>Ein praktischer Ansatz zur Analyse von inkrementellen Programmen aufbauend auf Ablaufdistanz</a:t>
            </a:r>
          </a:p>
          <a:p>
            <a:endParaRPr lang="de-AT" dirty="0"/>
          </a:p>
        </p:txBody>
      </p:sp>
      <p:pic>
        <p:nvPicPr>
          <p:cNvPr id="1033" name="Picture 9" descr="KITlogo_4c_frutiger"/>
          <p:cNvPicPr>
            <a:picLocks noChangeAspect="1" noChangeArrowheads="1"/>
          </p:cNvPicPr>
          <p:nvPr/>
        </p:nvPicPr>
        <p:blipFill>
          <a:blip r:embed="rId15" cstate="print"/>
          <a:srcRect/>
          <a:stretch>
            <a:fillRect/>
          </a:stretch>
        </p:blipFill>
        <p:spPr bwMode="auto">
          <a:xfrm>
            <a:off x="7667625" y="341313"/>
            <a:ext cx="1084263" cy="495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57188" indent="-357188" algn="l" rtl="0" eaLnBrk="1" fontAlgn="base" hangingPunct="1">
        <a:spcBef>
          <a:spcPct val="20000"/>
        </a:spcBef>
        <a:spcAft>
          <a:spcPct val="0"/>
        </a:spcAft>
        <a:buBlip>
          <a:blip r:embed="rId16"/>
        </a:buBlip>
        <a:defRPr sz="28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7"/>
        </a:buBlip>
        <a:defRPr sz="2400">
          <a:solidFill>
            <a:schemeClr val="tx1"/>
          </a:solidFill>
          <a:latin typeface="+mn-lt"/>
        </a:defRPr>
      </a:lvl2pPr>
      <a:lvl3pPr marL="1209675" indent="-276225" algn="l" rtl="0" eaLnBrk="1" fontAlgn="base" hangingPunct="1">
        <a:spcBef>
          <a:spcPct val="20000"/>
        </a:spcBef>
        <a:spcAft>
          <a:spcPct val="0"/>
        </a:spcAft>
        <a:buBlip>
          <a:blip r:embed="rId18"/>
        </a:buBlip>
        <a:defRPr sz="2000">
          <a:solidFill>
            <a:schemeClr val="tx1"/>
          </a:solidFill>
          <a:latin typeface="+mn-lt"/>
        </a:defRPr>
      </a:lvl3pPr>
      <a:lvl4pPr marL="1657350" indent="-276225" algn="l" rtl="0" eaLnBrk="1" fontAlgn="base" hangingPunct="1">
        <a:spcBef>
          <a:spcPct val="20000"/>
        </a:spcBef>
        <a:spcAft>
          <a:spcPct val="0"/>
        </a:spcAft>
        <a:buBlip>
          <a:blip r:embed="rId18"/>
        </a:buBlip>
        <a:defRPr sz="2000">
          <a:solidFill>
            <a:schemeClr val="tx1"/>
          </a:solidFill>
          <a:latin typeface="+mn-lt"/>
        </a:defRPr>
      </a:lvl4pPr>
      <a:lvl5pPr marL="2095500" indent="-276225" algn="l" rtl="0" eaLnBrk="1" fontAlgn="base" hangingPunct="1">
        <a:spcBef>
          <a:spcPct val="20000"/>
        </a:spcBef>
        <a:spcAft>
          <a:spcPct val="0"/>
        </a:spcAft>
        <a:buBlip>
          <a:blip r:embed="rId18"/>
        </a:buBlip>
        <a:defRPr sz="1800">
          <a:solidFill>
            <a:schemeClr val="tx1"/>
          </a:solidFill>
          <a:latin typeface="+mn-lt"/>
        </a:defRPr>
      </a:lvl5pPr>
      <a:lvl6pPr marL="2514600" indent="-228600" algn="l" rtl="0" eaLnBrk="1" fontAlgn="base" hangingPunct="1">
        <a:spcBef>
          <a:spcPct val="20000"/>
        </a:spcBef>
        <a:spcAft>
          <a:spcPct val="0"/>
        </a:spcAft>
        <a:buSzPct val="60000"/>
        <a:buBlip>
          <a:blip r:embed="rId19"/>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9"/>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9"/>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9"/>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07504" y="1571308"/>
            <a:ext cx="8784976" cy="1508105"/>
          </a:xfrm>
          <a:prstGeom prst="rect">
            <a:avLst/>
          </a:prstGeom>
          <a:noFill/>
        </p:spPr>
        <p:txBody>
          <a:bodyPr wrap="square" rtlCol="0">
            <a:spAutoFit/>
          </a:bodyPr>
          <a:lstStyle/>
          <a:p>
            <a:r>
              <a:rPr lang="de-AT" sz="2400" dirty="0" smtClean="0"/>
              <a:t>Ein praktischer Ansatz zur Analyse von inkrementellen Programmen aufbauend auf Ablaufdistanz</a:t>
            </a:r>
          </a:p>
          <a:p>
            <a:r>
              <a:rPr lang="de-AT" sz="1400" dirty="0" smtClean="0"/>
              <a:t>Bachelorarbeit von Emanuel </a:t>
            </a:r>
            <a:r>
              <a:rPr lang="de-AT" sz="1400" dirty="0" err="1" smtClean="0"/>
              <a:t>Jöbstl</a:t>
            </a:r>
            <a:r>
              <a:rPr lang="de-AT" sz="1400" dirty="0" smtClean="0"/>
              <a:t/>
            </a:r>
            <a:br>
              <a:rPr lang="de-AT" sz="1400" dirty="0" smtClean="0"/>
            </a:br>
            <a:r>
              <a:rPr lang="de-AT" sz="1400" dirty="0" smtClean="0"/>
              <a:t>Betreuer: Prof. Dr. Walter F. Tichy, Umut A. Acar</a:t>
            </a:r>
          </a:p>
          <a:p>
            <a:endParaRPr lang="de-AT" sz="1600" dirty="0"/>
          </a:p>
        </p:txBody>
      </p:sp>
    </p:spTree>
    <p:extLst>
      <p:ext uri="{BB962C8B-B14F-4D97-AF65-F5344CB8AC3E}">
        <p14:creationId xmlns:p14="http://schemas.microsoft.com/office/powerpoint/2010/main" val="1776215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sym typeface="Wingdings" panose="05000000000000000000" pitchFamily="2" charset="2"/>
              </a:rPr>
              <a:t>Selbstregelnde Berechnungen</a:t>
            </a:r>
            <a:endParaRPr lang="de-AT" dirty="0"/>
          </a:p>
        </p:txBody>
      </p:sp>
      <p:sp>
        <p:nvSpPr>
          <p:cNvPr id="3" name="Inhaltsplatzhalter 2"/>
          <p:cNvSpPr>
            <a:spLocks noGrp="1"/>
          </p:cNvSpPr>
          <p:nvPr>
            <p:ph idx="1"/>
          </p:nvPr>
        </p:nvSpPr>
        <p:spPr/>
        <p:txBody>
          <a:bodyPr/>
          <a:lstStyle/>
          <a:p>
            <a:r>
              <a:rPr lang="de-AT" dirty="0" smtClean="0"/>
              <a:t>Trace </a:t>
            </a:r>
            <a:r>
              <a:rPr lang="de-AT" dirty="0" err="1" smtClean="0"/>
              <a:t>Distance</a:t>
            </a:r>
            <a:endParaRPr lang="de-AT" dirty="0" smtClean="0"/>
          </a:p>
          <a:p>
            <a:pPr lvl="1"/>
            <a:r>
              <a:rPr lang="de-AT" dirty="0" smtClean="0"/>
              <a:t>Maß für den Änderungsaufwand</a:t>
            </a:r>
            <a:endParaRPr lang="de-AT" dirty="0"/>
          </a:p>
          <a:p>
            <a:pPr lvl="1"/>
            <a:endParaRPr lang="de-AT" dirty="0" smtClean="0"/>
          </a:p>
          <a:p>
            <a:pPr lvl="1"/>
            <a:endParaRPr lang="de-AT" dirty="0"/>
          </a:p>
          <a:p>
            <a:pPr lvl="1"/>
            <a:endParaRPr lang="de-AT" dirty="0" smtClean="0"/>
          </a:p>
          <a:p>
            <a:pPr lvl="1"/>
            <a:endParaRPr lang="de-AT" dirty="0"/>
          </a:p>
          <a:p>
            <a:pPr lvl="1"/>
            <a:endParaRPr lang="de-AT" dirty="0" smtClean="0"/>
          </a:p>
          <a:p>
            <a:pPr lvl="1"/>
            <a:r>
              <a:rPr lang="de-AT" dirty="0" smtClean="0"/>
              <a:t>Wichtig, um das Verhalten bei Änderungen zu </a:t>
            </a:r>
            <a:r>
              <a:rPr lang="de-AT" dirty="0" smtClean="0"/>
              <a:t>analysieren</a:t>
            </a:r>
            <a:endParaRPr lang="de-AT" dirty="0" smtClean="0"/>
          </a:p>
        </p:txBody>
      </p:sp>
      <mc:AlternateContent xmlns:mc="http://schemas.openxmlformats.org/markup-compatibility/2006" xmlns:a14="http://schemas.microsoft.com/office/drawing/2010/main">
        <mc:Choice Requires="a14">
          <p:sp>
            <p:nvSpPr>
              <p:cNvPr id="4" name="Ellipse 3"/>
              <p:cNvSpPr/>
              <p:nvPr/>
            </p:nvSpPr>
            <p:spPr>
              <a:xfrm>
                <a:off x="2039968" y="2420888"/>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(1)</m:t>
                      </m:r>
                    </m:oMath>
                  </m:oMathPara>
                </a14:m>
                <a:endParaRPr lang="de-AT" sz="1200" dirty="0"/>
              </a:p>
            </p:txBody>
          </p:sp>
        </mc:Choice>
        <mc:Fallback xmlns="">
          <p:sp>
            <p:nvSpPr>
              <p:cNvPr id="4" name="Ellipse 3"/>
              <p:cNvSpPr>
                <a:spLocks noRot="1" noChangeAspect="1" noMove="1" noResize="1" noEditPoints="1" noAdjustHandles="1" noChangeArrowheads="1" noChangeShapeType="1" noTextEdit="1"/>
              </p:cNvSpPr>
              <p:nvPr/>
            </p:nvSpPr>
            <p:spPr>
              <a:xfrm>
                <a:off x="2039968" y="2420888"/>
                <a:ext cx="648072" cy="648072"/>
              </a:xfrm>
              <a:prstGeom prst="ellipse">
                <a:avLst/>
              </a:prstGeom>
              <a:blipFill rotWithShape="1">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 name="Ellipse 4"/>
              <p:cNvSpPr/>
              <p:nvPr/>
            </p:nvSpPr>
            <p:spPr>
              <a:xfrm>
                <a:off x="3156092" y="2420888"/>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(2)</m:t>
                      </m:r>
                    </m:oMath>
                  </m:oMathPara>
                </a14:m>
                <a:endParaRPr lang="de-AT" sz="1200" dirty="0"/>
              </a:p>
            </p:txBody>
          </p:sp>
        </mc:Choice>
        <mc:Fallback xmlns="">
          <p:sp>
            <p:nvSpPr>
              <p:cNvPr id="5" name="Ellipse 4"/>
              <p:cNvSpPr>
                <a:spLocks noRot="1" noChangeAspect="1" noMove="1" noResize="1" noEditPoints="1" noAdjustHandles="1" noChangeArrowheads="1" noChangeShapeType="1" noTextEdit="1"/>
              </p:cNvSpPr>
              <p:nvPr/>
            </p:nvSpPr>
            <p:spPr>
              <a:xfrm>
                <a:off x="3156092" y="2420888"/>
                <a:ext cx="648072" cy="648072"/>
              </a:xfrm>
              <a:prstGeom prst="ellipse">
                <a:avLst/>
              </a:prstGeom>
              <a:blipFill rotWithShape="1">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 name="Ellipse 5"/>
              <p:cNvSpPr/>
              <p:nvPr/>
            </p:nvSpPr>
            <p:spPr>
              <a:xfrm>
                <a:off x="4272216" y="2420888"/>
                <a:ext cx="648072" cy="648072"/>
              </a:xfrm>
              <a:prstGeom prst="ellipse">
                <a:avLst/>
              </a:prstGeom>
              <a:ln>
                <a:solidFill>
                  <a:srgbClr val="FFFF00"/>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(3)</m:t>
                      </m:r>
                    </m:oMath>
                  </m:oMathPara>
                </a14:m>
                <a:endParaRPr lang="de-AT" sz="1200" dirty="0"/>
              </a:p>
            </p:txBody>
          </p:sp>
        </mc:Choice>
        <mc:Fallback xmlns="">
          <p:sp>
            <p:nvSpPr>
              <p:cNvPr id="6" name="Ellipse 5"/>
              <p:cNvSpPr>
                <a:spLocks noRot="1" noChangeAspect="1" noMove="1" noResize="1" noEditPoints="1" noAdjustHandles="1" noChangeArrowheads="1" noChangeShapeType="1" noTextEdit="1"/>
              </p:cNvSpPr>
              <p:nvPr/>
            </p:nvSpPr>
            <p:spPr>
              <a:xfrm>
                <a:off x="4272216" y="2420888"/>
                <a:ext cx="648072" cy="648072"/>
              </a:xfrm>
              <a:prstGeom prst="ellipse">
                <a:avLst/>
              </a:prstGeom>
              <a:blipFill rotWithShape="1">
                <a:blip r:embed="rId5"/>
                <a:stretch>
                  <a:fillRect/>
                </a:stretch>
              </a:blipFill>
              <a:ln>
                <a:solidFill>
                  <a:srgbClr val="FFFF00"/>
                </a:solid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 name="Ellipse 6"/>
              <p:cNvSpPr/>
              <p:nvPr/>
            </p:nvSpPr>
            <p:spPr>
              <a:xfrm>
                <a:off x="5388340" y="2420888"/>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(4)</m:t>
                      </m:r>
                    </m:oMath>
                  </m:oMathPara>
                </a14:m>
                <a:endParaRPr lang="de-AT" sz="1200" dirty="0"/>
              </a:p>
            </p:txBody>
          </p:sp>
        </mc:Choice>
        <mc:Fallback xmlns="">
          <p:sp>
            <p:nvSpPr>
              <p:cNvPr id="7" name="Ellipse 6"/>
              <p:cNvSpPr>
                <a:spLocks noRot="1" noChangeAspect="1" noMove="1" noResize="1" noEditPoints="1" noAdjustHandles="1" noChangeArrowheads="1" noChangeShapeType="1" noTextEdit="1"/>
              </p:cNvSpPr>
              <p:nvPr/>
            </p:nvSpPr>
            <p:spPr>
              <a:xfrm>
                <a:off x="5388340" y="2420888"/>
                <a:ext cx="648072" cy="648072"/>
              </a:xfrm>
              <a:prstGeom prst="ellipse">
                <a:avLst/>
              </a:prstGeom>
              <a:blipFill rotWithShape="1">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 name="Ellipse 7"/>
              <p:cNvSpPr/>
              <p:nvPr/>
            </p:nvSpPr>
            <p:spPr>
              <a:xfrm>
                <a:off x="6504464" y="2420888"/>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(5)</m:t>
                      </m:r>
                    </m:oMath>
                  </m:oMathPara>
                </a14:m>
                <a:endParaRPr lang="de-AT" sz="1200" dirty="0"/>
              </a:p>
            </p:txBody>
          </p:sp>
        </mc:Choice>
        <mc:Fallback xmlns="">
          <p:sp>
            <p:nvSpPr>
              <p:cNvPr id="8" name="Ellipse 7"/>
              <p:cNvSpPr>
                <a:spLocks noRot="1" noChangeAspect="1" noMove="1" noResize="1" noEditPoints="1" noAdjustHandles="1" noChangeArrowheads="1" noChangeShapeType="1" noTextEdit="1"/>
              </p:cNvSpPr>
              <p:nvPr/>
            </p:nvSpPr>
            <p:spPr>
              <a:xfrm>
                <a:off x="6504464" y="2420888"/>
                <a:ext cx="648072" cy="648072"/>
              </a:xfrm>
              <a:prstGeom prst="ellipse">
                <a:avLst/>
              </a:prstGeom>
              <a:blipFill rotWithShape="1">
                <a:blip r:embed="rId7"/>
                <a:stretch>
                  <a:fillRect/>
                </a:stretch>
              </a:blipFill>
            </p:spPr>
            <p:txBody>
              <a:bodyPr/>
              <a:lstStyle/>
              <a:p>
                <a:r>
                  <a:rPr lang="de-AT">
                    <a:noFill/>
                  </a:rPr>
                  <a:t> </a:t>
                </a:r>
              </a:p>
            </p:txBody>
          </p:sp>
        </mc:Fallback>
      </mc:AlternateContent>
      <p:cxnSp>
        <p:nvCxnSpPr>
          <p:cNvPr id="9" name="Gerade Verbindung mit Pfeil 8"/>
          <p:cNvCxnSpPr>
            <a:stCxn id="4" idx="6"/>
            <a:endCxn id="5" idx="2"/>
          </p:cNvCxnSpPr>
          <p:nvPr/>
        </p:nvCxnSpPr>
        <p:spPr>
          <a:xfrm>
            <a:off x="2688040" y="2744924"/>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Gerade Verbindung mit Pfeil 9"/>
          <p:cNvCxnSpPr>
            <a:stCxn id="5" idx="6"/>
            <a:endCxn id="6" idx="2"/>
          </p:cNvCxnSpPr>
          <p:nvPr/>
        </p:nvCxnSpPr>
        <p:spPr>
          <a:xfrm>
            <a:off x="3804164" y="2744924"/>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Gerade Verbindung mit Pfeil 10"/>
          <p:cNvCxnSpPr>
            <a:stCxn id="6" idx="6"/>
            <a:endCxn id="7" idx="2"/>
          </p:cNvCxnSpPr>
          <p:nvPr/>
        </p:nvCxnSpPr>
        <p:spPr>
          <a:xfrm>
            <a:off x="4920288" y="2744924"/>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Gerade Verbindung mit Pfeil 11"/>
          <p:cNvCxnSpPr>
            <a:stCxn id="7" idx="6"/>
            <a:endCxn id="8" idx="2"/>
          </p:cNvCxnSpPr>
          <p:nvPr/>
        </p:nvCxnSpPr>
        <p:spPr>
          <a:xfrm>
            <a:off x="6036412" y="2744924"/>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 name="Ellipse 17"/>
              <p:cNvSpPr/>
              <p:nvPr/>
            </p:nvSpPr>
            <p:spPr>
              <a:xfrm>
                <a:off x="2051720" y="3429000"/>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(1)</m:t>
                      </m:r>
                    </m:oMath>
                  </m:oMathPara>
                </a14:m>
                <a:endParaRPr lang="de-AT" sz="1200" dirty="0"/>
              </a:p>
            </p:txBody>
          </p:sp>
        </mc:Choice>
        <mc:Fallback xmlns="">
          <p:sp>
            <p:nvSpPr>
              <p:cNvPr id="18" name="Ellipse 17"/>
              <p:cNvSpPr>
                <a:spLocks noRot="1" noChangeAspect="1" noMove="1" noResize="1" noEditPoints="1" noAdjustHandles="1" noChangeArrowheads="1" noChangeShapeType="1" noTextEdit="1"/>
              </p:cNvSpPr>
              <p:nvPr/>
            </p:nvSpPr>
            <p:spPr>
              <a:xfrm>
                <a:off x="2051720" y="3429000"/>
                <a:ext cx="648072" cy="648072"/>
              </a:xfrm>
              <a:prstGeom prst="ellipse">
                <a:avLst/>
              </a:prstGeom>
              <a:blipFill rotWithShape="1">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9" name="Ellipse 18"/>
              <p:cNvSpPr/>
              <p:nvPr/>
            </p:nvSpPr>
            <p:spPr>
              <a:xfrm>
                <a:off x="3167844" y="3429000"/>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(2)</m:t>
                      </m:r>
                    </m:oMath>
                  </m:oMathPara>
                </a14:m>
                <a:endParaRPr lang="de-AT" sz="1200" dirty="0"/>
              </a:p>
            </p:txBody>
          </p:sp>
        </mc:Choice>
        <mc:Fallback xmlns="">
          <p:sp>
            <p:nvSpPr>
              <p:cNvPr id="19" name="Ellipse 18"/>
              <p:cNvSpPr>
                <a:spLocks noRot="1" noChangeAspect="1" noMove="1" noResize="1" noEditPoints="1" noAdjustHandles="1" noChangeArrowheads="1" noChangeShapeType="1" noTextEdit="1"/>
              </p:cNvSpPr>
              <p:nvPr/>
            </p:nvSpPr>
            <p:spPr>
              <a:xfrm>
                <a:off x="3167844" y="3429000"/>
                <a:ext cx="648072" cy="648072"/>
              </a:xfrm>
              <a:prstGeom prst="ellipse">
                <a:avLst/>
              </a:prstGeom>
              <a:blipFill rotWithShape="1">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0" name="Ellipse 19"/>
              <p:cNvSpPr/>
              <p:nvPr/>
            </p:nvSpPr>
            <p:spPr>
              <a:xfrm>
                <a:off x="4283968" y="3429000"/>
                <a:ext cx="648072" cy="648072"/>
              </a:xfrm>
              <a:prstGeom prst="ellips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(8)</m:t>
                      </m:r>
                    </m:oMath>
                  </m:oMathPara>
                </a14:m>
                <a:endParaRPr lang="de-AT" sz="1200" dirty="0"/>
              </a:p>
            </p:txBody>
          </p:sp>
        </mc:Choice>
        <mc:Fallback xmlns="">
          <p:sp>
            <p:nvSpPr>
              <p:cNvPr id="20" name="Ellipse 19"/>
              <p:cNvSpPr>
                <a:spLocks noRot="1" noChangeAspect="1" noMove="1" noResize="1" noEditPoints="1" noAdjustHandles="1" noChangeArrowheads="1" noChangeShapeType="1" noTextEdit="1"/>
              </p:cNvSpPr>
              <p:nvPr/>
            </p:nvSpPr>
            <p:spPr>
              <a:xfrm>
                <a:off x="4283968" y="3429000"/>
                <a:ext cx="648072" cy="648072"/>
              </a:xfrm>
              <a:prstGeom prst="ellipse">
                <a:avLst/>
              </a:prstGeom>
              <a:blipFill rotWithShape="1">
                <a:blip r:embed="rId8"/>
                <a:stretch>
                  <a:fillRect/>
                </a:stretch>
              </a:blipFill>
              <a:ln>
                <a:solidFill>
                  <a:srgbClr val="FF0000"/>
                </a:solid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1" name="Ellipse 20"/>
              <p:cNvSpPr/>
              <p:nvPr/>
            </p:nvSpPr>
            <p:spPr>
              <a:xfrm>
                <a:off x="5400092" y="3429000"/>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(4)</m:t>
                      </m:r>
                    </m:oMath>
                  </m:oMathPara>
                </a14:m>
                <a:endParaRPr lang="de-AT" sz="1200" dirty="0"/>
              </a:p>
            </p:txBody>
          </p:sp>
        </mc:Choice>
        <mc:Fallback xmlns="">
          <p:sp>
            <p:nvSpPr>
              <p:cNvPr id="21" name="Ellipse 20"/>
              <p:cNvSpPr>
                <a:spLocks noRot="1" noChangeAspect="1" noMove="1" noResize="1" noEditPoints="1" noAdjustHandles="1" noChangeArrowheads="1" noChangeShapeType="1" noTextEdit="1"/>
              </p:cNvSpPr>
              <p:nvPr/>
            </p:nvSpPr>
            <p:spPr>
              <a:xfrm>
                <a:off x="5400092" y="3429000"/>
                <a:ext cx="648072" cy="648072"/>
              </a:xfrm>
              <a:prstGeom prst="ellipse">
                <a:avLst/>
              </a:prstGeom>
              <a:blipFill rotWithShape="1">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2" name="Ellipse 21"/>
              <p:cNvSpPr/>
              <p:nvPr/>
            </p:nvSpPr>
            <p:spPr>
              <a:xfrm>
                <a:off x="6516216" y="3429000"/>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(5)</m:t>
                      </m:r>
                    </m:oMath>
                  </m:oMathPara>
                </a14:m>
                <a:endParaRPr lang="de-AT" sz="1200" dirty="0"/>
              </a:p>
            </p:txBody>
          </p:sp>
        </mc:Choice>
        <mc:Fallback xmlns="">
          <p:sp>
            <p:nvSpPr>
              <p:cNvPr id="22" name="Ellipse 21"/>
              <p:cNvSpPr>
                <a:spLocks noRot="1" noChangeAspect="1" noMove="1" noResize="1" noEditPoints="1" noAdjustHandles="1" noChangeArrowheads="1" noChangeShapeType="1" noTextEdit="1"/>
              </p:cNvSpPr>
              <p:nvPr/>
            </p:nvSpPr>
            <p:spPr>
              <a:xfrm>
                <a:off x="6516216" y="3429000"/>
                <a:ext cx="648072" cy="648072"/>
              </a:xfrm>
              <a:prstGeom prst="ellipse">
                <a:avLst/>
              </a:prstGeom>
              <a:blipFill rotWithShape="1">
                <a:blip r:embed="rId7"/>
                <a:stretch>
                  <a:fillRect/>
                </a:stretch>
              </a:blipFill>
            </p:spPr>
            <p:txBody>
              <a:bodyPr/>
              <a:lstStyle/>
              <a:p>
                <a:r>
                  <a:rPr lang="de-AT">
                    <a:noFill/>
                  </a:rPr>
                  <a:t> </a:t>
                </a:r>
              </a:p>
            </p:txBody>
          </p:sp>
        </mc:Fallback>
      </mc:AlternateContent>
      <p:cxnSp>
        <p:nvCxnSpPr>
          <p:cNvPr id="23" name="Gerade Verbindung mit Pfeil 22"/>
          <p:cNvCxnSpPr>
            <a:stCxn id="18" idx="6"/>
            <a:endCxn id="19" idx="2"/>
          </p:cNvCxnSpPr>
          <p:nvPr/>
        </p:nvCxnSpPr>
        <p:spPr>
          <a:xfrm>
            <a:off x="2699792" y="3753036"/>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Gerade Verbindung mit Pfeil 23"/>
          <p:cNvCxnSpPr>
            <a:stCxn id="19" idx="6"/>
            <a:endCxn id="20" idx="2"/>
          </p:cNvCxnSpPr>
          <p:nvPr/>
        </p:nvCxnSpPr>
        <p:spPr>
          <a:xfrm>
            <a:off x="3815916" y="3753036"/>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Gerade Verbindung mit Pfeil 24"/>
          <p:cNvCxnSpPr>
            <a:stCxn id="20" idx="6"/>
            <a:endCxn id="21" idx="2"/>
          </p:cNvCxnSpPr>
          <p:nvPr/>
        </p:nvCxnSpPr>
        <p:spPr>
          <a:xfrm>
            <a:off x="4932040" y="3753036"/>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Gerade Verbindung mit Pfeil 25"/>
          <p:cNvCxnSpPr>
            <a:stCxn id="21" idx="6"/>
            <a:endCxn id="22" idx="2"/>
          </p:cNvCxnSpPr>
          <p:nvPr/>
        </p:nvCxnSpPr>
        <p:spPr>
          <a:xfrm>
            <a:off x="6048164" y="3753036"/>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6657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Zielsetzung</a:t>
            </a:r>
            <a:endParaRPr lang="de-AT" dirty="0"/>
          </a:p>
        </p:txBody>
      </p:sp>
      <p:sp>
        <p:nvSpPr>
          <p:cNvPr id="3" name="Inhaltsplatzhalter 2"/>
          <p:cNvSpPr>
            <a:spLocks noGrp="1"/>
          </p:cNvSpPr>
          <p:nvPr>
            <p:ph idx="1"/>
          </p:nvPr>
        </p:nvSpPr>
        <p:spPr>
          <a:xfrm>
            <a:off x="392113" y="2492896"/>
            <a:ext cx="8356600" cy="3418046"/>
          </a:xfrm>
        </p:spPr>
        <p:txBody>
          <a:bodyPr/>
          <a:lstStyle/>
          <a:p>
            <a:pPr marL="514350" indent="-514350">
              <a:buFont typeface="+mj-lt"/>
              <a:buAutoNum type="arabicPeriod"/>
            </a:pPr>
            <a:r>
              <a:rPr lang="de-AT" dirty="0" smtClean="0"/>
              <a:t>Implementiere Ablaufdistanz</a:t>
            </a:r>
          </a:p>
          <a:p>
            <a:pPr marL="514350" indent="-514350">
              <a:buFont typeface="+mj-lt"/>
              <a:buAutoNum type="arabicPeriod"/>
            </a:pPr>
            <a:r>
              <a:rPr lang="de-AT" dirty="0" smtClean="0"/>
              <a:t>Experimentiere mit verschiedenen (sinnvollen) Definitionen</a:t>
            </a:r>
            <a:endParaRPr lang="de-AT" dirty="0"/>
          </a:p>
        </p:txBody>
      </p:sp>
    </p:spTree>
    <p:extLst>
      <p:ext uri="{BB962C8B-B14F-4D97-AF65-F5344CB8AC3E}">
        <p14:creationId xmlns:p14="http://schemas.microsoft.com/office/powerpoint/2010/main" val="3022400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sym typeface="Wingdings" panose="05000000000000000000" pitchFamily="2" charset="2"/>
              </a:rPr>
              <a:t>Selbstregelnde Berechnungen</a:t>
            </a:r>
            <a:endParaRPr lang="de-AT" dirty="0"/>
          </a:p>
        </p:txBody>
      </p:sp>
      <p:sp>
        <p:nvSpPr>
          <p:cNvPr id="3" name="Inhaltsplatzhalter 2"/>
          <p:cNvSpPr>
            <a:spLocks noGrp="1"/>
          </p:cNvSpPr>
          <p:nvPr>
            <p:ph idx="1"/>
          </p:nvPr>
        </p:nvSpPr>
        <p:spPr/>
        <p:txBody>
          <a:bodyPr/>
          <a:lstStyle/>
          <a:p>
            <a:r>
              <a:rPr lang="de-AT" dirty="0" smtClean="0"/>
              <a:t>Praxis: TBD (2014)</a:t>
            </a:r>
          </a:p>
          <a:p>
            <a:pPr lvl="1"/>
            <a:r>
              <a:rPr lang="de-AT" dirty="0" smtClean="0"/>
              <a:t>Plattform für </a:t>
            </a:r>
            <a:r>
              <a:rPr lang="de-AT" dirty="0" smtClean="0"/>
              <a:t>selbstregelnde </a:t>
            </a:r>
            <a:r>
              <a:rPr lang="de-AT" dirty="0" smtClean="0"/>
              <a:t>Berechnungen</a:t>
            </a:r>
            <a:endParaRPr lang="de-AT" dirty="0"/>
          </a:p>
          <a:p>
            <a:pPr lvl="1"/>
            <a:r>
              <a:rPr lang="de-AT" dirty="0" smtClean="0"/>
              <a:t>Implementiert in Scala</a:t>
            </a:r>
          </a:p>
          <a:p>
            <a:pPr lvl="1"/>
            <a:r>
              <a:rPr lang="de-AT" dirty="0" smtClean="0"/>
              <a:t>Eigene Kontrollstrukturen</a:t>
            </a:r>
            <a:endParaRPr lang="de-AT" dirty="0"/>
          </a:p>
          <a:p>
            <a:endParaRPr lang="de-AT" dirty="0" smtClean="0"/>
          </a:p>
          <a:p>
            <a:endParaRPr lang="de-AT" dirty="0"/>
          </a:p>
          <a:p>
            <a:pPr lvl="1"/>
            <a:endParaRPr lang="de-AT" dirty="0" smtClean="0"/>
          </a:p>
          <a:p>
            <a:endParaRPr lang="de-AT" dirty="0" smtClean="0"/>
          </a:p>
        </p:txBody>
      </p:sp>
    </p:spTree>
    <p:extLst>
      <p:ext uri="{BB962C8B-B14F-4D97-AF65-F5344CB8AC3E}">
        <p14:creationId xmlns:p14="http://schemas.microsoft.com/office/powerpoint/2010/main" val="3448142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TBD - Beispiel</a:t>
            </a:r>
            <a:endParaRPr lang="de-AT" dirty="0"/>
          </a:p>
        </p:txBody>
      </p:sp>
      <p:sp>
        <p:nvSpPr>
          <p:cNvPr id="3" name="Inhaltsplatzhalter 2"/>
          <p:cNvSpPr>
            <a:spLocks noGrp="1"/>
          </p:cNvSpPr>
          <p:nvPr>
            <p:ph idx="1"/>
          </p:nvPr>
        </p:nvSpPr>
        <p:spPr>
          <a:xfrm>
            <a:off x="392113" y="1198563"/>
            <a:ext cx="8356600" cy="5038749"/>
          </a:xfrm>
        </p:spPr>
        <p:txBody>
          <a:bodyPr>
            <a:normAutofit/>
          </a:bodyPr>
          <a:lstStyle/>
          <a:p>
            <a:r>
              <a:rPr lang="de-AT" dirty="0" smtClean="0"/>
              <a:t>Addiert den Inhalt zweier Variablen</a:t>
            </a:r>
          </a:p>
          <a:p>
            <a:endParaRPr lang="de-AT" dirty="0"/>
          </a:p>
          <a:p>
            <a:endParaRPr lang="de-AT" dirty="0" smtClean="0"/>
          </a:p>
          <a:p>
            <a:endParaRPr lang="de-AT" dirty="0"/>
          </a:p>
          <a:p>
            <a:endParaRPr lang="de-AT" dirty="0" smtClean="0"/>
          </a:p>
          <a:p>
            <a:endParaRPr lang="de-AT" dirty="0"/>
          </a:p>
          <a:p>
            <a:endParaRPr lang="de-AT" dirty="0" smtClean="0"/>
          </a:p>
          <a:p>
            <a:endParaRPr lang="de-AT" dirty="0" smtClean="0"/>
          </a:p>
          <a:p>
            <a:pPr marL="0" indent="0">
              <a:buNone/>
            </a:pPr>
            <a:r>
              <a:rPr lang="de-AT" dirty="0" smtClean="0"/>
              <a:t>							</a:t>
            </a:r>
            <a:r>
              <a:rPr lang="de-AT" sz="1800" dirty="0" smtClean="0"/>
              <a:t>(Pseudocode)</a:t>
            </a:r>
            <a:endParaRPr lang="de-AT" dirty="0"/>
          </a:p>
          <a:p>
            <a:pPr marL="0" indent="0">
              <a:buNone/>
            </a:pPr>
            <a:endParaRPr lang="de-AT" dirty="0"/>
          </a:p>
        </p:txBody>
      </p:sp>
      <p:sp>
        <p:nvSpPr>
          <p:cNvPr id="4" name="Rechteck 3"/>
          <p:cNvSpPr/>
          <p:nvPr/>
        </p:nvSpPr>
        <p:spPr>
          <a:xfrm>
            <a:off x="2286000" y="2636912"/>
            <a:ext cx="4572000" cy="2585323"/>
          </a:xfrm>
          <a:prstGeom prst="rect">
            <a:avLst/>
          </a:prstGeom>
        </p:spPr>
        <p:txBody>
          <a:bodyPr>
            <a:spAutoFit/>
          </a:bodyPr>
          <a:lstStyle/>
          <a:p>
            <a:r>
              <a:rPr lang="de-AT" dirty="0" err="1">
                <a:latin typeface="Courier New" panose="02070309020205020404" pitchFamily="49" charset="0"/>
                <a:cs typeface="Courier New" panose="02070309020205020404" pitchFamily="49" charset="0"/>
              </a:rPr>
              <a:t>memo</a:t>
            </a:r>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(a, b) </a:t>
            </a:r>
            <a:r>
              <a:rPr lang="de-AT" dirty="0">
                <a:latin typeface="Courier New" panose="02070309020205020404" pitchFamily="49" charset="0"/>
                <a:cs typeface="Courier New" panose="02070309020205020404" pitchFamily="49" charset="0"/>
              </a:rPr>
              <a:t>{</a:t>
            </a:r>
          </a:p>
          <a:p>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mod</a:t>
            </a:r>
            <a:r>
              <a:rPr lang="de-AT" dirty="0" smtClean="0">
                <a:latin typeface="Courier New" panose="02070309020205020404" pitchFamily="49" charset="0"/>
                <a:cs typeface="Courier New" panose="02070309020205020404" pitchFamily="49" charset="0"/>
              </a:rPr>
              <a:t> </a:t>
            </a:r>
            <a:r>
              <a:rPr lang="de-AT" dirty="0">
                <a:latin typeface="Courier New" panose="02070309020205020404" pitchFamily="49" charset="0"/>
                <a:cs typeface="Courier New" panose="02070309020205020404" pitchFamily="49" charset="0"/>
              </a:rPr>
              <a:t>{</a:t>
            </a:r>
          </a:p>
          <a:p>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read</a:t>
            </a:r>
            <a:r>
              <a:rPr lang="de-AT" dirty="0" smtClean="0">
                <a:latin typeface="Courier New" panose="02070309020205020404" pitchFamily="49" charset="0"/>
                <a:cs typeface="Courier New" panose="02070309020205020404" pitchFamily="49" charset="0"/>
              </a:rPr>
              <a:t> (a) </a:t>
            </a:r>
            <a:r>
              <a:rPr lang="de-AT"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read (b) </a:t>
            </a:r>
            <a:r>
              <a:rPr lang="en-US"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write </a:t>
            </a:r>
            <a:r>
              <a:rPr lang="en-US" dirty="0">
                <a:latin typeface="Courier New" panose="02070309020205020404" pitchFamily="49" charset="0"/>
                <a:cs typeface="Courier New" panose="02070309020205020404" pitchFamily="49" charset="0"/>
              </a:rPr>
              <a:t>(a + b)</a:t>
            </a:r>
          </a:p>
          <a:p>
            <a:r>
              <a:rPr lang="de-AT" dirty="0" smtClean="0">
                <a:latin typeface="Courier New" panose="02070309020205020404" pitchFamily="49" charset="0"/>
                <a:cs typeface="Courier New" panose="02070309020205020404" pitchFamily="49" charset="0"/>
              </a:rPr>
              <a:t>        }     </a:t>
            </a:r>
            <a:endParaRPr lang="de-AT" dirty="0">
              <a:latin typeface="Courier New" panose="02070309020205020404" pitchFamily="49" charset="0"/>
              <a:cs typeface="Courier New" panose="02070309020205020404" pitchFamily="49" charset="0"/>
            </a:endParaRPr>
          </a:p>
          <a:p>
            <a:r>
              <a:rPr lang="de-AT" dirty="0" smtClean="0">
                <a:latin typeface="Courier New" panose="02070309020205020404" pitchFamily="49" charset="0"/>
                <a:cs typeface="Courier New" panose="02070309020205020404" pitchFamily="49" charset="0"/>
              </a:rPr>
              <a:t>      }</a:t>
            </a:r>
            <a:endParaRPr lang="de-AT" dirty="0">
              <a:latin typeface="Courier New" panose="02070309020205020404" pitchFamily="49" charset="0"/>
              <a:cs typeface="Courier New" panose="02070309020205020404" pitchFamily="49" charset="0"/>
            </a:endParaRPr>
          </a:p>
          <a:p>
            <a:r>
              <a:rPr lang="de-AT" dirty="0" smtClean="0">
                <a:latin typeface="Courier New" panose="02070309020205020404" pitchFamily="49" charset="0"/>
                <a:cs typeface="Courier New" panose="02070309020205020404" pitchFamily="49" charset="0"/>
              </a:rPr>
              <a:t>   } </a:t>
            </a:r>
          </a:p>
          <a:p>
            <a:r>
              <a:rPr lang="de-AT"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29430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t>DDGs in der </a:t>
            </a:r>
            <a:r>
              <a:rPr lang="de-AT" dirty="0" smtClean="0"/>
              <a:t>Praxis</a:t>
            </a:r>
            <a:endParaRPr lang="de-AT" dirty="0"/>
          </a:p>
        </p:txBody>
      </p:sp>
      <p:sp>
        <p:nvSpPr>
          <p:cNvPr id="3" name="Inhaltsplatzhalter 2"/>
          <p:cNvSpPr>
            <a:spLocks noGrp="1"/>
          </p:cNvSpPr>
          <p:nvPr>
            <p:ph idx="1"/>
          </p:nvPr>
        </p:nvSpPr>
        <p:spPr/>
        <p:txBody>
          <a:bodyPr/>
          <a:lstStyle/>
          <a:p>
            <a:r>
              <a:rPr lang="de-AT" dirty="0" smtClean="0"/>
              <a:t>Knoten </a:t>
            </a:r>
            <a:r>
              <a:rPr lang="de-AT" dirty="0"/>
              <a:t>sind Kontrolloperationen von TBD</a:t>
            </a:r>
          </a:p>
          <a:p>
            <a:pPr lvl="1"/>
            <a:r>
              <a:rPr lang="de-AT" dirty="0" smtClean="0"/>
              <a:t>Zustand gespeichert in Knoteneigenschaften</a:t>
            </a:r>
            <a:endParaRPr lang="de-AT" dirty="0"/>
          </a:p>
          <a:p>
            <a:endParaRPr lang="de-AT"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780928"/>
            <a:ext cx="3168352" cy="3175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hteck 5"/>
          <p:cNvSpPr/>
          <p:nvPr/>
        </p:nvSpPr>
        <p:spPr>
          <a:xfrm>
            <a:off x="1043608" y="3003917"/>
            <a:ext cx="4572000" cy="2585323"/>
          </a:xfrm>
          <a:prstGeom prst="rect">
            <a:avLst/>
          </a:prstGeom>
        </p:spPr>
        <p:txBody>
          <a:bodyPr>
            <a:spAutoFit/>
          </a:bodyPr>
          <a:lstStyle/>
          <a:p>
            <a:r>
              <a:rPr lang="de-AT" dirty="0" err="1">
                <a:latin typeface="Courier New" panose="02070309020205020404" pitchFamily="49" charset="0"/>
                <a:cs typeface="Courier New" panose="02070309020205020404" pitchFamily="49" charset="0"/>
              </a:rPr>
              <a:t>memo</a:t>
            </a:r>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(a, b) </a:t>
            </a:r>
            <a:r>
              <a:rPr lang="de-AT" dirty="0">
                <a:latin typeface="Courier New" panose="02070309020205020404" pitchFamily="49" charset="0"/>
                <a:cs typeface="Courier New" panose="02070309020205020404" pitchFamily="49" charset="0"/>
              </a:rPr>
              <a:t>{</a:t>
            </a:r>
          </a:p>
          <a:p>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mod</a:t>
            </a:r>
            <a:r>
              <a:rPr lang="de-AT" dirty="0" smtClean="0">
                <a:latin typeface="Courier New" panose="02070309020205020404" pitchFamily="49" charset="0"/>
                <a:cs typeface="Courier New" panose="02070309020205020404" pitchFamily="49" charset="0"/>
              </a:rPr>
              <a:t> </a:t>
            </a:r>
            <a:r>
              <a:rPr lang="de-AT" dirty="0">
                <a:latin typeface="Courier New" panose="02070309020205020404" pitchFamily="49" charset="0"/>
                <a:cs typeface="Courier New" panose="02070309020205020404" pitchFamily="49" charset="0"/>
              </a:rPr>
              <a:t>{</a:t>
            </a:r>
          </a:p>
          <a:p>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read</a:t>
            </a:r>
            <a:r>
              <a:rPr lang="de-AT" dirty="0" smtClean="0">
                <a:latin typeface="Courier New" panose="02070309020205020404" pitchFamily="49" charset="0"/>
                <a:cs typeface="Courier New" panose="02070309020205020404" pitchFamily="49" charset="0"/>
              </a:rPr>
              <a:t> (a) </a:t>
            </a:r>
            <a:r>
              <a:rPr lang="de-AT"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read (b) </a:t>
            </a:r>
            <a:r>
              <a:rPr lang="en-US"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write </a:t>
            </a:r>
            <a:r>
              <a:rPr lang="en-US" dirty="0">
                <a:latin typeface="Courier New" panose="02070309020205020404" pitchFamily="49" charset="0"/>
                <a:cs typeface="Courier New" panose="02070309020205020404" pitchFamily="49" charset="0"/>
              </a:rPr>
              <a:t>(a + b)</a:t>
            </a:r>
          </a:p>
          <a:p>
            <a:r>
              <a:rPr lang="de-AT" dirty="0" smtClean="0">
                <a:latin typeface="Courier New" panose="02070309020205020404" pitchFamily="49" charset="0"/>
                <a:cs typeface="Courier New" panose="02070309020205020404" pitchFamily="49" charset="0"/>
              </a:rPr>
              <a:t>        }     </a:t>
            </a:r>
            <a:endParaRPr lang="de-AT" dirty="0">
              <a:latin typeface="Courier New" panose="02070309020205020404" pitchFamily="49" charset="0"/>
              <a:cs typeface="Courier New" panose="02070309020205020404" pitchFamily="49" charset="0"/>
            </a:endParaRPr>
          </a:p>
          <a:p>
            <a:r>
              <a:rPr lang="de-AT" dirty="0" smtClean="0">
                <a:latin typeface="Courier New" panose="02070309020205020404" pitchFamily="49" charset="0"/>
                <a:cs typeface="Courier New" panose="02070309020205020404" pitchFamily="49" charset="0"/>
              </a:rPr>
              <a:t>      }</a:t>
            </a:r>
            <a:endParaRPr lang="de-AT" dirty="0">
              <a:latin typeface="Courier New" panose="02070309020205020404" pitchFamily="49" charset="0"/>
              <a:cs typeface="Courier New" panose="02070309020205020404" pitchFamily="49" charset="0"/>
            </a:endParaRPr>
          </a:p>
          <a:p>
            <a:r>
              <a:rPr lang="de-AT" dirty="0" smtClean="0">
                <a:latin typeface="Courier New" panose="02070309020205020404" pitchFamily="49" charset="0"/>
                <a:cs typeface="Courier New" panose="02070309020205020404" pitchFamily="49" charset="0"/>
              </a:rPr>
              <a:t>   } </a:t>
            </a:r>
          </a:p>
          <a:p>
            <a:r>
              <a:rPr lang="de-AT"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16386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Ablaufdistanz</a:t>
            </a:r>
            <a:endParaRPr lang="de-AT" dirty="0"/>
          </a:p>
        </p:txBody>
      </p:sp>
      <p:sp>
        <p:nvSpPr>
          <p:cNvPr id="3" name="Inhaltsplatzhalter 2"/>
          <p:cNvSpPr>
            <a:spLocks noGrp="1"/>
          </p:cNvSpPr>
          <p:nvPr>
            <p:ph idx="1"/>
          </p:nvPr>
        </p:nvSpPr>
        <p:spPr/>
        <p:txBody>
          <a:bodyPr>
            <a:normAutofit/>
          </a:bodyPr>
          <a:lstStyle/>
          <a:p>
            <a:r>
              <a:rPr lang="de-AT" sz="2400" dirty="0" smtClean="0"/>
              <a:t>Ablaufdistanz zählt alle zu aktualisierenden Knoten</a:t>
            </a:r>
          </a:p>
          <a:p>
            <a:pPr lvl="1"/>
            <a:r>
              <a:rPr lang="de-AT" dirty="0" smtClean="0"/>
              <a:t>Berechne </a:t>
            </a:r>
            <a:r>
              <a:rPr lang="de-AT" dirty="0" err="1" smtClean="0"/>
              <a:t>Greedy</a:t>
            </a:r>
            <a:r>
              <a:rPr lang="de-AT" dirty="0" smtClean="0"/>
              <a:t> </a:t>
            </a:r>
            <a:r>
              <a:rPr lang="de-AT" dirty="0" err="1" smtClean="0"/>
              <a:t>Matching</a:t>
            </a:r>
            <a:r>
              <a:rPr lang="de-AT" dirty="0" smtClean="0"/>
              <a:t> zwischen zwei DDGs</a:t>
            </a:r>
          </a:p>
          <a:p>
            <a:pPr lvl="2"/>
            <a:r>
              <a:rPr lang="de-AT" dirty="0" smtClean="0"/>
              <a:t>Entferne alle Paare mit gleichen Knoten aus den DDGs</a:t>
            </a:r>
          </a:p>
          <a:p>
            <a:pPr lvl="2"/>
            <a:r>
              <a:rPr lang="de-AT" dirty="0" smtClean="0"/>
              <a:t>Zähle Knoten, die nicht entfernt wurden</a:t>
            </a:r>
          </a:p>
          <a:p>
            <a:pPr lvl="2"/>
            <a:r>
              <a:rPr lang="de-AT" dirty="0"/>
              <a:t>Formal: A </a:t>
            </a:r>
            <a:r>
              <a:rPr lang="de-AT" dirty="0" smtClean="0"/>
              <a:t>⊕ B</a:t>
            </a:r>
            <a:endParaRPr lang="de-AT" dirty="0"/>
          </a:p>
          <a:p>
            <a:pPr marL="885675" lvl="2" indent="0">
              <a:buNone/>
            </a:pPr>
            <a:endParaRPr lang="de-AT" dirty="0" smtClean="0"/>
          </a:p>
          <a:p>
            <a:pPr marL="885675" lvl="2" indent="0">
              <a:buNone/>
            </a:pPr>
            <a:endParaRPr lang="de-AT" dirty="0" smtClean="0"/>
          </a:p>
          <a:p>
            <a:r>
              <a:rPr lang="de-AT" sz="2400" dirty="0" smtClean="0"/>
              <a:t>Interessante Frage: Wann sind Knoten gleich?</a:t>
            </a:r>
          </a:p>
          <a:p>
            <a:pPr lvl="1"/>
            <a:r>
              <a:rPr lang="de-AT" dirty="0" smtClean="0"/>
              <a:t>Drei Ansätze</a:t>
            </a:r>
            <a:endParaRPr lang="de-AT" dirty="0"/>
          </a:p>
        </p:txBody>
      </p:sp>
    </p:spTree>
    <p:extLst>
      <p:ext uri="{BB962C8B-B14F-4D97-AF65-F5344CB8AC3E}">
        <p14:creationId xmlns:p14="http://schemas.microsoft.com/office/powerpoint/2010/main" val="467602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Reine Ablaufdistanz</a:t>
            </a:r>
            <a:endParaRPr lang="de-AT" dirty="0"/>
          </a:p>
        </p:txBody>
      </p:sp>
      <p:sp>
        <p:nvSpPr>
          <p:cNvPr id="3" name="Inhaltsplatzhalter 2"/>
          <p:cNvSpPr>
            <a:spLocks noGrp="1"/>
          </p:cNvSpPr>
          <p:nvPr>
            <p:ph idx="1"/>
          </p:nvPr>
        </p:nvSpPr>
        <p:spPr/>
        <p:txBody>
          <a:bodyPr/>
          <a:lstStyle/>
          <a:p>
            <a:r>
              <a:rPr lang="de-AT" dirty="0"/>
              <a:t>Liefert eine Metrik dafür, wie sich ein Programm tatsächlich verhält</a:t>
            </a:r>
          </a:p>
          <a:p>
            <a:pPr marL="0" indent="0">
              <a:buNone/>
            </a:pPr>
            <a:endParaRPr lang="de-AT" dirty="0" smtClean="0"/>
          </a:p>
          <a:p>
            <a:r>
              <a:rPr lang="de-AT" dirty="0" smtClean="0"/>
              <a:t>Zählt alle Knoten, die von TBD während der Ausführung ersetzt oder entfernt werden </a:t>
            </a:r>
          </a:p>
          <a:p>
            <a:pPr lvl="1"/>
            <a:r>
              <a:rPr lang="de-AT" dirty="0" smtClean="0"/>
              <a:t>Zwei Knoten gleich wenn Knoten-ID gleich</a:t>
            </a:r>
          </a:p>
        </p:txBody>
      </p:sp>
    </p:spTree>
    <p:extLst>
      <p:ext uri="{BB962C8B-B14F-4D97-AF65-F5344CB8AC3E}">
        <p14:creationId xmlns:p14="http://schemas.microsoft.com/office/powerpoint/2010/main" val="2263004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98384"/>
            <a:ext cx="6161682" cy="4230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AT" dirty="0"/>
              <a:t>Reine Ablaufdistanz</a:t>
            </a:r>
          </a:p>
        </p:txBody>
      </p:sp>
      <p:sp>
        <p:nvSpPr>
          <p:cNvPr id="3" name="Inhaltsplatzhalter 2"/>
          <p:cNvSpPr>
            <a:spLocks noGrp="1"/>
          </p:cNvSpPr>
          <p:nvPr>
            <p:ph idx="1"/>
          </p:nvPr>
        </p:nvSpPr>
        <p:spPr/>
        <p:txBody>
          <a:bodyPr/>
          <a:lstStyle/>
          <a:p>
            <a:r>
              <a:rPr lang="de-AT" dirty="0" smtClean="0"/>
              <a:t>Beispiel</a:t>
            </a:r>
          </a:p>
        </p:txBody>
      </p:sp>
      <p:sp>
        <p:nvSpPr>
          <p:cNvPr id="4" name="Rechteck 3"/>
          <p:cNvSpPr/>
          <p:nvPr/>
        </p:nvSpPr>
        <p:spPr>
          <a:xfrm>
            <a:off x="4283968" y="1340768"/>
            <a:ext cx="720080" cy="4510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feld 5"/>
          <p:cNvSpPr txBox="1"/>
          <p:nvPr/>
        </p:nvSpPr>
        <p:spPr>
          <a:xfrm>
            <a:off x="390481" y="5619437"/>
            <a:ext cx="6557783" cy="584775"/>
          </a:xfrm>
          <a:prstGeom prst="rect">
            <a:avLst/>
          </a:prstGeom>
          <a:noFill/>
        </p:spPr>
        <p:txBody>
          <a:bodyPr wrap="square" rtlCol="0">
            <a:spAutoFit/>
          </a:bodyPr>
          <a:lstStyle/>
          <a:p>
            <a:r>
              <a:rPr lang="de-AT" sz="1600" dirty="0" smtClean="0"/>
              <a:t>Änderung des ersten Eingabeelements einer naiven </a:t>
            </a:r>
            <a:r>
              <a:rPr lang="de-AT" sz="1600" dirty="0" err="1" smtClean="0"/>
              <a:t>Map</a:t>
            </a:r>
            <a:r>
              <a:rPr lang="de-AT" sz="1600" dirty="0" smtClean="0"/>
              <a:t>-Operation</a:t>
            </a:r>
            <a:br>
              <a:rPr lang="de-AT" sz="1600" dirty="0" smtClean="0"/>
            </a:br>
            <a:r>
              <a:rPr lang="de-AT" sz="1600" dirty="0" smtClean="0"/>
              <a:t>Distanz: 62</a:t>
            </a:r>
            <a:endParaRPr lang="de-AT" sz="1600" dirty="0"/>
          </a:p>
        </p:txBody>
      </p:sp>
      <p:sp>
        <p:nvSpPr>
          <p:cNvPr id="11" name="Textfeld 10"/>
          <p:cNvSpPr txBox="1"/>
          <p:nvPr/>
        </p:nvSpPr>
        <p:spPr>
          <a:xfrm>
            <a:off x="7236296" y="4995753"/>
            <a:ext cx="1296144" cy="1169551"/>
          </a:xfrm>
          <a:prstGeom prst="rect">
            <a:avLst/>
          </a:prstGeom>
          <a:noFill/>
        </p:spPr>
        <p:txBody>
          <a:bodyPr wrap="square" rtlCol="0">
            <a:spAutoFit/>
          </a:bodyPr>
          <a:lstStyle/>
          <a:p>
            <a:r>
              <a:rPr lang="de-AT" sz="1400" dirty="0" err="1" smtClean="0"/>
              <a:t>Allozieren</a:t>
            </a:r>
            <a:r>
              <a:rPr lang="de-AT" sz="1400" dirty="0" smtClean="0"/>
              <a:t>:</a:t>
            </a:r>
          </a:p>
          <a:p>
            <a:r>
              <a:rPr lang="de-AT" sz="1400" dirty="0" smtClean="0"/>
              <a:t>Lesen:</a:t>
            </a:r>
          </a:p>
          <a:p>
            <a:r>
              <a:rPr lang="de-AT" sz="1400" dirty="0" smtClean="0"/>
              <a:t>Schreiben:</a:t>
            </a:r>
          </a:p>
          <a:p>
            <a:r>
              <a:rPr lang="de-AT" sz="1400" dirty="0" smtClean="0"/>
              <a:t>Entfernt:</a:t>
            </a:r>
            <a:br>
              <a:rPr lang="de-AT" sz="1400" dirty="0" smtClean="0"/>
            </a:br>
            <a:r>
              <a:rPr lang="de-AT" sz="1400" dirty="0" smtClean="0"/>
              <a:t>Eingefügt:</a:t>
            </a:r>
            <a:endParaRPr lang="de-AT" sz="1400" dirty="0"/>
          </a:p>
        </p:txBody>
      </p:sp>
      <p:sp>
        <p:nvSpPr>
          <p:cNvPr id="12" name="Ellipse 11"/>
          <p:cNvSpPr/>
          <p:nvPr/>
        </p:nvSpPr>
        <p:spPr>
          <a:xfrm>
            <a:off x="8388424" y="5949280"/>
            <a:ext cx="144016" cy="144016"/>
          </a:xfrm>
          <a:prstGeom prst="ellipse">
            <a:avLst/>
          </a:prstGeom>
          <a:solidFill>
            <a:schemeClr val="bg1"/>
          </a:solidFill>
          <a:ln w="190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Ellipse 12"/>
          <p:cNvSpPr/>
          <p:nvPr/>
        </p:nvSpPr>
        <p:spPr>
          <a:xfrm>
            <a:off x="8388424" y="5733256"/>
            <a:ext cx="144016" cy="14401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Ellipse 13"/>
          <p:cNvSpPr/>
          <p:nvPr/>
        </p:nvSpPr>
        <p:spPr>
          <a:xfrm>
            <a:off x="8388424" y="5301208"/>
            <a:ext cx="144016" cy="144016"/>
          </a:xfrm>
          <a:prstGeom prst="ellipse">
            <a:avLst/>
          </a:prstGeom>
          <a:solidFill>
            <a:srgbClr val="0000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Ellipse 14"/>
          <p:cNvSpPr/>
          <p:nvPr/>
        </p:nvSpPr>
        <p:spPr>
          <a:xfrm>
            <a:off x="8388424" y="5085184"/>
            <a:ext cx="144016" cy="144016"/>
          </a:xfrm>
          <a:prstGeom prst="ellipse">
            <a:avLst/>
          </a:prstGeom>
          <a:solidFill>
            <a:srgbClr val="FF00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Ellipse 15"/>
          <p:cNvSpPr/>
          <p:nvPr/>
        </p:nvSpPr>
        <p:spPr>
          <a:xfrm>
            <a:off x="8388424" y="5508520"/>
            <a:ext cx="144016" cy="144016"/>
          </a:xfrm>
          <a:prstGeom prst="ellipse">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2824113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Adressunabhängige </a:t>
            </a:r>
            <a:r>
              <a:rPr lang="de-AT" dirty="0"/>
              <a:t>Ablaufdistanz</a:t>
            </a:r>
          </a:p>
        </p:txBody>
      </p:sp>
      <p:sp>
        <p:nvSpPr>
          <p:cNvPr id="3" name="Inhaltsplatzhalter 2"/>
          <p:cNvSpPr>
            <a:spLocks noGrp="1"/>
          </p:cNvSpPr>
          <p:nvPr>
            <p:ph idx="1"/>
          </p:nvPr>
        </p:nvSpPr>
        <p:spPr/>
        <p:txBody>
          <a:bodyPr/>
          <a:lstStyle/>
          <a:p>
            <a:r>
              <a:rPr lang="de-AT" dirty="0" smtClean="0"/>
              <a:t>Zählt alle Knoten, die wirklich neu ausgeführt werden </a:t>
            </a:r>
            <a:r>
              <a:rPr lang="de-AT" dirty="0" smtClean="0"/>
              <a:t>müssen, wenn </a:t>
            </a:r>
            <a:r>
              <a:rPr lang="de-AT" dirty="0" smtClean="0"/>
              <a:t>Speicher optimal </a:t>
            </a:r>
            <a:r>
              <a:rPr lang="de-AT" dirty="0" err="1" smtClean="0"/>
              <a:t>alloziert</a:t>
            </a:r>
            <a:r>
              <a:rPr lang="de-AT" dirty="0" smtClean="0"/>
              <a:t> </a:t>
            </a:r>
            <a:r>
              <a:rPr lang="de-AT" dirty="0" smtClean="0"/>
              <a:t>wird</a:t>
            </a:r>
            <a:endParaRPr lang="de-AT" dirty="0" smtClean="0"/>
          </a:p>
          <a:p>
            <a:pPr lvl="1"/>
            <a:r>
              <a:rPr lang="de-AT" dirty="0" smtClean="0"/>
              <a:t>Zwei Knoten gleich wenn alle Eigenschaften außer ID und Referenzen auf Speicher </a:t>
            </a:r>
            <a:r>
              <a:rPr lang="de-AT" dirty="0" smtClean="0"/>
              <a:t>gleich</a:t>
            </a:r>
            <a:r>
              <a:rPr lang="de-AT" dirty="0" smtClean="0"/>
              <a:t/>
            </a:r>
            <a:br>
              <a:rPr lang="de-AT" dirty="0" smtClean="0"/>
            </a:br>
            <a:endParaRPr lang="de-AT" dirty="0" smtClean="0"/>
          </a:p>
          <a:p>
            <a:r>
              <a:rPr lang="de-AT" dirty="0" smtClean="0"/>
              <a:t>Berechnet, wie sich ein naives Programm verhalten würde, wenn Zwischenspeicherung eigesetzt und Speicher optimal wiederverwendet </a:t>
            </a:r>
            <a:r>
              <a:rPr lang="de-AT" dirty="0" smtClean="0"/>
              <a:t>wird</a:t>
            </a:r>
            <a:endParaRPr lang="de-AT" dirty="0" smtClean="0"/>
          </a:p>
        </p:txBody>
      </p:sp>
    </p:spTree>
    <p:extLst>
      <p:ext uri="{BB962C8B-B14F-4D97-AF65-F5344CB8AC3E}">
        <p14:creationId xmlns:p14="http://schemas.microsoft.com/office/powerpoint/2010/main" val="2040683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340768"/>
            <a:ext cx="5809704"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AT" dirty="0"/>
              <a:t>Adressunabhängige Ablaufdistanz</a:t>
            </a:r>
          </a:p>
        </p:txBody>
      </p:sp>
      <p:sp>
        <p:nvSpPr>
          <p:cNvPr id="3" name="Inhaltsplatzhalter 2"/>
          <p:cNvSpPr>
            <a:spLocks noGrp="1"/>
          </p:cNvSpPr>
          <p:nvPr>
            <p:ph idx="1"/>
          </p:nvPr>
        </p:nvSpPr>
        <p:spPr/>
        <p:txBody>
          <a:bodyPr/>
          <a:lstStyle/>
          <a:p>
            <a:r>
              <a:rPr lang="de-AT" dirty="0" smtClean="0"/>
              <a:t>Beispiel</a:t>
            </a:r>
          </a:p>
        </p:txBody>
      </p:sp>
      <p:sp>
        <p:nvSpPr>
          <p:cNvPr id="4" name="Rechteck 3"/>
          <p:cNvSpPr/>
          <p:nvPr/>
        </p:nvSpPr>
        <p:spPr>
          <a:xfrm>
            <a:off x="4572000" y="1268760"/>
            <a:ext cx="720080" cy="489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feld 5"/>
          <p:cNvSpPr txBox="1"/>
          <p:nvPr/>
        </p:nvSpPr>
        <p:spPr>
          <a:xfrm>
            <a:off x="390481" y="5619437"/>
            <a:ext cx="6269751" cy="584775"/>
          </a:xfrm>
          <a:prstGeom prst="rect">
            <a:avLst/>
          </a:prstGeom>
          <a:noFill/>
        </p:spPr>
        <p:txBody>
          <a:bodyPr wrap="square" rtlCol="0">
            <a:spAutoFit/>
          </a:bodyPr>
          <a:lstStyle/>
          <a:p>
            <a:r>
              <a:rPr lang="de-AT" sz="1600" dirty="0" smtClean="0"/>
              <a:t>Änderung des ersten Eingabeelements einer naiven </a:t>
            </a:r>
            <a:r>
              <a:rPr lang="de-AT" sz="1600" dirty="0" err="1" smtClean="0"/>
              <a:t>Map</a:t>
            </a:r>
            <a:r>
              <a:rPr lang="de-AT" sz="1600" dirty="0" smtClean="0"/>
              <a:t>-Operation</a:t>
            </a:r>
            <a:br>
              <a:rPr lang="de-AT" sz="1600" dirty="0" smtClean="0"/>
            </a:br>
            <a:r>
              <a:rPr lang="de-AT" sz="1600" dirty="0" smtClean="0"/>
              <a:t>Distanz: 4</a:t>
            </a:r>
            <a:endParaRPr lang="de-AT" sz="1600" dirty="0"/>
          </a:p>
        </p:txBody>
      </p:sp>
      <p:sp>
        <p:nvSpPr>
          <p:cNvPr id="5" name="Textfeld 4"/>
          <p:cNvSpPr txBox="1"/>
          <p:nvPr/>
        </p:nvSpPr>
        <p:spPr>
          <a:xfrm>
            <a:off x="7452320" y="5642084"/>
            <a:ext cx="1296144" cy="523220"/>
          </a:xfrm>
          <a:prstGeom prst="rect">
            <a:avLst/>
          </a:prstGeom>
          <a:noFill/>
        </p:spPr>
        <p:txBody>
          <a:bodyPr wrap="square" rtlCol="0">
            <a:spAutoFit/>
          </a:bodyPr>
          <a:lstStyle/>
          <a:p>
            <a:r>
              <a:rPr lang="de-AT" sz="1400" dirty="0" smtClean="0"/>
              <a:t>Entfernt:</a:t>
            </a:r>
            <a:br>
              <a:rPr lang="de-AT" sz="1400" dirty="0" smtClean="0"/>
            </a:br>
            <a:r>
              <a:rPr lang="de-AT" sz="1400" dirty="0" smtClean="0"/>
              <a:t>Eingefügt:</a:t>
            </a:r>
            <a:endParaRPr lang="de-AT" sz="1400" dirty="0"/>
          </a:p>
        </p:txBody>
      </p:sp>
      <p:sp>
        <p:nvSpPr>
          <p:cNvPr id="11" name="Ellipse 10"/>
          <p:cNvSpPr/>
          <p:nvPr/>
        </p:nvSpPr>
        <p:spPr>
          <a:xfrm>
            <a:off x="8388424" y="5949280"/>
            <a:ext cx="144016" cy="144016"/>
          </a:xfrm>
          <a:prstGeom prst="ellipse">
            <a:avLst/>
          </a:prstGeom>
          <a:solidFill>
            <a:schemeClr val="bg1"/>
          </a:solidFill>
          <a:ln w="190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Ellipse 11"/>
          <p:cNvSpPr/>
          <p:nvPr/>
        </p:nvSpPr>
        <p:spPr>
          <a:xfrm>
            <a:off x="8388424" y="5733256"/>
            <a:ext cx="144016" cy="14401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502097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Inkrementelle Berechnungen</a:t>
            </a:r>
            <a:endParaRPr lang="de-AT" dirty="0"/>
          </a:p>
        </p:txBody>
      </p:sp>
      <p:sp>
        <p:nvSpPr>
          <p:cNvPr id="5" name="Inhaltsplatzhalter 4"/>
          <p:cNvSpPr>
            <a:spLocks noGrp="1"/>
          </p:cNvSpPr>
          <p:nvPr>
            <p:ph idx="1"/>
          </p:nvPr>
        </p:nvSpPr>
        <p:spPr/>
        <p:txBody>
          <a:bodyPr/>
          <a:lstStyle/>
          <a:p>
            <a:r>
              <a:rPr lang="de-AT" dirty="0" smtClean="0"/>
              <a:t>Szenario</a:t>
            </a:r>
          </a:p>
          <a:p>
            <a:pPr lvl="1"/>
            <a:r>
              <a:rPr lang="de-AT" dirty="0" smtClean="0"/>
              <a:t>Große Daten</a:t>
            </a:r>
          </a:p>
          <a:p>
            <a:pPr lvl="1"/>
            <a:r>
              <a:rPr lang="de-AT" dirty="0" smtClean="0"/>
              <a:t>Kleine Änderungen</a:t>
            </a:r>
          </a:p>
          <a:p>
            <a:pPr lvl="1"/>
            <a:r>
              <a:rPr lang="de-AT" dirty="0" smtClean="0"/>
              <a:t>Alles neu berechnen? </a:t>
            </a:r>
          </a:p>
          <a:p>
            <a:endParaRPr lang="de-AT" dirty="0" smtClean="0"/>
          </a:p>
          <a:p>
            <a:r>
              <a:rPr lang="de-AT" dirty="0" smtClean="0"/>
              <a:t>Besser: Nur gewisse Berechnungen neu ausführen</a:t>
            </a:r>
            <a:endParaRPr lang="de-AT" dirty="0"/>
          </a:p>
          <a:p>
            <a:endParaRPr lang="de-AT" dirty="0"/>
          </a:p>
          <a:p>
            <a:endParaRPr lang="de-AT" dirty="0"/>
          </a:p>
        </p:txBody>
      </p:sp>
    </p:spTree>
    <p:extLst>
      <p:ext uri="{BB962C8B-B14F-4D97-AF65-F5344CB8AC3E}">
        <p14:creationId xmlns:p14="http://schemas.microsoft.com/office/powerpoint/2010/main" val="2909543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Evaluation</a:t>
            </a:r>
            <a:endParaRPr lang="de-AT" dirty="0"/>
          </a:p>
        </p:txBody>
      </p:sp>
      <p:sp>
        <p:nvSpPr>
          <p:cNvPr id="3" name="Inhaltsplatzhalter 2"/>
          <p:cNvSpPr>
            <a:spLocks noGrp="1"/>
          </p:cNvSpPr>
          <p:nvPr>
            <p:ph idx="1"/>
          </p:nvPr>
        </p:nvSpPr>
        <p:spPr/>
        <p:txBody>
          <a:bodyPr>
            <a:normAutofit fontScale="92500" lnSpcReduction="10000"/>
          </a:bodyPr>
          <a:lstStyle/>
          <a:p>
            <a:r>
              <a:rPr lang="de-AT" dirty="0" smtClean="0"/>
              <a:t>Teste alle möglichen zusammenhängenden Fälle von Aktualisierungen</a:t>
            </a:r>
          </a:p>
          <a:p>
            <a:pPr lvl="1"/>
            <a:r>
              <a:rPr lang="de-AT" dirty="0" smtClean="0"/>
              <a:t>Auf verschiedenen Algorithmen: </a:t>
            </a:r>
            <a:r>
              <a:rPr lang="de-AT" dirty="0" err="1" smtClean="0"/>
              <a:t>Map</a:t>
            </a:r>
            <a:r>
              <a:rPr lang="de-AT" dirty="0" smtClean="0"/>
              <a:t>, </a:t>
            </a:r>
            <a:r>
              <a:rPr lang="de-AT" dirty="0" err="1" smtClean="0"/>
              <a:t>Reduce</a:t>
            </a:r>
            <a:r>
              <a:rPr lang="de-AT" dirty="0" smtClean="0"/>
              <a:t>, </a:t>
            </a:r>
            <a:r>
              <a:rPr lang="de-AT" dirty="0" err="1" smtClean="0"/>
              <a:t>Tree</a:t>
            </a:r>
            <a:r>
              <a:rPr lang="de-AT" dirty="0" smtClean="0"/>
              <a:t>-Like </a:t>
            </a:r>
            <a:r>
              <a:rPr lang="de-AT" dirty="0" err="1" smtClean="0"/>
              <a:t>Reduce</a:t>
            </a:r>
            <a:r>
              <a:rPr lang="de-AT" dirty="0" smtClean="0"/>
              <a:t>, </a:t>
            </a:r>
            <a:r>
              <a:rPr lang="de-AT" dirty="0" err="1" smtClean="0"/>
              <a:t>Quicksort</a:t>
            </a:r>
            <a:endParaRPr lang="de-AT" dirty="0" smtClean="0"/>
          </a:p>
          <a:p>
            <a:pPr lvl="1"/>
            <a:r>
              <a:rPr lang="de-AT" dirty="0" smtClean="0"/>
              <a:t>Jeweils naive und inkrementelle Implementierung</a:t>
            </a:r>
          </a:p>
          <a:p>
            <a:pPr lvl="1"/>
            <a:endParaRPr lang="de-AT" dirty="0" smtClean="0"/>
          </a:p>
          <a:p>
            <a:r>
              <a:rPr lang="de-AT" dirty="0" smtClean="0"/>
              <a:t>Berechne reine </a:t>
            </a:r>
            <a:r>
              <a:rPr lang="de-AT" dirty="0"/>
              <a:t>und </a:t>
            </a:r>
            <a:r>
              <a:rPr lang="de-AT" dirty="0" smtClean="0"/>
              <a:t>adressunabhängige Ablaufdistanz</a:t>
            </a:r>
          </a:p>
          <a:p>
            <a:pPr lvl="1"/>
            <a:r>
              <a:rPr lang="de-AT" dirty="0" smtClean="0"/>
              <a:t>Zeige dass reine Ablaufdistanz für naive Version gleich adressunabhängige Ablaufdistanz für inkrementelle Version</a:t>
            </a:r>
          </a:p>
          <a:p>
            <a:pPr marL="394575" lvl="1" indent="0">
              <a:buNone/>
            </a:pPr>
            <a:endParaRPr lang="de-AT" dirty="0" smtClean="0"/>
          </a:p>
          <a:p>
            <a:r>
              <a:rPr lang="de-AT" dirty="0" smtClean="0"/>
              <a:t>Testdaten: Zufällige Listen der Länge 50</a:t>
            </a:r>
            <a:endParaRPr lang="de-AT" dirty="0"/>
          </a:p>
          <a:p>
            <a:pPr lvl="1"/>
            <a:r>
              <a:rPr lang="de-AT" dirty="0" smtClean="0"/>
              <a:t>Mittelwert aus fünf Ausführungen</a:t>
            </a:r>
          </a:p>
        </p:txBody>
      </p:sp>
    </p:spTree>
    <p:extLst>
      <p:ext uri="{BB962C8B-B14F-4D97-AF65-F5344CB8AC3E}">
        <p14:creationId xmlns:p14="http://schemas.microsoft.com/office/powerpoint/2010/main" val="4226232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Evaluation</a:t>
            </a:r>
            <a:endParaRPr lang="de-AT"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AT" dirty="0" smtClean="0"/>
                  <a:t>Map</a:t>
                </a:r>
              </a:p>
              <a:p>
                <a:pPr lvl="1"/>
                <a:r>
                  <a:rPr lang="de-AT" dirty="0" smtClean="0"/>
                  <a:t>Rekursive </a:t>
                </a:r>
                <a:r>
                  <a:rPr lang="de-AT" dirty="0" err="1" smtClean="0"/>
                  <a:t>Map</a:t>
                </a:r>
                <a:r>
                  <a:rPr lang="de-AT" dirty="0" smtClean="0"/>
                  <a:t>-Funktion auf verlinkter Liste</a:t>
                </a:r>
              </a:p>
              <a:p>
                <a:pPr lvl="1"/>
                <a:endParaRPr lang="de-AT" dirty="0"/>
              </a:p>
              <a:p>
                <a:r>
                  <a:rPr lang="de-AT" dirty="0" smtClean="0"/>
                  <a:t>Erwartete Laufzeit naiv </a:t>
                </a:r>
                <a14:m>
                  <m:oMath xmlns:m="http://schemas.openxmlformats.org/officeDocument/2006/math">
                    <m:r>
                      <a:rPr lang="de-AT" b="0" i="1" smtClean="0">
                        <a:latin typeface="Cambria Math"/>
                      </a:rPr>
                      <m:t>𝑂</m:t>
                    </m:r>
                    <m:d>
                      <m:dPr>
                        <m:ctrlPr>
                          <a:rPr lang="de-AT" b="0" i="1" smtClean="0">
                            <a:latin typeface="Cambria Math"/>
                          </a:rPr>
                        </m:ctrlPr>
                      </m:dPr>
                      <m:e>
                        <m:r>
                          <a:rPr lang="de-AT" b="0" i="1" smtClean="0">
                            <a:latin typeface="Cambria Math"/>
                          </a:rPr>
                          <m:t>𝑛</m:t>
                        </m:r>
                      </m:e>
                    </m:d>
                  </m:oMath>
                </a14:m>
                <a:endParaRPr lang="de-AT" b="0" dirty="0" smtClean="0"/>
              </a:p>
              <a:p>
                <a:pPr marL="0" indent="0">
                  <a:buNone/>
                </a:pPr>
                <a:endParaRPr lang="de-AT" b="0" dirty="0" smtClean="0"/>
              </a:p>
              <a:p>
                <a:r>
                  <a:rPr lang="de-AT" dirty="0" smtClean="0"/>
                  <a:t>Erwartete Laufzeit inkrementell </a:t>
                </a:r>
                <a14:m>
                  <m:oMath xmlns:m="http://schemas.openxmlformats.org/officeDocument/2006/math">
                    <m:r>
                      <a:rPr lang="de-AT" b="0" i="1" smtClean="0">
                        <a:latin typeface="Cambria Math"/>
                      </a:rPr>
                      <m:t>𝑂</m:t>
                    </m:r>
                    <m:d>
                      <m:dPr>
                        <m:ctrlPr>
                          <a:rPr lang="de-AT" b="0" i="1" smtClean="0">
                            <a:latin typeface="Cambria Math"/>
                          </a:rPr>
                        </m:ctrlPr>
                      </m:dPr>
                      <m:e>
                        <m:r>
                          <a:rPr lang="de-AT" b="0" i="1" smtClean="0">
                            <a:latin typeface="Cambria Math"/>
                          </a:rPr>
                          <m:t>𝑘</m:t>
                        </m:r>
                      </m:e>
                    </m:d>
                  </m:oMath>
                </a14:m>
                <a:endParaRPr lang="de-AT" b="0" dirty="0" smtClean="0"/>
              </a:p>
              <a:p>
                <a:pPr lvl="1"/>
                <a:r>
                  <a:rPr lang="de-AT" dirty="0" smtClean="0"/>
                  <a:t>Mit n = Eingabegröße, k = Updategröße</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2"/>
                <a:stretch>
                  <a:fillRect t="-2329"/>
                </a:stretch>
              </a:blipFill>
            </p:spPr>
            <p:txBody>
              <a:bodyPr/>
              <a:lstStyle/>
              <a:p>
                <a:r>
                  <a:rPr lang="de-AT">
                    <a:noFill/>
                  </a:rPr>
                  <a:t> </a:t>
                </a:r>
              </a:p>
            </p:txBody>
          </p:sp>
        </mc:Fallback>
      </mc:AlternateContent>
    </p:spTree>
    <p:extLst>
      <p:ext uri="{BB962C8B-B14F-4D97-AF65-F5344CB8AC3E}">
        <p14:creationId xmlns:p14="http://schemas.microsoft.com/office/powerpoint/2010/main" val="1367989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t>Naives </a:t>
            </a:r>
            <a:r>
              <a:rPr lang="de-AT" dirty="0" err="1"/>
              <a:t>Map</a:t>
            </a:r>
            <a:r>
              <a:rPr lang="de-AT" dirty="0"/>
              <a:t> – Reine </a:t>
            </a:r>
            <a:r>
              <a:rPr lang="de-AT" dirty="0" smtClean="0"/>
              <a:t>Ablaufdistanz</a:t>
            </a:r>
            <a:endParaRPr lang="de-AT"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44824"/>
            <a:ext cx="6084666" cy="444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feld 3"/>
              <p:cNvSpPr txBox="1"/>
              <p:nvPr/>
            </p:nvSpPr>
            <p:spPr>
              <a:xfrm>
                <a:off x="7596336" y="5492193"/>
                <a:ext cx="1391972" cy="830997"/>
              </a:xfrm>
              <a:prstGeom prst="rect">
                <a:avLst/>
              </a:prstGeom>
              <a:noFill/>
            </p:spPr>
            <p:txBody>
              <a:bodyPr wrap="square" rtlCol="0">
                <a:spAutoFit/>
              </a:bodyPr>
              <a:lstStyle/>
              <a:p>
                <a:pPr>
                  <a:tabLst>
                    <a:tab pos="1079500" algn="l"/>
                  </a:tabLst>
                </a:pPr>
                <a:r>
                  <a:rPr lang="de-AT" sz="1200" dirty="0" smtClean="0"/>
                  <a:t>Position	</a:t>
                </a:r>
                <a14:m>
                  <m:oMath xmlns:m="http://schemas.openxmlformats.org/officeDocument/2006/math">
                    <m:r>
                      <a:rPr lang="de-AT" sz="1200" b="0" i="1" smtClean="0">
                        <a:latin typeface="Cambria Math"/>
                      </a:rPr>
                      <m:t>𝑖</m:t>
                    </m:r>
                  </m:oMath>
                </a14:m>
                <a:r>
                  <a:rPr lang="de-AT" sz="1200" dirty="0" smtClean="0"/>
                  <a:t/>
                </a:r>
                <a:br>
                  <a:rPr lang="de-AT" sz="1200" dirty="0" smtClean="0"/>
                </a:br>
                <a:r>
                  <a:rPr lang="de-AT" sz="1200" dirty="0" smtClean="0"/>
                  <a:t>Länge	</a:t>
                </a:r>
                <a14:m>
                  <m:oMath xmlns:m="http://schemas.openxmlformats.org/officeDocument/2006/math">
                    <m:r>
                      <a:rPr lang="de-AT" sz="1200" b="0" i="1" smtClean="0">
                        <a:latin typeface="Cambria Math"/>
                      </a:rPr>
                      <m:t>𝑢</m:t>
                    </m:r>
                  </m:oMath>
                </a14:m>
                <a:endParaRPr lang="de-AT" sz="1200" b="0" dirty="0" smtClean="0"/>
              </a:p>
              <a:p>
                <a:pPr>
                  <a:tabLst>
                    <a:tab pos="1079500" algn="l"/>
                  </a:tabLst>
                </a:pPr>
                <a:r>
                  <a:rPr lang="de-AT" sz="1200" dirty="0" smtClean="0"/>
                  <a:t>Ablaufdistanz	</a:t>
                </a:r>
                <a14:m>
                  <m:oMath xmlns:m="http://schemas.openxmlformats.org/officeDocument/2006/math">
                    <m:r>
                      <a:rPr lang="de-AT" sz="1200" i="1" smtClean="0">
                        <a:latin typeface="Cambria Math"/>
                        <a:ea typeface="Cambria Math"/>
                      </a:rPr>
                      <m:t>𝛿</m:t>
                    </m:r>
                  </m:oMath>
                </a14:m>
                <a:endParaRPr lang="de-AT" sz="1200" dirty="0" smtClean="0"/>
              </a:p>
              <a:p>
                <a:pPr>
                  <a:tabLst>
                    <a:tab pos="1079500" algn="l"/>
                  </a:tabLst>
                </a:pPr>
                <a:endParaRPr lang="de-AT" sz="1200" dirty="0"/>
              </a:p>
            </p:txBody>
          </p:sp>
        </mc:Choice>
        <mc:Fallback xmlns="">
          <p:sp>
            <p:nvSpPr>
              <p:cNvPr id="4" name="Textfeld 3"/>
              <p:cNvSpPr txBox="1">
                <a:spLocks noRot="1" noChangeAspect="1" noMove="1" noResize="1" noEditPoints="1" noAdjustHandles="1" noChangeArrowheads="1" noChangeShapeType="1" noTextEdit="1"/>
              </p:cNvSpPr>
              <p:nvPr/>
            </p:nvSpPr>
            <p:spPr>
              <a:xfrm>
                <a:off x="7596336" y="5492193"/>
                <a:ext cx="1391972" cy="830997"/>
              </a:xfrm>
              <a:prstGeom prst="rect">
                <a:avLst/>
              </a:prstGeom>
              <a:blipFill rotWithShape="1">
                <a:blip r:embed="rId4"/>
                <a:stretch>
                  <a:fillRect t="-735"/>
                </a:stretch>
              </a:blipFill>
            </p:spPr>
            <p:txBody>
              <a:bodyPr/>
              <a:lstStyle/>
              <a:p>
                <a:r>
                  <a:rPr lang="de-AT">
                    <a:noFill/>
                  </a:rPr>
                  <a:t> </a:t>
                </a:r>
              </a:p>
            </p:txBody>
          </p:sp>
        </mc:Fallback>
      </mc:AlternateContent>
    </p:spTree>
    <p:extLst>
      <p:ext uri="{BB962C8B-B14F-4D97-AF65-F5344CB8AC3E}">
        <p14:creationId xmlns:p14="http://schemas.microsoft.com/office/powerpoint/2010/main" val="730656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0525" y="333375"/>
            <a:ext cx="7493843" cy="561975"/>
          </a:xfrm>
        </p:spPr>
        <p:txBody>
          <a:bodyPr>
            <a:normAutofit/>
          </a:bodyPr>
          <a:lstStyle/>
          <a:p>
            <a:r>
              <a:rPr lang="de-AT" sz="2400" dirty="0"/>
              <a:t>Naives </a:t>
            </a:r>
            <a:r>
              <a:rPr lang="de-AT" sz="2400" dirty="0" err="1"/>
              <a:t>Map</a:t>
            </a:r>
            <a:r>
              <a:rPr lang="de-AT" sz="2400" dirty="0"/>
              <a:t> – Adressunabhängige Ablaufdistanz</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850937"/>
            <a:ext cx="5616624" cy="4073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feld 4"/>
              <p:cNvSpPr txBox="1"/>
              <p:nvPr/>
            </p:nvSpPr>
            <p:spPr>
              <a:xfrm>
                <a:off x="7596336" y="5492193"/>
                <a:ext cx="1391972" cy="830997"/>
              </a:xfrm>
              <a:prstGeom prst="rect">
                <a:avLst/>
              </a:prstGeom>
              <a:noFill/>
            </p:spPr>
            <p:txBody>
              <a:bodyPr wrap="square" rtlCol="0">
                <a:spAutoFit/>
              </a:bodyPr>
              <a:lstStyle/>
              <a:p>
                <a:pPr>
                  <a:tabLst>
                    <a:tab pos="1079500" algn="l"/>
                  </a:tabLst>
                </a:pPr>
                <a:r>
                  <a:rPr lang="de-AT" sz="1200" dirty="0" smtClean="0"/>
                  <a:t>Position	</a:t>
                </a:r>
                <a14:m>
                  <m:oMath xmlns:m="http://schemas.openxmlformats.org/officeDocument/2006/math">
                    <m:r>
                      <a:rPr lang="de-AT" sz="1200" b="0" i="1" smtClean="0">
                        <a:latin typeface="Cambria Math"/>
                      </a:rPr>
                      <m:t>𝑖</m:t>
                    </m:r>
                  </m:oMath>
                </a14:m>
                <a:r>
                  <a:rPr lang="de-AT" sz="1200" dirty="0" smtClean="0"/>
                  <a:t/>
                </a:r>
                <a:br>
                  <a:rPr lang="de-AT" sz="1200" dirty="0" smtClean="0"/>
                </a:br>
                <a:r>
                  <a:rPr lang="de-AT" sz="1200" dirty="0" smtClean="0"/>
                  <a:t>Länge	</a:t>
                </a:r>
                <a14:m>
                  <m:oMath xmlns:m="http://schemas.openxmlformats.org/officeDocument/2006/math">
                    <m:r>
                      <a:rPr lang="de-AT" sz="1200" b="0" i="1" smtClean="0">
                        <a:latin typeface="Cambria Math"/>
                      </a:rPr>
                      <m:t>𝑢</m:t>
                    </m:r>
                  </m:oMath>
                </a14:m>
                <a:endParaRPr lang="de-AT" sz="1200" b="0" dirty="0" smtClean="0"/>
              </a:p>
              <a:p>
                <a:pPr>
                  <a:tabLst>
                    <a:tab pos="1079500" algn="l"/>
                  </a:tabLst>
                </a:pPr>
                <a:r>
                  <a:rPr lang="de-AT" sz="1200" dirty="0" smtClean="0"/>
                  <a:t>Ablaufdistanz	</a:t>
                </a:r>
                <a14:m>
                  <m:oMath xmlns:m="http://schemas.openxmlformats.org/officeDocument/2006/math">
                    <m:r>
                      <a:rPr lang="de-AT" sz="1200" i="1" smtClean="0">
                        <a:latin typeface="Cambria Math"/>
                        <a:ea typeface="Cambria Math"/>
                      </a:rPr>
                      <m:t>𝛿</m:t>
                    </m:r>
                  </m:oMath>
                </a14:m>
                <a:endParaRPr lang="de-AT" sz="1200" dirty="0" smtClean="0"/>
              </a:p>
              <a:p>
                <a:pPr>
                  <a:tabLst>
                    <a:tab pos="1079500" algn="l"/>
                  </a:tabLst>
                </a:pPr>
                <a:endParaRPr lang="de-AT" sz="1200" dirty="0"/>
              </a:p>
            </p:txBody>
          </p:sp>
        </mc:Choice>
        <mc:Fallback xmlns="">
          <p:sp>
            <p:nvSpPr>
              <p:cNvPr id="5" name="Textfeld 4"/>
              <p:cNvSpPr txBox="1">
                <a:spLocks noRot="1" noChangeAspect="1" noMove="1" noResize="1" noEditPoints="1" noAdjustHandles="1" noChangeArrowheads="1" noChangeShapeType="1" noTextEdit="1"/>
              </p:cNvSpPr>
              <p:nvPr/>
            </p:nvSpPr>
            <p:spPr>
              <a:xfrm>
                <a:off x="7596336" y="5492193"/>
                <a:ext cx="1391972" cy="830997"/>
              </a:xfrm>
              <a:prstGeom prst="rect">
                <a:avLst/>
              </a:prstGeom>
              <a:blipFill rotWithShape="1">
                <a:blip r:embed="rId4"/>
                <a:stretch>
                  <a:fillRect t="-735"/>
                </a:stretch>
              </a:blipFill>
            </p:spPr>
            <p:txBody>
              <a:bodyPr/>
              <a:lstStyle/>
              <a:p>
                <a:r>
                  <a:rPr lang="de-AT">
                    <a:noFill/>
                  </a:rPr>
                  <a:t> </a:t>
                </a:r>
              </a:p>
            </p:txBody>
          </p:sp>
        </mc:Fallback>
      </mc:AlternateContent>
    </p:spTree>
    <p:extLst>
      <p:ext uri="{BB962C8B-B14F-4D97-AF65-F5344CB8AC3E}">
        <p14:creationId xmlns:p14="http://schemas.microsoft.com/office/powerpoint/2010/main" val="2906955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a:t>Inkrementelles </a:t>
            </a:r>
            <a:r>
              <a:rPr lang="de-AT" dirty="0" err="1"/>
              <a:t>Map</a:t>
            </a:r>
            <a:r>
              <a:rPr lang="de-AT" dirty="0"/>
              <a:t> – Reine </a:t>
            </a:r>
            <a:r>
              <a:rPr lang="de-AT" dirty="0" smtClean="0"/>
              <a:t>Ablaufdistanz</a:t>
            </a:r>
            <a:endParaRPr lang="de-AT"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127" y="1844824"/>
            <a:ext cx="5993185" cy="4238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feld 4"/>
              <p:cNvSpPr txBox="1"/>
              <p:nvPr/>
            </p:nvSpPr>
            <p:spPr>
              <a:xfrm>
                <a:off x="7596336" y="5492193"/>
                <a:ext cx="1391972" cy="830997"/>
              </a:xfrm>
              <a:prstGeom prst="rect">
                <a:avLst/>
              </a:prstGeom>
              <a:noFill/>
            </p:spPr>
            <p:txBody>
              <a:bodyPr wrap="square" rtlCol="0">
                <a:spAutoFit/>
              </a:bodyPr>
              <a:lstStyle/>
              <a:p>
                <a:pPr>
                  <a:tabLst>
                    <a:tab pos="1079500" algn="l"/>
                  </a:tabLst>
                </a:pPr>
                <a:r>
                  <a:rPr lang="de-AT" sz="1200" dirty="0" smtClean="0"/>
                  <a:t>Position	</a:t>
                </a:r>
                <a14:m>
                  <m:oMath xmlns:m="http://schemas.openxmlformats.org/officeDocument/2006/math">
                    <m:r>
                      <a:rPr lang="de-AT" sz="1200" b="0" i="1" smtClean="0">
                        <a:latin typeface="Cambria Math"/>
                      </a:rPr>
                      <m:t>𝑖</m:t>
                    </m:r>
                  </m:oMath>
                </a14:m>
                <a:r>
                  <a:rPr lang="de-AT" sz="1200" dirty="0" smtClean="0"/>
                  <a:t/>
                </a:r>
                <a:br>
                  <a:rPr lang="de-AT" sz="1200" dirty="0" smtClean="0"/>
                </a:br>
                <a:r>
                  <a:rPr lang="de-AT" sz="1200" dirty="0" smtClean="0"/>
                  <a:t>Länge	</a:t>
                </a:r>
                <a14:m>
                  <m:oMath xmlns:m="http://schemas.openxmlformats.org/officeDocument/2006/math">
                    <m:r>
                      <a:rPr lang="de-AT" sz="1200" b="0" i="1" smtClean="0">
                        <a:latin typeface="Cambria Math"/>
                      </a:rPr>
                      <m:t>𝑢</m:t>
                    </m:r>
                  </m:oMath>
                </a14:m>
                <a:endParaRPr lang="de-AT" sz="1200" b="0" dirty="0" smtClean="0"/>
              </a:p>
              <a:p>
                <a:pPr>
                  <a:tabLst>
                    <a:tab pos="1079500" algn="l"/>
                  </a:tabLst>
                </a:pPr>
                <a:r>
                  <a:rPr lang="de-AT" sz="1200" dirty="0" smtClean="0"/>
                  <a:t>Ablaufdistanz	</a:t>
                </a:r>
                <a14:m>
                  <m:oMath xmlns:m="http://schemas.openxmlformats.org/officeDocument/2006/math">
                    <m:r>
                      <a:rPr lang="de-AT" sz="1200" i="1" smtClean="0">
                        <a:latin typeface="Cambria Math"/>
                        <a:ea typeface="Cambria Math"/>
                      </a:rPr>
                      <m:t>𝛿</m:t>
                    </m:r>
                  </m:oMath>
                </a14:m>
                <a:endParaRPr lang="de-AT" sz="1200" dirty="0" smtClean="0"/>
              </a:p>
              <a:p>
                <a:pPr>
                  <a:tabLst>
                    <a:tab pos="1079500" algn="l"/>
                  </a:tabLst>
                </a:pPr>
                <a:endParaRPr lang="de-AT" sz="1200" dirty="0"/>
              </a:p>
            </p:txBody>
          </p:sp>
        </mc:Choice>
        <mc:Fallback xmlns="">
          <p:sp>
            <p:nvSpPr>
              <p:cNvPr id="5" name="Textfeld 4"/>
              <p:cNvSpPr txBox="1">
                <a:spLocks noRot="1" noChangeAspect="1" noMove="1" noResize="1" noEditPoints="1" noAdjustHandles="1" noChangeArrowheads="1" noChangeShapeType="1" noTextEdit="1"/>
              </p:cNvSpPr>
              <p:nvPr/>
            </p:nvSpPr>
            <p:spPr>
              <a:xfrm>
                <a:off x="7596336" y="5492193"/>
                <a:ext cx="1391972" cy="830997"/>
              </a:xfrm>
              <a:prstGeom prst="rect">
                <a:avLst/>
              </a:prstGeom>
              <a:blipFill rotWithShape="1">
                <a:blip r:embed="rId4"/>
                <a:stretch>
                  <a:fillRect t="-735"/>
                </a:stretch>
              </a:blipFill>
            </p:spPr>
            <p:txBody>
              <a:bodyPr/>
              <a:lstStyle/>
              <a:p>
                <a:r>
                  <a:rPr lang="de-AT">
                    <a:noFill/>
                  </a:rPr>
                  <a:t> </a:t>
                </a:r>
              </a:p>
            </p:txBody>
          </p:sp>
        </mc:Fallback>
      </mc:AlternateContent>
    </p:spTree>
    <p:extLst>
      <p:ext uri="{BB962C8B-B14F-4D97-AF65-F5344CB8AC3E}">
        <p14:creationId xmlns:p14="http://schemas.microsoft.com/office/powerpoint/2010/main" val="2707368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Evaluation</a:t>
            </a:r>
            <a:endParaRPr lang="de-AT"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AT" dirty="0" smtClean="0"/>
                  <a:t>Quicksort</a:t>
                </a:r>
              </a:p>
              <a:p>
                <a:pPr lvl="1"/>
                <a:r>
                  <a:rPr lang="de-AT" dirty="0" smtClean="0"/>
                  <a:t>Rekursiver </a:t>
                </a:r>
                <a:r>
                  <a:rPr lang="de-AT" dirty="0" err="1" smtClean="0"/>
                  <a:t>Quicksort</a:t>
                </a:r>
                <a:r>
                  <a:rPr lang="de-AT" dirty="0" smtClean="0"/>
                  <a:t> auf verlinkter Liste</a:t>
                </a:r>
              </a:p>
              <a:p>
                <a:pPr lvl="1"/>
                <a:endParaRPr lang="de-AT" dirty="0"/>
              </a:p>
              <a:p>
                <a:r>
                  <a:rPr lang="de-AT" dirty="0" smtClean="0"/>
                  <a:t>Erwartete Laufzeit naiv </a:t>
                </a:r>
                <a14:m>
                  <m:oMath xmlns:m="http://schemas.openxmlformats.org/officeDocument/2006/math">
                    <m:r>
                      <a:rPr lang="de-AT" b="0" i="1" smtClean="0">
                        <a:latin typeface="Cambria Math"/>
                      </a:rPr>
                      <m:t>𝑂</m:t>
                    </m:r>
                    <m:d>
                      <m:dPr>
                        <m:ctrlPr>
                          <a:rPr lang="de-AT" b="0" i="1" smtClean="0">
                            <a:latin typeface="Cambria Math"/>
                          </a:rPr>
                        </m:ctrlPr>
                      </m:dPr>
                      <m:e>
                        <m:r>
                          <a:rPr lang="de-AT" b="0" i="1" smtClean="0">
                            <a:latin typeface="Cambria Math"/>
                          </a:rPr>
                          <m:t>𝑛</m:t>
                        </m:r>
                        <m:r>
                          <a:rPr lang="de-AT" b="0" i="1" smtClean="0">
                            <a:latin typeface="Cambria Math"/>
                          </a:rPr>
                          <m:t>∗</m:t>
                        </m:r>
                        <m:r>
                          <a:rPr lang="de-AT" b="0" i="1" smtClean="0">
                            <a:latin typeface="Cambria Math"/>
                          </a:rPr>
                          <m:t>𝑙𝑜𝑔</m:t>
                        </m:r>
                        <m:r>
                          <a:rPr lang="de-AT" b="0" i="1" smtClean="0">
                            <a:latin typeface="Cambria Math"/>
                          </a:rPr>
                          <m:t>(</m:t>
                        </m:r>
                        <m:r>
                          <a:rPr lang="de-AT" b="0" i="1" smtClean="0">
                            <a:latin typeface="Cambria Math"/>
                          </a:rPr>
                          <m:t>𝑛</m:t>
                        </m:r>
                      </m:e>
                    </m:d>
                  </m:oMath>
                </a14:m>
                <a:r>
                  <a:rPr lang="de-AT" b="0" dirty="0" smtClean="0"/>
                  <a:t>)</a:t>
                </a:r>
              </a:p>
              <a:p>
                <a:pPr marL="0" indent="0">
                  <a:buNone/>
                </a:pPr>
                <a:endParaRPr lang="de-AT" b="0" dirty="0" smtClean="0"/>
              </a:p>
              <a:p>
                <a:r>
                  <a:rPr lang="de-AT" dirty="0" smtClean="0"/>
                  <a:t>Erwartete Laufzeit inkrementell </a:t>
                </a:r>
                <a14:m>
                  <m:oMath xmlns:m="http://schemas.openxmlformats.org/officeDocument/2006/math">
                    <m:r>
                      <a:rPr lang="de-AT" b="0" i="1" smtClean="0">
                        <a:latin typeface="Cambria Math"/>
                      </a:rPr>
                      <m:t>𝑂</m:t>
                    </m:r>
                    <m:d>
                      <m:dPr>
                        <m:ctrlPr>
                          <a:rPr lang="de-AT" b="0" i="1" smtClean="0">
                            <a:latin typeface="Cambria Math"/>
                          </a:rPr>
                        </m:ctrlPr>
                      </m:dPr>
                      <m:e>
                        <m:r>
                          <m:rPr>
                            <m:sty m:val="p"/>
                          </m:rPr>
                          <a:rPr lang="de-AT" b="0" i="0" smtClean="0">
                            <a:latin typeface="Cambria Math"/>
                          </a:rPr>
                          <m:t>log</m:t>
                        </m:r>
                        <m:r>
                          <a:rPr lang="de-AT" b="0" i="1" smtClean="0">
                            <a:latin typeface="Cambria Math"/>
                          </a:rPr>
                          <m:t>⁡(</m:t>
                        </m:r>
                        <m:r>
                          <a:rPr lang="de-AT" b="0" i="1" smtClean="0">
                            <a:latin typeface="Cambria Math"/>
                          </a:rPr>
                          <m:t>𝑘</m:t>
                        </m:r>
                        <m:r>
                          <a:rPr lang="de-AT" b="0" i="1" smtClean="0">
                            <a:latin typeface="Cambria Math"/>
                          </a:rPr>
                          <m:t>)</m:t>
                        </m:r>
                      </m:e>
                    </m:d>
                  </m:oMath>
                </a14:m>
                <a:endParaRPr lang="de-AT"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a:stretch>
                  <a:fillRect t="-2329"/>
                </a:stretch>
              </a:blipFill>
            </p:spPr>
            <p:txBody>
              <a:bodyPr/>
              <a:lstStyle/>
              <a:p>
                <a:r>
                  <a:rPr lang="de-AT">
                    <a:noFill/>
                  </a:rPr>
                  <a:t> </a:t>
                </a:r>
              </a:p>
            </p:txBody>
          </p:sp>
        </mc:Fallback>
      </mc:AlternateContent>
    </p:spTree>
    <p:extLst>
      <p:ext uri="{BB962C8B-B14F-4D97-AF65-F5344CB8AC3E}">
        <p14:creationId xmlns:p14="http://schemas.microsoft.com/office/powerpoint/2010/main" val="865654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t>Naiver </a:t>
            </a:r>
            <a:r>
              <a:rPr lang="de-AT" dirty="0" err="1"/>
              <a:t>Quicksort</a:t>
            </a:r>
            <a:r>
              <a:rPr lang="de-AT" dirty="0"/>
              <a:t> – Reine </a:t>
            </a:r>
            <a:r>
              <a:rPr lang="de-AT" dirty="0" smtClean="0"/>
              <a:t>Ablaufdistanz</a:t>
            </a:r>
            <a:endParaRPr lang="de-AT"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169" y="1700808"/>
            <a:ext cx="5858247" cy="4067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feld 4"/>
              <p:cNvSpPr txBox="1"/>
              <p:nvPr/>
            </p:nvSpPr>
            <p:spPr>
              <a:xfrm>
                <a:off x="7596336" y="5492193"/>
                <a:ext cx="1391972" cy="830997"/>
              </a:xfrm>
              <a:prstGeom prst="rect">
                <a:avLst/>
              </a:prstGeom>
              <a:noFill/>
            </p:spPr>
            <p:txBody>
              <a:bodyPr wrap="square" rtlCol="0">
                <a:spAutoFit/>
              </a:bodyPr>
              <a:lstStyle/>
              <a:p>
                <a:pPr>
                  <a:tabLst>
                    <a:tab pos="1079500" algn="l"/>
                  </a:tabLst>
                </a:pPr>
                <a:r>
                  <a:rPr lang="de-AT" sz="1200" dirty="0" smtClean="0"/>
                  <a:t>Position	</a:t>
                </a:r>
                <a14:m>
                  <m:oMath xmlns:m="http://schemas.openxmlformats.org/officeDocument/2006/math">
                    <m:r>
                      <a:rPr lang="de-AT" sz="1200" b="0" i="1" smtClean="0">
                        <a:latin typeface="Cambria Math"/>
                      </a:rPr>
                      <m:t>𝑖</m:t>
                    </m:r>
                  </m:oMath>
                </a14:m>
                <a:r>
                  <a:rPr lang="de-AT" sz="1200" dirty="0" smtClean="0"/>
                  <a:t/>
                </a:r>
                <a:br>
                  <a:rPr lang="de-AT" sz="1200" dirty="0" smtClean="0"/>
                </a:br>
                <a:r>
                  <a:rPr lang="de-AT" sz="1200" dirty="0" smtClean="0"/>
                  <a:t>Länge	</a:t>
                </a:r>
                <a14:m>
                  <m:oMath xmlns:m="http://schemas.openxmlformats.org/officeDocument/2006/math">
                    <m:r>
                      <a:rPr lang="de-AT" sz="1200" b="0" i="1" smtClean="0">
                        <a:latin typeface="Cambria Math"/>
                      </a:rPr>
                      <m:t>𝑢</m:t>
                    </m:r>
                  </m:oMath>
                </a14:m>
                <a:endParaRPr lang="de-AT" sz="1200" b="0" dirty="0" smtClean="0"/>
              </a:p>
              <a:p>
                <a:pPr>
                  <a:tabLst>
                    <a:tab pos="1079500" algn="l"/>
                  </a:tabLst>
                </a:pPr>
                <a:r>
                  <a:rPr lang="de-AT" sz="1200" dirty="0" smtClean="0"/>
                  <a:t>Ablaufdistanz	</a:t>
                </a:r>
                <a14:m>
                  <m:oMath xmlns:m="http://schemas.openxmlformats.org/officeDocument/2006/math">
                    <m:r>
                      <a:rPr lang="de-AT" sz="1200" i="1" smtClean="0">
                        <a:latin typeface="Cambria Math"/>
                        <a:ea typeface="Cambria Math"/>
                      </a:rPr>
                      <m:t>𝛿</m:t>
                    </m:r>
                  </m:oMath>
                </a14:m>
                <a:endParaRPr lang="de-AT" sz="1200" dirty="0" smtClean="0"/>
              </a:p>
              <a:p>
                <a:pPr>
                  <a:tabLst>
                    <a:tab pos="1079500" algn="l"/>
                  </a:tabLst>
                </a:pPr>
                <a:endParaRPr lang="de-AT" sz="1200" dirty="0"/>
              </a:p>
            </p:txBody>
          </p:sp>
        </mc:Choice>
        <mc:Fallback xmlns="">
          <p:sp>
            <p:nvSpPr>
              <p:cNvPr id="5" name="Textfeld 4"/>
              <p:cNvSpPr txBox="1">
                <a:spLocks noRot="1" noChangeAspect="1" noMove="1" noResize="1" noEditPoints="1" noAdjustHandles="1" noChangeArrowheads="1" noChangeShapeType="1" noTextEdit="1"/>
              </p:cNvSpPr>
              <p:nvPr/>
            </p:nvSpPr>
            <p:spPr>
              <a:xfrm>
                <a:off x="7596336" y="5492193"/>
                <a:ext cx="1391972" cy="830997"/>
              </a:xfrm>
              <a:prstGeom prst="rect">
                <a:avLst/>
              </a:prstGeom>
              <a:blipFill rotWithShape="1">
                <a:blip r:embed="rId4"/>
                <a:stretch>
                  <a:fillRect t="-735"/>
                </a:stretch>
              </a:blipFill>
            </p:spPr>
            <p:txBody>
              <a:bodyPr/>
              <a:lstStyle/>
              <a:p>
                <a:r>
                  <a:rPr lang="de-AT">
                    <a:noFill/>
                  </a:rPr>
                  <a:t> </a:t>
                </a:r>
              </a:p>
            </p:txBody>
          </p:sp>
        </mc:Fallback>
      </mc:AlternateContent>
    </p:spTree>
    <p:extLst>
      <p:ext uri="{BB962C8B-B14F-4D97-AF65-F5344CB8AC3E}">
        <p14:creationId xmlns:p14="http://schemas.microsoft.com/office/powerpoint/2010/main" val="1553722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0525" y="333375"/>
            <a:ext cx="7997899" cy="561975"/>
          </a:xfrm>
        </p:spPr>
        <p:txBody>
          <a:bodyPr>
            <a:noAutofit/>
          </a:bodyPr>
          <a:lstStyle/>
          <a:p>
            <a:r>
              <a:rPr lang="de-AT" sz="2000" dirty="0"/>
              <a:t>Naives </a:t>
            </a:r>
            <a:r>
              <a:rPr lang="de-AT" sz="2000" dirty="0" err="1"/>
              <a:t>Quicksort</a:t>
            </a:r>
            <a:r>
              <a:rPr lang="de-AT" sz="2000" dirty="0"/>
              <a:t> – Adressunabhängige </a:t>
            </a:r>
            <a:r>
              <a:rPr lang="de-AT" sz="2000" dirty="0" smtClean="0"/>
              <a:t>Ablaufdistanz</a:t>
            </a:r>
            <a:endParaRPr lang="de-AT"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521773"/>
            <a:ext cx="6065887" cy="4385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feld 4"/>
              <p:cNvSpPr txBox="1"/>
              <p:nvPr/>
            </p:nvSpPr>
            <p:spPr>
              <a:xfrm>
                <a:off x="7596336" y="5492193"/>
                <a:ext cx="1391972" cy="830997"/>
              </a:xfrm>
              <a:prstGeom prst="rect">
                <a:avLst/>
              </a:prstGeom>
              <a:noFill/>
            </p:spPr>
            <p:txBody>
              <a:bodyPr wrap="square" rtlCol="0">
                <a:spAutoFit/>
              </a:bodyPr>
              <a:lstStyle/>
              <a:p>
                <a:pPr>
                  <a:tabLst>
                    <a:tab pos="1079500" algn="l"/>
                  </a:tabLst>
                </a:pPr>
                <a:r>
                  <a:rPr lang="de-AT" sz="1200" dirty="0" smtClean="0"/>
                  <a:t>Position	</a:t>
                </a:r>
                <a14:m>
                  <m:oMath xmlns:m="http://schemas.openxmlformats.org/officeDocument/2006/math">
                    <m:r>
                      <a:rPr lang="de-AT" sz="1200" b="0" i="1" smtClean="0">
                        <a:latin typeface="Cambria Math"/>
                      </a:rPr>
                      <m:t>𝑖</m:t>
                    </m:r>
                  </m:oMath>
                </a14:m>
                <a:r>
                  <a:rPr lang="de-AT" sz="1200" dirty="0" smtClean="0"/>
                  <a:t/>
                </a:r>
                <a:br>
                  <a:rPr lang="de-AT" sz="1200" dirty="0" smtClean="0"/>
                </a:br>
                <a:r>
                  <a:rPr lang="de-AT" sz="1200" dirty="0" smtClean="0"/>
                  <a:t>Länge	</a:t>
                </a:r>
                <a14:m>
                  <m:oMath xmlns:m="http://schemas.openxmlformats.org/officeDocument/2006/math">
                    <m:r>
                      <a:rPr lang="de-AT" sz="1200" b="0" i="1" smtClean="0">
                        <a:latin typeface="Cambria Math"/>
                      </a:rPr>
                      <m:t>𝑢</m:t>
                    </m:r>
                  </m:oMath>
                </a14:m>
                <a:endParaRPr lang="de-AT" sz="1200" b="0" dirty="0" smtClean="0"/>
              </a:p>
              <a:p>
                <a:pPr>
                  <a:tabLst>
                    <a:tab pos="1079500" algn="l"/>
                  </a:tabLst>
                </a:pPr>
                <a:r>
                  <a:rPr lang="de-AT" sz="1200" dirty="0" smtClean="0"/>
                  <a:t>Ablaufdistanz	</a:t>
                </a:r>
                <a14:m>
                  <m:oMath xmlns:m="http://schemas.openxmlformats.org/officeDocument/2006/math">
                    <m:r>
                      <a:rPr lang="de-AT" sz="1200" i="1" smtClean="0">
                        <a:latin typeface="Cambria Math"/>
                        <a:ea typeface="Cambria Math"/>
                      </a:rPr>
                      <m:t>𝛿</m:t>
                    </m:r>
                  </m:oMath>
                </a14:m>
                <a:endParaRPr lang="de-AT" sz="1200" dirty="0" smtClean="0"/>
              </a:p>
              <a:p>
                <a:pPr>
                  <a:tabLst>
                    <a:tab pos="1079500" algn="l"/>
                  </a:tabLst>
                </a:pPr>
                <a:endParaRPr lang="de-AT" sz="1200" dirty="0"/>
              </a:p>
            </p:txBody>
          </p:sp>
        </mc:Choice>
        <mc:Fallback xmlns="">
          <p:sp>
            <p:nvSpPr>
              <p:cNvPr id="5" name="Textfeld 4"/>
              <p:cNvSpPr txBox="1">
                <a:spLocks noRot="1" noChangeAspect="1" noMove="1" noResize="1" noEditPoints="1" noAdjustHandles="1" noChangeArrowheads="1" noChangeShapeType="1" noTextEdit="1"/>
              </p:cNvSpPr>
              <p:nvPr/>
            </p:nvSpPr>
            <p:spPr>
              <a:xfrm>
                <a:off x="7596336" y="5492193"/>
                <a:ext cx="1391972" cy="830997"/>
              </a:xfrm>
              <a:prstGeom prst="rect">
                <a:avLst/>
              </a:prstGeom>
              <a:blipFill rotWithShape="1">
                <a:blip r:embed="rId4"/>
                <a:stretch>
                  <a:fillRect t="-735"/>
                </a:stretch>
              </a:blipFill>
            </p:spPr>
            <p:txBody>
              <a:bodyPr/>
              <a:lstStyle/>
              <a:p>
                <a:r>
                  <a:rPr lang="de-AT">
                    <a:noFill/>
                  </a:rPr>
                  <a:t> </a:t>
                </a:r>
              </a:p>
            </p:txBody>
          </p:sp>
        </mc:Fallback>
      </mc:AlternateContent>
    </p:spTree>
    <p:extLst>
      <p:ext uri="{BB962C8B-B14F-4D97-AF65-F5344CB8AC3E}">
        <p14:creationId xmlns:p14="http://schemas.microsoft.com/office/powerpoint/2010/main" val="108030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332656"/>
            <a:ext cx="7272808" cy="561975"/>
          </a:xfrm>
        </p:spPr>
        <p:txBody>
          <a:bodyPr>
            <a:normAutofit fontScale="90000"/>
          </a:bodyPr>
          <a:lstStyle/>
          <a:p>
            <a:r>
              <a:rPr lang="de-AT" dirty="0"/>
              <a:t>Inkrementeller </a:t>
            </a:r>
            <a:r>
              <a:rPr lang="de-AT" dirty="0" err="1"/>
              <a:t>Quicksort</a:t>
            </a:r>
            <a:r>
              <a:rPr lang="de-AT" dirty="0"/>
              <a:t> – Reine </a:t>
            </a:r>
            <a:r>
              <a:rPr lang="de-AT" dirty="0" smtClean="0"/>
              <a:t>Ablaufdistanz</a:t>
            </a:r>
            <a:endParaRPr lang="de-AT"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556792"/>
            <a:ext cx="6251587" cy="4408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feld 4"/>
              <p:cNvSpPr txBox="1"/>
              <p:nvPr/>
            </p:nvSpPr>
            <p:spPr>
              <a:xfrm>
                <a:off x="7596336" y="5492193"/>
                <a:ext cx="1391972" cy="830997"/>
              </a:xfrm>
              <a:prstGeom prst="rect">
                <a:avLst/>
              </a:prstGeom>
              <a:noFill/>
            </p:spPr>
            <p:txBody>
              <a:bodyPr wrap="square" rtlCol="0">
                <a:spAutoFit/>
              </a:bodyPr>
              <a:lstStyle/>
              <a:p>
                <a:pPr>
                  <a:tabLst>
                    <a:tab pos="1079500" algn="l"/>
                  </a:tabLst>
                </a:pPr>
                <a:r>
                  <a:rPr lang="de-AT" sz="1200" dirty="0" smtClean="0"/>
                  <a:t>Position	</a:t>
                </a:r>
                <a14:m>
                  <m:oMath xmlns:m="http://schemas.openxmlformats.org/officeDocument/2006/math">
                    <m:r>
                      <a:rPr lang="de-AT" sz="1200" b="0" i="1" smtClean="0">
                        <a:latin typeface="Cambria Math"/>
                      </a:rPr>
                      <m:t>𝑖</m:t>
                    </m:r>
                  </m:oMath>
                </a14:m>
                <a:r>
                  <a:rPr lang="de-AT" sz="1200" dirty="0" smtClean="0"/>
                  <a:t/>
                </a:r>
                <a:br>
                  <a:rPr lang="de-AT" sz="1200" dirty="0" smtClean="0"/>
                </a:br>
                <a:r>
                  <a:rPr lang="de-AT" sz="1200" dirty="0" smtClean="0"/>
                  <a:t>Länge	</a:t>
                </a:r>
                <a14:m>
                  <m:oMath xmlns:m="http://schemas.openxmlformats.org/officeDocument/2006/math">
                    <m:r>
                      <a:rPr lang="de-AT" sz="1200" b="0" i="1" smtClean="0">
                        <a:latin typeface="Cambria Math"/>
                      </a:rPr>
                      <m:t>𝑢</m:t>
                    </m:r>
                  </m:oMath>
                </a14:m>
                <a:endParaRPr lang="de-AT" sz="1200" b="0" dirty="0" smtClean="0"/>
              </a:p>
              <a:p>
                <a:pPr>
                  <a:tabLst>
                    <a:tab pos="1079500" algn="l"/>
                  </a:tabLst>
                </a:pPr>
                <a:r>
                  <a:rPr lang="de-AT" sz="1200" dirty="0" smtClean="0"/>
                  <a:t>Ablaufdistanz	</a:t>
                </a:r>
                <a14:m>
                  <m:oMath xmlns:m="http://schemas.openxmlformats.org/officeDocument/2006/math">
                    <m:r>
                      <a:rPr lang="de-AT" sz="1200" i="1" smtClean="0">
                        <a:latin typeface="Cambria Math"/>
                        <a:ea typeface="Cambria Math"/>
                      </a:rPr>
                      <m:t>𝛿</m:t>
                    </m:r>
                  </m:oMath>
                </a14:m>
                <a:endParaRPr lang="de-AT" sz="1200" dirty="0" smtClean="0"/>
              </a:p>
              <a:p>
                <a:pPr>
                  <a:tabLst>
                    <a:tab pos="1079500" algn="l"/>
                  </a:tabLst>
                </a:pPr>
                <a:endParaRPr lang="de-AT" sz="1200" dirty="0"/>
              </a:p>
            </p:txBody>
          </p:sp>
        </mc:Choice>
        <mc:Fallback xmlns="">
          <p:sp>
            <p:nvSpPr>
              <p:cNvPr id="5" name="Textfeld 4"/>
              <p:cNvSpPr txBox="1">
                <a:spLocks noRot="1" noChangeAspect="1" noMove="1" noResize="1" noEditPoints="1" noAdjustHandles="1" noChangeArrowheads="1" noChangeShapeType="1" noTextEdit="1"/>
              </p:cNvSpPr>
              <p:nvPr/>
            </p:nvSpPr>
            <p:spPr>
              <a:xfrm>
                <a:off x="7596336" y="5492193"/>
                <a:ext cx="1391972" cy="830997"/>
              </a:xfrm>
              <a:prstGeom prst="rect">
                <a:avLst/>
              </a:prstGeom>
              <a:blipFill rotWithShape="1">
                <a:blip r:embed="rId4"/>
                <a:stretch>
                  <a:fillRect t="-735"/>
                </a:stretch>
              </a:blipFill>
            </p:spPr>
            <p:txBody>
              <a:bodyPr/>
              <a:lstStyle/>
              <a:p>
                <a:r>
                  <a:rPr lang="de-AT">
                    <a:noFill/>
                  </a:rPr>
                  <a:t> </a:t>
                </a:r>
              </a:p>
            </p:txBody>
          </p:sp>
        </mc:Fallback>
      </mc:AlternateContent>
    </p:spTree>
    <p:extLst>
      <p:ext uri="{BB962C8B-B14F-4D97-AF65-F5344CB8AC3E}">
        <p14:creationId xmlns:p14="http://schemas.microsoft.com/office/powerpoint/2010/main" val="108030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Fazit</a:t>
            </a:r>
          </a:p>
        </p:txBody>
      </p:sp>
      <p:sp>
        <p:nvSpPr>
          <p:cNvPr id="3" name="Inhaltsplatzhalter 2"/>
          <p:cNvSpPr>
            <a:spLocks noGrp="1"/>
          </p:cNvSpPr>
          <p:nvPr>
            <p:ph idx="1"/>
          </p:nvPr>
        </p:nvSpPr>
        <p:spPr/>
        <p:txBody>
          <a:bodyPr/>
          <a:lstStyle/>
          <a:p>
            <a:endParaRPr lang="de-AT" sz="3200" dirty="0" smtClean="0"/>
          </a:p>
          <a:p>
            <a:pPr lvl="1"/>
            <a:endParaRPr lang="de-AT" dirty="0" smtClean="0"/>
          </a:p>
          <a:p>
            <a:pPr marL="394575" lvl="1" indent="0">
              <a:buNone/>
            </a:pPr>
            <a:endParaRPr lang="de-AT" dirty="0" smtClean="0"/>
          </a:p>
          <a:p>
            <a:pPr marL="394575" lvl="1" indent="0">
              <a:buNone/>
            </a:pPr>
            <a:r>
              <a:rPr lang="de-AT" dirty="0" smtClean="0"/>
              <a:t>Adressunabhängige Ablaufdistanz kann das Verhalten von inkrementellen Algorithmen vorhersagen. </a:t>
            </a:r>
          </a:p>
        </p:txBody>
      </p:sp>
    </p:spTree>
    <p:extLst>
      <p:ext uri="{BB962C8B-B14F-4D97-AF65-F5344CB8AC3E}">
        <p14:creationId xmlns:p14="http://schemas.microsoft.com/office/powerpoint/2010/main" val="2104975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a:t>Inkrementelle Berechnungen</a:t>
            </a:r>
          </a:p>
        </p:txBody>
      </p:sp>
      <p:sp>
        <p:nvSpPr>
          <p:cNvPr id="5" name="Inhaltsplatzhalter 4"/>
          <p:cNvSpPr>
            <a:spLocks noGrp="1"/>
          </p:cNvSpPr>
          <p:nvPr>
            <p:ph idx="1"/>
          </p:nvPr>
        </p:nvSpPr>
        <p:spPr>
          <a:xfrm>
            <a:off x="392113" y="1198563"/>
            <a:ext cx="8356600" cy="1078309"/>
          </a:xfrm>
        </p:spPr>
        <p:txBody>
          <a:bodyPr>
            <a:normAutofit fontScale="92500" lnSpcReduction="10000"/>
          </a:bodyPr>
          <a:lstStyle/>
          <a:p>
            <a:r>
              <a:rPr lang="de-AT" dirty="0" smtClean="0"/>
              <a:t>Beispiel – </a:t>
            </a:r>
            <a:r>
              <a:rPr lang="de-AT" dirty="0" err="1" smtClean="0"/>
              <a:t>Map</a:t>
            </a:r>
            <a:endParaRPr lang="de-AT" dirty="0" smtClean="0"/>
          </a:p>
          <a:p>
            <a:pPr lvl="1"/>
            <a:r>
              <a:rPr lang="de-AT" dirty="0" smtClean="0"/>
              <a:t>Geänderte Elemente neu abbilden</a:t>
            </a:r>
            <a:br>
              <a:rPr lang="de-AT" dirty="0" smtClean="0"/>
            </a:br>
            <a:endParaRPr lang="de-AT" dirty="0"/>
          </a:p>
          <a:p>
            <a:endParaRPr lang="de-AT" dirty="0"/>
          </a:p>
        </p:txBody>
      </p:sp>
      <p:sp>
        <p:nvSpPr>
          <p:cNvPr id="2" name="Rechteck 1"/>
          <p:cNvSpPr/>
          <p:nvPr/>
        </p:nvSpPr>
        <p:spPr>
          <a:xfrm>
            <a:off x="2551760"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a:t>
            </a:r>
            <a:endParaRPr lang="de-AT" dirty="0"/>
          </a:p>
        </p:txBody>
      </p:sp>
      <p:sp>
        <p:nvSpPr>
          <p:cNvPr id="6" name="Rechteck 5"/>
          <p:cNvSpPr/>
          <p:nvPr/>
        </p:nvSpPr>
        <p:spPr>
          <a:xfrm>
            <a:off x="3188442"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2</a:t>
            </a:r>
          </a:p>
        </p:txBody>
      </p:sp>
      <p:sp>
        <p:nvSpPr>
          <p:cNvPr id="7" name="Rechteck 6"/>
          <p:cNvSpPr/>
          <p:nvPr/>
        </p:nvSpPr>
        <p:spPr>
          <a:xfrm>
            <a:off x="3836514"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3</a:t>
            </a:r>
            <a:endParaRPr lang="de-AT" dirty="0"/>
          </a:p>
        </p:txBody>
      </p:sp>
      <p:sp>
        <p:nvSpPr>
          <p:cNvPr id="8" name="Rechteck 7"/>
          <p:cNvSpPr/>
          <p:nvPr/>
        </p:nvSpPr>
        <p:spPr>
          <a:xfrm>
            <a:off x="4484586"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4</a:t>
            </a:r>
          </a:p>
        </p:txBody>
      </p:sp>
      <p:sp>
        <p:nvSpPr>
          <p:cNvPr id="9" name="Rechteck 8"/>
          <p:cNvSpPr/>
          <p:nvPr/>
        </p:nvSpPr>
        <p:spPr>
          <a:xfrm>
            <a:off x="5132658"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5</a:t>
            </a:r>
          </a:p>
        </p:txBody>
      </p:sp>
      <p:sp>
        <p:nvSpPr>
          <p:cNvPr id="10" name="Rechteck 9"/>
          <p:cNvSpPr/>
          <p:nvPr/>
        </p:nvSpPr>
        <p:spPr>
          <a:xfrm>
            <a:off x="5780730"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6</a:t>
            </a:r>
          </a:p>
        </p:txBody>
      </p:sp>
      <p:sp>
        <p:nvSpPr>
          <p:cNvPr id="11" name="Rechteck 10"/>
          <p:cNvSpPr/>
          <p:nvPr/>
        </p:nvSpPr>
        <p:spPr>
          <a:xfrm>
            <a:off x="6428802"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7</a:t>
            </a:r>
            <a:endParaRPr lang="de-AT" dirty="0"/>
          </a:p>
        </p:txBody>
      </p:sp>
      <mc:AlternateContent xmlns:mc="http://schemas.openxmlformats.org/markup-compatibility/2006" xmlns:a14="http://schemas.microsoft.com/office/drawing/2010/main">
        <mc:Choice Requires="a14">
          <p:sp>
            <p:nvSpPr>
              <p:cNvPr id="22" name="Textfeld 21"/>
              <p:cNvSpPr txBox="1"/>
              <p:nvPr/>
            </p:nvSpPr>
            <p:spPr>
              <a:xfrm>
                <a:off x="4160550" y="5517232"/>
                <a:ext cx="4721631" cy="461665"/>
              </a:xfrm>
              <a:prstGeom prst="rect">
                <a:avLst/>
              </a:prstGeom>
              <a:noFill/>
            </p:spPr>
            <p:txBody>
              <a:bodyPr wrap="square" rtlCol="0">
                <a:spAutoFit/>
              </a:bodyPr>
              <a:lstStyle/>
              <a:p>
                <a:r>
                  <a:rPr lang="de-AT" sz="2400" dirty="0" smtClean="0"/>
                  <a:t>Laufzeit:</a:t>
                </a:r>
                <a14:m>
                  <m:oMath xmlns:m="http://schemas.openxmlformats.org/officeDocument/2006/math">
                    <m:r>
                      <a:rPr lang="de-AT" sz="2400" b="0" i="1" smtClean="0">
                        <a:latin typeface="Cambria Math"/>
                      </a:rPr>
                      <m:t>𝑂</m:t>
                    </m:r>
                    <m:r>
                      <a:rPr lang="de-AT" sz="2400" b="0" i="1" smtClean="0">
                        <a:latin typeface="Cambria Math"/>
                      </a:rPr>
                      <m:t>(1</m:t>
                    </m:r>
                  </m:oMath>
                </a14:m>
                <a:r>
                  <a:rPr lang="de-AT" sz="2400" dirty="0" smtClean="0"/>
                  <a:t>) anstelle von </a:t>
                </a:r>
                <a14:m>
                  <m:oMath xmlns:m="http://schemas.openxmlformats.org/officeDocument/2006/math">
                    <m:r>
                      <a:rPr lang="de-AT" sz="2400" b="0" i="1" smtClean="0">
                        <a:latin typeface="Cambria Math"/>
                      </a:rPr>
                      <m:t>𝑂</m:t>
                    </m:r>
                    <m:r>
                      <a:rPr lang="de-AT" sz="2400" b="0" i="1" smtClean="0">
                        <a:latin typeface="Cambria Math"/>
                      </a:rPr>
                      <m:t>(</m:t>
                    </m:r>
                    <m:r>
                      <a:rPr lang="de-AT" sz="2400" b="0" i="1" smtClean="0">
                        <a:latin typeface="Cambria Math"/>
                      </a:rPr>
                      <m:t>𝑛</m:t>
                    </m:r>
                    <m:r>
                      <a:rPr lang="de-AT" sz="2400" b="0" i="1" smtClean="0">
                        <a:latin typeface="Cambria Math"/>
                      </a:rPr>
                      <m:t>)</m:t>
                    </m:r>
                  </m:oMath>
                </a14:m>
                <a:endParaRPr lang="de-AT" sz="2400" dirty="0"/>
              </a:p>
            </p:txBody>
          </p:sp>
        </mc:Choice>
        <mc:Fallback xmlns="">
          <p:sp>
            <p:nvSpPr>
              <p:cNvPr id="22" name="Textfeld 21"/>
              <p:cNvSpPr txBox="1">
                <a:spLocks noRot="1" noChangeAspect="1" noMove="1" noResize="1" noEditPoints="1" noAdjustHandles="1" noChangeArrowheads="1" noChangeShapeType="1" noTextEdit="1"/>
              </p:cNvSpPr>
              <p:nvPr/>
            </p:nvSpPr>
            <p:spPr>
              <a:xfrm>
                <a:off x="4160550" y="5517232"/>
                <a:ext cx="4721631" cy="461665"/>
              </a:xfrm>
              <a:prstGeom prst="rect">
                <a:avLst/>
              </a:prstGeom>
              <a:blipFill rotWithShape="1">
                <a:blip r:embed="rId2"/>
                <a:stretch>
                  <a:fillRect l="-2067" t="-9211" b="-30263"/>
                </a:stretch>
              </a:blipFill>
            </p:spPr>
            <p:txBody>
              <a:bodyPr/>
              <a:lstStyle/>
              <a:p>
                <a:r>
                  <a:rPr lang="de-AT">
                    <a:noFill/>
                  </a:rPr>
                  <a:t> </a:t>
                </a:r>
              </a:p>
            </p:txBody>
          </p:sp>
        </mc:Fallback>
      </mc:AlternateContent>
      <p:cxnSp>
        <p:nvCxnSpPr>
          <p:cNvPr id="31" name="Gerade Verbindung mit Pfeil 30"/>
          <p:cNvCxnSpPr>
            <a:stCxn id="2" idx="2"/>
            <a:endCxn id="38" idx="0"/>
          </p:cNvCxnSpPr>
          <p:nvPr/>
        </p:nvCxnSpPr>
        <p:spPr>
          <a:xfrm>
            <a:off x="2875796"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2" name="Gerade Verbindung mit Pfeil 31"/>
          <p:cNvCxnSpPr>
            <a:stCxn id="6" idx="2"/>
            <a:endCxn id="39" idx="0"/>
          </p:cNvCxnSpPr>
          <p:nvPr/>
        </p:nvCxnSpPr>
        <p:spPr>
          <a:xfrm>
            <a:off x="3512478"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3" name="Gerade Verbindung mit Pfeil 32"/>
          <p:cNvCxnSpPr>
            <a:stCxn id="7" idx="2"/>
            <a:endCxn id="40" idx="0"/>
          </p:cNvCxnSpPr>
          <p:nvPr/>
        </p:nvCxnSpPr>
        <p:spPr>
          <a:xfrm>
            <a:off x="4160550"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4" name="Gerade Verbindung mit Pfeil 33"/>
          <p:cNvCxnSpPr>
            <a:stCxn id="8" idx="2"/>
            <a:endCxn id="41" idx="0"/>
          </p:cNvCxnSpPr>
          <p:nvPr/>
        </p:nvCxnSpPr>
        <p:spPr>
          <a:xfrm>
            <a:off x="4808622"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5" name="Gerade Verbindung mit Pfeil 34"/>
          <p:cNvCxnSpPr>
            <a:stCxn id="9" idx="2"/>
            <a:endCxn id="42" idx="0"/>
          </p:cNvCxnSpPr>
          <p:nvPr/>
        </p:nvCxnSpPr>
        <p:spPr>
          <a:xfrm>
            <a:off x="5456694"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6" name="Gerade Verbindung mit Pfeil 35"/>
          <p:cNvCxnSpPr>
            <a:stCxn id="10" idx="2"/>
            <a:endCxn id="43" idx="0"/>
          </p:cNvCxnSpPr>
          <p:nvPr/>
        </p:nvCxnSpPr>
        <p:spPr>
          <a:xfrm>
            <a:off x="6104766"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7" name="Gerade Verbindung mit Pfeil 36"/>
          <p:cNvCxnSpPr>
            <a:stCxn id="11" idx="2"/>
            <a:endCxn id="44" idx="0"/>
          </p:cNvCxnSpPr>
          <p:nvPr/>
        </p:nvCxnSpPr>
        <p:spPr>
          <a:xfrm>
            <a:off x="6752838"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8" name="Rechteck 37"/>
          <p:cNvSpPr/>
          <p:nvPr/>
        </p:nvSpPr>
        <p:spPr>
          <a:xfrm>
            <a:off x="2551760"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2</a:t>
            </a:r>
          </a:p>
        </p:txBody>
      </p:sp>
      <p:sp>
        <p:nvSpPr>
          <p:cNvPr id="39" name="Rechteck 38"/>
          <p:cNvSpPr/>
          <p:nvPr/>
        </p:nvSpPr>
        <p:spPr>
          <a:xfrm>
            <a:off x="3188442"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4</a:t>
            </a:r>
            <a:endParaRPr lang="de-AT" dirty="0"/>
          </a:p>
        </p:txBody>
      </p:sp>
      <p:sp>
        <p:nvSpPr>
          <p:cNvPr id="40" name="Rechteck 39"/>
          <p:cNvSpPr/>
          <p:nvPr/>
        </p:nvSpPr>
        <p:spPr>
          <a:xfrm>
            <a:off x="3836514"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6</a:t>
            </a:r>
          </a:p>
        </p:txBody>
      </p:sp>
      <p:sp>
        <p:nvSpPr>
          <p:cNvPr id="41" name="Rechteck 40"/>
          <p:cNvSpPr/>
          <p:nvPr/>
        </p:nvSpPr>
        <p:spPr>
          <a:xfrm>
            <a:off x="4484586"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8</a:t>
            </a:r>
            <a:endParaRPr lang="de-AT" dirty="0"/>
          </a:p>
        </p:txBody>
      </p:sp>
      <p:sp>
        <p:nvSpPr>
          <p:cNvPr id="42" name="Rechteck 41"/>
          <p:cNvSpPr/>
          <p:nvPr/>
        </p:nvSpPr>
        <p:spPr>
          <a:xfrm>
            <a:off x="5132658"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10</a:t>
            </a:r>
            <a:endParaRPr lang="de-AT" dirty="0"/>
          </a:p>
        </p:txBody>
      </p:sp>
      <p:sp>
        <p:nvSpPr>
          <p:cNvPr id="43" name="Rechteck 42"/>
          <p:cNvSpPr/>
          <p:nvPr/>
        </p:nvSpPr>
        <p:spPr>
          <a:xfrm>
            <a:off x="5780730"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12</a:t>
            </a:r>
            <a:endParaRPr lang="de-AT" dirty="0"/>
          </a:p>
        </p:txBody>
      </p:sp>
      <p:sp>
        <p:nvSpPr>
          <p:cNvPr id="44" name="Rechteck 43"/>
          <p:cNvSpPr/>
          <p:nvPr/>
        </p:nvSpPr>
        <p:spPr>
          <a:xfrm>
            <a:off x="6428802"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14</a:t>
            </a:r>
            <a:endParaRPr lang="de-AT" dirty="0"/>
          </a:p>
        </p:txBody>
      </p:sp>
      <p:sp>
        <p:nvSpPr>
          <p:cNvPr id="59" name="Rechteck 58"/>
          <p:cNvSpPr/>
          <p:nvPr/>
        </p:nvSpPr>
        <p:spPr>
          <a:xfrm>
            <a:off x="5132658" y="2456892"/>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10</a:t>
            </a:r>
            <a:endParaRPr lang="de-AT" dirty="0"/>
          </a:p>
        </p:txBody>
      </p:sp>
      <p:cxnSp>
        <p:nvCxnSpPr>
          <p:cNvPr id="60" name="Gerade Verbindung mit Pfeil 59"/>
          <p:cNvCxnSpPr>
            <a:stCxn id="59" idx="2"/>
            <a:endCxn id="61" idx="0"/>
          </p:cNvCxnSpPr>
          <p:nvPr/>
        </p:nvCxnSpPr>
        <p:spPr>
          <a:xfrm flipH="1">
            <a:off x="5448652" y="3104964"/>
            <a:ext cx="8042" cy="9001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Rechteck 60"/>
          <p:cNvSpPr/>
          <p:nvPr/>
        </p:nvSpPr>
        <p:spPr>
          <a:xfrm>
            <a:off x="5124616" y="4005064"/>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20</a:t>
            </a:r>
            <a:endParaRPr lang="de-AT" dirty="0"/>
          </a:p>
        </p:txBody>
      </p:sp>
      <mc:AlternateContent xmlns:mc="http://schemas.openxmlformats.org/markup-compatibility/2006" xmlns:a14="http://schemas.microsoft.com/office/drawing/2010/main">
        <mc:Choice Requires="a14">
          <p:sp>
            <p:nvSpPr>
              <p:cNvPr id="62" name="Ellipse 61"/>
              <p:cNvSpPr/>
              <p:nvPr/>
            </p:nvSpPr>
            <p:spPr>
              <a:xfrm>
                <a:off x="1259632" y="3176972"/>
                <a:ext cx="756084" cy="756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b="0" i="1" smtClean="0">
                          <a:latin typeface="Cambria Math"/>
                        </a:rPr>
                        <m:t>∗2</m:t>
                      </m:r>
                    </m:oMath>
                  </m:oMathPara>
                </a14:m>
                <a:endParaRPr lang="de-AT" dirty="0"/>
              </a:p>
            </p:txBody>
          </p:sp>
        </mc:Choice>
        <mc:Fallback xmlns="">
          <p:sp>
            <p:nvSpPr>
              <p:cNvPr id="62" name="Ellipse 61"/>
              <p:cNvSpPr>
                <a:spLocks noRot="1" noChangeAspect="1" noMove="1" noResize="1" noEditPoints="1" noAdjustHandles="1" noChangeArrowheads="1" noChangeShapeType="1" noTextEdit="1"/>
              </p:cNvSpPr>
              <p:nvPr/>
            </p:nvSpPr>
            <p:spPr>
              <a:xfrm>
                <a:off x="1259632" y="3176972"/>
                <a:ext cx="756084" cy="756084"/>
              </a:xfrm>
              <a:prstGeom prst="ellipse">
                <a:avLst/>
              </a:prstGeom>
              <a:blipFill rotWithShape="1">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95745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9" grpId="0" animBg="1"/>
      <p:bldP spid="6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Ausblick</a:t>
            </a:r>
            <a:endParaRPr lang="de-AT" dirty="0"/>
          </a:p>
        </p:txBody>
      </p:sp>
      <p:sp>
        <p:nvSpPr>
          <p:cNvPr id="3" name="Inhaltsplatzhalter 2"/>
          <p:cNvSpPr>
            <a:spLocks noGrp="1"/>
          </p:cNvSpPr>
          <p:nvPr>
            <p:ph idx="1"/>
          </p:nvPr>
        </p:nvSpPr>
        <p:spPr/>
        <p:txBody>
          <a:bodyPr/>
          <a:lstStyle/>
          <a:p>
            <a:r>
              <a:rPr lang="de-AT" dirty="0" smtClean="0"/>
              <a:t>Ablaufdistanz und DDGs liefern viel Information</a:t>
            </a:r>
          </a:p>
          <a:p>
            <a:pPr lvl="1"/>
            <a:r>
              <a:rPr lang="de-AT" dirty="0" smtClean="0"/>
              <a:t>Automatische Optimierung</a:t>
            </a:r>
          </a:p>
          <a:p>
            <a:pPr lvl="1"/>
            <a:endParaRPr lang="de-AT" dirty="0"/>
          </a:p>
          <a:p>
            <a:r>
              <a:rPr lang="de-AT" dirty="0" smtClean="0"/>
              <a:t>Tiefgehende Analyse von Algorithmen</a:t>
            </a:r>
          </a:p>
          <a:p>
            <a:pPr lvl="1"/>
            <a:r>
              <a:rPr lang="de-AT" dirty="0" smtClean="0"/>
              <a:t>Z.B. </a:t>
            </a:r>
            <a:r>
              <a:rPr lang="de-AT" dirty="0" err="1" smtClean="0"/>
              <a:t>Quicksort</a:t>
            </a:r>
            <a:endParaRPr lang="de-AT" dirty="0"/>
          </a:p>
        </p:txBody>
      </p:sp>
    </p:spTree>
    <p:extLst>
      <p:ext uri="{BB962C8B-B14F-4D97-AF65-F5344CB8AC3E}">
        <p14:creationId xmlns:p14="http://schemas.microsoft.com/office/powerpoint/2010/main" val="3361472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83568" y="3861048"/>
            <a:ext cx="7772400" cy="1362075"/>
          </a:xfrm>
        </p:spPr>
        <p:txBody>
          <a:bodyPr/>
          <a:lstStyle/>
          <a:p>
            <a:r>
              <a:rPr lang="de-AT" dirty="0" smtClean="0"/>
              <a:t>Vielen Dank für die Aufmerksamkeit!</a:t>
            </a:r>
            <a:endParaRPr lang="de-AT" dirty="0"/>
          </a:p>
        </p:txBody>
      </p:sp>
    </p:spTree>
    <p:extLst>
      <p:ext uri="{BB962C8B-B14F-4D97-AF65-F5344CB8AC3E}">
        <p14:creationId xmlns:p14="http://schemas.microsoft.com/office/powerpoint/2010/main" val="1888261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Referenzen</a:t>
            </a:r>
            <a:endParaRPr lang="de-AT" dirty="0"/>
          </a:p>
        </p:txBody>
      </p:sp>
      <p:sp>
        <p:nvSpPr>
          <p:cNvPr id="3" name="Inhaltsplatzhalter 2"/>
          <p:cNvSpPr>
            <a:spLocks noGrp="1"/>
          </p:cNvSpPr>
          <p:nvPr>
            <p:ph idx="1"/>
          </p:nvPr>
        </p:nvSpPr>
        <p:spPr/>
        <p:txBody>
          <a:bodyPr>
            <a:normAutofit/>
          </a:bodyPr>
          <a:lstStyle/>
          <a:p>
            <a:r>
              <a:rPr lang="de-AT" sz="1200" dirty="0" smtClean="0"/>
              <a:t>[Aca05</a:t>
            </a:r>
            <a:r>
              <a:rPr lang="de-AT" sz="1200" dirty="0"/>
              <a:t>] U. A. Acar, </a:t>
            </a:r>
            <a:r>
              <a:rPr lang="de-AT" sz="1200" dirty="0" smtClean="0"/>
              <a:t>„</a:t>
            </a:r>
            <a:r>
              <a:rPr lang="de-AT" sz="1200" i="1" dirty="0" err="1" smtClean="0"/>
              <a:t>Self-adjusting</a:t>
            </a:r>
            <a:r>
              <a:rPr lang="de-AT" sz="1200" i="1" dirty="0" smtClean="0"/>
              <a:t> </a:t>
            </a:r>
            <a:r>
              <a:rPr lang="de-AT" sz="1200" i="1" dirty="0" err="1" smtClean="0"/>
              <a:t>computation</a:t>
            </a:r>
            <a:r>
              <a:rPr lang="de-AT" sz="1200" dirty="0" smtClean="0"/>
              <a:t>“, </a:t>
            </a:r>
            <a:r>
              <a:rPr lang="de-AT" sz="1200" dirty="0"/>
              <a:t>2005</a:t>
            </a:r>
            <a:r>
              <a:rPr lang="de-AT" sz="1200" dirty="0" smtClean="0"/>
              <a:t>.</a:t>
            </a:r>
          </a:p>
          <a:p>
            <a:r>
              <a:rPr lang="en-US" sz="1200" dirty="0"/>
              <a:t>[AAB08] U. A. Acar, A. Ahmed, and M. </a:t>
            </a:r>
            <a:r>
              <a:rPr lang="en-US" sz="1200" dirty="0" err="1"/>
              <a:t>Blume</a:t>
            </a:r>
            <a:r>
              <a:rPr lang="en-US" sz="1200" dirty="0"/>
              <a:t>, </a:t>
            </a:r>
            <a:r>
              <a:rPr lang="de-AT" sz="1200" dirty="0" smtClean="0"/>
              <a:t>„</a:t>
            </a:r>
            <a:r>
              <a:rPr lang="en-US" sz="1200" i="1" dirty="0" smtClean="0"/>
              <a:t>Imperative self-adjusting computation</a:t>
            </a:r>
            <a:r>
              <a:rPr lang="en-US" sz="1200" dirty="0" smtClean="0"/>
              <a:t>”, </a:t>
            </a:r>
            <a:r>
              <a:rPr lang="en-US" sz="1200" dirty="0"/>
              <a:t>in ACM SIGPLAN Notices, vol. 43. ACM, </a:t>
            </a:r>
            <a:r>
              <a:rPr lang="en-US" sz="1200" dirty="0" smtClean="0"/>
              <a:t>2008</a:t>
            </a:r>
          </a:p>
          <a:p>
            <a:r>
              <a:rPr lang="en-US" sz="1200" dirty="0"/>
              <a:t>[ABD07] U. A. Acar, M. </a:t>
            </a:r>
            <a:r>
              <a:rPr lang="en-US" sz="1200" dirty="0" err="1"/>
              <a:t>Blume</a:t>
            </a:r>
            <a:r>
              <a:rPr lang="en-US" sz="1200" dirty="0"/>
              <a:t>, and J. </a:t>
            </a:r>
            <a:r>
              <a:rPr lang="en-US" sz="1200" dirty="0" err="1" smtClean="0"/>
              <a:t>Donham</a:t>
            </a:r>
            <a:r>
              <a:rPr lang="en-US" sz="1200" dirty="0" smtClean="0"/>
              <a:t>, </a:t>
            </a:r>
            <a:r>
              <a:rPr lang="de-AT" sz="1200" dirty="0" smtClean="0"/>
              <a:t>„</a:t>
            </a:r>
            <a:r>
              <a:rPr lang="en-US" sz="1200" i="1" dirty="0" smtClean="0"/>
              <a:t>A </a:t>
            </a:r>
            <a:r>
              <a:rPr lang="en-US" sz="1200" i="1" dirty="0"/>
              <a:t>consistent semantics of </a:t>
            </a:r>
            <a:r>
              <a:rPr lang="en-US" sz="1200" i="1" dirty="0" smtClean="0"/>
              <a:t>self-adjusting computation</a:t>
            </a:r>
            <a:r>
              <a:rPr lang="en-US" sz="1200" dirty="0" smtClean="0"/>
              <a:t>”, </a:t>
            </a:r>
            <a:r>
              <a:rPr lang="en-US" sz="1200" dirty="0"/>
              <a:t>in Programming Languages and Systems. Springer, </a:t>
            </a:r>
            <a:r>
              <a:rPr lang="en-US" sz="1200" dirty="0" smtClean="0"/>
              <a:t>2007</a:t>
            </a:r>
          </a:p>
          <a:p>
            <a:r>
              <a:rPr lang="de-AT" sz="1200" dirty="0" smtClean="0"/>
              <a:t>[ABH+04] U. A. Acar, G. E. </a:t>
            </a:r>
            <a:r>
              <a:rPr lang="de-AT" sz="1200" dirty="0" err="1" smtClean="0"/>
              <a:t>Blelloch</a:t>
            </a:r>
            <a:r>
              <a:rPr lang="de-AT" sz="1200" dirty="0" smtClean="0"/>
              <a:t>, R. Harper, J. L. </a:t>
            </a:r>
            <a:r>
              <a:rPr lang="de-AT" sz="1200" dirty="0" err="1" smtClean="0"/>
              <a:t>Vittes</a:t>
            </a:r>
            <a:r>
              <a:rPr lang="de-AT" sz="1200" dirty="0" smtClean="0"/>
              <a:t>, </a:t>
            </a:r>
            <a:r>
              <a:rPr lang="de-AT" sz="1200" dirty="0" err="1" smtClean="0"/>
              <a:t>and</a:t>
            </a:r>
            <a:r>
              <a:rPr lang="de-AT" sz="1200" dirty="0" smtClean="0"/>
              <a:t> S. L. M. Woo, „</a:t>
            </a:r>
            <a:r>
              <a:rPr lang="de-AT" sz="1200" i="1" dirty="0" err="1" smtClean="0"/>
              <a:t>Dynamizing</a:t>
            </a:r>
            <a:r>
              <a:rPr lang="de-AT" sz="1200" i="1" dirty="0" smtClean="0"/>
              <a:t> </a:t>
            </a:r>
            <a:r>
              <a:rPr lang="en-US" sz="1200" i="1" dirty="0" smtClean="0"/>
              <a:t>static </a:t>
            </a:r>
            <a:r>
              <a:rPr lang="en-US" sz="1200" i="1" dirty="0"/>
              <a:t>algorithms, with applications to dynamic trees and </a:t>
            </a:r>
            <a:r>
              <a:rPr lang="en-US" sz="1200" i="1" dirty="0" smtClean="0"/>
              <a:t>history independence</a:t>
            </a:r>
            <a:r>
              <a:rPr lang="en-US" sz="1200" dirty="0" smtClean="0"/>
              <a:t>”, </a:t>
            </a:r>
            <a:r>
              <a:rPr lang="en-US" sz="1200" dirty="0"/>
              <a:t>in Proceedings of the </a:t>
            </a:r>
            <a:r>
              <a:rPr lang="en-US" sz="1200" dirty="0" smtClean="0"/>
              <a:t>fifteenth </a:t>
            </a:r>
            <a:r>
              <a:rPr lang="en-US" sz="1200" dirty="0"/>
              <a:t>annual </a:t>
            </a:r>
            <a:r>
              <a:rPr lang="en-US" sz="1200" dirty="0" smtClean="0"/>
              <a:t>ACM-SIAM symposium</a:t>
            </a:r>
            <a:r>
              <a:rPr lang="en-US" sz="1200" dirty="0"/>
              <a:t> </a:t>
            </a:r>
            <a:r>
              <a:rPr lang="de-AT" sz="1200" dirty="0" smtClean="0"/>
              <a:t>on </a:t>
            </a:r>
            <a:r>
              <a:rPr lang="de-AT" sz="1200" dirty="0" err="1"/>
              <a:t>Discrete</a:t>
            </a:r>
            <a:r>
              <a:rPr lang="de-AT" sz="1200" dirty="0"/>
              <a:t> </a:t>
            </a:r>
            <a:r>
              <a:rPr lang="de-AT" sz="1200" dirty="0" err="1"/>
              <a:t>algorithms</a:t>
            </a:r>
            <a:r>
              <a:rPr lang="de-AT" sz="1200" dirty="0" smtClean="0"/>
              <a:t>.</a:t>
            </a:r>
          </a:p>
          <a:p>
            <a:r>
              <a:rPr lang="de-AT" sz="1200" dirty="0" smtClean="0"/>
              <a:t>[BEG+04</a:t>
            </a:r>
            <a:r>
              <a:rPr lang="de-AT" sz="1200" dirty="0"/>
              <a:t>] J. </a:t>
            </a:r>
            <a:r>
              <a:rPr lang="de-AT" sz="1200" dirty="0" err="1"/>
              <a:t>Basch</a:t>
            </a:r>
            <a:r>
              <a:rPr lang="de-AT" sz="1200" dirty="0"/>
              <a:t>, J. Erickson, L. J. </a:t>
            </a:r>
            <a:r>
              <a:rPr lang="de-AT" sz="1200" dirty="0" err="1"/>
              <a:t>Guibas</a:t>
            </a:r>
            <a:r>
              <a:rPr lang="de-AT" sz="1200" dirty="0"/>
              <a:t>, J. </a:t>
            </a:r>
            <a:r>
              <a:rPr lang="de-AT" sz="1200" dirty="0" err="1"/>
              <a:t>Hershberger</a:t>
            </a:r>
            <a:r>
              <a:rPr lang="de-AT" sz="1200" dirty="0"/>
              <a:t>, </a:t>
            </a:r>
            <a:r>
              <a:rPr lang="de-AT" sz="1200" dirty="0" err="1"/>
              <a:t>and</a:t>
            </a:r>
            <a:r>
              <a:rPr lang="de-AT" sz="1200" dirty="0"/>
              <a:t> L. Zhang, </a:t>
            </a:r>
            <a:r>
              <a:rPr lang="de-AT" sz="1200" dirty="0" smtClean="0"/>
              <a:t>„</a:t>
            </a:r>
            <a:r>
              <a:rPr lang="de-AT" sz="1200" i="1" dirty="0" err="1" smtClean="0"/>
              <a:t>Kinetic</a:t>
            </a:r>
            <a:r>
              <a:rPr lang="de-AT" sz="1200" i="1" dirty="0" smtClean="0"/>
              <a:t> </a:t>
            </a:r>
            <a:r>
              <a:rPr lang="de-AT" sz="1200" i="1" dirty="0" err="1" smtClean="0"/>
              <a:t>collision</a:t>
            </a:r>
            <a:r>
              <a:rPr lang="de-AT" sz="1200" i="1" dirty="0" smtClean="0"/>
              <a:t> </a:t>
            </a:r>
            <a:r>
              <a:rPr lang="de-AT" sz="1200" i="1" dirty="0" err="1"/>
              <a:t>detection</a:t>
            </a:r>
            <a:r>
              <a:rPr lang="de-AT" sz="1200" i="1" dirty="0"/>
              <a:t> </a:t>
            </a:r>
            <a:r>
              <a:rPr lang="de-AT" sz="1200" i="1" dirty="0" err="1"/>
              <a:t>between</a:t>
            </a:r>
            <a:r>
              <a:rPr lang="de-AT" sz="1200" i="1" dirty="0"/>
              <a:t> </a:t>
            </a:r>
            <a:r>
              <a:rPr lang="de-AT" sz="1200" i="1" dirty="0" err="1"/>
              <a:t>two</a:t>
            </a:r>
            <a:r>
              <a:rPr lang="de-AT" sz="1200" i="1" dirty="0"/>
              <a:t> simple </a:t>
            </a:r>
            <a:r>
              <a:rPr lang="de-AT" sz="1200" i="1" dirty="0" err="1" smtClean="0"/>
              <a:t>polygons</a:t>
            </a:r>
            <a:r>
              <a:rPr lang="de-AT" sz="1200" dirty="0" smtClean="0"/>
              <a:t>“, </a:t>
            </a:r>
            <a:r>
              <a:rPr lang="de-AT" sz="1200" dirty="0" err="1" smtClean="0"/>
              <a:t>Computational</a:t>
            </a:r>
            <a:r>
              <a:rPr lang="de-AT" sz="1200" dirty="0" smtClean="0"/>
              <a:t> </a:t>
            </a:r>
            <a:r>
              <a:rPr lang="de-AT" sz="1200" dirty="0" err="1" smtClean="0"/>
              <a:t>Geometry</a:t>
            </a:r>
            <a:r>
              <a:rPr lang="de-AT" sz="1200" dirty="0" smtClean="0"/>
              <a:t> </a:t>
            </a:r>
            <a:r>
              <a:rPr lang="de-AT" sz="1200" dirty="0"/>
              <a:t>vol. 27, </a:t>
            </a:r>
            <a:r>
              <a:rPr lang="de-AT" sz="1200" dirty="0" err="1"/>
              <a:t>no</a:t>
            </a:r>
            <a:r>
              <a:rPr lang="de-AT" sz="1200" dirty="0"/>
              <a:t>. </a:t>
            </a:r>
            <a:r>
              <a:rPr lang="de-AT" sz="1200" dirty="0" smtClean="0"/>
              <a:t>3</a:t>
            </a:r>
          </a:p>
          <a:p>
            <a:r>
              <a:rPr lang="en-US" sz="1200" dirty="0"/>
              <a:t>[Chu36] A. Church</a:t>
            </a:r>
            <a:r>
              <a:rPr lang="en-US" sz="1200" dirty="0" smtClean="0"/>
              <a:t>, </a:t>
            </a:r>
            <a:r>
              <a:rPr lang="de-AT" sz="1200" dirty="0" smtClean="0"/>
              <a:t>„</a:t>
            </a:r>
            <a:r>
              <a:rPr lang="en-US" sz="1200" i="1" dirty="0" smtClean="0"/>
              <a:t>A </a:t>
            </a:r>
            <a:r>
              <a:rPr lang="en-US" sz="1200" i="1" dirty="0"/>
              <a:t>note on the </a:t>
            </a:r>
            <a:r>
              <a:rPr lang="en-US" sz="1200" i="1" dirty="0" err="1" smtClean="0"/>
              <a:t>entscheidungsproblem</a:t>
            </a:r>
            <a:r>
              <a:rPr lang="en-US" sz="1200" dirty="0" smtClean="0"/>
              <a:t>” The </a:t>
            </a:r>
            <a:r>
              <a:rPr lang="en-US" sz="1200" dirty="0"/>
              <a:t>journal of </a:t>
            </a:r>
            <a:r>
              <a:rPr lang="en-US" sz="1200" dirty="0" smtClean="0"/>
              <a:t>symbolic </a:t>
            </a:r>
            <a:r>
              <a:rPr lang="pt-BR" sz="1200" dirty="0" smtClean="0"/>
              <a:t>logic</a:t>
            </a:r>
            <a:r>
              <a:rPr lang="pt-BR" sz="1200" dirty="0"/>
              <a:t>, vol. 1, no. </a:t>
            </a:r>
            <a:r>
              <a:rPr lang="pt-BR" sz="1200" dirty="0" smtClean="0"/>
              <a:t>01</a:t>
            </a:r>
          </a:p>
          <a:p>
            <a:r>
              <a:rPr lang="it-IT" sz="1200" dirty="0"/>
              <a:t>[Lom67] L. Lombardi, </a:t>
            </a:r>
            <a:r>
              <a:rPr lang="de-AT" sz="1200" dirty="0" smtClean="0"/>
              <a:t>„</a:t>
            </a:r>
            <a:r>
              <a:rPr lang="it-IT" sz="1200" i="1" dirty="0" err="1" smtClean="0"/>
              <a:t>Incremental</a:t>
            </a:r>
            <a:r>
              <a:rPr lang="it-IT" sz="1200" i="1" dirty="0" smtClean="0"/>
              <a:t> </a:t>
            </a:r>
            <a:r>
              <a:rPr lang="it-IT" sz="1200" i="1" dirty="0" err="1" smtClean="0"/>
              <a:t>computation</a:t>
            </a:r>
            <a:r>
              <a:rPr lang="en-US" sz="1200" dirty="0" smtClean="0"/>
              <a:t>”, </a:t>
            </a:r>
            <a:r>
              <a:rPr lang="it-IT" sz="1200" dirty="0" err="1"/>
              <a:t>Advances</a:t>
            </a:r>
            <a:r>
              <a:rPr lang="it-IT" sz="1200" dirty="0" smtClean="0"/>
              <a:t> in </a:t>
            </a:r>
            <a:r>
              <a:rPr lang="it-IT" sz="1200" dirty="0" err="1"/>
              <a:t>Computers</a:t>
            </a:r>
            <a:r>
              <a:rPr lang="it-IT" sz="1200" dirty="0"/>
              <a:t>, vol</a:t>
            </a:r>
            <a:r>
              <a:rPr lang="it-IT" sz="1200" dirty="0" smtClean="0"/>
              <a:t>. 8</a:t>
            </a:r>
          </a:p>
          <a:p>
            <a:r>
              <a:rPr lang="en-US" sz="1200" dirty="0"/>
              <a:t>[LT95] Y. A. Liu and T. </a:t>
            </a:r>
            <a:r>
              <a:rPr lang="en-US" sz="1200" dirty="0" err="1"/>
              <a:t>Teitelbaum</a:t>
            </a:r>
            <a:r>
              <a:rPr lang="en-US" sz="1200" dirty="0"/>
              <a:t>, </a:t>
            </a:r>
            <a:r>
              <a:rPr lang="de-AT" sz="1200" dirty="0" smtClean="0"/>
              <a:t>„</a:t>
            </a:r>
            <a:r>
              <a:rPr lang="en-US" sz="1200" dirty="0" smtClean="0"/>
              <a:t>Systematic </a:t>
            </a:r>
            <a:r>
              <a:rPr lang="en-US" sz="1200" dirty="0"/>
              <a:t>derivation of incremental </a:t>
            </a:r>
            <a:r>
              <a:rPr lang="en-US" sz="1200" dirty="0" smtClean="0"/>
              <a:t>programs”, Science </a:t>
            </a:r>
            <a:r>
              <a:rPr lang="en-US" sz="1200" dirty="0"/>
              <a:t>of Computer Programming, vol. 24, no. </a:t>
            </a:r>
            <a:r>
              <a:rPr lang="en-US" sz="1200" dirty="0" smtClean="0"/>
              <a:t>1</a:t>
            </a:r>
          </a:p>
          <a:p>
            <a:r>
              <a:rPr lang="de-AT" sz="1200" dirty="0"/>
              <a:t>[Sto10] M. Stocker, </a:t>
            </a:r>
            <a:r>
              <a:rPr lang="de-AT" sz="1200" dirty="0" smtClean="0"/>
              <a:t>„Scala </a:t>
            </a:r>
            <a:r>
              <a:rPr lang="de-AT" sz="1200" dirty="0" err="1" smtClean="0"/>
              <a:t>refactoring</a:t>
            </a:r>
            <a:r>
              <a:rPr lang="de-AT" sz="1200" dirty="0" smtClean="0"/>
              <a:t>“, </a:t>
            </a:r>
            <a:r>
              <a:rPr lang="de-AT" sz="1200" dirty="0" err="1"/>
              <a:t>Ph.D</a:t>
            </a:r>
            <a:r>
              <a:rPr lang="de-AT" sz="1200" dirty="0"/>
              <a:t>. </a:t>
            </a:r>
            <a:r>
              <a:rPr lang="de-AT" sz="1200" dirty="0" err="1"/>
              <a:t>dissertation</a:t>
            </a:r>
            <a:r>
              <a:rPr lang="de-AT" sz="1200" dirty="0"/>
              <a:t>, HSR Hochschule </a:t>
            </a:r>
            <a:r>
              <a:rPr lang="de-AT" sz="1200" dirty="0" smtClean="0"/>
              <a:t>für Technik Rapperswil</a:t>
            </a:r>
            <a:r>
              <a:rPr lang="de-AT" sz="1200" dirty="0"/>
              <a:t>, </a:t>
            </a:r>
            <a:r>
              <a:rPr lang="de-AT" sz="1200" dirty="0" smtClean="0"/>
              <a:t>2010</a:t>
            </a:r>
          </a:p>
          <a:p>
            <a:r>
              <a:rPr lang="en-US" sz="1200" dirty="0" smtClean="0"/>
              <a:t>[YAPV08</a:t>
            </a:r>
            <a:r>
              <a:rPr lang="en-US" sz="1200" dirty="0"/>
              <a:t>] H. Yu, P. K. Agarwal, R. </a:t>
            </a:r>
            <a:r>
              <a:rPr lang="en-US" sz="1200" dirty="0" err="1"/>
              <a:t>Poreddy</a:t>
            </a:r>
            <a:r>
              <a:rPr lang="en-US" sz="1200" dirty="0"/>
              <a:t>, and K. R. </a:t>
            </a:r>
            <a:r>
              <a:rPr lang="en-US" sz="1200" dirty="0" err="1"/>
              <a:t>Varadarajan</a:t>
            </a:r>
            <a:r>
              <a:rPr lang="en-US" sz="1200" dirty="0"/>
              <a:t>, </a:t>
            </a:r>
            <a:r>
              <a:rPr lang="de-AT" sz="1200" dirty="0"/>
              <a:t>„</a:t>
            </a:r>
            <a:r>
              <a:rPr lang="en-US" sz="1200" i="1" dirty="0" smtClean="0"/>
              <a:t>Practical methods for </a:t>
            </a:r>
            <a:r>
              <a:rPr lang="en-US" sz="1200" i="1" dirty="0"/>
              <a:t>shape </a:t>
            </a:r>
            <a:r>
              <a:rPr lang="en-US" sz="1200" i="1" dirty="0" smtClean="0"/>
              <a:t>fitting </a:t>
            </a:r>
            <a:r>
              <a:rPr lang="en-US" sz="1200" i="1" dirty="0"/>
              <a:t>and kinetic data structures using </a:t>
            </a:r>
            <a:r>
              <a:rPr lang="en-US" sz="1200" i="1" dirty="0" err="1" smtClean="0"/>
              <a:t>coresets</a:t>
            </a:r>
            <a:r>
              <a:rPr lang="en-US" sz="1200" dirty="0" smtClean="0"/>
              <a:t>”, </a:t>
            </a:r>
            <a:r>
              <a:rPr lang="en-US" sz="1200" dirty="0" err="1" smtClean="0"/>
              <a:t>Algorithmica</a:t>
            </a:r>
            <a:r>
              <a:rPr lang="en-US" sz="1200" dirty="0" smtClean="0"/>
              <a:t>, </a:t>
            </a:r>
            <a:r>
              <a:rPr lang="de-AT" sz="1200" dirty="0" smtClean="0"/>
              <a:t>vol</a:t>
            </a:r>
            <a:r>
              <a:rPr lang="de-AT" sz="1200" dirty="0"/>
              <a:t>. 52, </a:t>
            </a:r>
            <a:r>
              <a:rPr lang="de-AT" sz="1200" dirty="0" err="1"/>
              <a:t>no</a:t>
            </a:r>
            <a:r>
              <a:rPr lang="de-AT" sz="1200" dirty="0"/>
              <a:t>. 3</a:t>
            </a:r>
          </a:p>
        </p:txBody>
      </p:sp>
    </p:spTree>
    <p:extLst>
      <p:ext uri="{BB962C8B-B14F-4D97-AF65-F5344CB8AC3E}">
        <p14:creationId xmlns:p14="http://schemas.microsoft.com/office/powerpoint/2010/main" val="1387667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t>Zustandsabhängige </a:t>
            </a:r>
            <a:r>
              <a:rPr lang="de-AT" dirty="0" smtClean="0"/>
              <a:t>Ablaufdistanz</a:t>
            </a:r>
            <a:endParaRPr lang="de-AT" dirty="0"/>
          </a:p>
        </p:txBody>
      </p:sp>
      <p:sp>
        <p:nvSpPr>
          <p:cNvPr id="3" name="Inhaltsplatzhalter 2"/>
          <p:cNvSpPr>
            <a:spLocks noGrp="1"/>
          </p:cNvSpPr>
          <p:nvPr>
            <p:ph idx="1"/>
          </p:nvPr>
        </p:nvSpPr>
        <p:spPr/>
        <p:txBody>
          <a:bodyPr>
            <a:normAutofit lnSpcReduction="10000"/>
          </a:bodyPr>
          <a:lstStyle/>
          <a:p>
            <a:r>
              <a:rPr lang="de-AT" dirty="0" smtClean="0"/>
              <a:t>Zählt alle Knoten, die von TBD während der Ausführung wirklich neu ausgeführt werden müssten. </a:t>
            </a:r>
          </a:p>
          <a:p>
            <a:pPr lvl="1"/>
            <a:r>
              <a:rPr lang="de-AT" dirty="0" smtClean="0"/>
              <a:t>Zwei Knoten gleich wenn alle Eigenschaften außer ID gleich</a:t>
            </a:r>
          </a:p>
          <a:p>
            <a:pPr lvl="1"/>
            <a:r>
              <a:rPr lang="de-AT" dirty="0" smtClean="0"/>
              <a:t>Zwei Knoten gleich wenn Knoten gleich ausgeführt werden</a:t>
            </a:r>
          </a:p>
          <a:p>
            <a:r>
              <a:rPr lang="de-AT" dirty="0" smtClean="0"/>
              <a:t>Nützlich um Knoten zu finden, die sich zum Zwischenspeichern eignen. </a:t>
            </a:r>
          </a:p>
          <a:p>
            <a:r>
              <a:rPr lang="de-AT" dirty="0" smtClean="0"/>
              <a:t>Nicht besonders sinnvoll zum Bewerten von Programmen.</a:t>
            </a:r>
            <a:endParaRPr lang="de-AT" dirty="0"/>
          </a:p>
        </p:txBody>
      </p:sp>
    </p:spTree>
    <p:extLst>
      <p:ext uri="{BB962C8B-B14F-4D97-AF65-F5344CB8AC3E}">
        <p14:creationId xmlns:p14="http://schemas.microsoft.com/office/powerpoint/2010/main" val="18301582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654551"/>
            <a:ext cx="5832648" cy="4210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AT" dirty="0"/>
              <a:t>Zustandsabhängige Ablaufdistanz</a:t>
            </a:r>
          </a:p>
        </p:txBody>
      </p:sp>
      <p:sp>
        <p:nvSpPr>
          <p:cNvPr id="3" name="Inhaltsplatzhalter 2"/>
          <p:cNvSpPr>
            <a:spLocks noGrp="1"/>
          </p:cNvSpPr>
          <p:nvPr>
            <p:ph idx="1"/>
          </p:nvPr>
        </p:nvSpPr>
        <p:spPr/>
        <p:txBody>
          <a:bodyPr/>
          <a:lstStyle/>
          <a:p>
            <a:r>
              <a:rPr lang="de-AT" dirty="0" smtClean="0"/>
              <a:t>Beispiel</a:t>
            </a:r>
          </a:p>
        </p:txBody>
      </p:sp>
      <p:sp>
        <p:nvSpPr>
          <p:cNvPr id="4" name="Rechteck 3"/>
          <p:cNvSpPr/>
          <p:nvPr/>
        </p:nvSpPr>
        <p:spPr>
          <a:xfrm>
            <a:off x="4211960" y="1556793"/>
            <a:ext cx="720080" cy="4608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feld 5"/>
          <p:cNvSpPr txBox="1"/>
          <p:nvPr/>
        </p:nvSpPr>
        <p:spPr>
          <a:xfrm>
            <a:off x="390481" y="5619437"/>
            <a:ext cx="6269751" cy="584775"/>
          </a:xfrm>
          <a:prstGeom prst="rect">
            <a:avLst/>
          </a:prstGeom>
          <a:noFill/>
        </p:spPr>
        <p:txBody>
          <a:bodyPr wrap="square" rtlCol="0">
            <a:spAutoFit/>
          </a:bodyPr>
          <a:lstStyle/>
          <a:p>
            <a:r>
              <a:rPr lang="de-AT" sz="1600" dirty="0" smtClean="0"/>
              <a:t>Änderung des ersten Eingabeelements einer naiven </a:t>
            </a:r>
            <a:r>
              <a:rPr lang="de-AT" sz="1600" dirty="0" err="1" smtClean="0"/>
              <a:t>Map</a:t>
            </a:r>
            <a:r>
              <a:rPr lang="de-AT" sz="1600" dirty="0" smtClean="0"/>
              <a:t>-Operation</a:t>
            </a:r>
            <a:br>
              <a:rPr lang="de-AT" sz="1600" dirty="0" smtClean="0"/>
            </a:br>
            <a:r>
              <a:rPr lang="de-AT" sz="1600" dirty="0" smtClean="0"/>
              <a:t>Distanz: 44</a:t>
            </a:r>
            <a:endParaRPr lang="de-AT" sz="1600" dirty="0"/>
          </a:p>
        </p:txBody>
      </p:sp>
      <p:sp>
        <p:nvSpPr>
          <p:cNvPr id="5" name="Textfeld 4"/>
          <p:cNvSpPr txBox="1"/>
          <p:nvPr/>
        </p:nvSpPr>
        <p:spPr>
          <a:xfrm>
            <a:off x="7236296" y="4995753"/>
            <a:ext cx="1296144" cy="1169551"/>
          </a:xfrm>
          <a:prstGeom prst="rect">
            <a:avLst/>
          </a:prstGeom>
          <a:noFill/>
        </p:spPr>
        <p:txBody>
          <a:bodyPr wrap="square" rtlCol="0">
            <a:spAutoFit/>
          </a:bodyPr>
          <a:lstStyle/>
          <a:p>
            <a:r>
              <a:rPr lang="de-AT" sz="1400" dirty="0" err="1" smtClean="0"/>
              <a:t>Allozieren</a:t>
            </a:r>
            <a:r>
              <a:rPr lang="de-AT" sz="1400" dirty="0" smtClean="0"/>
              <a:t>:</a:t>
            </a:r>
          </a:p>
          <a:p>
            <a:r>
              <a:rPr lang="de-AT" sz="1400" dirty="0" smtClean="0"/>
              <a:t>Lesen:</a:t>
            </a:r>
          </a:p>
          <a:p>
            <a:r>
              <a:rPr lang="de-AT" sz="1400" dirty="0" smtClean="0"/>
              <a:t>Schreiben:</a:t>
            </a:r>
          </a:p>
          <a:p>
            <a:r>
              <a:rPr lang="de-AT" sz="1400" dirty="0" smtClean="0"/>
              <a:t>Entfernt:</a:t>
            </a:r>
            <a:br>
              <a:rPr lang="de-AT" sz="1400" dirty="0" smtClean="0"/>
            </a:br>
            <a:r>
              <a:rPr lang="de-AT" sz="1400" dirty="0" smtClean="0"/>
              <a:t>Eingefügt:</a:t>
            </a:r>
            <a:endParaRPr lang="de-AT" sz="1400" dirty="0"/>
          </a:p>
        </p:txBody>
      </p:sp>
      <p:sp>
        <p:nvSpPr>
          <p:cNvPr id="10" name="Ellipse 9"/>
          <p:cNvSpPr/>
          <p:nvPr/>
        </p:nvSpPr>
        <p:spPr>
          <a:xfrm>
            <a:off x="8388424" y="5949280"/>
            <a:ext cx="144016" cy="144016"/>
          </a:xfrm>
          <a:prstGeom prst="ellipse">
            <a:avLst/>
          </a:prstGeom>
          <a:solidFill>
            <a:schemeClr val="bg1"/>
          </a:solidFill>
          <a:ln w="190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Ellipse 10"/>
          <p:cNvSpPr/>
          <p:nvPr/>
        </p:nvSpPr>
        <p:spPr>
          <a:xfrm>
            <a:off x="8388424" y="5733256"/>
            <a:ext cx="144016" cy="14401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Ellipse 12"/>
          <p:cNvSpPr/>
          <p:nvPr/>
        </p:nvSpPr>
        <p:spPr>
          <a:xfrm>
            <a:off x="8388424" y="5301208"/>
            <a:ext cx="144016" cy="144016"/>
          </a:xfrm>
          <a:prstGeom prst="ellipse">
            <a:avLst/>
          </a:prstGeom>
          <a:solidFill>
            <a:srgbClr val="0000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Ellipse 13"/>
          <p:cNvSpPr/>
          <p:nvPr/>
        </p:nvSpPr>
        <p:spPr>
          <a:xfrm>
            <a:off x="8388424" y="5085184"/>
            <a:ext cx="144016" cy="144016"/>
          </a:xfrm>
          <a:prstGeom prst="ellipse">
            <a:avLst/>
          </a:prstGeom>
          <a:solidFill>
            <a:srgbClr val="FF00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Ellipse 14"/>
          <p:cNvSpPr/>
          <p:nvPr/>
        </p:nvSpPr>
        <p:spPr>
          <a:xfrm>
            <a:off x="8388424" y="5508520"/>
            <a:ext cx="144016" cy="144016"/>
          </a:xfrm>
          <a:prstGeom prst="ellipse">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706401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400" dirty="0" smtClean="0"/>
              <a:t>Naiver </a:t>
            </a:r>
            <a:r>
              <a:rPr lang="de-AT" sz="2400" dirty="0" err="1" smtClean="0"/>
              <a:t>Quicksort</a:t>
            </a:r>
            <a:r>
              <a:rPr lang="de-AT" sz="2400" dirty="0" smtClean="0"/>
              <a:t> – Reine Ablaufdistanz</a:t>
            </a:r>
            <a:endParaRPr lang="de-AT"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076325"/>
            <a:ext cx="6896100"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1362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smtClean="0"/>
              <a:t>Naiver </a:t>
            </a:r>
            <a:r>
              <a:rPr lang="de-AT" sz="2000" dirty="0" err="1" smtClean="0"/>
              <a:t>Quicksort</a:t>
            </a:r>
            <a:r>
              <a:rPr lang="de-AT" sz="2000" dirty="0" smtClean="0"/>
              <a:t> – </a:t>
            </a:r>
            <a:r>
              <a:rPr lang="de-AT" sz="2000" dirty="0"/>
              <a:t>Adressunabhängige </a:t>
            </a:r>
            <a:r>
              <a:rPr lang="de-AT" sz="2000" dirty="0" smtClean="0"/>
              <a:t>Ablaufdistanz</a:t>
            </a:r>
            <a:endParaRPr lang="de-AT" sz="20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1333500"/>
            <a:ext cx="7115175"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4874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a:t>Inkrementeller </a:t>
            </a:r>
            <a:r>
              <a:rPr lang="de-AT" sz="2000" dirty="0" err="1" smtClean="0"/>
              <a:t>Quicksort</a:t>
            </a:r>
            <a:r>
              <a:rPr lang="de-AT" sz="2000" dirty="0" smtClean="0"/>
              <a:t> – Reine Ablaufdistanz</a:t>
            </a:r>
            <a:endParaRPr lang="de-AT" sz="20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3" y="1104900"/>
            <a:ext cx="570547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362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Zentrale Fragen</a:t>
            </a:r>
            <a:endParaRPr lang="de-AT" dirty="0"/>
          </a:p>
        </p:txBody>
      </p:sp>
      <p:sp>
        <p:nvSpPr>
          <p:cNvPr id="3" name="Inhaltsplatzhalter 2"/>
          <p:cNvSpPr>
            <a:spLocks noGrp="1"/>
          </p:cNvSpPr>
          <p:nvPr>
            <p:ph idx="1"/>
          </p:nvPr>
        </p:nvSpPr>
        <p:spPr>
          <a:xfrm>
            <a:off x="392113" y="2132856"/>
            <a:ext cx="8356600" cy="3778086"/>
          </a:xfrm>
        </p:spPr>
        <p:txBody>
          <a:bodyPr/>
          <a:lstStyle/>
          <a:p>
            <a:pPr marL="0" indent="0">
              <a:buNone/>
            </a:pPr>
            <a:r>
              <a:rPr lang="de-AT" dirty="0" smtClean="0"/>
              <a:t>Wie kann die Leistung solcher Anwendungen getestet werden?</a:t>
            </a:r>
            <a:endParaRPr lang="de-AT" dirty="0"/>
          </a:p>
          <a:p>
            <a:pPr marL="0" indent="0">
              <a:buNone/>
            </a:pPr>
            <a:endParaRPr lang="de-AT" dirty="0"/>
          </a:p>
          <a:p>
            <a:pPr marL="0" indent="0">
              <a:buNone/>
            </a:pPr>
            <a:r>
              <a:rPr lang="de-AT" dirty="0" smtClean="0"/>
              <a:t>Kann insbesondere gezeigt werden, dass ein Programm sich optimal an Änderungen anpasst?</a:t>
            </a:r>
          </a:p>
        </p:txBody>
      </p:sp>
    </p:spTree>
    <p:extLst>
      <p:ext uri="{BB962C8B-B14F-4D97-AF65-F5344CB8AC3E}">
        <p14:creationId xmlns:p14="http://schemas.microsoft.com/office/powerpoint/2010/main" val="2121656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Inkrementelle Berechnungen</a:t>
            </a:r>
          </a:p>
        </p:txBody>
      </p:sp>
      <p:sp>
        <p:nvSpPr>
          <p:cNvPr id="3" name="Inhaltsplatzhalter 2"/>
          <p:cNvSpPr>
            <a:spLocks noGrp="1"/>
          </p:cNvSpPr>
          <p:nvPr>
            <p:ph idx="1"/>
          </p:nvPr>
        </p:nvSpPr>
        <p:spPr/>
        <p:txBody>
          <a:bodyPr/>
          <a:lstStyle/>
          <a:p>
            <a:r>
              <a:rPr lang="de-AT" dirty="0" smtClean="0"/>
              <a:t>Möglicher Ansatz:</a:t>
            </a:r>
          </a:p>
          <a:p>
            <a:pPr lvl="1"/>
            <a:r>
              <a:rPr lang="de-AT" dirty="0" smtClean="0"/>
              <a:t>Inkrementelle Anwendungen für einen Anwendungszweck entwerfen</a:t>
            </a:r>
          </a:p>
          <a:p>
            <a:pPr marL="394575" lvl="1" indent="0">
              <a:buNone/>
            </a:pPr>
            <a:endParaRPr lang="de-AT" dirty="0" smtClean="0"/>
          </a:p>
          <a:p>
            <a:pPr marL="394575" lvl="1" indent="0">
              <a:buNone/>
            </a:pPr>
            <a:endParaRPr lang="de-AT" dirty="0"/>
          </a:p>
          <a:p>
            <a:pPr marL="394575" lvl="1" indent="0">
              <a:buNone/>
            </a:pPr>
            <a:endParaRPr lang="de-AT" dirty="0" smtClean="0"/>
          </a:p>
          <a:p>
            <a:r>
              <a:rPr lang="de-AT" dirty="0" smtClean="0"/>
              <a:t>Probleme hierbei:</a:t>
            </a:r>
          </a:p>
          <a:p>
            <a:pPr lvl="1"/>
            <a:r>
              <a:rPr lang="de-AT" dirty="0" smtClean="0"/>
              <a:t>Entwicklung</a:t>
            </a:r>
          </a:p>
          <a:p>
            <a:pPr lvl="1"/>
            <a:r>
              <a:rPr lang="de-AT" dirty="0" smtClean="0"/>
              <a:t>Verkettung</a:t>
            </a:r>
          </a:p>
          <a:p>
            <a:pPr lvl="1"/>
            <a:r>
              <a:rPr lang="de-AT" dirty="0" smtClean="0"/>
              <a:t>Flexibilität</a:t>
            </a:r>
            <a:endParaRPr lang="de-AT" dirty="0"/>
          </a:p>
        </p:txBody>
      </p:sp>
    </p:spTree>
    <p:extLst>
      <p:ext uri="{BB962C8B-B14F-4D97-AF65-F5344CB8AC3E}">
        <p14:creationId xmlns:p14="http://schemas.microsoft.com/office/powerpoint/2010/main" val="252882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Inkrementelle Berechnungen</a:t>
            </a:r>
          </a:p>
        </p:txBody>
      </p:sp>
      <p:sp>
        <p:nvSpPr>
          <p:cNvPr id="3" name="Inhaltsplatzhalter 2"/>
          <p:cNvSpPr>
            <a:spLocks noGrp="1"/>
          </p:cNvSpPr>
          <p:nvPr>
            <p:ph idx="1"/>
          </p:nvPr>
        </p:nvSpPr>
        <p:spPr/>
        <p:txBody>
          <a:bodyPr/>
          <a:lstStyle/>
          <a:p>
            <a:r>
              <a:rPr lang="de-AT" dirty="0" smtClean="0"/>
              <a:t>Flexiblerer Ansatz:</a:t>
            </a:r>
          </a:p>
          <a:p>
            <a:pPr lvl="1"/>
            <a:r>
              <a:rPr lang="de-AT" dirty="0" smtClean="0"/>
              <a:t>Plattform für Inkrementelle Programme</a:t>
            </a:r>
          </a:p>
          <a:p>
            <a:pPr lvl="1"/>
            <a:r>
              <a:rPr lang="de-AT" dirty="0" smtClean="0"/>
              <a:t>Automatische Verwaltung von</a:t>
            </a:r>
          </a:p>
          <a:p>
            <a:pPr lvl="2"/>
            <a:r>
              <a:rPr lang="de-AT" dirty="0" smtClean="0"/>
              <a:t>Eingabe</a:t>
            </a:r>
          </a:p>
          <a:p>
            <a:pPr lvl="2"/>
            <a:r>
              <a:rPr lang="de-AT" dirty="0" smtClean="0"/>
              <a:t>Ausgabe</a:t>
            </a:r>
          </a:p>
          <a:p>
            <a:pPr lvl="2"/>
            <a:r>
              <a:rPr lang="de-AT" dirty="0" smtClean="0"/>
              <a:t>Programmzustand</a:t>
            </a:r>
          </a:p>
          <a:p>
            <a:pPr lvl="2"/>
            <a:endParaRPr lang="de-AT" dirty="0"/>
          </a:p>
          <a:p>
            <a:pPr marL="0" indent="0">
              <a:buNone/>
            </a:pPr>
            <a:endParaRPr lang="de-AT" dirty="0" smtClean="0"/>
          </a:p>
          <a:p>
            <a:pPr marL="0" indent="0">
              <a:buNone/>
            </a:pPr>
            <a:endParaRPr lang="de-AT" dirty="0" smtClean="0"/>
          </a:p>
        </p:txBody>
      </p:sp>
      <p:sp>
        <p:nvSpPr>
          <p:cNvPr id="4" name="Textfeld 3"/>
          <p:cNvSpPr txBox="1"/>
          <p:nvPr/>
        </p:nvSpPr>
        <p:spPr>
          <a:xfrm>
            <a:off x="1187624" y="4437112"/>
            <a:ext cx="7011856" cy="646331"/>
          </a:xfrm>
          <a:prstGeom prst="rect">
            <a:avLst/>
          </a:prstGeom>
          <a:noFill/>
        </p:spPr>
        <p:txBody>
          <a:bodyPr wrap="none" rtlCol="0">
            <a:spAutoFit/>
          </a:bodyPr>
          <a:lstStyle/>
          <a:p>
            <a:r>
              <a:rPr lang="de-AT" sz="3600" dirty="0" smtClean="0">
                <a:sym typeface="Wingdings" panose="05000000000000000000" pitchFamily="2" charset="2"/>
              </a:rPr>
              <a:t> Selbstregelnde Berechnungen</a:t>
            </a:r>
            <a:endParaRPr lang="de-AT" sz="3600" dirty="0"/>
          </a:p>
        </p:txBody>
      </p:sp>
    </p:spTree>
    <p:extLst>
      <p:ext uri="{BB962C8B-B14F-4D97-AF65-F5344CB8AC3E}">
        <p14:creationId xmlns:p14="http://schemas.microsoft.com/office/powerpoint/2010/main" val="23769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sym typeface="Wingdings" panose="05000000000000000000" pitchFamily="2" charset="2"/>
              </a:rPr>
              <a:t>Selbstregelnde Berechnungen</a:t>
            </a:r>
            <a:endParaRPr lang="de-AT" dirty="0"/>
          </a:p>
        </p:txBody>
      </p:sp>
      <p:sp>
        <p:nvSpPr>
          <p:cNvPr id="3" name="Inhaltsplatzhalter 2"/>
          <p:cNvSpPr>
            <a:spLocks noGrp="1"/>
          </p:cNvSpPr>
          <p:nvPr>
            <p:ph idx="1"/>
          </p:nvPr>
        </p:nvSpPr>
        <p:spPr/>
        <p:txBody>
          <a:bodyPr>
            <a:normAutofit lnSpcReduction="10000"/>
          </a:bodyPr>
          <a:lstStyle/>
          <a:p>
            <a:r>
              <a:rPr lang="de-AT" dirty="0" smtClean="0"/>
              <a:t>Umgesetzt durch</a:t>
            </a:r>
          </a:p>
          <a:p>
            <a:pPr lvl="1"/>
            <a:r>
              <a:rPr lang="de-AT" dirty="0" smtClean="0"/>
              <a:t>Dynamische Abhängigkeitsgraphen (DDG)</a:t>
            </a:r>
          </a:p>
          <a:p>
            <a:pPr lvl="1"/>
            <a:r>
              <a:rPr lang="de-AT" dirty="0" smtClean="0"/>
              <a:t>Zwischenspeicherung von Funktionsergebnissen</a:t>
            </a:r>
          </a:p>
          <a:p>
            <a:pPr lvl="1"/>
            <a:endParaRPr lang="de-AT" dirty="0"/>
          </a:p>
          <a:p>
            <a:r>
              <a:rPr lang="de-AT" dirty="0" smtClean="0"/>
              <a:t>Bei Eingabeänderung</a:t>
            </a:r>
          </a:p>
          <a:p>
            <a:pPr lvl="1"/>
            <a:r>
              <a:rPr lang="de-AT" dirty="0" smtClean="0"/>
              <a:t>Benutze DDG um abhängige Funktionsaufrufe zu finden und führe diese aus</a:t>
            </a:r>
          </a:p>
          <a:p>
            <a:pPr lvl="1"/>
            <a:r>
              <a:rPr lang="de-AT" dirty="0" smtClean="0"/>
              <a:t>Verwende gegebenenfalls zwischengespeicherte Werte wieder</a:t>
            </a:r>
          </a:p>
          <a:p>
            <a:pPr lvl="1"/>
            <a:r>
              <a:rPr lang="de-AT" dirty="0" smtClean="0"/>
              <a:t>Passe während Neuaufführung den DDG an den neuen Zustand an </a:t>
            </a:r>
          </a:p>
          <a:p>
            <a:pPr lvl="2"/>
            <a:endParaRPr lang="de-AT" dirty="0" smtClean="0"/>
          </a:p>
          <a:p>
            <a:pPr marL="0" indent="0">
              <a:buNone/>
            </a:pPr>
            <a:endParaRPr lang="de-AT" dirty="0" smtClean="0"/>
          </a:p>
          <a:p>
            <a:pPr marL="0" indent="0">
              <a:buNone/>
            </a:pPr>
            <a:endParaRPr lang="de-AT" dirty="0" smtClean="0"/>
          </a:p>
        </p:txBody>
      </p:sp>
    </p:spTree>
    <p:extLst>
      <p:ext uri="{BB962C8B-B14F-4D97-AF65-F5344CB8AC3E}">
        <p14:creationId xmlns:p14="http://schemas.microsoft.com/office/powerpoint/2010/main" val="892125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sym typeface="Wingdings" panose="05000000000000000000" pitchFamily="2" charset="2"/>
              </a:rPr>
              <a:t>Selbstregelnde Berechnungen</a:t>
            </a:r>
            <a:endParaRPr lang="de-AT" dirty="0"/>
          </a:p>
        </p:txBody>
      </p:sp>
      <p:sp>
        <p:nvSpPr>
          <p:cNvPr id="3" name="Inhaltsplatzhalter 2"/>
          <p:cNvSpPr>
            <a:spLocks noGrp="1"/>
          </p:cNvSpPr>
          <p:nvPr>
            <p:ph idx="1"/>
          </p:nvPr>
        </p:nvSpPr>
        <p:spPr>
          <a:xfrm>
            <a:off x="306286" y="1268760"/>
            <a:ext cx="8356600" cy="718269"/>
          </a:xfrm>
        </p:spPr>
        <p:txBody>
          <a:bodyPr>
            <a:normAutofit/>
          </a:bodyPr>
          <a:lstStyle/>
          <a:p>
            <a:r>
              <a:rPr lang="de-AT" dirty="0" smtClean="0"/>
              <a:t>Beispiel – </a:t>
            </a:r>
            <a:r>
              <a:rPr lang="de-AT" dirty="0" err="1" smtClean="0"/>
              <a:t>Map</a:t>
            </a:r>
            <a:r>
              <a:rPr lang="de-AT" dirty="0"/>
              <a:t>-</a:t>
            </a:r>
            <a:r>
              <a:rPr lang="de-AT" dirty="0" smtClean="0"/>
              <a:t>Operation</a:t>
            </a:r>
          </a:p>
          <a:p>
            <a:pPr lvl="2"/>
            <a:endParaRPr lang="de-AT" dirty="0" smtClean="0"/>
          </a:p>
          <a:p>
            <a:pPr marL="0" indent="0">
              <a:buNone/>
            </a:pPr>
            <a:endParaRPr lang="de-AT" dirty="0" smtClean="0"/>
          </a:p>
          <a:p>
            <a:pPr marL="0" indent="0">
              <a:buNone/>
            </a:pPr>
            <a:endParaRPr lang="de-AT" dirty="0" smtClean="0"/>
          </a:p>
        </p:txBody>
      </p:sp>
      <p:sp>
        <p:nvSpPr>
          <p:cNvPr id="4" name="Rechteck 3"/>
          <p:cNvSpPr/>
          <p:nvPr/>
        </p:nvSpPr>
        <p:spPr>
          <a:xfrm>
            <a:off x="1941493" y="2191148"/>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a:t>
            </a:r>
            <a:endParaRPr lang="de-AT" dirty="0"/>
          </a:p>
        </p:txBody>
      </p:sp>
      <p:sp>
        <p:nvSpPr>
          <p:cNvPr id="5" name="Rechteck 4"/>
          <p:cNvSpPr/>
          <p:nvPr/>
        </p:nvSpPr>
        <p:spPr>
          <a:xfrm>
            <a:off x="3057617" y="2191148"/>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2</a:t>
            </a:r>
          </a:p>
        </p:txBody>
      </p:sp>
      <p:sp>
        <p:nvSpPr>
          <p:cNvPr id="6" name="Rechteck 5"/>
          <p:cNvSpPr/>
          <p:nvPr/>
        </p:nvSpPr>
        <p:spPr>
          <a:xfrm>
            <a:off x="4173741" y="2191148"/>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3</a:t>
            </a:r>
            <a:endParaRPr lang="de-AT" dirty="0"/>
          </a:p>
        </p:txBody>
      </p:sp>
      <p:sp>
        <p:nvSpPr>
          <p:cNvPr id="7" name="Rechteck 6"/>
          <p:cNvSpPr/>
          <p:nvPr/>
        </p:nvSpPr>
        <p:spPr>
          <a:xfrm>
            <a:off x="5289865" y="2191148"/>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4</a:t>
            </a:r>
          </a:p>
        </p:txBody>
      </p:sp>
      <p:sp>
        <p:nvSpPr>
          <p:cNvPr id="8" name="Rechteck 7"/>
          <p:cNvSpPr/>
          <p:nvPr/>
        </p:nvSpPr>
        <p:spPr>
          <a:xfrm>
            <a:off x="6405989" y="2191148"/>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5</a:t>
            </a:r>
          </a:p>
        </p:txBody>
      </p:sp>
      <p:cxnSp>
        <p:nvCxnSpPr>
          <p:cNvPr id="11" name="Gerade Verbindung mit Pfeil 10"/>
          <p:cNvCxnSpPr>
            <a:stCxn id="4" idx="2"/>
            <a:endCxn id="46" idx="0"/>
          </p:cNvCxnSpPr>
          <p:nvPr/>
        </p:nvCxnSpPr>
        <p:spPr>
          <a:xfrm>
            <a:off x="2265529" y="2839220"/>
            <a:ext cx="0" cy="468052"/>
          </a:xfrm>
          <a:prstGeom prst="straightConnector1">
            <a:avLst/>
          </a:prstGeom>
          <a:ln w="19050">
            <a:prstDash val="dash"/>
            <a:tailEnd type="arrow"/>
          </a:ln>
        </p:spPr>
        <p:style>
          <a:lnRef idx="3">
            <a:schemeClr val="accent4"/>
          </a:lnRef>
          <a:fillRef idx="0">
            <a:schemeClr val="accent4"/>
          </a:fillRef>
          <a:effectRef idx="2">
            <a:schemeClr val="accent4"/>
          </a:effectRef>
          <a:fontRef idx="minor">
            <a:schemeClr val="tx1"/>
          </a:fontRef>
        </p:style>
      </p:cxnSp>
      <p:cxnSp>
        <p:nvCxnSpPr>
          <p:cNvPr id="13" name="Gerade Verbindung mit Pfeil 12"/>
          <p:cNvCxnSpPr>
            <a:stCxn id="5" idx="2"/>
            <a:endCxn id="47" idx="0"/>
          </p:cNvCxnSpPr>
          <p:nvPr/>
        </p:nvCxnSpPr>
        <p:spPr>
          <a:xfrm>
            <a:off x="3381653" y="2839220"/>
            <a:ext cx="0" cy="468052"/>
          </a:xfrm>
          <a:prstGeom prst="straightConnector1">
            <a:avLst/>
          </a:prstGeom>
          <a:ln w="19050">
            <a:prstDash val="dash"/>
            <a:tailEnd type="arrow"/>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46" name="Ellipse 45"/>
              <p:cNvSpPr/>
              <p:nvPr/>
            </p:nvSpPr>
            <p:spPr>
              <a:xfrm>
                <a:off x="1941493" y="3307272"/>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(1)</m:t>
                      </m:r>
                    </m:oMath>
                  </m:oMathPara>
                </a14:m>
                <a:endParaRPr lang="de-AT" sz="1200" dirty="0"/>
              </a:p>
            </p:txBody>
          </p:sp>
        </mc:Choice>
        <mc:Fallback xmlns="">
          <p:sp>
            <p:nvSpPr>
              <p:cNvPr id="46" name="Ellipse 45"/>
              <p:cNvSpPr>
                <a:spLocks noRot="1" noChangeAspect="1" noMove="1" noResize="1" noEditPoints="1" noAdjustHandles="1" noChangeArrowheads="1" noChangeShapeType="1" noTextEdit="1"/>
              </p:cNvSpPr>
              <p:nvPr/>
            </p:nvSpPr>
            <p:spPr>
              <a:xfrm>
                <a:off x="1941493" y="3307272"/>
                <a:ext cx="648072" cy="648072"/>
              </a:xfrm>
              <a:prstGeom prst="ellipse">
                <a:avLst/>
              </a:prstGeom>
              <a:blipFill rotWithShape="1">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7" name="Ellipse 46"/>
              <p:cNvSpPr/>
              <p:nvPr/>
            </p:nvSpPr>
            <p:spPr>
              <a:xfrm>
                <a:off x="3057617" y="3307272"/>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(2)</m:t>
                      </m:r>
                    </m:oMath>
                  </m:oMathPara>
                </a14:m>
                <a:endParaRPr lang="de-AT" sz="1200" dirty="0"/>
              </a:p>
            </p:txBody>
          </p:sp>
        </mc:Choice>
        <mc:Fallback xmlns="">
          <p:sp>
            <p:nvSpPr>
              <p:cNvPr id="47" name="Ellipse 46"/>
              <p:cNvSpPr>
                <a:spLocks noRot="1" noChangeAspect="1" noMove="1" noResize="1" noEditPoints="1" noAdjustHandles="1" noChangeArrowheads="1" noChangeShapeType="1" noTextEdit="1"/>
              </p:cNvSpPr>
              <p:nvPr/>
            </p:nvSpPr>
            <p:spPr>
              <a:xfrm>
                <a:off x="3057617" y="3307272"/>
                <a:ext cx="648072" cy="648072"/>
              </a:xfrm>
              <a:prstGeom prst="ellipse">
                <a:avLst/>
              </a:prstGeom>
              <a:blipFill rotWithShape="1">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Ellipse 47"/>
              <p:cNvSpPr/>
              <p:nvPr/>
            </p:nvSpPr>
            <p:spPr>
              <a:xfrm>
                <a:off x="4173741" y="3307272"/>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(3)</m:t>
                      </m:r>
                    </m:oMath>
                  </m:oMathPara>
                </a14:m>
                <a:endParaRPr lang="de-AT" sz="1200" dirty="0"/>
              </a:p>
            </p:txBody>
          </p:sp>
        </mc:Choice>
        <mc:Fallback xmlns="">
          <p:sp>
            <p:nvSpPr>
              <p:cNvPr id="48" name="Ellipse 47"/>
              <p:cNvSpPr>
                <a:spLocks noRot="1" noChangeAspect="1" noMove="1" noResize="1" noEditPoints="1" noAdjustHandles="1" noChangeArrowheads="1" noChangeShapeType="1" noTextEdit="1"/>
              </p:cNvSpPr>
              <p:nvPr/>
            </p:nvSpPr>
            <p:spPr>
              <a:xfrm>
                <a:off x="4173741" y="3307272"/>
                <a:ext cx="648072" cy="648072"/>
              </a:xfrm>
              <a:prstGeom prst="ellipse">
                <a:avLst/>
              </a:prstGeom>
              <a:blipFill rotWithShape="1">
                <a:blip r:embed="rId5"/>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9" name="Ellipse 48"/>
              <p:cNvSpPr/>
              <p:nvPr/>
            </p:nvSpPr>
            <p:spPr>
              <a:xfrm>
                <a:off x="5289865" y="3307272"/>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(4)</m:t>
                      </m:r>
                    </m:oMath>
                  </m:oMathPara>
                </a14:m>
                <a:endParaRPr lang="de-AT" sz="1200" dirty="0"/>
              </a:p>
            </p:txBody>
          </p:sp>
        </mc:Choice>
        <mc:Fallback xmlns="">
          <p:sp>
            <p:nvSpPr>
              <p:cNvPr id="49" name="Ellipse 48"/>
              <p:cNvSpPr>
                <a:spLocks noRot="1" noChangeAspect="1" noMove="1" noResize="1" noEditPoints="1" noAdjustHandles="1" noChangeArrowheads="1" noChangeShapeType="1" noTextEdit="1"/>
              </p:cNvSpPr>
              <p:nvPr/>
            </p:nvSpPr>
            <p:spPr>
              <a:xfrm>
                <a:off x="5289865" y="3307272"/>
                <a:ext cx="648072" cy="648072"/>
              </a:xfrm>
              <a:prstGeom prst="ellipse">
                <a:avLst/>
              </a:prstGeom>
              <a:blipFill rotWithShape="1">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0" name="Ellipse 49"/>
              <p:cNvSpPr/>
              <p:nvPr/>
            </p:nvSpPr>
            <p:spPr>
              <a:xfrm>
                <a:off x="6405989" y="3307272"/>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(5)</m:t>
                      </m:r>
                    </m:oMath>
                  </m:oMathPara>
                </a14:m>
                <a:endParaRPr lang="de-AT" sz="1200" dirty="0"/>
              </a:p>
            </p:txBody>
          </p:sp>
        </mc:Choice>
        <mc:Fallback xmlns="">
          <p:sp>
            <p:nvSpPr>
              <p:cNvPr id="50" name="Ellipse 49"/>
              <p:cNvSpPr>
                <a:spLocks noRot="1" noChangeAspect="1" noMove="1" noResize="1" noEditPoints="1" noAdjustHandles="1" noChangeArrowheads="1" noChangeShapeType="1" noTextEdit="1"/>
              </p:cNvSpPr>
              <p:nvPr/>
            </p:nvSpPr>
            <p:spPr>
              <a:xfrm>
                <a:off x="6405989" y="3307272"/>
                <a:ext cx="648072" cy="648072"/>
              </a:xfrm>
              <a:prstGeom prst="ellipse">
                <a:avLst/>
              </a:prstGeom>
              <a:blipFill rotWithShape="1">
                <a:blip r:embed="rId7"/>
                <a:stretch>
                  <a:fillRect/>
                </a:stretch>
              </a:blipFill>
            </p:spPr>
            <p:txBody>
              <a:bodyPr/>
              <a:lstStyle/>
              <a:p>
                <a:r>
                  <a:rPr lang="de-AT">
                    <a:noFill/>
                  </a:rPr>
                  <a:t> </a:t>
                </a:r>
              </a:p>
            </p:txBody>
          </p:sp>
        </mc:Fallback>
      </mc:AlternateContent>
      <p:cxnSp>
        <p:nvCxnSpPr>
          <p:cNvPr id="57" name="Gerade Verbindung mit Pfeil 56"/>
          <p:cNvCxnSpPr>
            <a:stCxn id="6" idx="2"/>
            <a:endCxn id="48" idx="0"/>
          </p:cNvCxnSpPr>
          <p:nvPr/>
        </p:nvCxnSpPr>
        <p:spPr>
          <a:xfrm>
            <a:off x="4497777" y="2839220"/>
            <a:ext cx="0" cy="468052"/>
          </a:xfrm>
          <a:prstGeom prst="straightConnector1">
            <a:avLst/>
          </a:prstGeom>
          <a:ln w="19050">
            <a:prstDash val="dash"/>
            <a:tailEnd type="arrow"/>
          </a:ln>
        </p:spPr>
        <p:style>
          <a:lnRef idx="3">
            <a:schemeClr val="accent4"/>
          </a:lnRef>
          <a:fillRef idx="0">
            <a:schemeClr val="accent4"/>
          </a:fillRef>
          <a:effectRef idx="2">
            <a:schemeClr val="accent4"/>
          </a:effectRef>
          <a:fontRef idx="minor">
            <a:schemeClr val="tx1"/>
          </a:fontRef>
        </p:style>
      </p:cxnSp>
      <p:cxnSp>
        <p:nvCxnSpPr>
          <p:cNvPr id="60" name="Gerade Verbindung mit Pfeil 59"/>
          <p:cNvCxnSpPr>
            <a:stCxn id="7" idx="2"/>
            <a:endCxn id="49" idx="0"/>
          </p:cNvCxnSpPr>
          <p:nvPr/>
        </p:nvCxnSpPr>
        <p:spPr>
          <a:xfrm>
            <a:off x="5613901" y="2839220"/>
            <a:ext cx="0" cy="468052"/>
          </a:xfrm>
          <a:prstGeom prst="straightConnector1">
            <a:avLst/>
          </a:prstGeom>
          <a:ln w="19050">
            <a:prstDash val="dash"/>
            <a:tailEnd type="arrow"/>
          </a:ln>
        </p:spPr>
        <p:style>
          <a:lnRef idx="3">
            <a:schemeClr val="accent4"/>
          </a:lnRef>
          <a:fillRef idx="0">
            <a:schemeClr val="accent4"/>
          </a:fillRef>
          <a:effectRef idx="2">
            <a:schemeClr val="accent4"/>
          </a:effectRef>
          <a:fontRef idx="minor">
            <a:schemeClr val="tx1"/>
          </a:fontRef>
        </p:style>
      </p:cxnSp>
      <p:cxnSp>
        <p:nvCxnSpPr>
          <p:cNvPr id="63" name="Gerade Verbindung mit Pfeil 62"/>
          <p:cNvCxnSpPr>
            <a:stCxn id="8" idx="2"/>
            <a:endCxn id="50" idx="0"/>
          </p:cNvCxnSpPr>
          <p:nvPr/>
        </p:nvCxnSpPr>
        <p:spPr>
          <a:xfrm>
            <a:off x="6730025" y="2839220"/>
            <a:ext cx="0" cy="468052"/>
          </a:xfrm>
          <a:prstGeom prst="straightConnector1">
            <a:avLst/>
          </a:prstGeom>
          <a:ln w="19050">
            <a:prstDash val="dash"/>
            <a:tailEnd type="arrow"/>
          </a:ln>
        </p:spPr>
        <p:style>
          <a:lnRef idx="3">
            <a:schemeClr val="accent4"/>
          </a:lnRef>
          <a:fillRef idx="0">
            <a:schemeClr val="accent4"/>
          </a:fillRef>
          <a:effectRef idx="2">
            <a:schemeClr val="accent4"/>
          </a:effectRef>
          <a:fontRef idx="minor">
            <a:schemeClr val="tx1"/>
          </a:fontRef>
        </p:style>
      </p:cxnSp>
      <p:sp>
        <p:nvSpPr>
          <p:cNvPr id="73" name="Rechteck 72"/>
          <p:cNvSpPr/>
          <p:nvPr/>
        </p:nvSpPr>
        <p:spPr>
          <a:xfrm>
            <a:off x="1941493" y="44371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2</a:t>
            </a:r>
          </a:p>
        </p:txBody>
      </p:sp>
      <p:sp>
        <p:nvSpPr>
          <p:cNvPr id="74" name="Rechteck 73"/>
          <p:cNvSpPr/>
          <p:nvPr/>
        </p:nvSpPr>
        <p:spPr>
          <a:xfrm>
            <a:off x="3057617" y="44371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4</a:t>
            </a:r>
          </a:p>
        </p:txBody>
      </p:sp>
      <p:sp>
        <p:nvSpPr>
          <p:cNvPr id="75" name="Rechteck 74"/>
          <p:cNvSpPr/>
          <p:nvPr/>
        </p:nvSpPr>
        <p:spPr>
          <a:xfrm>
            <a:off x="4173741" y="4437112"/>
            <a:ext cx="648072" cy="64807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6</a:t>
            </a:r>
          </a:p>
        </p:txBody>
      </p:sp>
      <p:sp>
        <p:nvSpPr>
          <p:cNvPr id="76" name="Rechteck 75"/>
          <p:cNvSpPr/>
          <p:nvPr/>
        </p:nvSpPr>
        <p:spPr>
          <a:xfrm>
            <a:off x="5289865" y="44371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8</a:t>
            </a:r>
            <a:endParaRPr lang="de-AT" dirty="0"/>
          </a:p>
        </p:txBody>
      </p:sp>
      <p:sp>
        <p:nvSpPr>
          <p:cNvPr id="77" name="Rechteck 76"/>
          <p:cNvSpPr/>
          <p:nvPr/>
        </p:nvSpPr>
        <p:spPr>
          <a:xfrm>
            <a:off x="6405989" y="44371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10</a:t>
            </a:r>
            <a:endParaRPr lang="de-AT" dirty="0"/>
          </a:p>
        </p:txBody>
      </p:sp>
      <p:cxnSp>
        <p:nvCxnSpPr>
          <p:cNvPr id="78" name="Gerade Verbindung mit Pfeil 77"/>
          <p:cNvCxnSpPr>
            <a:stCxn id="73" idx="0"/>
            <a:endCxn id="46" idx="4"/>
          </p:cNvCxnSpPr>
          <p:nvPr/>
        </p:nvCxnSpPr>
        <p:spPr>
          <a:xfrm flipV="1">
            <a:off x="2265529" y="3955344"/>
            <a:ext cx="0" cy="481768"/>
          </a:xfrm>
          <a:prstGeom prst="straightConnector1">
            <a:avLst/>
          </a:prstGeom>
          <a:ln w="19050">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1" name="Gerade Verbindung mit Pfeil 80"/>
          <p:cNvCxnSpPr>
            <a:stCxn id="75" idx="0"/>
            <a:endCxn id="48" idx="4"/>
          </p:cNvCxnSpPr>
          <p:nvPr/>
        </p:nvCxnSpPr>
        <p:spPr>
          <a:xfrm flipV="1">
            <a:off x="4497777" y="3955344"/>
            <a:ext cx="0" cy="481768"/>
          </a:xfrm>
          <a:prstGeom prst="straightConnector1">
            <a:avLst/>
          </a:prstGeom>
          <a:ln w="19050">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5" name="Gerade Verbindung mit Pfeil 84"/>
          <p:cNvCxnSpPr>
            <a:stCxn id="74" idx="0"/>
            <a:endCxn id="47" idx="4"/>
          </p:cNvCxnSpPr>
          <p:nvPr/>
        </p:nvCxnSpPr>
        <p:spPr>
          <a:xfrm flipV="1">
            <a:off x="3381653" y="3955344"/>
            <a:ext cx="0" cy="481768"/>
          </a:xfrm>
          <a:prstGeom prst="straightConnector1">
            <a:avLst/>
          </a:prstGeom>
          <a:ln w="19050">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8" name="Gerade Verbindung mit Pfeil 87"/>
          <p:cNvCxnSpPr>
            <a:stCxn id="76" idx="0"/>
            <a:endCxn id="49" idx="4"/>
          </p:cNvCxnSpPr>
          <p:nvPr/>
        </p:nvCxnSpPr>
        <p:spPr>
          <a:xfrm flipV="1">
            <a:off x="5613901" y="3955344"/>
            <a:ext cx="0" cy="481768"/>
          </a:xfrm>
          <a:prstGeom prst="straightConnector1">
            <a:avLst/>
          </a:prstGeom>
          <a:ln w="19050">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91" name="Gerade Verbindung mit Pfeil 90"/>
          <p:cNvCxnSpPr>
            <a:stCxn id="77" idx="0"/>
            <a:endCxn id="50" idx="4"/>
          </p:cNvCxnSpPr>
          <p:nvPr/>
        </p:nvCxnSpPr>
        <p:spPr>
          <a:xfrm flipV="1">
            <a:off x="6730025" y="3955344"/>
            <a:ext cx="0" cy="481768"/>
          </a:xfrm>
          <a:prstGeom prst="straightConnector1">
            <a:avLst/>
          </a:prstGeom>
          <a:ln w="19050">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96" name="Gerade Verbindung mit Pfeil 95"/>
          <p:cNvCxnSpPr>
            <a:stCxn id="46" idx="6"/>
            <a:endCxn id="47" idx="2"/>
          </p:cNvCxnSpPr>
          <p:nvPr/>
        </p:nvCxnSpPr>
        <p:spPr>
          <a:xfrm>
            <a:off x="2589565" y="3631308"/>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9" name="Gerade Verbindung mit Pfeil 98"/>
          <p:cNvCxnSpPr>
            <a:stCxn id="47" idx="6"/>
            <a:endCxn id="48" idx="2"/>
          </p:cNvCxnSpPr>
          <p:nvPr/>
        </p:nvCxnSpPr>
        <p:spPr>
          <a:xfrm>
            <a:off x="3705689" y="3631308"/>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2" name="Gerade Verbindung mit Pfeil 101"/>
          <p:cNvCxnSpPr>
            <a:stCxn id="48" idx="6"/>
            <a:endCxn id="49" idx="2"/>
          </p:cNvCxnSpPr>
          <p:nvPr/>
        </p:nvCxnSpPr>
        <p:spPr>
          <a:xfrm>
            <a:off x="4821813" y="3631308"/>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5" name="Gerade Verbindung mit Pfeil 104"/>
          <p:cNvCxnSpPr>
            <a:stCxn id="49" idx="6"/>
            <a:endCxn id="50" idx="2"/>
          </p:cNvCxnSpPr>
          <p:nvPr/>
        </p:nvCxnSpPr>
        <p:spPr>
          <a:xfrm>
            <a:off x="5937937" y="3631308"/>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8" name="Gerade Verbindung mit Pfeil 107"/>
          <p:cNvCxnSpPr/>
          <p:nvPr/>
        </p:nvCxnSpPr>
        <p:spPr>
          <a:xfrm>
            <a:off x="8406426" y="5733256"/>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9" name="Gerade Verbindung mit Pfeil 108"/>
          <p:cNvCxnSpPr/>
          <p:nvPr/>
        </p:nvCxnSpPr>
        <p:spPr>
          <a:xfrm flipH="1">
            <a:off x="8406426" y="6093296"/>
            <a:ext cx="468052" cy="0"/>
          </a:xfrm>
          <a:prstGeom prst="straightConnector1">
            <a:avLst/>
          </a:prstGeom>
          <a:ln w="19050">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sp>
        <p:nvSpPr>
          <p:cNvPr id="111" name="Textfeld 110"/>
          <p:cNvSpPr txBox="1"/>
          <p:nvPr/>
        </p:nvSpPr>
        <p:spPr>
          <a:xfrm>
            <a:off x="6857393" y="5552095"/>
            <a:ext cx="1300356" cy="338554"/>
          </a:xfrm>
          <a:prstGeom prst="rect">
            <a:avLst/>
          </a:prstGeom>
          <a:noFill/>
        </p:spPr>
        <p:txBody>
          <a:bodyPr wrap="none" rtlCol="0">
            <a:spAutoFit/>
          </a:bodyPr>
          <a:lstStyle/>
          <a:p>
            <a:r>
              <a:rPr lang="de-AT" sz="1600" dirty="0" smtClean="0"/>
              <a:t>Kontrollfluss</a:t>
            </a:r>
            <a:endParaRPr lang="de-AT" sz="1600" dirty="0"/>
          </a:p>
        </p:txBody>
      </p:sp>
      <p:sp>
        <p:nvSpPr>
          <p:cNvPr id="112" name="Textfeld 111"/>
          <p:cNvSpPr txBox="1"/>
          <p:nvPr/>
        </p:nvSpPr>
        <p:spPr>
          <a:xfrm>
            <a:off x="6864256" y="5898758"/>
            <a:ext cx="1152880" cy="338554"/>
          </a:xfrm>
          <a:prstGeom prst="rect">
            <a:avLst/>
          </a:prstGeom>
          <a:noFill/>
        </p:spPr>
        <p:txBody>
          <a:bodyPr wrap="none" rtlCol="0">
            <a:spAutoFit/>
          </a:bodyPr>
          <a:lstStyle/>
          <a:p>
            <a:r>
              <a:rPr lang="de-AT" sz="1600" dirty="0" smtClean="0"/>
              <a:t>Datenfluss</a:t>
            </a:r>
            <a:endParaRPr lang="de-AT" sz="1600" dirty="0"/>
          </a:p>
        </p:txBody>
      </p:sp>
      <p:sp>
        <p:nvSpPr>
          <p:cNvPr id="113" name="Rechteck 112"/>
          <p:cNvSpPr/>
          <p:nvPr/>
        </p:nvSpPr>
        <p:spPr>
          <a:xfrm>
            <a:off x="4163456" y="2191148"/>
            <a:ext cx="648072" cy="6480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6</a:t>
            </a:r>
            <a:endParaRPr lang="de-AT" dirty="0"/>
          </a:p>
        </p:txBody>
      </p:sp>
      <mc:AlternateContent xmlns:mc="http://schemas.openxmlformats.org/markup-compatibility/2006" xmlns:a14="http://schemas.microsoft.com/office/drawing/2010/main">
        <mc:Choice Requires="a14">
          <p:sp>
            <p:nvSpPr>
              <p:cNvPr id="114" name="Ellipse 113"/>
              <p:cNvSpPr/>
              <p:nvPr/>
            </p:nvSpPr>
            <p:spPr>
              <a:xfrm>
                <a:off x="4163456" y="3307272"/>
                <a:ext cx="648072" cy="648072"/>
              </a:xfrm>
              <a:prstGeom prst="ellips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(6)</m:t>
                      </m:r>
                    </m:oMath>
                  </m:oMathPara>
                </a14:m>
                <a:endParaRPr lang="de-AT" sz="1200" dirty="0"/>
              </a:p>
            </p:txBody>
          </p:sp>
        </mc:Choice>
        <mc:Fallback xmlns="">
          <p:sp>
            <p:nvSpPr>
              <p:cNvPr id="114" name="Ellipse 113"/>
              <p:cNvSpPr>
                <a:spLocks noRot="1" noChangeAspect="1" noMove="1" noResize="1" noEditPoints="1" noAdjustHandles="1" noChangeArrowheads="1" noChangeShapeType="1" noTextEdit="1"/>
              </p:cNvSpPr>
              <p:nvPr/>
            </p:nvSpPr>
            <p:spPr>
              <a:xfrm>
                <a:off x="4163456" y="3307272"/>
                <a:ext cx="648072" cy="648072"/>
              </a:xfrm>
              <a:prstGeom prst="ellipse">
                <a:avLst/>
              </a:prstGeom>
              <a:blipFill rotWithShape="1">
                <a:blip r:embed="rId8"/>
                <a:stretch>
                  <a:fillRect/>
                </a:stretch>
              </a:blipFill>
              <a:ln>
                <a:solidFill>
                  <a:srgbClr val="FF0000"/>
                </a:solid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15" name="Ellipse 114"/>
              <p:cNvSpPr/>
              <p:nvPr/>
            </p:nvSpPr>
            <p:spPr>
              <a:xfrm>
                <a:off x="5279580" y="3307272"/>
                <a:ext cx="648072" cy="648072"/>
              </a:xfrm>
              <a:prstGeom prst="ellipse">
                <a:avLst/>
              </a:prstGeom>
              <a:ln>
                <a:solidFill>
                  <a:srgbClr val="00FF00"/>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(4)</m:t>
                      </m:r>
                    </m:oMath>
                  </m:oMathPara>
                </a14:m>
                <a:endParaRPr lang="de-AT" sz="1200" dirty="0"/>
              </a:p>
            </p:txBody>
          </p:sp>
        </mc:Choice>
        <mc:Fallback xmlns="">
          <p:sp>
            <p:nvSpPr>
              <p:cNvPr id="115" name="Ellipse 114"/>
              <p:cNvSpPr>
                <a:spLocks noRot="1" noChangeAspect="1" noMove="1" noResize="1" noEditPoints="1" noAdjustHandles="1" noChangeArrowheads="1" noChangeShapeType="1" noTextEdit="1"/>
              </p:cNvSpPr>
              <p:nvPr/>
            </p:nvSpPr>
            <p:spPr>
              <a:xfrm>
                <a:off x="5279580" y="3307272"/>
                <a:ext cx="648072" cy="648072"/>
              </a:xfrm>
              <a:prstGeom prst="ellipse">
                <a:avLst/>
              </a:prstGeom>
              <a:blipFill rotWithShape="1">
                <a:blip r:embed="rId9"/>
                <a:stretch>
                  <a:fillRect/>
                </a:stretch>
              </a:blipFill>
              <a:ln>
                <a:solidFill>
                  <a:srgbClr val="00FF00"/>
                </a:solidFill>
              </a:ln>
            </p:spPr>
            <p:txBody>
              <a:bodyPr/>
              <a:lstStyle/>
              <a:p>
                <a:r>
                  <a:rPr lang="de-AT">
                    <a:noFill/>
                  </a:rPr>
                  <a:t> </a:t>
                </a:r>
              </a:p>
            </p:txBody>
          </p:sp>
        </mc:Fallback>
      </mc:AlternateContent>
      <p:cxnSp>
        <p:nvCxnSpPr>
          <p:cNvPr id="116" name="Gerade Verbindung mit Pfeil 115"/>
          <p:cNvCxnSpPr>
            <a:stCxn id="113" idx="2"/>
            <a:endCxn id="114" idx="0"/>
          </p:cNvCxnSpPr>
          <p:nvPr/>
        </p:nvCxnSpPr>
        <p:spPr>
          <a:xfrm>
            <a:off x="4487492" y="2839220"/>
            <a:ext cx="0" cy="468052"/>
          </a:xfrm>
          <a:prstGeom prst="straightConnector1">
            <a:avLst/>
          </a:prstGeom>
          <a:ln w="19050">
            <a:solidFill>
              <a:srgbClr val="FF0000"/>
            </a:solidFill>
            <a:prstDash val="dash"/>
            <a:tailEnd type="arrow"/>
          </a:ln>
        </p:spPr>
        <p:style>
          <a:lnRef idx="3">
            <a:schemeClr val="accent4"/>
          </a:lnRef>
          <a:fillRef idx="0">
            <a:schemeClr val="accent4"/>
          </a:fillRef>
          <a:effectRef idx="2">
            <a:schemeClr val="accent4"/>
          </a:effectRef>
          <a:fontRef idx="minor">
            <a:schemeClr val="tx1"/>
          </a:fontRef>
        </p:style>
      </p:cxnSp>
      <p:sp>
        <p:nvSpPr>
          <p:cNvPr id="117" name="Rechteck 116"/>
          <p:cNvSpPr/>
          <p:nvPr/>
        </p:nvSpPr>
        <p:spPr>
          <a:xfrm>
            <a:off x="4173741" y="4437112"/>
            <a:ext cx="648072" cy="6480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12</a:t>
            </a:r>
            <a:endParaRPr lang="de-AT" dirty="0"/>
          </a:p>
        </p:txBody>
      </p:sp>
      <p:cxnSp>
        <p:nvCxnSpPr>
          <p:cNvPr id="118" name="Gerade Verbindung mit Pfeil 117"/>
          <p:cNvCxnSpPr>
            <a:stCxn id="117" idx="0"/>
            <a:endCxn id="114" idx="4"/>
          </p:cNvCxnSpPr>
          <p:nvPr/>
        </p:nvCxnSpPr>
        <p:spPr>
          <a:xfrm flipH="1" flipV="1">
            <a:off x="4487492" y="3955344"/>
            <a:ext cx="10285" cy="481768"/>
          </a:xfrm>
          <a:prstGeom prst="straightConnector1">
            <a:avLst/>
          </a:prstGeom>
          <a:ln w="19050">
            <a:solidFill>
              <a:srgbClr val="FF0000"/>
            </a:solidFill>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19" name="Gerade Verbindung mit Pfeil 118"/>
          <p:cNvCxnSpPr>
            <a:stCxn id="114" idx="6"/>
            <a:endCxn id="115" idx="2"/>
          </p:cNvCxnSpPr>
          <p:nvPr/>
        </p:nvCxnSpPr>
        <p:spPr>
          <a:xfrm>
            <a:off x="4811528" y="3631308"/>
            <a:ext cx="468052"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8255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5" grpId="0" animBg="1"/>
      <p:bldP spid="1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sym typeface="Wingdings" panose="05000000000000000000" pitchFamily="2" charset="2"/>
              </a:rPr>
              <a:t>Selbstregelnde Berechnungen</a:t>
            </a:r>
            <a:endParaRPr lang="de-AT" dirty="0"/>
          </a:p>
        </p:txBody>
      </p:sp>
      <p:sp>
        <p:nvSpPr>
          <p:cNvPr id="3" name="Inhaltsplatzhalter 2"/>
          <p:cNvSpPr>
            <a:spLocks noGrp="1"/>
          </p:cNvSpPr>
          <p:nvPr>
            <p:ph idx="1"/>
          </p:nvPr>
        </p:nvSpPr>
        <p:spPr>
          <a:xfrm>
            <a:off x="467544" y="1196752"/>
            <a:ext cx="8356600" cy="4712380"/>
          </a:xfrm>
        </p:spPr>
        <p:txBody>
          <a:bodyPr>
            <a:normAutofit lnSpcReduction="10000"/>
          </a:bodyPr>
          <a:lstStyle/>
          <a:p>
            <a:r>
              <a:rPr lang="de-AT" dirty="0" smtClean="0"/>
              <a:t>Abhängigkeiten durch Speicheradressen:</a:t>
            </a:r>
          </a:p>
          <a:p>
            <a:pPr lvl="1"/>
            <a:r>
              <a:rPr lang="de-AT" dirty="0" err="1" smtClean="0"/>
              <a:t>Allozierter</a:t>
            </a:r>
            <a:r>
              <a:rPr lang="de-AT" dirty="0" smtClean="0"/>
              <a:t> Speicher, der einem Funktionsaufruf mitgegeben </a:t>
            </a:r>
            <a:r>
              <a:rPr lang="de-AT" dirty="0" smtClean="0"/>
              <a:t>wird</a:t>
            </a:r>
            <a:endParaRPr lang="de-AT" dirty="0" smtClean="0"/>
          </a:p>
          <a:p>
            <a:pPr lvl="1"/>
            <a:endParaRPr lang="de-AT" dirty="0"/>
          </a:p>
          <a:p>
            <a:pPr lvl="1"/>
            <a:endParaRPr lang="de-AT" dirty="0" smtClean="0"/>
          </a:p>
          <a:p>
            <a:pPr lvl="1"/>
            <a:endParaRPr lang="de-AT" dirty="0"/>
          </a:p>
          <a:p>
            <a:pPr lvl="1"/>
            <a:endParaRPr lang="de-AT" dirty="0" smtClean="0"/>
          </a:p>
          <a:p>
            <a:endParaRPr lang="de-AT" dirty="0" smtClean="0"/>
          </a:p>
          <a:p>
            <a:r>
              <a:rPr lang="de-AT" dirty="0" smtClean="0"/>
              <a:t>Problem: Zerstört Zwischenspeicherung</a:t>
            </a:r>
            <a:endParaRPr lang="de-AT" dirty="0"/>
          </a:p>
          <a:p>
            <a:r>
              <a:rPr lang="de-AT" dirty="0" smtClean="0"/>
              <a:t>Lösung: Speicher abhängig von Parametern </a:t>
            </a:r>
            <a:r>
              <a:rPr lang="de-AT" dirty="0" err="1" smtClean="0"/>
              <a:t>allozieren</a:t>
            </a:r>
            <a:r>
              <a:rPr lang="de-AT" dirty="0" smtClean="0"/>
              <a:t> </a:t>
            </a:r>
            <a:endParaRPr lang="de-AT" dirty="0"/>
          </a:p>
        </p:txBody>
      </p:sp>
      <mc:AlternateContent xmlns:mc="http://schemas.openxmlformats.org/markup-compatibility/2006" xmlns:a14="http://schemas.microsoft.com/office/drawing/2010/main">
        <mc:Choice Requires="a14">
          <p:sp>
            <p:nvSpPr>
              <p:cNvPr id="4" name="Ellipse 3"/>
              <p:cNvSpPr/>
              <p:nvPr/>
            </p:nvSpPr>
            <p:spPr>
              <a:xfrm>
                <a:off x="1851769" y="2924944"/>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(1)</m:t>
                      </m:r>
                    </m:oMath>
                  </m:oMathPara>
                </a14:m>
                <a:endParaRPr lang="de-AT" sz="1200" dirty="0"/>
              </a:p>
            </p:txBody>
          </p:sp>
        </mc:Choice>
        <mc:Fallback xmlns="">
          <p:sp>
            <p:nvSpPr>
              <p:cNvPr id="4" name="Ellipse 3"/>
              <p:cNvSpPr>
                <a:spLocks noRot="1" noChangeAspect="1" noMove="1" noResize="1" noEditPoints="1" noAdjustHandles="1" noChangeArrowheads="1" noChangeShapeType="1" noTextEdit="1"/>
              </p:cNvSpPr>
              <p:nvPr/>
            </p:nvSpPr>
            <p:spPr>
              <a:xfrm>
                <a:off x="1851769" y="2924944"/>
                <a:ext cx="648072" cy="648072"/>
              </a:xfrm>
              <a:prstGeom prst="ellipse">
                <a:avLst/>
              </a:prstGeom>
              <a:blipFill rotWithShape="1">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 name="Ellipse 4"/>
              <p:cNvSpPr/>
              <p:nvPr/>
            </p:nvSpPr>
            <p:spPr>
              <a:xfrm>
                <a:off x="2967893" y="2924944"/>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(2)</m:t>
                      </m:r>
                    </m:oMath>
                  </m:oMathPara>
                </a14:m>
                <a:endParaRPr lang="de-AT" sz="1200" dirty="0"/>
              </a:p>
            </p:txBody>
          </p:sp>
        </mc:Choice>
        <mc:Fallback xmlns="">
          <p:sp>
            <p:nvSpPr>
              <p:cNvPr id="5" name="Ellipse 4"/>
              <p:cNvSpPr>
                <a:spLocks noRot="1" noChangeAspect="1" noMove="1" noResize="1" noEditPoints="1" noAdjustHandles="1" noChangeArrowheads="1" noChangeShapeType="1" noTextEdit="1"/>
              </p:cNvSpPr>
              <p:nvPr/>
            </p:nvSpPr>
            <p:spPr>
              <a:xfrm>
                <a:off x="2967893" y="2924944"/>
                <a:ext cx="648072" cy="648072"/>
              </a:xfrm>
              <a:prstGeom prst="ellipse">
                <a:avLst/>
              </a:prstGeom>
              <a:blipFill rotWithShape="1">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 name="Ellipse 5"/>
              <p:cNvSpPr/>
              <p:nvPr/>
            </p:nvSpPr>
            <p:spPr>
              <a:xfrm>
                <a:off x="4084017" y="2924944"/>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(3)</m:t>
                      </m:r>
                    </m:oMath>
                  </m:oMathPara>
                </a14:m>
                <a:endParaRPr lang="de-AT" sz="1200" dirty="0"/>
              </a:p>
            </p:txBody>
          </p:sp>
        </mc:Choice>
        <mc:Fallback xmlns="">
          <p:sp>
            <p:nvSpPr>
              <p:cNvPr id="6" name="Ellipse 5"/>
              <p:cNvSpPr>
                <a:spLocks noRot="1" noChangeAspect="1" noMove="1" noResize="1" noEditPoints="1" noAdjustHandles="1" noChangeArrowheads="1" noChangeShapeType="1" noTextEdit="1"/>
              </p:cNvSpPr>
              <p:nvPr/>
            </p:nvSpPr>
            <p:spPr>
              <a:xfrm>
                <a:off x="4084017" y="2924944"/>
                <a:ext cx="648072" cy="648072"/>
              </a:xfrm>
              <a:prstGeom prst="ellipse">
                <a:avLst/>
              </a:prstGeom>
              <a:blipFill rotWithShape="1">
                <a:blip r:embed="rId5"/>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 name="Ellipse 6"/>
              <p:cNvSpPr/>
              <p:nvPr/>
            </p:nvSpPr>
            <p:spPr>
              <a:xfrm>
                <a:off x="5200141" y="2924944"/>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(4)</m:t>
                      </m:r>
                    </m:oMath>
                  </m:oMathPara>
                </a14:m>
                <a:endParaRPr lang="de-AT" sz="1200" dirty="0"/>
              </a:p>
            </p:txBody>
          </p:sp>
        </mc:Choice>
        <mc:Fallback xmlns="">
          <p:sp>
            <p:nvSpPr>
              <p:cNvPr id="7" name="Ellipse 6"/>
              <p:cNvSpPr>
                <a:spLocks noRot="1" noChangeAspect="1" noMove="1" noResize="1" noEditPoints="1" noAdjustHandles="1" noChangeArrowheads="1" noChangeShapeType="1" noTextEdit="1"/>
              </p:cNvSpPr>
              <p:nvPr/>
            </p:nvSpPr>
            <p:spPr>
              <a:xfrm>
                <a:off x="5200141" y="2924944"/>
                <a:ext cx="648072" cy="648072"/>
              </a:xfrm>
              <a:prstGeom prst="ellipse">
                <a:avLst/>
              </a:prstGeom>
              <a:blipFill rotWithShape="1">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 name="Ellipse 7"/>
              <p:cNvSpPr/>
              <p:nvPr/>
            </p:nvSpPr>
            <p:spPr>
              <a:xfrm>
                <a:off x="6316265" y="2924944"/>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(5)</m:t>
                      </m:r>
                    </m:oMath>
                  </m:oMathPara>
                </a14:m>
                <a:endParaRPr lang="de-AT" sz="1200" dirty="0"/>
              </a:p>
            </p:txBody>
          </p:sp>
        </mc:Choice>
        <mc:Fallback xmlns="">
          <p:sp>
            <p:nvSpPr>
              <p:cNvPr id="8" name="Ellipse 7"/>
              <p:cNvSpPr>
                <a:spLocks noRot="1" noChangeAspect="1" noMove="1" noResize="1" noEditPoints="1" noAdjustHandles="1" noChangeArrowheads="1" noChangeShapeType="1" noTextEdit="1"/>
              </p:cNvSpPr>
              <p:nvPr/>
            </p:nvSpPr>
            <p:spPr>
              <a:xfrm>
                <a:off x="6316265" y="2924944"/>
                <a:ext cx="648072" cy="648072"/>
              </a:xfrm>
              <a:prstGeom prst="ellipse">
                <a:avLst/>
              </a:prstGeom>
              <a:blipFill rotWithShape="1">
                <a:blip r:embed="rId7"/>
                <a:stretch>
                  <a:fillRect/>
                </a:stretch>
              </a:blipFill>
            </p:spPr>
            <p:txBody>
              <a:bodyPr/>
              <a:lstStyle/>
              <a:p>
                <a:r>
                  <a:rPr lang="de-AT">
                    <a:noFill/>
                  </a:rPr>
                  <a:t> </a:t>
                </a:r>
              </a:p>
            </p:txBody>
          </p:sp>
        </mc:Fallback>
      </mc:AlternateContent>
      <p:cxnSp>
        <p:nvCxnSpPr>
          <p:cNvPr id="9" name="Gerade Verbindung mit Pfeil 8"/>
          <p:cNvCxnSpPr>
            <a:stCxn id="4" idx="6"/>
            <a:endCxn id="5" idx="2"/>
          </p:cNvCxnSpPr>
          <p:nvPr/>
        </p:nvCxnSpPr>
        <p:spPr>
          <a:xfrm>
            <a:off x="2499841" y="3248980"/>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Gerade Verbindung mit Pfeil 9"/>
          <p:cNvCxnSpPr>
            <a:stCxn id="5" idx="6"/>
            <a:endCxn id="6" idx="2"/>
          </p:cNvCxnSpPr>
          <p:nvPr/>
        </p:nvCxnSpPr>
        <p:spPr>
          <a:xfrm>
            <a:off x="3615965" y="3248980"/>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Gerade Verbindung mit Pfeil 10"/>
          <p:cNvCxnSpPr>
            <a:stCxn id="6" idx="6"/>
            <a:endCxn id="7" idx="2"/>
          </p:cNvCxnSpPr>
          <p:nvPr/>
        </p:nvCxnSpPr>
        <p:spPr>
          <a:xfrm>
            <a:off x="4732089" y="3248980"/>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Gerade Verbindung mit Pfeil 11"/>
          <p:cNvCxnSpPr>
            <a:stCxn id="7" idx="6"/>
            <a:endCxn id="8" idx="2"/>
          </p:cNvCxnSpPr>
          <p:nvPr/>
        </p:nvCxnSpPr>
        <p:spPr>
          <a:xfrm>
            <a:off x="5848213" y="3248980"/>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Freihandform 17"/>
          <p:cNvSpPr/>
          <p:nvPr/>
        </p:nvSpPr>
        <p:spPr>
          <a:xfrm rot="2266848">
            <a:off x="2386775" y="3273013"/>
            <a:ext cx="721213" cy="600006"/>
          </a:xfrm>
          <a:custGeom>
            <a:avLst/>
            <a:gdLst>
              <a:gd name="connsiteX0" fmla="*/ 0 w 1534984"/>
              <a:gd name="connsiteY0" fmla="*/ 1164921 h 1277015"/>
              <a:gd name="connsiteX1" fmla="*/ 1302707 w 1534984"/>
              <a:gd name="connsiteY1" fmla="*/ 1164921 h 1277015"/>
              <a:gd name="connsiteX2" fmla="*/ 1528176 w 1534984"/>
              <a:gd name="connsiteY2" fmla="*/ 0 h 1277015"/>
            </a:gdLst>
            <a:ahLst/>
            <a:cxnLst>
              <a:cxn ang="0">
                <a:pos x="connsiteX0" y="connsiteY0"/>
              </a:cxn>
              <a:cxn ang="0">
                <a:pos x="connsiteX1" y="connsiteY1"/>
              </a:cxn>
              <a:cxn ang="0">
                <a:pos x="connsiteX2" y="connsiteY2"/>
              </a:cxn>
            </a:cxnLst>
            <a:rect l="l" t="t" r="r" b="b"/>
            <a:pathLst>
              <a:path w="1534984" h="1277015">
                <a:moveTo>
                  <a:pt x="0" y="1164921"/>
                </a:moveTo>
                <a:cubicBezTo>
                  <a:pt x="524005" y="1261997"/>
                  <a:pt x="1048011" y="1359074"/>
                  <a:pt x="1302707" y="1164921"/>
                </a:cubicBezTo>
                <a:cubicBezTo>
                  <a:pt x="1557403" y="970768"/>
                  <a:pt x="1542789" y="485384"/>
                  <a:pt x="1528176" y="0"/>
                </a:cubicBezTo>
              </a:path>
            </a:pathLst>
          </a:cu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de-AT"/>
          </a:p>
        </p:txBody>
      </p:sp>
      <p:sp>
        <p:nvSpPr>
          <p:cNvPr id="19" name="Freihandform 18"/>
          <p:cNvSpPr/>
          <p:nvPr/>
        </p:nvSpPr>
        <p:spPr>
          <a:xfrm rot="2266848">
            <a:off x="3509245" y="3273012"/>
            <a:ext cx="721213" cy="600006"/>
          </a:xfrm>
          <a:custGeom>
            <a:avLst/>
            <a:gdLst>
              <a:gd name="connsiteX0" fmla="*/ 0 w 1534984"/>
              <a:gd name="connsiteY0" fmla="*/ 1164921 h 1277015"/>
              <a:gd name="connsiteX1" fmla="*/ 1302707 w 1534984"/>
              <a:gd name="connsiteY1" fmla="*/ 1164921 h 1277015"/>
              <a:gd name="connsiteX2" fmla="*/ 1528176 w 1534984"/>
              <a:gd name="connsiteY2" fmla="*/ 0 h 1277015"/>
            </a:gdLst>
            <a:ahLst/>
            <a:cxnLst>
              <a:cxn ang="0">
                <a:pos x="connsiteX0" y="connsiteY0"/>
              </a:cxn>
              <a:cxn ang="0">
                <a:pos x="connsiteX1" y="connsiteY1"/>
              </a:cxn>
              <a:cxn ang="0">
                <a:pos x="connsiteX2" y="connsiteY2"/>
              </a:cxn>
            </a:cxnLst>
            <a:rect l="l" t="t" r="r" b="b"/>
            <a:pathLst>
              <a:path w="1534984" h="1277015">
                <a:moveTo>
                  <a:pt x="0" y="1164921"/>
                </a:moveTo>
                <a:cubicBezTo>
                  <a:pt x="524005" y="1261997"/>
                  <a:pt x="1048011" y="1359074"/>
                  <a:pt x="1302707" y="1164921"/>
                </a:cubicBezTo>
                <a:cubicBezTo>
                  <a:pt x="1557403" y="970768"/>
                  <a:pt x="1542789" y="485384"/>
                  <a:pt x="1528176" y="0"/>
                </a:cubicBezTo>
              </a:path>
            </a:pathLst>
          </a:cu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de-AT"/>
          </a:p>
        </p:txBody>
      </p:sp>
      <p:sp>
        <p:nvSpPr>
          <p:cNvPr id="20" name="Freihandform 19"/>
          <p:cNvSpPr/>
          <p:nvPr/>
        </p:nvSpPr>
        <p:spPr>
          <a:xfrm rot="2266848">
            <a:off x="4605508" y="3273014"/>
            <a:ext cx="721213" cy="600006"/>
          </a:xfrm>
          <a:custGeom>
            <a:avLst/>
            <a:gdLst>
              <a:gd name="connsiteX0" fmla="*/ 0 w 1534984"/>
              <a:gd name="connsiteY0" fmla="*/ 1164921 h 1277015"/>
              <a:gd name="connsiteX1" fmla="*/ 1302707 w 1534984"/>
              <a:gd name="connsiteY1" fmla="*/ 1164921 h 1277015"/>
              <a:gd name="connsiteX2" fmla="*/ 1528176 w 1534984"/>
              <a:gd name="connsiteY2" fmla="*/ 0 h 1277015"/>
            </a:gdLst>
            <a:ahLst/>
            <a:cxnLst>
              <a:cxn ang="0">
                <a:pos x="connsiteX0" y="connsiteY0"/>
              </a:cxn>
              <a:cxn ang="0">
                <a:pos x="connsiteX1" y="connsiteY1"/>
              </a:cxn>
              <a:cxn ang="0">
                <a:pos x="connsiteX2" y="connsiteY2"/>
              </a:cxn>
            </a:cxnLst>
            <a:rect l="l" t="t" r="r" b="b"/>
            <a:pathLst>
              <a:path w="1534984" h="1277015">
                <a:moveTo>
                  <a:pt x="0" y="1164921"/>
                </a:moveTo>
                <a:cubicBezTo>
                  <a:pt x="524005" y="1261997"/>
                  <a:pt x="1048011" y="1359074"/>
                  <a:pt x="1302707" y="1164921"/>
                </a:cubicBezTo>
                <a:cubicBezTo>
                  <a:pt x="1557403" y="970768"/>
                  <a:pt x="1542789" y="485384"/>
                  <a:pt x="1528176" y="0"/>
                </a:cubicBezTo>
              </a:path>
            </a:pathLst>
          </a:cu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de-AT"/>
          </a:p>
        </p:txBody>
      </p:sp>
      <p:sp>
        <p:nvSpPr>
          <p:cNvPr id="21" name="Freihandform 20"/>
          <p:cNvSpPr/>
          <p:nvPr/>
        </p:nvSpPr>
        <p:spPr>
          <a:xfrm rot="2266848">
            <a:off x="5721632" y="3273015"/>
            <a:ext cx="721213" cy="600006"/>
          </a:xfrm>
          <a:custGeom>
            <a:avLst/>
            <a:gdLst>
              <a:gd name="connsiteX0" fmla="*/ 0 w 1534984"/>
              <a:gd name="connsiteY0" fmla="*/ 1164921 h 1277015"/>
              <a:gd name="connsiteX1" fmla="*/ 1302707 w 1534984"/>
              <a:gd name="connsiteY1" fmla="*/ 1164921 h 1277015"/>
              <a:gd name="connsiteX2" fmla="*/ 1528176 w 1534984"/>
              <a:gd name="connsiteY2" fmla="*/ 0 h 1277015"/>
            </a:gdLst>
            <a:ahLst/>
            <a:cxnLst>
              <a:cxn ang="0">
                <a:pos x="connsiteX0" y="connsiteY0"/>
              </a:cxn>
              <a:cxn ang="0">
                <a:pos x="connsiteX1" y="connsiteY1"/>
              </a:cxn>
              <a:cxn ang="0">
                <a:pos x="connsiteX2" y="connsiteY2"/>
              </a:cxn>
            </a:cxnLst>
            <a:rect l="l" t="t" r="r" b="b"/>
            <a:pathLst>
              <a:path w="1534984" h="1277015">
                <a:moveTo>
                  <a:pt x="0" y="1164921"/>
                </a:moveTo>
                <a:cubicBezTo>
                  <a:pt x="524005" y="1261997"/>
                  <a:pt x="1048011" y="1359074"/>
                  <a:pt x="1302707" y="1164921"/>
                </a:cubicBezTo>
                <a:cubicBezTo>
                  <a:pt x="1557403" y="970768"/>
                  <a:pt x="1542789" y="485384"/>
                  <a:pt x="1528176" y="0"/>
                </a:cubicBezTo>
              </a:path>
            </a:pathLst>
          </a:cu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214334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IT">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Template>
  <TotalTime>0</TotalTime>
  <Words>1493</Words>
  <Application>Microsoft Office PowerPoint</Application>
  <PresentationFormat>Bildschirmpräsentation (4:3)</PresentationFormat>
  <Paragraphs>335</Paragraphs>
  <Slides>37</Slides>
  <Notes>27</Notes>
  <HiddenSlides>0</HiddenSlides>
  <MMClips>0</MMClips>
  <ScaleCrop>false</ScaleCrop>
  <HeadingPairs>
    <vt:vector size="4" baseType="variant">
      <vt:variant>
        <vt:lpstr>Design</vt:lpstr>
      </vt:variant>
      <vt:variant>
        <vt:i4>1</vt:i4>
      </vt:variant>
      <vt:variant>
        <vt:lpstr>Folientitel</vt:lpstr>
      </vt:variant>
      <vt:variant>
        <vt:i4>37</vt:i4>
      </vt:variant>
    </vt:vector>
  </HeadingPairs>
  <TitlesOfParts>
    <vt:vector size="38" baseType="lpstr">
      <vt:lpstr>KIT</vt:lpstr>
      <vt:lpstr>PowerPoint-Präsentation</vt:lpstr>
      <vt:lpstr>Inkrementelle Berechnungen</vt:lpstr>
      <vt:lpstr>Inkrementelle Berechnungen</vt:lpstr>
      <vt:lpstr>Zentrale Fragen</vt:lpstr>
      <vt:lpstr>Inkrementelle Berechnungen</vt:lpstr>
      <vt:lpstr>Inkrementelle Berechnungen</vt:lpstr>
      <vt:lpstr>Selbstregelnde Berechnungen</vt:lpstr>
      <vt:lpstr>Selbstregelnde Berechnungen</vt:lpstr>
      <vt:lpstr>Selbstregelnde Berechnungen</vt:lpstr>
      <vt:lpstr>Selbstregelnde Berechnungen</vt:lpstr>
      <vt:lpstr>Zielsetzung</vt:lpstr>
      <vt:lpstr>Selbstregelnde Berechnungen</vt:lpstr>
      <vt:lpstr>TBD - Beispiel</vt:lpstr>
      <vt:lpstr>DDGs in der Praxis</vt:lpstr>
      <vt:lpstr>Ablaufdistanz</vt:lpstr>
      <vt:lpstr>Reine Ablaufdistanz</vt:lpstr>
      <vt:lpstr>Reine Ablaufdistanz</vt:lpstr>
      <vt:lpstr>Adressunabhängige Ablaufdistanz</vt:lpstr>
      <vt:lpstr>Adressunabhängige Ablaufdistanz</vt:lpstr>
      <vt:lpstr>Evaluation</vt:lpstr>
      <vt:lpstr>Evaluation</vt:lpstr>
      <vt:lpstr>Naives Map – Reine Ablaufdistanz</vt:lpstr>
      <vt:lpstr>Naives Map – Adressunabhängige Ablaufdistanz</vt:lpstr>
      <vt:lpstr>Inkrementelles Map – Reine Ablaufdistanz</vt:lpstr>
      <vt:lpstr>Evaluation</vt:lpstr>
      <vt:lpstr>Naiver Quicksort – Reine Ablaufdistanz</vt:lpstr>
      <vt:lpstr>Naives Quicksort – Adressunabhängige Ablaufdistanz</vt:lpstr>
      <vt:lpstr>Inkrementeller Quicksort – Reine Ablaufdistanz</vt:lpstr>
      <vt:lpstr>Fazit</vt:lpstr>
      <vt:lpstr>Ausblick</vt:lpstr>
      <vt:lpstr>Vielen Dank für die Aufmerksamkeit!</vt:lpstr>
      <vt:lpstr>Referenzen</vt:lpstr>
      <vt:lpstr>Zustandsabhängige Ablaufdistanz</vt:lpstr>
      <vt:lpstr>Zustandsabhängige Ablaufdistanz</vt:lpstr>
      <vt:lpstr>Naiver Quicksort – Reine Ablaufdistanz</vt:lpstr>
      <vt:lpstr>Naiver Quicksort – Adressunabhängige Ablaufdistanz</vt:lpstr>
      <vt:lpstr>Inkrementeller Quicksort – Reine Ablaufdistanz</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Emi</dc:creator>
  <cp:lastModifiedBy>Emi</cp:lastModifiedBy>
  <cp:revision>253</cp:revision>
  <dcterms:created xsi:type="dcterms:W3CDTF">2014-12-04T18:02:12Z</dcterms:created>
  <dcterms:modified xsi:type="dcterms:W3CDTF">2014-12-12T09:44:11Z</dcterms:modified>
</cp:coreProperties>
</file>