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5e1b649d7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5e1b649d7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a47f4efd3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a47f4efd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a3bc8568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a3bc8568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a3bc8568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a3bc8568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a47f4efd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a47f4efd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a47f4efd3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a47f4efd3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5e1b649d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5e1b649d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5e1b649d7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5e1b649d7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a47f4efd3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a47f4efd3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a5e1b649d7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a5e1b649d7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5e1b649d7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5e1b649d7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a5e1b649d7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a5e1b649d7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a5e1b649d7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a5e1b649d7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5e1b649d7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5e1b649d7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5e1b649d7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5e1b649d7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5e1b649d7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5e1b649d7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5e1b649d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5e1b649d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5e1b649d7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5e1b649d7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5e1b649d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5e1b649d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raw.githubusercontent.com/rfordatascience/tidytuesday/master/data/2020/2020-01-21/spotify_songs.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Predicting Popularity with Spotify</a:t>
            </a:r>
            <a:endParaRPr/>
          </a:p>
        </p:txBody>
      </p:sp>
      <p:sp>
        <p:nvSpPr>
          <p:cNvPr id="60" name="Google Shape;60;p13"/>
          <p:cNvSpPr txBox="1"/>
          <p:nvPr>
            <p:ph idx="4294967295"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5"/>
              <a:buNone/>
            </a:pPr>
            <a:r>
              <a:rPr lang="en" sz="1390">
                <a:solidFill>
                  <a:schemeClr val="lt1"/>
                </a:solidFill>
              </a:rPr>
              <a:t>IST 718 - Group 6</a:t>
            </a:r>
            <a:endParaRPr sz="1390">
              <a:solidFill>
                <a:schemeClr val="lt1"/>
              </a:solidFill>
            </a:endParaRPr>
          </a:p>
          <a:p>
            <a:pPr indent="0" lvl="0" marL="0" rtl="0" algn="l">
              <a:lnSpc>
                <a:spcPct val="100000"/>
              </a:lnSpc>
              <a:spcBef>
                <a:spcPts val="1200"/>
              </a:spcBef>
              <a:spcAft>
                <a:spcPts val="1200"/>
              </a:spcAft>
              <a:buSzPts val="605"/>
              <a:buNone/>
            </a:pPr>
            <a:r>
              <a:rPr lang="en" sz="1390">
                <a:solidFill>
                  <a:schemeClr val="lt1"/>
                </a:solidFill>
              </a:rPr>
              <a:t>Jacob Kahane, Emani Jones, Shivangi Mundhra</a:t>
            </a:r>
            <a:endParaRPr sz="1390">
              <a:solidFill>
                <a:schemeClr val="lt1"/>
              </a:solidFill>
            </a:endParaRPr>
          </a:p>
        </p:txBody>
      </p:sp>
      <p:pic>
        <p:nvPicPr>
          <p:cNvPr id="61" name="Google Shape;61;p13"/>
          <p:cNvPicPr preferRelativeResize="0"/>
          <p:nvPr/>
        </p:nvPicPr>
        <p:blipFill>
          <a:blip r:embed="rId3">
            <a:alphaModFix/>
          </a:blip>
          <a:stretch>
            <a:fillRect/>
          </a:stretch>
        </p:blipFill>
        <p:spPr>
          <a:xfrm>
            <a:off x="5827349" y="372125"/>
            <a:ext cx="2957924" cy="885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22" name="Google Shape;122;p22"/>
          <p:cNvSpPr txBox="1"/>
          <p:nvPr/>
        </p:nvSpPr>
        <p:spPr>
          <a:xfrm>
            <a:off x="170850" y="1151000"/>
            <a:ext cx="8425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 used ParamGridBuilder to find the best model for each classifier.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Decision Trees</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Depth:5</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Nodes=39</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Classes=4</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Naive Bayes</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Had to replace all negative values with 0</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Class =3</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Smoothing = 1</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Random Forest</a:t>
            </a:r>
            <a:endParaRPr sz="1050">
              <a:solidFill>
                <a:srgbClr val="188038"/>
              </a:solidFill>
              <a:highlight>
                <a:srgbClr val="444654"/>
              </a:highlight>
              <a:latin typeface="Courier New"/>
              <a:ea typeface="Courier New"/>
              <a:cs typeface="Courier New"/>
              <a:sym typeface="Courier New"/>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 of trees: 30</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Depth: 5</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Bins:50</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28" name="Google Shape;128;p23"/>
          <p:cNvSpPr txBox="1"/>
          <p:nvPr>
            <p:ph idx="1" type="body"/>
          </p:nvPr>
        </p:nvSpPr>
        <p:spPr>
          <a:xfrm>
            <a:off x="311700" y="1152475"/>
            <a:ext cx="68370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3 Fold Cross Validation</a:t>
            </a:r>
            <a:endParaRPr/>
          </a:p>
          <a:p>
            <a:pPr indent="-317500" lvl="0" marL="457200" rtl="0" algn="l">
              <a:spcBef>
                <a:spcPts val="0"/>
              </a:spcBef>
              <a:spcAft>
                <a:spcPts val="0"/>
              </a:spcAft>
              <a:buSzPts val="1400"/>
              <a:buChar char="●"/>
            </a:pPr>
            <a:r>
              <a:rPr lang="en"/>
              <a:t>A</a:t>
            </a:r>
            <a:r>
              <a:rPr lang="en"/>
              <a:t>ccuracy  of Models</a:t>
            </a:r>
            <a:endParaRPr/>
          </a:p>
          <a:p>
            <a:pPr indent="-304800" lvl="1" marL="914400" rtl="0" algn="l">
              <a:spcBef>
                <a:spcPts val="0"/>
              </a:spcBef>
              <a:spcAft>
                <a:spcPts val="0"/>
              </a:spcAft>
              <a:buSzPts val="1200"/>
              <a:buChar char="○"/>
            </a:pPr>
            <a:r>
              <a:rPr lang="en"/>
              <a:t>Decision Trees-  41.83%</a:t>
            </a:r>
            <a:endParaRPr/>
          </a:p>
          <a:p>
            <a:pPr indent="-304800" lvl="1" marL="914400" rtl="0" algn="l">
              <a:spcBef>
                <a:spcPts val="0"/>
              </a:spcBef>
              <a:spcAft>
                <a:spcPts val="0"/>
              </a:spcAft>
              <a:buSzPts val="1200"/>
              <a:buChar char="○"/>
            </a:pPr>
            <a:r>
              <a:rPr lang="en"/>
              <a:t>Random Forest - 43%</a:t>
            </a:r>
            <a:endParaRPr/>
          </a:p>
          <a:p>
            <a:pPr indent="-304800" lvl="1" marL="914400" rtl="0" algn="l">
              <a:spcBef>
                <a:spcPts val="0"/>
              </a:spcBef>
              <a:spcAft>
                <a:spcPts val="0"/>
              </a:spcAft>
              <a:buSzPts val="1200"/>
              <a:buChar char="○"/>
            </a:pPr>
            <a:r>
              <a:rPr lang="en"/>
              <a:t>Naive Bayes- 50.19%</a:t>
            </a:r>
            <a:endParaRPr/>
          </a:p>
          <a:p>
            <a:pPr indent="0" lvl="0" marL="457200" rtl="0" algn="l">
              <a:spcBef>
                <a:spcPts val="120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5986175" y="3775550"/>
            <a:ext cx="2704176" cy="95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Predicting User Preferences</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Took a subset of 300 songs</a:t>
            </a:r>
            <a:endParaRPr/>
          </a:p>
          <a:p>
            <a:pPr indent="-317500" lvl="1" marL="914400" rtl="0" algn="l">
              <a:spcBef>
                <a:spcPts val="0"/>
              </a:spcBef>
              <a:spcAft>
                <a:spcPts val="0"/>
              </a:spcAft>
              <a:buSzPts val="1400"/>
              <a:buChar char="○"/>
            </a:pPr>
            <a:r>
              <a:rPr lang="en"/>
              <a:t>Approximately 1% of the data</a:t>
            </a:r>
            <a:endParaRPr/>
          </a:p>
          <a:p>
            <a:pPr indent="-342900" lvl="0" marL="457200" rtl="0" algn="l">
              <a:spcBef>
                <a:spcPts val="0"/>
              </a:spcBef>
              <a:spcAft>
                <a:spcPts val="0"/>
              </a:spcAft>
              <a:buSzPts val="1800"/>
              <a:buChar char="●"/>
            </a:pPr>
            <a:r>
              <a:rPr lang="en"/>
              <a:t>Create a binary variable notating </a:t>
            </a:r>
            <a:r>
              <a:rPr lang="en"/>
              <a:t>which</a:t>
            </a:r>
            <a:r>
              <a:rPr lang="en"/>
              <a:t> songs a user likes</a:t>
            </a:r>
            <a:endParaRPr/>
          </a:p>
          <a:p>
            <a:pPr indent="-317500" lvl="1" marL="914400" rtl="0" algn="l">
              <a:spcBef>
                <a:spcPts val="0"/>
              </a:spcBef>
              <a:spcAft>
                <a:spcPts val="0"/>
              </a:spcAft>
              <a:buSzPts val="1400"/>
              <a:buChar char="○"/>
            </a:pPr>
            <a:r>
              <a:rPr lang="en"/>
              <a:t>Ideally users can export the data, manually enter </a:t>
            </a:r>
            <a:r>
              <a:rPr lang="en"/>
              <a:t>which</a:t>
            </a:r>
            <a:r>
              <a:rPr lang="en"/>
              <a:t> songs they like, then load data back in</a:t>
            </a:r>
            <a:endParaRPr/>
          </a:p>
          <a:p>
            <a:pPr indent="-317500" lvl="1" marL="914400" rtl="0" algn="l">
              <a:spcBef>
                <a:spcPts val="0"/>
              </a:spcBef>
              <a:spcAft>
                <a:spcPts val="0"/>
              </a:spcAft>
              <a:buSzPts val="1400"/>
              <a:buChar char="○"/>
            </a:pPr>
            <a:r>
              <a:rPr lang="en"/>
              <a:t>For test purposes we randomly assigned a 1 or 0 to songs to simulate a user’s </a:t>
            </a:r>
            <a:r>
              <a:rPr lang="en"/>
              <a:t>preference</a:t>
            </a:r>
            <a:endParaRPr/>
          </a:p>
          <a:p>
            <a:pPr indent="-342900" lvl="0" marL="457200" rtl="0" algn="l">
              <a:spcBef>
                <a:spcPts val="0"/>
              </a:spcBef>
              <a:spcAft>
                <a:spcPts val="0"/>
              </a:spcAft>
              <a:buSzPts val="1800"/>
              <a:buChar char="●"/>
            </a:pPr>
            <a:r>
              <a:rPr lang="en"/>
              <a:t>Split data into test and train </a:t>
            </a:r>
            <a:endParaRPr/>
          </a:p>
          <a:p>
            <a:pPr indent="-317500" lvl="1" marL="914400" rtl="0" algn="l">
              <a:spcBef>
                <a:spcPts val="0"/>
              </a:spcBef>
              <a:spcAft>
                <a:spcPts val="0"/>
              </a:spcAft>
              <a:buSzPts val="1400"/>
              <a:buChar char="○"/>
            </a:pPr>
            <a:r>
              <a:rPr lang="en"/>
              <a:t>70-30 split</a:t>
            </a:r>
            <a:endParaRPr/>
          </a:p>
          <a:p>
            <a:pPr indent="-342900" lvl="0" marL="457200" rtl="0" algn="l">
              <a:spcBef>
                <a:spcPts val="0"/>
              </a:spcBef>
              <a:spcAft>
                <a:spcPts val="0"/>
              </a:spcAft>
              <a:buSzPts val="1800"/>
              <a:buChar char="●"/>
            </a:pPr>
            <a:r>
              <a:rPr lang="en"/>
              <a:t>Standardize the data</a:t>
            </a:r>
            <a:endParaRPr/>
          </a:p>
          <a:p>
            <a:pPr indent="-342900" lvl="0" marL="457200" rtl="0" algn="l">
              <a:spcBef>
                <a:spcPts val="0"/>
              </a:spcBef>
              <a:spcAft>
                <a:spcPts val="0"/>
              </a:spcAft>
              <a:buSzPts val="1800"/>
              <a:buChar char="●"/>
            </a:pPr>
            <a:r>
              <a:rPr lang="en"/>
              <a:t>Evaluated using both Logistic Regression &amp; Decision Tree models</a:t>
            </a:r>
            <a:endParaRPr/>
          </a:p>
        </p:txBody>
      </p:sp>
      <p:pic>
        <p:nvPicPr>
          <p:cNvPr id="136" name="Google Shape;136;p24"/>
          <p:cNvPicPr preferRelativeResize="0"/>
          <p:nvPr/>
        </p:nvPicPr>
        <p:blipFill>
          <a:blip r:embed="rId3">
            <a:alphaModFix/>
          </a:blip>
          <a:stretch>
            <a:fillRect/>
          </a:stretch>
        </p:blipFill>
        <p:spPr>
          <a:xfrm>
            <a:off x="6477525" y="725050"/>
            <a:ext cx="2354775" cy="96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r>
              <a:rPr lang="en"/>
              <a:t>Predicting User Preferences</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Models were </a:t>
            </a:r>
            <a:r>
              <a:rPr lang="en"/>
              <a:t>evaluated using the AUC values</a:t>
            </a:r>
            <a:endParaRPr/>
          </a:p>
          <a:p>
            <a:pPr indent="-342900" lvl="0" marL="457200" rtl="0" algn="l">
              <a:spcBef>
                <a:spcPts val="0"/>
              </a:spcBef>
              <a:spcAft>
                <a:spcPts val="0"/>
              </a:spcAft>
              <a:buSzPts val="1800"/>
              <a:buChar char="●"/>
            </a:pPr>
            <a:r>
              <a:rPr lang="en"/>
              <a:t>Results for the Logistic Regression Model returned an AUC score of 0.49402</a:t>
            </a:r>
            <a:endParaRPr/>
          </a:p>
          <a:p>
            <a:pPr indent="-342900" lvl="0" marL="457200" rtl="0" algn="l">
              <a:spcBef>
                <a:spcPts val="0"/>
              </a:spcBef>
              <a:spcAft>
                <a:spcPts val="0"/>
              </a:spcAft>
              <a:buSzPts val="1800"/>
              <a:buChar char="●"/>
            </a:pPr>
            <a:r>
              <a:rPr lang="en"/>
              <a:t>Results for the Decision Tree Model returned an AUC score of 0.49755</a:t>
            </a:r>
            <a:endParaRPr/>
          </a:p>
          <a:p>
            <a:pPr indent="-342900" lvl="0" marL="457200" rtl="0" algn="l">
              <a:spcBef>
                <a:spcPts val="0"/>
              </a:spcBef>
              <a:spcAft>
                <a:spcPts val="0"/>
              </a:spcAft>
              <a:buSzPts val="1800"/>
              <a:buChar char="●"/>
            </a:pPr>
            <a:r>
              <a:rPr lang="en"/>
              <a:t>Both models performed similarly, but results of the Decision tree model is slightly higher</a:t>
            </a:r>
            <a:endParaRPr/>
          </a:p>
          <a:p>
            <a:pPr indent="-342900" lvl="0" marL="457200" rtl="0" algn="l">
              <a:spcBef>
                <a:spcPts val="0"/>
              </a:spcBef>
              <a:spcAft>
                <a:spcPts val="0"/>
              </a:spcAft>
              <a:buSzPts val="1800"/>
              <a:buChar char="●"/>
            </a:pPr>
            <a:r>
              <a:rPr lang="en"/>
              <a:t>Both results are low, but this can be explained by the fact that we randomly assigned user preference. Most users would likely have a more discernible pattern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K Means Clustering for Song </a:t>
            </a:r>
            <a:r>
              <a:rPr lang="en"/>
              <a:t>Recommendations</a:t>
            </a:r>
            <a:endParaRPr/>
          </a:p>
        </p:txBody>
      </p:sp>
      <p:sp>
        <p:nvSpPr>
          <p:cNvPr id="148" name="Google Shape;148;p26"/>
          <p:cNvSpPr txBox="1"/>
          <p:nvPr>
            <p:ph idx="1" type="body"/>
          </p:nvPr>
        </p:nvSpPr>
        <p:spPr>
          <a:xfrm>
            <a:off x="311700" y="1152475"/>
            <a:ext cx="82938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Using K means Clustering, we will cluster the songs to provide listeners with song recommendations, based on the </a:t>
            </a:r>
            <a:r>
              <a:rPr lang="en"/>
              <a:t>song they are currently playing</a:t>
            </a:r>
            <a:endParaRPr/>
          </a:p>
          <a:p>
            <a:pPr indent="-317500" lvl="0" marL="457200" rtl="0" algn="l">
              <a:spcBef>
                <a:spcPts val="0"/>
              </a:spcBef>
              <a:spcAft>
                <a:spcPts val="0"/>
              </a:spcAft>
              <a:buSzPts val="1400"/>
              <a:buChar char="●"/>
            </a:pPr>
            <a:r>
              <a:rPr lang="en"/>
              <a:t>Used all numerical values and one hot encoded genre variable as features in clustering </a:t>
            </a:r>
            <a:endParaRPr/>
          </a:p>
          <a:p>
            <a:pPr indent="-317500" lvl="0" marL="457200" rtl="0" algn="l">
              <a:spcBef>
                <a:spcPts val="0"/>
              </a:spcBef>
              <a:spcAft>
                <a:spcPts val="0"/>
              </a:spcAft>
              <a:buSzPts val="1400"/>
              <a:buChar char="●"/>
            </a:pPr>
            <a:r>
              <a:rPr lang="en"/>
              <a:t>Used PCA to graph data on two dimensional graph</a:t>
            </a:r>
            <a:endParaRPr/>
          </a:p>
          <a:p>
            <a:pPr indent="0" lvl="0" marL="457200" rtl="0" algn="l">
              <a:spcBef>
                <a:spcPts val="1200"/>
              </a:spcBef>
              <a:spcAft>
                <a:spcPts val="1200"/>
              </a:spcAft>
              <a:buNone/>
            </a:pPr>
            <a:r>
              <a:t/>
            </a:r>
            <a:endParaRPr/>
          </a:p>
        </p:txBody>
      </p:sp>
      <p:pic>
        <p:nvPicPr>
          <p:cNvPr id="149" name="Google Shape;149;p26"/>
          <p:cNvPicPr preferRelativeResize="0"/>
          <p:nvPr/>
        </p:nvPicPr>
        <p:blipFill>
          <a:blip r:embed="rId3">
            <a:alphaModFix/>
          </a:blip>
          <a:stretch>
            <a:fillRect/>
          </a:stretch>
        </p:blipFill>
        <p:spPr>
          <a:xfrm>
            <a:off x="7405600" y="3368975"/>
            <a:ext cx="1199900" cy="119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of Clustering Results</a:t>
            </a:r>
            <a:endParaRPr/>
          </a:p>
        </p:txBody>
      </p:sp>
      <p:sp>
        <p:nvSpPr>
          <p:cNvPr id="155" name="Google Shape;155;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7"/>
          <p:cNvPicPr preferRelativeResize="0"/>
          <p:nvPr/>
        </p:nvPicPr>
        <p:blipFill>
          <a:blip r:embed="rId3">
            <a:alphaModFix/>
          </a:blip>
          <a:stretch>
            <a:fillRect/>
          </a:stretch>
        </p:blipFill>
        <p:spPr>
          <a:xfrm>
            <a:off x="311700" y="1152475"/>
            <a:ext cx="4527600" cy="35305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Encountered</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Difficulty comparing models results caused us to change techniques</a:t>
            </a:r>
            <a:endParaRPr sz="2000"/>
          </a:p>
          <a:p>
            <a:pPr indent="-355600" lvl="1" marL="914400" rtl="0" algn="l">
              <a:spcBef>
                <a:spcPts val="0"/>
              </a:spcBef>
              <a:spcAft>
                <a:spcPts val="0"/>
              </a:spcAft>
              <a:buSzPts val="2000"/>
              <a:buChar char="○"/>
            </a:pPr>
            <a:r>
              <a:rPr lang="en" sz="2000"/>
              <a:t>K-means to Decision Tree for predicting user preference</a:t>
            </a:r>
            <a:endParaRPr sz="2000"/>
          </a:p>
          <a:p>
            <a:pPr indent="-355600" lvl="1" marL="914400" rtl="0" algn="l">
              <a:spcBef>
                <a:spcPts val="0"/>
              </a:spcBef>
              <a:spcAft>
                <a:spcPts val="0"/>
              </a:spcAft>
              <a:buSzPts val="2000"/>
              <a:buChar char="○"/>
            </a:pPr>
            <a:r>
              <a:rPr lang="en" sz="2000"/>
              <a:t>K-nearest neighbor to Random Forest, </a:t>
            </a:r>
            <a:r>
              <a:rPr lang="en" sz="2000"/>
              <a:t>Decision</a:t>
            </a:r>
            <a:r>
              <a:rPr lang="en" sz="2000"/>
              <a:t> Tree, and Naive Bayes for </a:t>
            </a:r>
            <a:r>
              <a:rPr lang="en" sz="2000"/>
              <a:t>predicting</a:t>
            </a:r>
            <a:r>
              <a:rPr lang="en" sz="2000"/>
              <a:t> popularity</a:t>
            </a:r>
            <a:endParaRPr sz="2000"/>
          </a:p>
          <a:p>
            <a:pPr indent="-355600" lvl="0" marL="457200" rtl="0" algn="l">
              <a:spcBef>
                <a:spcPts val="0"/>
              </a:spcBef>
              <a:spcAft>
                <a:spcPts val="0"/>
              </a:spcAft>
              <a:buSzPts val="2000"/>
              <a:buChar char="●"/>
            </a:pPr>
            <a:r>
              <a:rPr lang="en" sz="2000"/>
              <a:t>Not all graphing methods were available in spark</a:t>
            </a:r>
            <a:endParaRPr sz="2000"/>
          </a:p>
          <a:p>
            <a:pPr indent="-355600" lvl="1" marL="914400" rtl="0" algn="l">
              <a:spcBef>
                <a:spcPts val="0"/>
              </a:spcBef>
              <a:spcAft>
                <a:spcPts val="0"/>
              </a:spcAft>
              <a:buSzPts val="2000"/>
              <a:buChar char="○"/>
            </a:pPr>
            <a:r>
              <a:rPr lang="en" sz="2000"/>
              <a:t>Converted to </a:t>
            </a:r>
            <a:r>
              <a:rPr lang="en" sz="2000"/>
              <a:t>pandas to graph</a:t>
            </a:r>
            <a:r>
              <a:rPr lang="en" sz="2000"/>
              <a:t> </a:t>
            </a:r>
            <a:endParaRPr sz="2000"/>
          </a:p>
          <a:p>
            <a:pPr indent="-355600" lvl="0" marL="457200" rtl="0" algn="l">
              <a:spcBef>
                <a:spcPts val="0"/>
              </a:spcBef>
              <a:spcAft>
                <a:spcPts val="0"/>
              </a:spcAft>
              <a:buSzPts val="2000"/>
              <a:buChar char="●"/>
            </a:pPr>
            <a:r>
              <a:rPr lang="en" sz="2000"/>
              <a:t>Couldn’t use binary classification because of our multiclass labeling</a:t>
            </a:r>
            <a:endParaRPr sz="2000"/>
          </a:p>
        </p:txBody>
      </p:sp>
      <p:pic>
        <p:nvPicPr>
          <p:cNvPr id="163" name="Google Shape;163;p28"/>
          <p:cNvPicPr preferRelativeResize="0"/>
          <p:nvPr/>
        </p:nvPicPr>
        <p:blipFill>
          <a:blip r:embed="rId3">
            <a:alphaModFix/>
          </a:blip>
          <a:stretch>
            <a:fillRect/>
          </a:stretch>
        </p:blipFill>
        <p:spPr>
          <a:xfrm>
            <a:off x="458950" y="3904800"/>
            <a:ext cx="2354775" cy="96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Based on the initial data </a:t>
            </a:r>
            <a:r>
              <a:rPr lang="en"/>
              <a:t>exploration</a:t>
            </a:r>
            <a:r>
              <a:rPr lang="en"/>
              <a:t> we can see that there are significant </a:t>
            </a:r>
            <a:r>
              <a:rPr lang="en"/>
              <a:t>difference</a:t>
            </a:r>
            <a:r>
              <a:rPr lang="en"/>
              <a:t> between the genres in terms of distribution of key </a:t>
            </a:r>
            <a:r>
              <a:rPr lang="en"/>
              <a:t>variables</a:t>
            </a:r>
            <a:endParaRPr/>
          </a:p>
          <a:p>
            <a:pPr indent="-334327" lvl="0" marL="457200" rtl="0" algn="l">
              <a:spcBef>
                <a:spcPts val="0"/>
              </a:spcBef>
              <a:spcAft>
                <a:spcPts val="0"/>
              </a:spcAft>
              <a:buSzPct val="100000"/>
              <a:buChar char="●"/>
            </a:pPr>
            <a:r>
              <a:rPr lang="en"/>
              <a:t>The regression results show that although there are similarities between the genre’s the factors that determine popularity are different</a:t>
            </a:r>
            <a:endParaRPr/>
          </a:p>
          <a:p>
            <a:pPr indent="-334327" lvl="0" marL="457200" rtl="0" algn="l">
              <a:spcBef>
                <a:spcPts val="0"/>
              </a:spcBef>
              <a:spcAft>
                <a:spcPts val="0"/>
              </a:spcAft>
              <a:buSzPct val="100000"/>
              <a:buChar char="●"/>
            </a:pPr>
            <a:r>
              <a:rPr lang="en"/>
              <a:t>The pca factors do not see to mirror the results of any specific genre regression meaning that the factors do not help predict a certain genres’ popularity</a:t>
            </a:r>
            <a:endParaRPr/>
          </a:p>
          <a:p>
            <a:pPr indent="-334327" lvl="0" marL="457200" rtl="0" algn="l">
              <a:spcBef>
                <a:spcPts val="0"/>
              </a:spcBef>
              <a:spcAft>
                <a:spcPts val="0"/>
              </a:spcAft>
              <a:buSzPct val="100000"/>
              <a:buChar char="●"/>
            </a:pPr>
            <a:r>
              <a:rPr lang="en"/>
              <a:t>In predicting user preference, the Decision tree model slightly out performed the logistic regression model, both auc levels were low but that can be explained by the random assignment of user preferences</a:t>
            </a:r>
            <a:endParaRPr/>
          </a:p>
          <a:p>
            <a:pPr indent="-334327" lvl="0" marL="457200" rtl="0" algn="l">
              <a:spcBef>
                <a:spcPts val="0"/>
              </a:spcBef>
              <a:spcAft>
                <a:spcPts val="0"/>
              </a:spcAft>
              <a:buSzPct val="100000"/>
              <a:buChar char="●"/>
            </a:pPr>
            <a:r>
              <a:rPr lang="en"/>
              <a:t>Naive Bayes performed the best out of the multiclass classifiers</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binary classification instead of multiclass classification</a:t>
            </a:r>
            <a:endParaRPr/>
          </a:p>
          <a:p>
            <a:pPr indent="-317500" lvl="1" marL="914400" rtl="0" algn="l">
              <a:spcBef>
                <a:spcPts val="0"/>
              </a:spcBef>
              <a:spcAft>
                <a:spcPts val="0"/>
              </a:spcAft>
              <a:buSzPts val="1400"/>
              <a:buChar char="○"/>
            </a:pPr>
            <a:r>
              <a:rPr lang="en"/>
              <a:t>SVM, Logistic Regression, GBM</a:t>
            </a:r>
            <a:endParaRPr/>
          </a:p>
          <a:p>
            <a:pPr indent="-342900" lvl="0" marL="457200" rtl="0" algn="l">
              <a:spcBef>
                <a:spcPts val="0"/>
              </a:spcBef>
              <a:spcAft>
                <a:spcPts val="0"/>
              </a:spcAft>
              <a:buSzPts val="1800"/>
              <a:buChar char="●"/>
            </a:pPr>
            <a:r>
              <a:rPr lang="en"/>
              <a:t>Incorporate PCA in the classification models</a:t>
            </a:r>
            <a:endParaRPr/>
          </a:p>
          <a:p>
            <a:pPr indent="-342900" lvl="0" marL="457200" rtl="0" algn="l">
              <a:spcBef>
                <a:spcPts val="0"/>
              </a:spcBef>
              <a:spcAft>
                <a:spcPts val="0"/>
              </a:spcAft>
              <a:buSzPts val="1800"/>
              <a:buChar char="●"/>
            </a:pPr>
            <a:r>
              <a:rPr lang="en"/>
              <a:t>Incorporating release date to determine if that has an impact on popularity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 Contributions</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Shivangi - Data </a:t>
            </a:r>
            <a:r>
              <a:rPr lang="en" sz="2000"/>
              <a:t>exploration</a:t>
            </a:r>
            <a:r>
              <a:rPr lang="en" sz="2000"/>
              <a:t> &amp; cleaning, Linear Regression with Dummies</a:t>
            </a:r>
            <a:endParaRPr sz="2000"/>
          </a:p>
          <a:p>
            <a:pPr indent="0" lvl="0" marL="0" rtl="0" algn="l">
              <a:spcBef>
                <a:spcPts val="1200"/>
              </a:spcBef>
              <a:spcAft>
                <a:spcPts val="0"/>
              </a:spcAft>
              <a:buNone/>
            </a:pPr>
            <a:r>
              <a:rPr lang="en" sz="2000"/>
              <a:t>Emani - Predicting Popularity using Random Forest, Naive Bayes, and Decision trees, Song recommendations using k-means clustering</a:t>
            </a:r>
            <a:endParaRPr sz="2000"/>
          </a:p>
          <a:p>
            <a:pPr indent="0" lvl="0" marL="0" rtl="0" algn="l">
              <a:spcBef>
                <a:spcPts val="1200"/>
              </a:spcBef>
              <a:spcAft>
                <a:spcPts val="1200"/>
              </a:spcAft>
              <a:buNone/>
            </a:pPr>
            <a:r>
              <a:rPr lang="en" sz="2000"/>
              <a:t>Jacob - Linear Regression, PCA, </a:t>
            </a:r>
            <a:r>
              <a:rPr lang="en" sz="2000"/>
              <a:t>Predicting</a:t>
            </a:r>
            <a:r>
              <a:rPr lang="en" sz="2000"/>
              <a:t> user preferences using logistic regression and D</a:t>
            </a:r>
            <a:r>
              <a:rPr lang="en" sz="2000"/>
              <a:t>ecision</a:t>
            </a:r>
            <a:r>
              <a:rPr lang="en" sz="2000"/>
              <a:t> trees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55475" y="1816950"/>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Overview</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i="1" lang="en" sz="1960">
                <a:latin typeface="Arial"/>
                <a:ea typeface="Arial"/>
                <a:cs typeface="Arial"/>
                <a:sym typeface="Arial"/>
              </a:rPr>
              <a:t>Background:</a:t>
            </a:r>
            <a:endParaRPr i="1" sz="1960">
              <a:latin typeface="Arial"/>
              <a:ea typeface="Arial"/>
              <a:cs typeface="Arial"/>
              <a:sym typeface="Arial"/>
            </a:endParaRPr>
          </a:p>
          <a:p>
            <a:pPr indent="-306387" lvl="0" marL="457200" rtl="0" algn="l">
              <a:spcBef>
                <a:spcPts val="1200"/>
              </a:spcBef>
              <a:spcAft>
                <a:spcPts val="0"/>
              </a:spcAft>
              <a:buClr>
                <a:schemeClr val="lt1"/>
              </a:buClr>
              <a:buSzPct val="100000"/>
              <a:buFont typeface="Arial"/>
              <a:buChar char="●"/>
            </a:pPr>
            <a:r>
              <a:rPr lang="en" sz="1960">
                <a:latin typeface="Arial"/>
                <a:ea typeface="Arial"/>
                <a:cs typeface="Arial"/>
                <a:sym typeface="Arial"/>
              </a:rPr>
              <a:t>Music consumption has evolved with the rise of streaming platforms, which offer an abundance of content</a:t>
            </a:r>
            <a:endParaRPr sz="1960">
              <a:latin typeface="Arial"/>
              <a:ea typeface="Arial"/>
              <a:cs typeface="Arial"/>
              <a:sym typeface="Arial"/>
            </a:endParaRPr>
          </a:p>
          <a:p>
            <a:pPr indent="-306387" lvl="0" marL="457200" rtl="0" algn="l">
              <a:spcBef>
                <a:spcPts val="0"/>
              </a:spcBef>
              <a:spcAft>
                <a:spcPts val="0"/>
              </a:spcAft>
              <a:buClr>
                <a:schemeClr val="lt1"/>
              </a:buClr>
              <a:buSzPct val="100000"/>
              <a:buFont typeface="Arial"/>
              <a:buChar char="●"/>
            </a:pPr>
            <a:r>
              <a:rPr lang="en" sz="1960">
                <a:latin typeface="Arial"/>
                <a:ea typeface="Arial"/>
                <a:cs typeface="Arial"/>
                <a:sym typeface="Arial"/>
              </a:rPr>
              <a:t>Spotify arrived in the US in 2011 and has grown to over 400 million active users</a:t>
            </a:r>
            <a:endParaRPr sz="1960">
              <a:latin typeface="Arial"/>
              <a:ea typeface="Arial"/>
              <a:cs typeface="Arial"/>
              <a:sym typeface="Arial"/>
            </a:endParaRPr>
          </a:p>
          <a:p>
            <a:pPr indent="-306387" lvl="0" marL="457200" rtl="0" algn="l">
              <a:spcBef>
                <a:spcPts val="0"/>
              </a:spcBef>
              <a:spcAft>
                <a:spcPts val="0"/>
              </a:spcAft>
              <a:buClr>
                <a:schemeClr val="lt1"/>
              </a:buClr>
              <a:buSzPct val="100000"/>
              <a:buFont typeface="Arial"/>
              <a:buChar char="●"/>
            </a:pPr>
            <a:r>
              <a:rPr lang="en" sz="1960">
                <a:latin typeface="Arial"/>
                <a:ea typeface="Arial"/>
                <a:cs typeface="Arial"/>
                <a:sym typeface="Arial"/>
              </a:rPr>
              <a:t>With so much music available, Spotify and other streaming platforms curate playlists for users, but there is a need for a more accurate prediction algorithm</a:t>
            </a:r>
            <a:endParaRPr sz="1960">
              <a:latin typeface="Arial"/>
              <a:ea typeface="Arial"/>
              <a:cs typeface="Arial"/>
              <a:sym typeface="Arial"/>
            </a:endParaRPr>
          </a:p>
          <a:p>
            <a:pPr indent="0" lvl="0" marL="0" rtl="0" algn="l">
              <a:spcBef>
                <a:spcPts val="1200"/>
              </a:spcBef>
              <a:spcAft>
                <a:spcPts val="0"/>
              </a:spcAft>
              <a:buNone/>
            </a:pPr>
            <a:r>
              <a:rPr i="1" lang="en" sz="1960">
                <a:latin typeface="Arial"/>
                <a:ea typeface="Arial"/>
                <a:cs typeface="Arial"/>
                <a:sym typeface="Arial"/>
              </a:rPr>
              <a:t>Objective:</a:t>
            </a:r>
            <a:endParaRPr i="1" sz="1960">
              <a:latin typeface="Arial"/>
              <a:ea typeface="Arial"/>
              <a:cs typeface="Arial"/>
              <a:sym typeface="Arial"/>
            </a:endParaRPr>
          </a:p>
          <a:p>
            <a:pPr indent="-306387" lvl="0" marL="457200" rtl="0" algn="l">
              <a:spcBef>
                <a:spcPts val="1200"/>
              </a:spcBef>
              <a:spcAft>
                <a:spcPts val="0"/>
              </a:spcAft>
              <a:buClr>
                <a:schemeClr val="lt1"/>
              </a:buClr>
              <a:buSzPct val="100000"/>
              <a:buFont typeface="Arial"/>
              <a:buChar char="●"/>
            </a:pPr>
            <a:r>
              <a:rPr lang="en" sz="1960">
                <a:latin typeface="Arial"/>
                <a:ea typeface="Arial"/>
                <a:cs typeface="Arial"/>
                <a:sym typeface="Arial"/>
              </a:rPr>
              <a:t>Develop a prediction algorithm to determine a new song's potential popularity on a streaming platform, based on song characteristics and user preferences</a:t>
            </a:r>
            <a:endParaRPr sz="1960">
              <a:latin typeface="Arial"/>
              <a:ea typeface="Arial"/>
              <a:cs typeface="Arial"/>
              <a:sym typeface="Arial"/>
            </a:endParaRPr>
          </a:p>
          <a:p>
            <a:pPr indent="0" lvl="0" marL="0" rtl="0" algn="l">
              <a:spcBef>
                <a:spcPts val="1200"/>
              </a:spcBef>
              <a:spcAft>
                <a:spcPts val="1200"/>
              </a:spcAft>
              <a:buNone/>
            </a:pPr>
            <a:r>
              <a:t/>
            </a:r>
            <a:endParaRPr/>
          </a:p>
        </p:txBody>
      </p:sp>
      <p:pic>
        <p:nvPicPr>
          <p:cNvPr id="68" name="Google Shape;68;p14"/>
          <p:cNvPicPr preferRelativeResize="0"/>
          <p:nvPr/>
        </p:nvPicPr>
        <p:blipFill>
          <a:blip r:embed="rId3">
            <a:alphaModFix/>
          </a:blip>
          <a:stretch>
            <a:fillRect/>
          </a:stretch>
        </p:blipFill>
        <p:spPr>
          <a:xfrm>
            <a:off x="2931200" y="3599675"/>
            <a:ext cx="1199900" cy="1199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https://raw.githubusercontent.com/rfordatascience/tidytuesday/master/data/2020/2020-01-21/spotify_songs.csv</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Inference, &amp; Goals</a:t>
            </a:r>
            <a:endParaRPr/>
          </a:p>
          <a:p>
            <a:pPr indent="0" lvl="0" marL="0" rtl="0" algn="l">
              <a:spcBef>
                <a:spcPts val="0"/>
              </a:spcBef>
              <a:spcAft>
                <a:spcPts val="0"/>
              </a:spcAft>
              <a:buNone/>
            </a:pPr>
            <a:r>
              <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Prediction: Song Popularity, User Preference, &amp; Song Recommendations</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Using Decision Trees, Naive Bayes, &amp; Random Forest we will attempt to build a machine </a:t>
            </a:r>
            <a:r>
              <a:rPr lang="en">
                <a:solidFill>
                  <a:srgbClr val="595959"/>
                </a:solidFill>
                <a:latin typeface="Arial"/>
                <a:ea typeface="Arial"/>
                <a:cs typeface="Arial"/>
                <a:sym typeface="Arial"/>
              </a:rPr>
              <a:t>learning</a:t>
            </a:r>
            <a:r>
              <a:rPr lang="en">
                <a:solidFill>
                  <a:srgbClr val="595959"/>
                </a:solidFill>
                <a:latin typeface="Arial"/>
                <a:ea typeface="Arial"/>
                <a:cs typeface="Arial"/>
                <a:sym typeface="Arial"/>
              </a:rPr>
              <a:t> </a:t>
            </a:r>
            <a:r>
              <a:rPr lang="en">
                <a:solidFill>
                  <a:srgbClr val="595959"/>
                </a:solidFill>
                <a:latin typeface="Arial"/>
                <a:ea typeface="Arial"/>
                <a:cs typeface="Arial"/>
                <a:sym typeface="Arial"/>
              </a:rPr>
              <a:t>model</a:t>
            </a:r>
            <a:r>
              <a:rPr lang="en">
                <a:solidFill>
                  <a:srgbClr val="595959"/>
                </a:solidFill>
                <a:latin typeface="Arial"/>
                <a:ea typeface="Arial"/>
                <a:cs typeface="Arial"/>
                <a:sym typeface="Arial"/>
              </a:rPr>
              <a:t> capable of predicting whether or not a song will be popular</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Using Logistic Regression &amp; Decision trees we will take a subset of the data and attempt to predict whether a specific user will like a particular song</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Using K-means clustering we will try and recommend songs that users will like based on the other songs that they already like</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Inference: Determining which factors </a:t>
            </a:r>
            <a:r>
              <a:rPr lang="en">
                <a:solidFill>
                  <a:srgbClr val="595959"/>
                </a:solidFill>
                <a:latin typeface="Arial"/>
                <a:ea typeface="Arial"/>
                <a:cs typeface="Arial"/>
                <a:sym typeface="Arial"/>
              </a:rPr>
              <a:t>influence</a:t>
            </a:r>
            <a:r>
              <a:rPr lang="en">
                <a:solidFill>
                  <a:srgbClr val="595959"/>
                </a:solidFill>
                <a:latin typeface="Arial"/>
                <a:ea typeface="Arial"/>
                <a:cs typeface="Arial"/>
                <a:sym typeface="Arial"/>
              </a:rPr>
              <a:t> popularity &amp; variations by genre</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Using linear </a:t>
            </a:r>
            <a:r>
              <a:rPr lang="en">
                <a:solidFill>
                  <a:srgbClr val="595959"/>
                </a:solidFill>
                <a:latin typeface="Arial"/>
                <a:ea typeface="Arial"/>
                <a:cs typeface="Arial"/>
                <a:sym typeface="Arial"/>
              </a:rPr>
              <a:t>regression</a:t>
            </a:r>
            <a:r>
              <a:rPr lang="en">
                <a:solidFill>
                  <a:srgbClr val="595959"/>
                </a:solidFill>
                <a:latin typeface="Arial"/>
                <a:ea typeface="Arial"/>
                <a:cs typeface="Arial"/>
                <a:sym typeface="Arial"/>
              </a:rPr>
              <a:t> on the dataset as a whole with dummy variables we will look to see if genre is influencing song popularity</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Using individual linear regression for each genre we will look to see if the variables that determine popularity vary by genre</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Additional comparison with PCA components will look to see if PCA analysis will have components that are specific to each genre</a:t>
            </a:r>
            <a:endParaRPr>
              <a:solidFill>
                <a:srgbClr val="595959"/>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80" name="Google Shape;80;p16"/>
          <p:cNvSpPr txBox="1"/>
          <p:nvPr>
            <p:ph idx="1" type="body"/>
          </p:nvPr>
        </p:nvSpPr>
        <p:spPr>
          <a:xfrm>
            <a:off x="311700" y="1152475"/>
            <a:ext cx="33750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700"/>
              <a:t>Check for correlation issues between the </a:t>
            </a:r>
            <a:r>
              <a:rPr lang="en" sz="1700"/>
              <a:t>variables</a:t>
            </a:r>
            <a:r>
              <a:rPr lang="en" sz="1700"/>
              <a:t> of interest</a:t>
            </a:r>
            <a:endParaRPr sz="1700"/>
          </a:p>
          <a:p>
            <a:pPr indent="-336550" lvl="0" marL="457200" rtl="0" algn="l">
              <a:spcBef>
                <a:spcPts val="0"/>
              </a:spcBef>
              <a:spcAft>
                <a:spcPts val="0"/>
              </a:spcAft>
              <a:buSzPts val="1700"/>
              <a:buChar char="●"/>
            </a:pPr>
            <a:r>
              <a:rPr lang="en" sz="1700"/>
              <a:t>Check for </a:t>
            </a:r>
            <a:r>
              <a:rPr lang="en" sz="1700"/>
              <a:t>differences between genres in terms of the distribution of the variables of interest</a:t>
            </a:r>
            <a:endParaRPr sz="1700"/>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3686675" y="513200"/>
            <a:ext cx="5283799" cy="449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88325" y="2879675"/>
            <a:ext cx="4045200" cy="150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Differences between genres can be seen in the distribution of important variables</a:t>
            </a:r>
            <a:endParaRPr/>
          </a:p>
        </p:txBody>
      </p:sp>
      <p:pic>
        <p:nvPicPr>
          <p:cNvPr id="87" name="Google Shape;87;p17"/>
          <p:cNvPicPr preferRelativeResize="0"/>
          <p:nvPr/>
        </p:nvPicPr>
        <p:blipFill>
          <a:blip r:embed="rId3">
            <a:alphaModFix/>
          </a:blip>
          <a:stretch>
            <a:fillRect/>
          </a:stretch>
        </p:blipFill>
        <p:spPr>
          <a:xfrm>
            <a:off x="5081375" y="77075"/>
            <a:ext cx="3635724" cy="2358050"/>
          </a:xfrm>
          <a:prstGeom prst="rect">
            <a:avLst/>
          </a:prstGeom>
          <a:noFill/>
          <a:ln>
            <a:noFill/>
          </a:ln>
        </p:spPr>
      </p:pic>
      <p:pic>
        <p:nvPicPr>
          <p:cNvPr id="88" name="Google Shape;88;p17"/>
          <p:cNvPicPr preferRelativeResize="0"/>
          <p:nvPr/>
        </p:nvPicPr>
        <p:blipFill>
          <a:blip r:embed="rId4">
            <a:alphaModFix/>
          </a:blip>
          <a:stretch>
            <a:fillRect/>
          </a:stretch>
        </p:blipFill>
        <p:spPr>
          <a:xfrm>
            <a:off x="5057525" y="2634475"/>
            <a:ext cx="3635724" cy="235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76900" y="1816950"/>
            <a:ext cx="4045200" cy="150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Additional variation by genre can be seen here</a:t>
            </a:r>
            <a:endParaRPr/>
          </a:p>
        </p:txBody>
      </p:sp>
      <p:pic>
        <p:nvPicPr>
          <p:cNvPr id="94" name="Google Shape;94;p18"/>
          <p:cNvPicPr preferRelativeResize="0"/>
          <p:nvPr/>
        </p:nvPicPr>
        <p:blipFill>
          <a:blip r:embed="rId3">
            <a:alphaModFix/>
          </a:blip>
          <a:stretch>
            <a:fillRect/>
          </a:stretch>
        </p:blipFill>
        <p:spPr>
          <a:xfrm>
            <a:off x="5023225" y="148250"/>
            <a:ext cx="3684500" cy="2326550"/>
          </a:xfrm>
          <a:prstGeom prst="rect">
            <a:avLst/>
          </a:prstGeom>
          <a:noFill/>
          <a:ln>
            <a:noFill/>
          </a:ln>
        </p:spPr>
      </p:pic>
      <p:pic>
        <p:nvPicPr>
          <p:cNvPr id="95" name="Google Shape;95;p18"/>
          <p:cNvPicPr preferRelativeResize="0"/>
          <p:nvPr/>
        </p:nvPicPr>
        <p:blipFill>
          <a:blip r:embed="rId4">
            <a:alphaModFix/>
          </a:blip>
          <a:stretch>
            <a:fillRect/>
          </a:stretch>
        </p:blipFill>
        <p:spPr>
          <a:xfrm>
            <a:off x="5023225" y="2622145"/>
            <a:ext cx="3684501" cy="24461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Regression &amp; PCA</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Data Preparation &amp; Cleaning</a:t>
            </a:r>
            <a:endParaRPr sz="1600"/>
          </a:p>
          <a:p>
            <a:pPr indent="-330200" lvl="1" marL="914400" rtl="0" algn="l">
              <a:spcBef>
                <a:spcPts val="0"/>
              </a:spcBef>
              <a:spcAft>
                <a:spcPts val="0"/>
              </a:spcAft>
              <a:buSzPts val="1600"/>
              <a:buChar char="○"/>
            </a:pPr>
            <a:r>
              <a:rPr lang="en" sz="1600"/>
              <a:t>Convert data types, remove unnecessary columns, eliminate null values &amp; duplicates</a:t>
            </a:r>
            <a:endParaRPr sz="1600"/>
          </a:p>
          <a:p>
            <a:pPr indent="-330200" lvl="0" marL="457200" rtl="0" algn="l">
              <a:spcBef>
                <a:spcPts val="0"/>
              </a:spcBef>
              <a:spcAft>
                <a:spcPts val="0"/>
              </a:spcAft>
              <a:buSzPts val="1600"/>
              <a:buChar char="●"/>
            </a:pPr>
            <a:r>
              <a:rPr lang="en" sz="1600"/>
              <a:t>Linear Regression with binary dummy variables for each genre</a:t>
            </a:r>
            <a:endParaRPr sz="1600"/>
          </a:p>
          <a:p>
            <a:pPr indent="-330200" lvl="0" marL="457200" rtl="0" algn="l">
              <a:spcBef>
                <a:spcPts val="0"/>
              </a:spcBef>
              <a:spcAft>
                <a:spcPts val="0"/>
              </a:spcAft>
              <a:buSzPts val="1600"/>
              <a:buChar char="●"/>
            </a:pPr>
            <a:r>
              <a:rPr lang="en" sz="1600"/>
              <a:t>Individual regressions for each genre</a:t>
            </a:r>
            <a:endParaRPr sz="1600"/>
          </a:p>
          <a:p>
            <a:pPr indent="-330200" lvl="0" marL="457200" rtl="0" algn="l">
              <a:spcBef>
                <a:spcPts val="0"/>
              </a:spcBef>
              <a:spcAft>
                <a:spcPts val="0"/>
              </a:spcAft>
              <a:buSzPts val="1600"/>
              <a:buChar char="●"/>
            </a:pPr>
            <a:r>
              <a:rPr lang="en" sz="1600"/>
              <a:t>Principal Component Analysis</a:t>
            </a:r>
            <a:endParaRPr sz="1600"/>
          </a:p>
          <a:p>
            <a:pPr indent="-330200" lvl="1" marL="914400" rtl="0" algn="l">
              <a:spcBef>
                <a:spcPts val="0"/>
              </a:spcBef>
              <a:spcAft>
                <a:spcPts val="0"/>
              </a:spcAft>
              <a:buSzPts val="1600"/>
              <a:buChar char="○"/>
            </a:pPr>
            <a:r>
              <a:rPr lang="en" sz="1600"/>
              <a:t>6 components - same as number of genres</a:t>
            </a:r>
            <a:endParaRPr sz="16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Results: Regression &amp; PCA</a:t>
            </a:r>
            <a:endParaRPr/>
          </a:p>
        </p:txBody>
      </p:sp>
      <p:sp>
        <p:nvSpPr>
          <p:cNvPr id="107" name="Google Shape;107;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92500" lnSpcReduction="10000"/>
          </a:bodyPr>
          <a:lstStyle/>
          <a:p>
            <a:pPr indent="-299085" lvl="0" marL="457200" rtl="0" algn="l">
              <a:spcBef>
                <a:spcPts val="0"/>
              </a:spcBef>
              <a:spcAft>
                <a:spcPts val="0"/>
              </a:spcAft>
              <a:buSzPct val="100000"/>
              <a:buChar char="●"/>
            </a:pPr>
            <a:r>
              <a:rPr lang="en"/>
              <a:t>In the individual regressions, we are able to see that each genre has a </a:t>
            </a:r>
            <a:r>
              <a:rPr lang="en"/>
              <a:t>different</a:t>
            </a:r>
            <a:r>
              <a:rPr lang="en"/>
              <a:t> set of significant </a:t>
            </a:r>
            <a:r>
              <a:rPr lang="en"/>
              <a:t>factors</a:t>
            </a:r>
            <a:endParaRPr/>
          </a:p>
          <a:p>
            <a:pPr indent="-299085" lvl="1" marL="914400" rtl="0" algn="l">
              <a:spcBef>
                <a:spcPts val="0"/>
              </a:spcBef>
              <a:spcAft>
                <a:spcPts val="0"/>
              </a:spcAft>
              <a:buSzPct val="100000"/>
              <a:buChar char="○"/>
            </a:pPr>
            <a:r>
              <a:rPr lang="en"/>
              <a:t>Above you can see the variables that were significant for each regression along with the direction of significance</a:t>
            </a:r>
            <a:endParaRPr/>
          </a:p>
          <a:p>
            <a:pPr indent="-299085" lvl="0" marL="457200" rtl="0" algn="l">
              <a:spcBef>
                <a:spcPts val="0"/>
              </a:spcBef>
              <a:spcAft>
                <a:spcPts val="0"/>
              </a:spcAft>
              <a:buSzPct val="100000"/>
              <a:buChar char="●"/>
            </a:pPr>
            <a:r>
              <a:rPr lang="en"/>
              <a:t>Results of the PCA analysis can be found in the graph below.</a:t>
            </a:r>
            <a:endParaRPr/>
          </a:p>
          <a:p>
            <a:pPr indent="-299085" lvl="0" marL="457200" rtl="0" algn="l">
              <a:spcBef>
                <a:spcPts val="0"/>
              </a:spcBef>
              <a:spcAft>
                <a:spcPts val="0"/>
              </a:spcAft>
              <a:buSzPct val="100000"/>
              <a:buChar char="●"/>
            </a:pPr>
            <a:r>
              <a:rPr lang="en"/>
              <a:t>The linear regression with dummy variables for genres shows that genre is a significant variable.</a:t>
            </a:r>
            <a:endParaRPr/>
          </a:p>
          <a:p>
            <a:pPr indent="0" lvl="0" marL="457200" rtl="0" algn="l">
              <a:spcBef>
                <a:spcPts val="1200"/>
              </a:spcBef>
              <a:spcAft>
                <a:spcPts val="1200"/>
              </a:spcAft>
              <a:buNone/>
            </a:pPr>
            <a:br>
              <a:rPr lang="en"/>
            </a:br>
            <a:endParaRPr/>
          </a:p>
        </p:txBody>
      </p:sp>
      <p:pic>
        <p:nvPicPr>
          <p:cNvPr id="108" name="Google Shape;108;p20"/>
          <p:cNvPicPr preferRelativeResize="0"/>
          <p:nvPr/>
        </p:nvPicPr>
        <p:blipFill>
          <a:blip r:embed="rId3">
            <a:alphaModFix/>
          </a:blip>
          <a:stretch>
            <a:fillRect/>
          </a:stretch>
        </p:blipFill>
        <p:spPr>
          <a:xfrm>
            <a:off x="3706525" y="2655850"/>
            <a:ext cx="5285449" cy="2176901"/>
          </a:xfrm>
          <a:prstGeom prst="rect">
            <a:avLst/>
          </a:prstGeom>
          <a:noFill/>
          <a:ln>
            <a:noFill/>
          </a:ln>
        </p:spPr>
      </p:pic>
      <p:pic>
        <p:nvPicPr>
          <p:cNvPr id="109" name="Google Shape;109;p20"/>
          <p:cNvPicPr preferRelativeResize="0"/>
          <p:nvPr/>
        </p:nvPicPr>
        <p:blipFill>
          <a:blip r:embed="rId4">
            <a:alphaModFix/>
          </a:blip>
          <a:stretch>
            <a:fillRect/>
          </a:stretch>
        </p:blipFill>
        <p:spPr>
          <a:xfrm>
            <a:off x="3706525" y="215250"/>
            <a:ext cx="5285449" cy="222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Predicting Popularity</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Since we have multiclass labeling, we must use decision trees, random forest and naive Bayes classification</a:t>
            </a:r>
            <a:endParaRPr sz="2000"/>
          </a:p>
          <a:p>
            <a:pPr indent="-355600" lvl="0" marL="457200" rtl="0" algn="l">
              <a:spcBef>
                <a:spcPts val="0"/>
              </a:spcBef>
              <a:spcAft>
                <a:spcPts val="0"/>
              </a:spcAft>
              <a:buSzPts val="2000"/>
              <a:buChar char="●"/>
            </a:pPr>
            <a:r>
              <a:rPr lang="en" sz="2000"/>
              <a:t>Used scaled numeric features, as well as one hot encoded genres as input features</a:t>
            </a:r>
            <a:endParaRPr sz="2000"/>
          </a:p>
        </p:txBody>
      </p:sp>
      <p:pic>
        <p:nvPicPr>
          <p:cNvPr id="116" name="Google Shape;116;p21"/>
          <p:cNvPicPr preferRelativeResize="0"/>
          <p:nvPr/>
        </p:nvPicPr>
        <p:blipFill>
          <a:blip r:embed="rId3">
            <a:alphaModFix/>
          </a:blip>
          <a:stretch>
            <a:fillRect/>
          </a:stretch>
        </p:blipFill>
        <p:spPr>
          <a:xfrm>
            <a:off x="5276075" y="3518326"/>
            <a:ext cx="3435252" cy="121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