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9" roundtripDataSignature="AMtx7mjqNojst9cEufWbgPhxH4Llt6Hm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65FFD94-F6EB-4B5D-B313-0F2BB71E7617}">
  <a:tblStyle styleId="{465FFD94-F6EB-4B5D-B313-0F2BB71E761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Average-regular.fntdata"/><Relationship Id="rId25" Type="http://schemas.openxmlformats.org/officeDocument/2006/relationships/slide" Target="slides/slide19.xml"/><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this project we are going to work on NBA data set which is scrapped from NBA website. </a:t>
            </a:r>
            <a:endParaRPr/>
          </a:p>
          <a:p>
            <a:pPr indent="0" lvl="0" marL="0" rtl="0" algn="l">
              <a:lnSpc>
                <a:spcPct val="100000"/>
              </a:lnSpc>
              <a:spcBef>
                <a:spcPts val="0"/>
              </a:spcBef>
              <a:spcAft>
                <a:spcPts val="0"/>
              </a:spcAft>
              <a:buSzPts val="1100"/>
              <a:buNone/>
            </a:pPr>
            <a:r>
              <a:rPr lang="en"/>
              <a:t>The objective is predicting the outcome of the matches that could satisfy business cases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The data set is a longitudinal which will allow us to use  the historical data.</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We are going to use historical data to figure out how each team performed in the past.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We will also use the historical live data to predict the match result half way through the game.</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1"/>
          <p:cNvGrpSpPr/>
          <p:nvPr/>
        </p:nvGrpSpPr>
        <p:grpSpPr>
          <a:xfrm>
            <a:off x="4350279" y="2855377"/>
            <a:ext cx="443589" cy="105632"/>
            <a:chOff x="4137525" y="2915950"/>
            <a:chExt cx="869100" cy="207000"/>
          </a:xfrm>
        </p:grpSpPr>
        <p:sp>
          <p:nvSpPr>
            <p:cNvPr id="11" name="Google Shape;11;p2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1"/>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1"/>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1"/>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21"/>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30"/>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30"/>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3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2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23"/>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2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2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2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2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2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2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27"/>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2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28"/>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2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28"/>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28"/>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2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5" name="Google Shape;45;p2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2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2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2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basketball-reference.com/leagues/NBA_"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800"/>
              <a:buNone/>
            </a:pPr>
            <a:r>
              <a:rPr lang="en"/>
              <a:t>Predicting NBA Playoffs with Machine Learning</a:t>
            </a:r>
            <a:endParaRPr/>
          </a:p>
        </p:txBody>
      </p:sp>
      <p:sp>
        <p:nvSpPr>
          <p:cNvPr id="60" name="Google Shape;60;p1"/>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fontScale="92500"/>
          </a:bodyPr>
          <a:lstStyle/>
          <a:p>
            <a:pPr indent="0" lvl="0" marL="0" rtl="0" algn="ctr">
              <a:lnSpc>
                <a:spcPct val="100000"/>
              </a:lnSpc>
              <a:spcBef>
                <a:spcPts val="0"/>
              </a:spcBef>
              <a:spcAft>
                <a:spcPts val="0"/>
              </a:spcAft>
              <a:buSzPct val="108108"/>
              <a:buNone/>
            </a:pPr>
            <a:r>
              <a:rPr lang="en"/>
              <a:t>IST 707: Machine Learning Final Project</a:t>
            </a:r>
            <a:endParaRPr/>
          </a:p>
          <a:p>
            <a:pPr indent="0" lvl="0" marL="0" rtl="0" algn="ctr">
              <a:lnSpc>
                <a:spcPct val="100000"/>
              </a:lnSpc>
              <a:spcBef>
                <a:spcPts val="0"/>
              </a:spcBef>
              <a:spcAft>
                <a:spcPts val="0"/>
              </a:spcAft>
              <a:buSzPct val="108108"/>
              <a:buNone/>
            </a:pPr>
            <a:r>
              <a:rPr lang="en"/>
              <a:t>Emani Jones, Casey Walsh, Daniel Eaton, Seyed Alireza Zarrin Mehr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preprocessing:</a:t>
            </a:r>
            <a:endParaRPr/>
          </a:p>
        </p:txBody>
      </p:sp>
      <p:sp>
        <p:nvSpPr>
          <p:cNvPr id="114" name="Google Shape;114;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The data has got scraped from the basketball references website</a:t>
            </a:r>
            <a:endParaRPr/>
          </a:p>
          <a:p>
            <a:pPr indent="457200" lvl="0" marL="0" rtl="0" algn="l">
              <a:lnSpc>
                <a:spcPct val="115000"/>
              </a:lnSpc>
              <a:spcBef>
                <a:spcPts val="1200"/>
              </a:spcBef>
              <a:spcAft>
                <a:spcPts val="0"/>
              </a:spcAft>
              <a:buSzPts val="1800"/>
              <a:buNone/>
            </a:pPr>
            <a:r>
              <a:rPr lang="en"/>
              <a:t>(</a:t>
            </a:r>
            <a:r>
              <a:rPr lang="en" u="sng">
                <a:solidFill>
                  <a:schemeClr val="hlink"/>
                </a:solidFill>
                <a:hlinkClick r:id="rId3"/>
              </a:rPr>
              <a:t>https://www.basketball-reference.com/leagues/NBA_</a:t>
            </a:r>
            <a:r>
              <a:rPr lang="en"/>
              <a:t>)</a:t>
            </a:r>
            <a:endParaRPr/>
          </a:p>
          <a:p>
            <a:pPr indent="0" lvl="0" marL="0" rtl="0" algn="l">
              <a:lnSpc>
                <a:spcPct val="115000"/>
              </a:lnSpc>
              <a:spcBef>
                <a:spcPts val="1200"/>
              </a:spcBef>
              <a:spcAft>
                <a:spcPts val="0"/>
              </a:spcAft>
              <a:buSzPts val="1800"/>
              <a:buNone/>
            </a:pPr>
            <a:r>
              <a:rPr lang="en"/>
              <a:t>Number of positions has got decreased to 5 main positions to reduce dimensionality.</a:t>
            </a:r>
            <a:endParaRPr/>
          </a:p>
          <a:p>
            <a:pPr indent="0" lvl="0" marL="0" rtl="0" algn="l">
              <a:lnSpc>
                <a:spcPct val="115000"/>
              </a:lnSpc>
              <a:spcBef>
                <a:spcPts val="1200"/>
              </a:spcBef>
              <a:spcAft>
                <a:spcPts val="0"/>
              </a:spcAft>
              <a:buSzPts val="1800"/>
              <a:buNone/>
            </a:pPr>
            <a:r>
              <a:rPr lang="en"/>
              <a:t> 	For Example: </a:t>
            </a:r>
            <a:endParaRPr/>
          </a:p>
          <a:p>
            <a:pPr indent="0" lvl="0" marL="0" rtl="0" algn="l">
              <a:lnSpc>
                <a:spcPct val="115000"/>
              </a:lnSpc>
              <a:spcBef>
                <a:spcPts val="1200"/>
              </a:spcBef>
              <a:spcAft>
                <a:spcPts val="1200"/>
              </a:spcAft>
              <a:buSzPts val="1800"/>
              <a:buNone/>
            </a:pPr>
            <a:r>
              <a:t/>
            </a:r>
            <a:endParaRPr/>
          </a:p>
        </p:txBody>
      </p:sp>
      <p:graphicFrame>
        <p:nvGraphicFramePr>
          <p:cNvPr id="115" name="Google Shape;115;p10"/>
          <p:cNvGraphicFramePr/>
          <p:nvPr/>
        </p:nvGraphicFramePr>
        <p:xfrm>
          <a:off x="6393075" y="3047238"/>
          <a:ext cx="3000000" cy="3000000"/>
        </p:xfrm>
        <a:graphic>
          <a:graphicData uri="http://schemas.openxmlformats.org/drawingml/2006/table">
            <a:tbl>
              <a:tblPr>
                <a:noFill/>
                <a:tableStyleId>{465FFD94-F6EB-4B5D-B313-0F2BB71E7617}</a:tableStyleId>
              </a:tblPr>
              <a:tblGrid>
                <a:gridCol w="460775"/>
                <a:gridCol w="460775"/>
                <a:gridCol w="460775"/>
                <a:gridCol w="460775"/>
                <a:gridCol w="46077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SG</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PG</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SF</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C</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PF</a:t>
                      </a:r>
                      <a:endParaRPr sz="1400" u="none" cap="none" strike="noStrike">
                        <a:solidFill>
                          <a:schemeClr val="dk1"/>
                        </a:solidFil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1</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0</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1</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0</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0</a:t>
                      </a:r>
                      <a:endParaRPr sz="1400" u="none" cap="none" strike="noStrike">
                        <a:solidFill>
                          <a:schemeClr val="dk1"/>
                        </a:solidFil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1</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1</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1</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0</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0</a:t>
                      </a:r>
                      <a:endParaRPr sz="1400" u="none" cap="none" strike="noStrike">
                        <a:solidFill>
                          <a:schemeClr val="dk1"/>
                        </a:solidFill>
                      </a:endParaRPr>
                    </a:p>
                  </a:txBody>
                  <a:tcPr marT="91425" marB="91425" marR="91425" marL="91425"/>
                </a:tc>
              </a:tr>
            </a:tbl>
          </a:graphicData>
        </a:graphic>
      </p:graphicFrame>
      <p:graphicFrame>
        <p:nvGraphicFramePr>
          <p:cNvPr id="116" name="Google Shape;116;p10"/>
          <p:cNvGraphicFramePr/>
          <p:nvPr/>
        </p:nvGraphicFramePr>
        <p:xfrm>
          <a:off x="942425" y="3047238"/>
          <a:ext cx="3000000" cy="3000000"/>
        </p:xfrm>
        <a:graphic>
          <a:graphicData uri="http://schemas.openxmlformats.org/drawingml/2006/table">
            <a:tbl>
              <a:tblPr>
                <a:noFill/>
                <a:tableStyleId>{465FFD94-F6EB-4B5D-B313-0F2BB71E7617}</a:tableStyleId>
              </a:tblPr>
              <a:tblGrid>
                <a:gridCol w="701800"/>
                <a:gridCol w="701800"/>
                <a:gridCol w="701800"/>
                <a:gridCol w="701800"/>
                <a:gridCol w="701800"/>
                <a:gridCol w="701800"/>
              </a:tblGrid>
              <a:tr h="426675">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solidFill>
                            <a:schemeClr val="dk1"/>
                          </a:solidFill>
                        </a:rPr>
                        <a:t>SG-SF</a:t>
                      </a:r>
                      <a:endParaRPr sz="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solidFill>
                            <a:schemeClr val="dk1"/>
                          </a:solidFill>
                        </a:rPr>
                        <a:t>PF-C</a:t>
                      </a:r>
                      <a:endParaRPr sz="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solidFill>
                            <a:schemeClr val="dk1"/>
                          </a:solidFill>
                        </a:rPr>
                        <a:t>SG-PG</a:t>
                      </a:r>
                      <a:endParaRPr sz="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solidFill>
                            <a:schemeClr val="dk1"/>
                          </a:solidFill>
                        </a:rPr>
                        <a:t>SF-SG</a:t>
                      </a:r>
                      <a:endParaRPr sz="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solidFill>
                            <a:schemeClr val="dk1"/>
                          </a:solidFill>
                        </a:rPr>
                        <a:t>SF-C</a:t>
                      </a:r>
                      <a:endParaRPr sz="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solidFill>
                            <a:schemeClr val="dk1"/>
                          </a:solidFill>
                        </a:rPr>
                        <a:t>SG-PG-SF</a:t>
                      </a:r>
                      <a:endParaRPr sz="800" u="none" cap="none" strike="noStrike">
                        <a:solidFill>
                          <a:schemeClr val="dk1"/>
                        </a:solidFil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1</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0</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0</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0</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0</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0</a:t>
                      </a:r>
                      <a:endParaRPr sz="1400" u="none" cap="none" strike="noStrike">
                        <a:solidFill>
                          <a:schemeClr val="dk1"/>
                        </a:solidFil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0</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0</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0</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0</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0</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1</a:t>
                      </a:r>
                      <a:endParaRPr sz="1400" u="none" cap="none" strike="noStrike">
                        <a:solidFill>
                          <a:schemeClr val="dk1"/>
                        </a:solidFill>
                      </a:endParaRPr>
                    </a:p>
                  </a:txBody>
                  <a:tcPr marT="91425" marB="91425" marR="91425" marL="91425"/>
                </a:tc>
              </a:tr>
            </a:tbl>
          </a:graphicData>
        </a:graphic>
      </p:graphicFrame>
      <p:cxnSp>
        <p:nvCxnSpPr>
          <p:cNvPr id="117" name="Google Shape;117;p10"/>
          <p:cNvCxnSpPr/>
          <p:nvPr/>
        </p:nvCxnSpPr>
        <p:spPr>
          <a:xfrm>
            <a:off x="5338925" y="3686625"/>
            <a:ext cx="888300" cy="9000"/>
          </a:xfrm>
          <a:prstGeom prst="straightConnector1">
            <a:avLst/>
          </a:prstGeom>
          <a:noFill/>
          <a:ln cap="flat" cmpd="sng" w="76200">
            <a:solidFill>
              <a:schemeClr val="dk2"/>
            </a:solidFill>
            <a:prstDash val="solid"/>
            <a:round/>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How Many Clusters :</a:t>
            </a:r>
            <a:endParaRPr/>
          </a:p>
        </p:txBody>
      </p:sp>
      <p:sp>
        <p:nvSpPr>
          <p:cNvPr id="123" name="Google Shape;123;p11"/>
          <p:cNvSpPr txBox="1"/>
          <p:nvPr>
            <p:ph idx="1" type="body"/>
          </p:nvPr>
        </p:nvSpPr>
        <p:spPr>
          <a:xfrm>
            <a:off x="311700" y="1152475"/>
            <a:ext cx="28707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en"/>
              <a:t>Using the Elbow method we found that 3 or 4 clusters will yield the best results:</a:t>
            </a:r>
            <a:endParaRPr/>
          </a:p>
          <a:p>
            <a:pPr indent="0" lvl="0" marL="0" rtl="0" algn="l">
              <a:lnSpc>
                <a:spcPct val="115000"/>
              </a:lnSpc>
              <a:spcBef>
                <a:spcPts val="1200"/>
              </a:spcBef>
              <a:spcAft>
                <a:spcPts val="1200"/>
              </a:spcAft>
              <a:buSzPts val="1400"/>
              <a:buNone/>
            </a:pPr>
            <a:r>
              <a:t/>
            </a:r>
            <a:endParaRPr/>
          </a:p>
        </p:txBody>
      </p:sp>
      <p:pic>
        <p:nvPicPr>
          <p:cNvPr id="124" name="Google Shape;124;p11"/>
          <p:cNvPicPr preferRelativeResize="0"/>
          <p:nvPr/>
        </p:nvPicPr>
        <p:blipFill rotWithShape="1">
          <a:blip r:embed="rId3">
            <a:alphaModFix/>
          </a:blip>
          <a:srcRect b="0" l="0" r="0" t="0"/>
          <a:stretch/>
        </p:blipFill>
        <p:spPr>
          <a:xfrm>
            <a:off x="503200" y="2154325"/>
            <a:ext cx="2487700" cy="2487700"/>
          </a:xfrm>
          <a:prstGeom prst="rect">
            <a:avLst/>
          </a:prstGeom>
          <a:noFill/>
          <a:ln>
            <a:noFill/>
          </a:ln>
        </p:spPr>
      </p:pic>
      <p:sp>
        <p:nvSpPr>
          <p:cNvPr id="125" name="Google Shape;125;p11"/>
          <p:cNvSpPr txBox="1"/>
          <p:nvPr>
            <p:ph idx="2" type="body"/>
          </p:nvPr>
        </p:nvSpPr>
        <p:spPr>
          <a:xfrm>
            <a:off x="3404500" y="795625"/>
            <a:ext cx="2175900" cy="3773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en"/>
              <a:t>Clustering the players to 3 clusters:</a:t>
            </a:r>
            <a:endParaRPr/>
          </a:p>
          <a:p>
            <a:pPr indent="457200" lvl="0" marL="0" rtl="0" algn="l">
              <a:lnSpc>
                <a:spcPct val="115000"/>
              </a:lnSpc>
              <a:spcBef>
                <a:spcPts val="1200"/>
              </a:spcBef>
              <a:spcAft>
                <a:spcPts val="0"/>
              </a:spcAft>
              <a:buSzPts val="1400"/>
              <a:buNone/>
            </a:pPr>
            <a:r>
              <a:rPr lang="en"/>
              <a:t>Less overlap</a:t>
            </a:r>
            <a:endParaRPr/>
          </a:p>
          <a:p>
            <a:pPr indent="0" lvl="0" marL="0" rtl="0" algn="l">
              <a:lnSpc>
                <a:spcPct val="115000"/>
              </a:lnSpc>
              <a:spcBef>
                <a:spcPts val="1200"/>
              </a:spcBef>
              <a:spcAft>
                <a:spcPts val="1200"/>
              </a:spcAft>
              <a:buSzPts val="1400"/>
              <a:buNone/>
            </a:pPr>
            <a:r>
              <a:t/>
            </a:r>
            <a:endParaRPr/>
          </a:p>
        </p:txBody>
      </p:sp>
      <p:sp>
        <p:nvSpPr>
          <p:cNvPr id="126" name="Google Shape;126;p11"/>
          <p:cNvSpPr txBox="1"/>
          <p:nvPr>
            <p:ph idx="2" type="body"/>
          </p:nvPr>
        </p:nvSpPr>
        <p:spPr>
          <a:xfrm>
            <a:off x="6268725" y="795475"/>
            <a:ext cx="2175900" cy="3773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en"/>
              <a:t>Clustering the players to 4 clusters:</a:t>
            </a:r>
            <a:endParaRPr/>
          </a:p>
          <a:p>
            <a:pPr indent="457200" lvl="0" marL="0" rtl="0" algn="l">
              <a:lnSpc>
                <a:spcPct val="115000"/>
              </a:lnSpc>
              <a:spcBef>
                <a:spcPts val="1200"/>
              </a:spcBef>
              <a:spcAft>
                <a:spcPts val="0"/>
              </a:spcAft>
              <a:buSzPts val="1400"/>
              <a:buNone/>
            </a:pPr>
            <a:r>
              <a:rPr lang="en"/>
              <a:t>More overlap</a:t>
            </a:r>
            <a:endParaRPr/>
          </a:p>
          <a:p>
            <a:pPr indent="0" lvl="0" marL="0" rtl="0" algn="l">
              <a:lnSpc>
                <a:spcPct val="115000"/>
              </a:lnSpc>
              <a:spcBef>
                <a:spcPts val="1200"/>
              </a:spcBef>
              <a:spcAft>
                <a:spcPts val="1200"/>
              </a:spcAft>
              <a:buSzPts val="1400"/>
              <a:buNone/>
            </a:pPr>
            <a:r>
              <a:t/>
            </a:r>
            <a:endParaRPr/>
          </a:p>
        </p:txBody>
      </p:sp>
      <p:pic>
        <p:nvPicPr>
          <p:cNvPr id="127" name="Google Shape;127;p11"/>
          <p:cNvPicPr preferRelativeResize="0"/>
          <p:nvPr/>
        </p:nvPicPr>
        <p:blipFill rotWithShape="1">
          <a:blip r:embed="rId4">
            <a:alphaModFix/>
          </a:blip>
          <a:srcRect b="0" l="0" r="0" t="0"/>
          <a:stretch/>
        </p:blipFill>
        <p:spPr>
          <a:xfrm>
            <a:off x="3518213" y="2190825"/>
            <a:ext cx="2414700" cy="2414700"/>
          </a:xfrm>
          <a:prstGeom prst="rect">
            <a:avLst/>
          </a:prstGeom>
          <a:noFill/>
          <a:ln>
            <a:noFill/>
          </a:ln>
        </p:spPr>
      </p:pic>
      <p:pic>
        <p:nvPicPr>
          <p:cNvPr id="128" name="Google Shape;128;p11"/>
          <p:cNvPicPr preferRelativeResize="0"/>
          <p:nvPr/>
        </p:nvPicPr>
        <p:blipFill rotWithShape="1">
          <a:blip r:embed="rId5">
            <a:alphaModFix/>
          </a:blip>
          <a:srcRect b="0" l="0" r="0" t="0"/>
          <a:stretch/>
        </p:blipFill>
        <p:spPr>
          <a:xfrm>
            <a:off x="6355825" y="2190837"/>
            <a:ext cx="2414674" cy="24146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2"/>
          <p:cNvSpPr txBox="1"/>
          <p:nvPr>
            <p:ph type="title"/>
          </p:nvPr>
        </p:nvSpPr>
        <p:spPr>
          <a:xfrm>
            <a:off x="311700" y="1494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Cluster 3 Big Men</a:t>
            </a:r>
            <a:endParaRPr/>
          </a:p>
        </p:txBody>
      </p:sp>
      <p:sp>
        <p:nvSpPr>
          <p:cNvPr id="134" name="Google Shape;134;p12"/>
          <p:cNvSpPr txBox="1"/>
          <p:nvPr>
            <p:ph idx="1" type="body"/>
          </p:nvPr>
        </p:nvSpPr>
        <p:spPr>
          <a:xfrm>
            <a:off x="311700" y="768200"/>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Mainly Power forwards and centers</a:t>
            </a:r>
            <a:endParaRPr/>
          </a:p>
          <a:p>
            <a:pPr indent="-342900" lvl="0" marL="457200" rtl="0" algn="l">
              <a:lnSpc>
                <a:spcPct val="115000"/>
              </a:lnSpc>
              <a:spcBef>
                <a:spcPts val="0"/>
              </a:spcBef>
              <a:spcAft>
                <a:spcPts val="0"/>
              </a:spcAft>
              <a:buSzPts val="1800"/>
              <a:buChar char="●"/>
            </a:pPr>
            <a:r>
              <a:rPr lang="en"/>
              <a:t>Lower 3 Point Rate</a:t>
            </a:r>
            <a:endParaRPr/>
          </a:p>
          <a:p>
            <a:pPr indent="-342900" lvl="0" marL="457200" rtl="0" algn="l">
              <a:lnSpc>
                <a:spcPct val="115000"/>
              </a:lnSpc>
              <a:spcBef>
                <a:spcPts val="0"/>
              </a:spcBef>
              <a:spcAft>
                <a:spcPts val="0"/>
              </a:spcAft>
              <a:buSzPts val="1800"/>
              <a:buChar char="●"/>
            </a:pPr>
            <a:r>
              <a:rPr lang="en"/>
              <a:t>Higher rebounding and block rate </a:t>
            </a:r>
            <a:endParaRPr/>
          </a:p>
        </p:txBody>
      </p:sp>
      <p:pic>
        <p:nvPicPr>
          <p:cNvPr id="135" name="Google Shape;135;p12"/>
          <p:cNvPicPr preferRelativeResize="0"/>
          <p:nvPr/>
        </p:nvPicPr>
        <p:blipFill rotWithShape="1">
          <a:blip r:embed="rId3">
            <a:alphaModFix/>
          </a:blip>
          <a:srcRect b="0" l="0" r="0" t="0"/>
          <a:stretch/>
        </p:blipFill>
        <p:spPr>
          <a:xfrm>
            <a:off x="4315800" y="1947875"/>
            <a:ext cx="4598098" cy="2788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3"/>
          <p:cNvPicPr preferRelativeResize="0"/>
          <p:nvPr/>
        </p:nvPicPr>
        <p:blipFill rotWithShape="1">
          <a:blip r:embed="rId3">
            <a:alphaModFix/>
          </a:blip>
          <a:srcRect b="0" l="0" r="0" t="0"/>
          <a:stretch/>
        </p:blipFill>
        <p:spPr>
          <a:xfrm>
            <a:off x="443250" y="1105825"/>
            <a:ext cx="3777776" cy="2669625"/>
          </a:xfrm>
          <a:prstGeom prst="rect">
            <a:avLst/>
          </a:prstGeom>
          <a:noFill/>
          <a:ln>
            <a:noFill/>
          </a:ln>
        </p:spPr>
      </p:pic>
      <p:pic>
        <p:nvPicPr>
          <p:cNvPr id="141" name="Google Shape;141;p13"/>
          <p:cNvPicPr preferRelativeResize="0"/>
          <p:nvPr/>
        </p:nvPicPr>
        <p:blipFill rotWithShape="1">
          <a:blip r:embed="rId4">
            <a:alphaModFix/>
          </a:blip>
          <a:srcRect b="0" l="0" r="0" t="0"/>
          <a:stretch/>
        </p:blipFill>
        <p:spPr>
          <a:xfrm>
            <a:off x="4572000" y="1105825"/>
            <a:ext cx="3993199" cy="2669625"/>
          </a:xfrm>
          <a:prstGeom prst="rect">
            <a:avLst/>
          </a:prstGeom>
          <a:noFill/>
          <a:ln>
            <a:noFill/>
          </a:ln>
        </p:spPr>
      </p:pic>
      <p:sp>
        <p:nvSpPr>
          <p:cNvPr id="142" name="Google Shape;142;p13"/>
          <p:cNvSpPr txBox="1"/>
          <p:nvPr/>
        </p:nvSpPr>
        <p:spPr>
          <a:xfrm>
            <a:off x="443250" y="3899650"/>
            <a:ext cx="8121900" cy="1154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verage"/>
                <a:ea typeface="Average"/>
                <a:cs typeface="Average"/>
                <a:sym typeface="Average"/>
              </a:rPr>
              <a:t>C - Center</a:t>
            </a:r>
            <a:endParaRPr b="0" i="0" sz="900" u="none" cap="none" strike="noStrike">
              <a:solidFill>
                <a:schemeClr val="dk1"/>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verage"/>
                <a:ea typeface="Average"/>
                <a:cs typeface="Average"/>
                <a:sym typeface="Average"/>
              </a:rPr>
              <a:t>PF - Power Forward</a:t>
            </a:r>
            <a:endParaRPr b="0" i="0" sz="900" u="none" cap="none" strike="noStrike">
              <a:solidFill>
                <a:schemeClr val="dk1"/>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verage"/>
                <a:ea typeface="Average"/>
                <a:cs typeface="Average"/>
                <a:sym typeface="Average"/>
              </a:rPr>
              <a:t>TRB% -- Total Rebound Percentage</a:t>
            </a:r>
            <a:endParaRPr b="0" i="0" sz="900" u="none" cap="none" strike="noStrike">
              <a:solidFill>
                <a:schemeClr val="dk1"/>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verage"/>
                <a:ea typeface="Average"/>
                <a:cs typeface="Average"/>
                <a:sym typeface="Average"/>
              </a:rPr>
              <a:t>An estimate of the percentage of available rebounds a player grabbed while they were on the floor.</a:t>
            </a:r>
            <a:endParaRPr b="0" i="0" sz="900" u="none" cap="none" strike="noStrike">
              <a:solidFill>
                <a:schemeClr val="dk1"/>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verage"/>
                <a:ea typeface="Average"/>
                <a:cs typeface="Average"/>
                <a:sym typeface="Average"/>
              </a:rPr>
              <a:t>3PAr -- 3-Point Attempt Rate</a:t>
            </a:r>
            <a:endParaRPr b="0" i="0" sz="900" u="none" cap="none" strike="noStrike">
              <a:solidFill>
                <a:schemeClr val="dk1"/>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verage"/>
                <a:ea typeface="Average"/>
                <a:cs typeface="Average"/>
                <a:sym typeface="Average"/>
              </a:rPr>
              <a:t>Percentage of FG Attempts from 3-Point Range</a:t>
            </a:r>
            <a:endParaRPr b="0" i="0" sz="900" u="none" cap="none" strike="noStrike">
              <a:solidFill>
                <a:schemeClr val="dk1"/>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4"/>
          <p:cNvSpPr txBox="1"/>
          <p:nvPr>
            <p:ph type="title"/>
          </p:nvPr>
        </p:nvSpPr>
        <p:spPr>
          <a:xfrm>
            <a:off x="276150" y="205175"/>
            <a:ext cx="8520600" cy="878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Cluster 1 (Superstars and Stars) &amp; Cluster 2 (Role Players and Bench)</a:t>
            </a:r>
            <a:endParaRPr/>
          </a:p>
        </p:txBody>
      </p:sp>
      <p:sp>
        <p:nvSpPr>
          <p:cNvPr id="148" name="Google Shape;148;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Mostly guards and Wing Players</a:t>
            </a:r>
            <a:endParaRPr/>
          </a:p>
          <a:p>
            <a:pPr indent="-317500" lvl="1" marL="914400" rtl="0" algn="l">
              <a:lnSpc>
                <a:spcPct val="115000"/>
              </a:lnSpc>
              <a:spcBef>
                <a:spcPts val="0"/>
              </a:spcBef>
              <a:spcAft>
                <a:spcPts val="0"/>
              </a:spcAft>
              <a:buSzPts val="1400"/>
              <a:buChar char="○"/>
            </a:pPr>
            <a:r>
              <a:rPr lang="en"/>
              <a:t>There is not much of a difference between the playing styles of the two clusters</a:t>
            </a:r>
            <a:endParaRPr/>
          </a:p>
          <a:p>
            <a:pPr indent="-342900" lvl="0" marL="457200" rtl="0" algn="l">
              <a:lnSpc>
                <a:spcPct val="115000"/>
              </a:lnSpc>
              <a:spcBef>
                <a:spcPts val="0"/>
              </a:spcBef>
              <a:spcAft>
                <a:spcPts val="0"/>
              </a:spcAft>
              <a:buSzPts val="1800"/>
              <a:buChar char="●"/>
            </a:pPr>
            <a:r>
              <a:rPr lang="en"/>
              <a:t>The difference lies in the Minutes Played and Win Shares of the Players</a:t>
            </a:r>
            <a:endParaRPr/>
          </a:p>
          <a:p>
            <a:pPr indent="0" lvl="0" marL="0" rtl="0" algn="l">
              <a:lnSpc>
                <a:spcPct val="115000"/>
              </a:lnSpc>
              <a:spcBef>
                <a:spcPts val="1200"/>
              </a:spcBef>
              <a:spcAft>
                <a:spcPts val="1200"/>
              </a:spcAft>
              <a:buSzPts val="1800"/>
              <a:buNone/>
            </a:pPr>
            <a:r>
              <a:t/>
            </a:r>
            <a:endParaRPr/>
          </a:p>
        </p:txBody>
      </p:sp>
      <p:pic>
        <p:nvPicPr>
          <p:cNvPr id="149" name="Google Shape;149;p14"/>
          <p:cNvPicPr preferRelativeResize="0"/>
          <p:nvPr/>
        </p:nvPicPr>
        <p:blipFill rotWithShape="1">
          <a:blip r:embed="rId3">
            <a:alphaModFix/>
          </a:blip>
          <a:srcRect b="0" l="0" r="0" t="0"/>
          <a:stretch/>
        </p:blipFill>
        <p:spPr>
          <a:xfrm>
            <a:off x="670300" y="2214300"/>
            <a:ext cx="3479725" cy="2459000"/>
          </a:xfrm>
          <a:prstGeom prst="rect">
            <a:avLst/>
          </a:prstGeom>
          <a:noFill/>
          <a:ln>
            <a:noFill/>
          </a:ln>
        </p:spPr>
      </p:pic>
      <p:sp>
        <p:nvSpPr>
          <p:cNvPr id="150" name="Google Shape;150;p14"/>
          <p:cNvSpPr txBox="1"/>
          <p:nvPr/>
        </p:nvSpPr>
        <p:spPr>
          <a:xfrm>
            <a:off x="4303050" y="3842000"/>
            <a:ext cx="50313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verage"/>
                <a:ea typeface="Average"/>
                <a:cs typeface="Average"/>
                <a:sym typeface="Average"/>
              </a:rPr>
              <a:t>WS -- Win Shares</a:t>
            </a:r>
            <a:endParaRPr b="0" i="0" sz="1400" u="none" cap="none" strike="noStrike">
              <a:solidFill>
                <a:schemeClr val="dk1"/>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verage"/>
                <a:ea typeface="Average"/>
                <a:cs typeface="Average"/>
                <a:sym typeface="Average"/>
              </a:rPr>
              <a:t>An estimate of the number of wins contributed by a player.</a:t>
            </a:r>
            <a:endParaRPr b="0" i="0" sz="1400" u="none" cap="none" strike="noStrike">
              <a:solidFill>
                <a:schemeClr val="dk1"/>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verage"/>
                <a:ea typeface="Average"/>
                <a:cs typeface="Average"/>
                <a:sym typeface="Average"/>
              </a:rPr>
              <a:t>MP -- Minutes Played</a:t>
            </a:r>
            <a:endParaRPr b="0" i="0" sz="1400" u="none" cap="none" strike="noStrike">
              <a:solidFill>
                <a:schemeClr val="dk1"/>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5"/>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How the Clusters Affected Our Models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311700" y="1088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Regression Models</a:t>
            </a:r>
            <a:endParaRPr/>
          </a:p>
        </p:txBody>
      </p:sp>
      <p:sp>
        <p:nvSpPr>
          <p:cNvPr id="161" name="Google Shape;161;p16"/>
          <p:cNvSpPr txBox="1"/>
          <p:nvPr>
            <p:ph idx="1" type="body"/>
          </p:nvPr>
        </p:nvSpPr>
        <p:spPr>
          <a:xfrm>
            <a:off x="311700" y="681550"/>
            <a:ext cx="8520600" cy="41931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SzPct val="142857"/>
              <a:buNone/>
            </a:pPr>
            <a:r>
              <a:rPr lang="en"/>
              <a:t>Logistic Regression</a:t>
            </a:r>
            <a:endParaRPr/>
          </a:p>
          <a:p>
            <a:pPr indent="-308610" lvl="0" marL="457200" rtl="0" algn="l">
              <a:lnSpc>
                <a:spcPct val="115000"/>
              </a:lnSpc>
              <a:spcBef>
                <a:spcPts val="1200"/>
              </a:spcBef>
              <a:spcAft>
                <a:spcPts val="0"/>
              </a:spcAft>
              <a:buSzPct val="100000"/>
              <a:buChar char="●"/>
            </a:pPr>
            <a:r>
              <a:rPr lang="en"/>
              <a:t>All 3 cluster where significant predictors</a:t>
            </a:r>
            <a:endParaRPr/>
          </a:p>
          <a:p>
            <a:pPr indent="-308610" lvl="0" marL="457200" rtl="0" algn="l">
              <a:lnSpc>
                <a:spcPct val="115000"/>
              </a:lnSpc>
              <a:spcBef>
                <a:spcPts val="0"/>
              </a:spcBef>
              <a:spcAft>
                <a:spcPts val="0"/>
              </a:spcAft>
              <a:buSzPct val="100000"/>
              <a:buChar char="●"/>
            </a:pPr>
            <a:r>
              <a:rPr lang="en"/>
              <a:t>Performed better than the previous model</a:t>
            </a:r>
            <a:endParaRPr/>
          </a:p>
          <a:p>
            <a:pPr indent="-308610" lvl="0" marL="457200" rtl="0" algn="l">
              <a:lnSpc>
                <a:spcPct val="115000"/>
              </a:lnSpc>
              <a:spcBef>
                <a:spcPts val="0"/>
              </a:spcBef>
              <a:spcAft>
                <a:spcPts val="0"/>
              </a:spcAft>
              <a:buSzPct val="100000"/>
              <a:buChar char="●"/>
            </a:pPr>
            <a:r>
              <a:rPr lang="en"/>
              <a:t>RMSE        Rsquared  	 MAE      </a:t>
            </a:r>
            <a:endParaRPr/>
          </a:p>
          <a:p>
            <a:pPr indent="457200" lvl="0" marL="0" rtl="0" algn="l">
              <a:lnSpc>
                <a:spcPct val="115000"/>
              </a:lnSpc>
              <a:spcBef>
                <a:spcPts val="1200"/>
              </a:spcBef>
              <a:spcAft>
                <a:spcPts val="0"/>
              </a:spcAft>
              <a:buSzPct val="142857"/>
              <a:buNone/>
            </a:pPr>
            <a:r>
              <a:rPr lang="en"/>
              <a:t>0.0682		0.807		0.0462</a:t>
            </a:r>
            <a:endParaRPr/>
          </a:p>
          <a:p>
            <a:pPr indent="0" lvl="0" marL="0" rtl="0" algn="l">
              <a:lnSpc>
                <a:spcPct val="115000"/>
              </a:lnSpc>
              <a:spcBef>
                <a:spcPts val="1200"/>
              </a:spcBef>
              <a:spcAft>
                <a:spcPts val="0"/>
              </a:spcAft>
              <a:buSzPct val="142857"/>
              <a:buNone/>
            </a:pPr>
            <a:r>
              <a:rPr lang="en"/>
              <a:t>Logistic Regression</a:t>
            </a:r>
            <a:endParaRPr/>
          </a:p>
          <a:p>
            <a:pPr indent="-308610" lvl="0" marL="457200" rtl="0" algn="l">
              <a:lnSpc>
                <a:spcPct val="115000"/>
              </a:lnSpc>
              <a:spcBef>
                <a:spcPts val="1200"/>
              </a:spcBef>
              <a:spcAft>
                <a:spcPts val="0"/>
              </a:spcAft>
              <a:buSzPct val="100000"/>
              <a:buChar char="●"/>
            </a:pPr>
            <a:r>
              <a:rPr lang="en"/>
              <a:t>The clusters were not significant predictors</a:t>
            </a:r>
            <a:endParaRPr/>
          </a:p>
          <a:p>
            <a:pPr indent="-308610" lvl="0" marL="457200" rtl="0" algn="l">
              <a:lnSpc>
                <a:spcPct val="115000"/>
              </a:lnSpc>
              <a:spcBef>
                <a:spcPts val="0"/>
              </a:spcBef>
              <a:spcAft>
                <a:spcPts val="0"/>
              </a:spcAft>
              <a:buSzPct val="100000"/>
              <a:buChar char="●"/>
            </a:pPr>
            <a:r>
              <a:rPr lang="en"/>
              <a:t>No change in the performance of the models</a:t>
            </a:r>
            <a:endParaRPr/>
          </a:p>
          <a:p>
            <a:pPr indent="0" lvl="0" marL="0" rtl="0" algn="l">
              <a:lnSpc>
                <a:spcPct val="115000"/>
              </a:lnSpc>
              <a:spcBef>
                <a:spcPts val="1200"/>
              </a:spcBef>
              <a:spcAft>
                <a:spcPts val="0"/>
              </a:spcAft>
              <a:buSzPct val="142857"/>
              <a:buNone/>
            </a:pPr>
            <a:r>
              <a:rPr lang="en"/>
              <a:t>Accuracy   Kappa    </a:t>
            </a:r>
            <a:endParaRPr/>
          </a:p>
          <a:p>
            <a:pPr indent="0" lvl="0" marL="0" rtl="0" algn="l">
              <a:lnSpc>
                <a:spcPct val="115000"/>
              </a:lnSpc>
              <a:spcBef>
                <a:spcPts val="1200"/>
              </a:spcBef>
              <a:spcAft>
                <a:spcPts val="0"/>
              </a:spcAft>
              <a:buSzPct val="142857"/>
              <a:buNone/>
            </a:pPr>
            <a:r>
              <a:rPr lang="en"/>
              <a:t>  0.6886     0.3771</a:t>
            </a:r>
            <a:endParaRPr/>
          </a:p>
          <a:p>
            <a:pPr indent="0" lvl="0" marL="0" rtl="0" algn="l">
              <a:lnSpc>
                <a:spcPct val="115000"/>
              </a:lnSpc>
              <a:spcBef>
                <a:spcPts val="1200"/>
              </a:spcBef>
              <a:spcAft>
                <a:spcPts val="0"/>
              </a:spcAft>
              <a:buSzPct val="142857"/>
              <a:buNone/>
            </a:pPr>
            <a:r>
              <a:rPr lang="en"/>
              <a:t>Pseudo Adjusted R Squared:  0.165</a:t>
            </a:r>
            <a:endParaRPr/>
          </a:p>
          <a:p>
            <a:pPr indent="0" lvl="0" marL="0" rtl="0" algn="l">
              <a:lnSpc>
                <a:spcPct val="115000"/>
              </a:lnSpc>
              <a:spcBef>
                <a:spcPts val="1200"/>
              </a:spcBef>
              <a:spcAft>
                <a:spcPts val="0"/>
              </a:spcAft>
              <a:buSzPct val="214285"/>
              <a:buNone/>
            </a:pP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SzPct val="285714"/>
              <a:buNone/>
            </a:pPr>
            <a:r>
              <a:t/>
            </a:r>
            <a:endParaRPr sz="9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SzPct val="142857"/>
              <a:buNone/>
            </a:pPr>
            <a:r>
              <a:t/>
            </a:r>
            <a:endParaRPr/>
          </a:p>
          <a:p>
            <a:pPr indent="0" lvl="0" marL="0" rtl="0" algn="l">
              <a:lnSpc>
                <a:spcPct val="115000"/>
              </a:lnSpc>
              <a:spcBef>
                <a:spcPts val="1200"/>
              </a:spcBef>
              <a:spcAft>
                <a:spcPts val="1200"/>
              </a:spcAft>
              <a:buSzPct val="142857"/>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Models - Random Forest and Neural Network after additional data</a:t>
            </a:r>
            <a:endParaRPr/>
          </a:p>
        </p:txBody>
      </p:sp>
      <p:sp>
        <p:nvSpPr>
          <p:cNvPr id="167" name="Google Shape;167;p17"/>
          <p:cNvSpPr txBox="1"/>
          <p:nvPr>
            <p:ph idx="1" type="body"/>
          </p:nvPr>
        </p:nvSpPr>
        <p:spPr>
          <a:xfrm>
            <a:off x="311700" y="1152475"/>
            <a:ext cx="8520600" cy="3900600"/>
          </a:xfrm>
          <a:prstGeom prst="rect">
            <a:avLst/>
          </a:prstGeom>
          <a:noFill/>
          <a:ln>
            <a:noFill/>
          </a:ln>
        </p:spPr>
        <p:txBody>
          <a:bodyPr anchorCtr="0" anchor="t" bIns="91425" lIns="91425" spcFirstLastPara="1" rIns="91425" wrap="square" tIns="91425">
            <a:normAutofit fontScale="92500" lnSpcReduction="10000"/>
          </a:bodyPr>
          <a:lstStyle/>
          <a:p>
            <a:pPr indent="-340232" lvl="0" marL="457200" rtl="0" algn="l">
              <a:lnSpc>
                <a:spcPct val="115000"/>
              </a:lnSpc>
              <a:spcBef>
                <a:spcPts val="0"/>
              </a:spcBef>
              <a:spcAft>
                <a:spcPts val="0"/>
              </a:spcAft>
              <a:buSzPct val="100000"/>
              <a:buFont typeface="Times New Roman"/>
              <a:buChar char="●"/>
            </a:pPr>
            <a:r>
              <a:rPr lang="en" sz="1900">
                <a:latin typeface="Times New Roman"/>
                <a:ea typeface="Times New Roman"/>
                <a:cs typeface="Times New Roman"/>
                <a:sym typeface="Times New Roman"/>
              </a:rPr>
              <a:t>Model Set Up</a:t>
            </a:r>
            <a:endParaRPr sz="1900">
              <a:latin typeface="Times New Roman"/>
              <a:ea typeface="Times New Roman"/>
              <a:cs typeface="Times New Roman"/>
              <a:sym typeface="Times New Roman"/>
            </a:endParaRPr>
          </a:p>
          <a:p>
            <a:pPr indent="-310832" lvl="0" marL="914400" rtl="0" algn="l">
              <a:lnSpc>
                <a:spcPct val="115000"/>
              </a:lnSpc>
              <a:spcBef>
                <a:spcPts val="0"/>
              </a:spcBef>
              <a:spcAft>
                <a:spcPts val="0"/>
              </a:spcAft>
              <a:buSzPct val="100000"/>
              <a:buChar char="●"/>
            </a:pPr>
            <a:r>
              <a:rPr lang="en" sz="1400">
                <a:latin typeface="Times New Roman"/>
                <a:ea typeface="Times New Roman"/>
                <a:cs typeface="Times New Roman"/>
                <a:sym typeface="Times New Roman"/>
              </a:rPr>
              <a:t>Features: Season Type, Home Advantage, Win Loss Lag, EFG Percent Lag, FTA Rate Lag, Team Turnover Percent Lag, Offensive Rebound Percent Lag, Opponent EFG Percent Lag, Opponent FTA Rate Lag, Opponent Turnover Percent Lag, and Opponent Offensive Rebound Percent Lag, </a:t>
            </a:r>
            <a:r>
              <a:rPr b="1" lang="en" sz="1400">
                <a:latin typeface="Times New Roman"/>
                <a:ea typeface="Times New Roman"/>
                <a:cs typeface="Times New Roman"/>
                <a:sym typeface="Times New Roman"/>
              </a:rPr>
              <a:t>Rating, Mean VORP, Mean BPM, Cluster 1-Superstars/stars, Cluster 2-Role players/bench players, Cluster 3-Big men</a:t>
            </a:r>
            <a:r>
              <a:rPr lang="en" sz="1400">
                <a:latin typeface="Times New Roman"/>
                <a:ea typeface="Times New Roman"/>
                <a:cs typeface="Times New Roman"/>
                <a:sym typeface="Times New Roman"/>
              </a:rPr>
              <a:t> (17 features total)</a:t>
            </a:r>
            <a:endParaRPr sz="1400">
              <a:latin typeface="Times New Roman"/>
              <a:ea typeface="Times New Roman"/>
              <a:cs typeface="Times New Roman"/>
              <a:sym typeface="Times New Roman"/>
            </a:endParaRPr>
          </a:p>
          <a:p>
            <a:pPr indent="-310832" lvl="0" marL="914400" rtl="0" algn="l">
              <a:lnSpc>
                <a:spcPct val="115000"/>
              </a:lnSpc>
              <a:spcBef>
                <a:spcPts val="0"/>
              </a:spcBef>
              <a:spcAft>
                <a:spcPts val="0"/>
              </a:spcAft>
              <a:buSzPct val="100000"/>
              <a:buFont typeface="Times New Roman"/>
              <a:buChar char="●"/>
            </a:pPr>
            <a:r>
              <a:rPr lang="en" sz="1400">
                <a:latin typeface="Times New Roman"/>
                <a:ea typeface="Times New Roman"/>
                <a:cs typeface="Times New Roman"/>
                <a:sym typeface="Times New Roman"/>
              </a:rPr>
              <a:t>Target: W/L</a:t>
            </a:r>
            <a:endParaRPr sz="1400">
              <a:latin typeface="Times New Roman"/>
              <a:ea typeface="Times New Roman"/>
              <a:cs typeface="Times New Roman"/>
              <a:sym typeface="Times New Roman"/>
            </a:endParaRPr>
          </a:p>
          <a:p>
            <a:pPr indent="-310832" lvl="0" marL="914400" rtl="0" algn="l">
              <a:lnSpc>
                <a:spcPct val="115000"/>
              </a:lnSpc>
              <a:spcBef>
                <a:spcPts val="0"/>
              </a:spcBef>
              <a:spcAft>
                <a:spcPts val="0"/>
              </a:spcAft>
              <a:buSzPct val="100000"/>
              <a:buFont typeface="Times New Roman"/>
              <a:buChar char="●"/>
            </a:pPr>
            <a:r>
              <a:rPr lang="en" sz="1400">
                <a:latin typeface="Times New Roman"/>
                <a:ea typeface="Times New Roman"/>
                <a:cs typeface="Times New Roman"/>
                <a:sym typeface="Times New Roman"/>
              </a:rPr>
              <a:t>Removed rows with missing data (removed about 10,000 rows of a data set with 65,000+ rows) </a:t>
            </a:r>
            <a:endParaRPr sz="1400">
              <a:latin typeface="Times New Roman"/>
              <a:ea typeface="Times New Roman"/>
              <a:cs typeface="Times New Roman"/>
              <a:sym typeface="Times New Roman"/>
            </a:endParaRPr>
          </a:p>
          <a:p>
            <a:pPr indent="-318565" lvl="0" marL="457200" rtl="0" algn="l">
              <a:lnSpc>
                <a:spcPct val="115000"/>
              </a:lnSpc>
              <a:spcBef>
                <a:spcPts val="0"/>
              </a:spcBef>
              <a:spcAft>
                <a:spcPts val="0"/>
              </a:spcAft>
              <a:buSzPct val="100000"/>
              <a:buFont typeface="Times New Roman"/>
              <a:buChar char="●"/>
            </a:pPr>
            <a:r>
              <a:rPr lang="en" sz="1531">
                <a:latin typeface="Times New Roman"/>
                <a:ea typeface="Times New Roman"/>
                <a:cs typeface="Times New Roman"/>
                <a:sym typeface="Times New Roman"/>
              </a:rPr>
              <a:t>Model performance</a:t>
            </a:r>
            <a:endParaRPr sz="1531">
              <a:latin typeface="Times New Roman"/>
              <a:ea typeface="Times New Roman"/>
              <a:cs typeface="Times New Roman"/>
              <a:sym typeface="Times New Roman"/>
            </a:endParaRPr>
          </a:p>
          <a:p>
            <a:pPr indent="0" lvl="0" marL="457200" rtl="0" algn="l">
              <a:lnSpc>
                <a:spcPct val="115000"/>
              </a:lnSpc>
              <a:spcBef>
                <a:spcPts val="1200"/>
              </a:spcBef>
              <a:spcAft>
                <a:spcPts val="0"/>
              </a:spcAft>
              <a:buSzPct val="127102"/>
              <a:buNone/>
            </a:pPr>
            <a:r>
              <a:rPr lang="en" sz="1531">
                <a:latin typeface="Times New Roman"/>
                <a:ea typeface="Times New Roman"/>
                <a:cs typeface="Times New Roman"/>
                <a:sym typeface="Times New Roman"/>
              </a:rPr>
              <a:t>Random Forest Regressor: 0.669 F1, Precision, Recall</a:t>
            </a:r>
            <a:endParaRPr sz="1531">
              <a:latin typeface="Times New Roman"/>
              <a:ea typeface="Times New Roman"/>
              <a:cs typeface="Times New Roman"/>
              <a:sym typeface="Times New Roman"/>
            </a:endParaRPr>
          </a:p>
          <a:p>
            <a:pPr indent="0" lvl="0" marL="457200" rtl="0" algn="l">
              <a:lnSpc>
                <a:spcPct val="115000"/>
              </a:lnSpc>
              <a:spcBef>
                <a:spcPts val="1200"/>
              </a:spcBef>
              <a:spcAft>
                <a:spcPts val="0"/>
              </a:spcAft>
              <a:buSzPct val="127102"/>
              <a:buNone/>
            </a:pPr>
            <a:r>
              <a:rPr lang="en" sz="1531">
                <a:latin typeface="Times New Roman"/>
                <a:ea typeface="Times New Roman"/>
                <a:cs typeface="Times New Roman"/>
                <a:sym typeface="Times New Roman"/>
              </a:rPr>
              <a:t>Neural Network(10,5,2): 0.692 F1, Precision, Recall</a:t>
            </a:r>
            <a:endParaRPr sz="1531">
              <a:latin typeface="Times New Roman"/>
              <a:ea typeface="Times New Roman"/>
              <a:cs typeface="Times New Roman"/>
              <a:sym typeface="Times New Roman"/>
            </a:endParaRPr>
          </a:p>
          <a:p>
            <a:pPr indent="0" lvl="0" marL="0" rtl="0" algn="l">
              <a:lnSpc>
                <a:spcPct val="115000"/>
              </a:lnSpc>
              <a:spcBef>
                <a:spcPts val="1200"/>
              </a:spcBef>
              <a:spcAft>
                <a:spcPts val="0"/>
              </a:spcAft>
              <a:buSzPct val="127102"/>
              <a:buNone/>
            </a:pPr>
            <a:r>
              <a:t/>
            </a:r>
            <a:endParaRPr sz="1531">
              <a:latin typeface="Times New Roman"/>
              <a:ea typeface="Times New Roman"/>
              <a:cs typeface="Times New Roman"/>
              <a:sym typeface="Times New Roman"/>
            </a:endParaRPr>
          </a:p>
          <a:p>
            <a:pPr indent="0" lvl="0" marL="0" rtl="0" algn="l">
              <a:lnSpc>
                <a:spcPct val="115000"/>
              </a:lnSpc>
              <a:spcBef>
                <a:spcPts val="1200"/>
              </a:spcBef>
              <a:spcAft>
                <a:spcPts val="0"/>
              </a:spcAft>
              <a:buSzPct val="127102"/>
              <a:buNone/>
            </a:pPr>
            <a:r>
              <a:t/>
            </a:r>
            <a:endParaRPr sz="1531">
              <a:latin typeface="Times New Roman"/>
              <a:ea typeface="Times New Roman"/>
              <a:cs typeface="Times New Roman"/>
              <a:sym typeface="Times New Roman"/>
            </a:endParaRPr>
          </a:p>
          <a:p>
            <a:pPr indent="0" lvl="0" marL="0" rtl="0" algn="l">
              <a:lnSpc>
                <a:spcPct val="115000"/>
              </a:lnSpc>
              <a:spcBef>
                <a:spcPts val="1200"/>
              </a:spcBef>
              <a:spcAft>
                <a:spcPts val="1200"/>
              </a:spcAft>
              <a:buSzPct val="127102"/>
              <a:buNone/>
            </a:pPr>
            <a:r>
              <a:t/>
            </a:r>
            <a:endParaRPr sz="1531">
              <a:latin typeface="Times New Roman"/>
              <a:ea typeface="Times New Roman"/>
              <a:cs typeface="Times New Roman"/>
              <a:sym typeface="Times New Roman"/>
            </a:endParaRPr>
          </a:p>
        </p:txBody>
      </p:sp>
      <p:sp>
        <p:nvSpPr>
          <p:cNvPr id="168" name="Google Shape;168;p17"/>
          <p:cNvSpPr txBox="1"/>
          <p:nvPr/>
        </p:nvSpPr>
        <p:spPr>
          <a:xfrm>
            <a:off x="576800" y="2588425"/>
            <a:ext cx="751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311700" y="1536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Models - Naïve Bayes and kNN</a:t>
            </a:r>
            <a:endParaRPr/>
          </a:p>
        </p:txBody>
      </p:sp>
      <p:sp>
        <p:nvSpPr>
          <p:cNvPr id="174" name="Google Shape;174;p18"/>
          <p:cNvSpPr txBox="1"/>
          <p:nvPr>
            <p:ph idx="1" type="body"/>
          </p:nvPr>
        </p:nvSpPr>
        <p:spPr>
          <a:xfrm>
            <a:off x="311700" y="793875"/>
            <a:ext cx="8520600" cy="3766800"/>
          </a:xfrm>
          <a:prstGeom prst="rect">
            <a:avLst/>
          </a:prstGeom>
          <a:noFill/>
          <a:ln>
            <a:noFill/>
          </a:ln>
        </p:spPr>
        <p:txBody>
          <a:bodyPr anchorCtr="0" anchor="t" bIns="91425" lIns="91425" spcFirstLastPara="1" rIns="91425" wrap="square" tIns="91425">
            <a:normAutofit/>
          </a:bodyPr>
          <a:lstStyle/>
          <a:p>
            <a:pPr indent="-368300" lvl="0" marL="457200" rtl="0" algn="l">
              <a:lnSpc>
                <a:spcPct val="115000"/>
              </a:lnSpc>
              <a:spcBef>
                <a:spcPts val="0"/>
              </a:spcBef>
              <a:spcAft>
                <a:spcPts val="0"/>
              </a:spcAft>
              <a:buSzPts val="2200"/>
              <a:buChar char="●"/>
            </a:pPr>
            <a:r>
              <a:rPr lang="en" sz="2200"/>
              <a:t>Naïve Bayes</a:t>
            </a:r>
            <a:endParaRPr sz="2200"/>
          </a:p>
          <a:p>
            <a:pPr indent="-368300" lvl="1" marL="914400" rtl="0" algn="l">
              <a:lnSpc>
                <a:spcPct val="115000"/>
              </a:lnSpc>
              <a:spcBef>
                <a:spcPts val="0"/>
              </a:spcBef>
              <a:spcAft>
                <a:spcPts val="0"/>
              </a:spcAft>
              <a:buSzPts val="2200"/>
              <a:buChar char="○"/>
            </a:pPr>
            <a:r>
              <a:rPr lang="en" sz="2200"/>
              <a:t>Accuracy - 66.4% (-2%)</a:t>
            </a:r>
            <a:endParaRPr sz="2200"/>
          </a:p>
          <a:p>
            <a:pPr indent="-368300" lvl="0" marL="457200" rtl="0" algn="l">
              <a:lnSpc>
                <a:spcPct val="115000"/>
              </a:lnSpc>
              <a:spcBef>
                <a:spcPts val="0"/>
              </a:spcBef>
              <a:spcAft>
                <a:spcPts val="0"/>
              </a:spcAft>
              <a:buSzPts val="2200"/>
              <a:buChar char="●"/>
            </a:pPr>
            <a:r>
              <a:rPr lang="en" sz="2200"/>
              <a:t>kNN</a:t>
            </a:r>
            <a:endParaRPr sz="2200"/>
          </a:p>
          <a:p>
            <a:pPr indent="-368300" lvl="1" marL="914400" rtl="0" algn="l">
              <a:lnSpc>
                <a:spcPct val="115000"/>
              </a:lnSpc>
              <a:spcBef>
                <a:spcPts val="0"/>
              </a:spcBef>
              <a:spcAft>
                <a:spcPts val="0"/>
              </a:spcAft>
              <a:buSzPts val="2200"/>
              <a:buChar char="○"/>
            </a:pPr>
            <a:r>
              <a:rPr lang="en" sz="2200"/>
              <a:t>Accuracy - 63.2% (-4.9%)</a:t>
            </a:r>
            <a:endParaRPr sz="2200"/>
          </a:p>
          <a:p>
            <a:pPr indent="-368300" lvl="1" marL="914400" rtl="0" algn="l">
              <a:lnSpc>
                <a:spcPct val="115000"/>
              </a:lnSpc>
              <a:spcBef>
                <a:spcPts val="0"/>
              </a:spcBef>
              <a:spcAft>
                <a:spcPts val="0"/>
              </a:spcAft>
              <a:buSzPts val="2200"/>
              <a:buChar char="○"/>
            </a:pPr>
            <a:r>
              <a:rPr lang="en" sz="2200"/>
              <a:t>k = 10</a:t>
            </a: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Future Scope</a:t>
            </a:r>
            <a:endParaRPr/>
          </a:p>
        </p:txBody>
      </p:sp>
      <p:sp>
        <p:nvSpPr>
          <p:cNvPr id="180" name="Google Shape;180;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81000" lvl="0" marL="457200" rtl="0" algn="l">
              <a:lnSpc>
                <a:spcPct val="115000"/>
              </a:lnSpc>
              <a:spcBef>
                <a:spcPts val="0"/>
              </a:spcBef>
              <a:spcAft>
                <a:spcPts val="0"/>
              </a:spcAft>
              <a:buSzPts val="2400"/>
              <a:buChar char="●"/>
            </a:pPr>
            <a:r>
              <a:rPr lang="en" sz="2400"/>
              <a:t>Breaking down the data by decades or era</a:t>
            </a:r>
            <a:endParaRPr sz="2400"/>
          </a:p>
          <a:p>
            <a:pPr indent="-355600" lvl="1" marL="914400" rtl="0" algn="l">
              <a:lnSpc>
                <a:spcPct val="115000"/>
              </a:lnSpc>
              <a:spcBef>
                <a:spcPts val="0"/>
              </a:spcBef>
              <a:spcAft>
                <a:spcPts val="0"/>
              </a:spcAft>
              <a:buSzPts val="2000"/>
              <a:buChar char="○"/>
            </a:pPr>
            <a:r>
              <a:rPr lang="en" sz="2000"/>
              <a:t>Is 3 point shooting more conducive to winning  now, than it was in the 90s</a:t>
            </a:r>
            <a:endParaRPr sz="2000"/>
          </a:p>
          <a:p>
            <a:pPr indent="-355600" lvl="0" marL="457200" rtl="0" algn="l">
              <a:lnSpc>
                <a:spcPct val="115000"/>
              </a:lnSpc>
              <a:spcBef>
                <a:spcPts val="0"/>
              </a:spcBef>
              <a:spcAft>
                <a:spcPts val="0"/>
              </a:spcAft>
              <a:buSzPts val="2000"/>
              <a:buChar char="●"/>
            </a:pPr>
            <a:r>
              <a:rPr lang="en" sz="2000"/>
              <a:t>Using a different number of clusters</a:t>
            </a:r>
            <a:endParaRPr sz="2000"/>
          </a:p>
          <a:p>
            <a:pPr indent="-355600" lvl="1" marL="914400" rtl="0" algn="l">
              <a:lnSpc>
                <a:spcPct val="115000"/>
              </a:lnSpc>
              <a:spcBef>
                <a:spcPts val="0"/>
              </a:spcBef>
              <a:spcAft>
                <a:spcPts val="0"/>
              </a:spcAft>
              <a:buSzPts val="2000"/>
              <a:buChar char="○"/>
            </a:pPr>
            <a:r>
              <a:rPr lang="en" sz="2000"/>
              <a:t>Possibly allowing for more overlap</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378950" y="752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The Data</a:t>
            </a:r>
            <a:endParaRPr/>
          </a:p>
        </p:txBody>
      </p:sp>
      <p:sp>
        <p:nvSpPr>
          <p:cNvPr id="66" name="Google Shape;66;p2"/>
          <p:cNvSpPr txBox="1"/>
          <p:nvPr>
            <p:ph idx="1" type="body"/>
          </p:nvPr>
        </p:nvSpPr>
        <p:spPr>
          <a:xfrm>
            <a:off x="311700" y="605400"/>
            <a:ext cx="8520600" cy="393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The NBA stats page has advanced box scores for every playoff game data back from the 1996-1997 season. Using the NBA python API, we can scrap these advanced box scores  from the NBA page. </a:t>
            </a:r>
            <a:endParaRPr/>
          </a:p>
          <a:p>
            <a:pPr indent="0" lvl="0" marL="0" rtl="0" algn="l">
              <a:lnSpc>
                <a:spcPct val="115000"/>
              </a:lnSpc>
              <a:spcBef>
                <a:spcPts val="1200"/>
              </a:spcBef>
              <a:spcAft>
                <a:spcPts val="1200"/>
              </a:spcAft>
              <a:buSzPts val="1800"/>
              <a:buNone/>
            </a:pPr>
            <a:r>
              <a:t/>
            </a:r>
            <a:endParaRPr/>
          </a:p>
        </p:txBody>
      </p:sp>
      <p:pic>
        <p:nvPicPr>
          <p:cNvPr id="67" name="Google Shape;67;p2"/>
          <p:cNvPicPr preferRelativeResize="0"/>
          <p:nvPr/>
        </p:nvPicPr>
        <p:blipFill rotWithShape="1">
          <a:blip r:embed="rId3">
            <a:alphaModFix/>
          </a:blip>
          <a:srcRect b="4778" l="920" r="-918" t="-4780"/>
          <a:stretch/>
        </p:blipFill>
        <p:spPr>
          <a:xfrm>
            <a:off x="1002950" y="1546475"/>
            <a:ext cx="7272627" cy="32827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ph type="title"/>
          </p:nvPr>
        </p:nvSpPr>
        <p:spPr>
          <a:xfrm>
            <a:off x="311700" y="1536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Cleaning the Data</a:t>
            </a:r>
            <a:endParaRPr/>
          </a:p>
        </p:txBody>
      </p:sp>
      <p:sp>
        <p:nvSpPr>
          <p:cNvPr id="73" name="Google Shape;73;p3"/>
          <p:cNvSpPr txBox="1"/>
          <p:nvPr>
            <p:ph idx="1" type="body"/>
          </p:nvPr>
        </p:nvSpPr>
        <p:spPr>
          <a:xfrm>
            <a:off x="311700" y="793875"/>
            <a:ext cx="8520600" cy="3766800"/>
          </a:xfrm>
          <a:prstGeom prst="rect">
            <a:avLst/>
          </a:prstGeom>
          <a:noFill/>
          <a:ln>
            <a:noFill/>
          </a:ln>
        </p:spPr>
        <p:txBody>
          <a:bodyPr anchorCtr="0" anchor="t" bIns="91425" lIns="91425" spcFirstLastPara="1" rIns="91425" wrap="square" tIns="91425">
            <a:normAutofit/>
          </a:bodyPr>
          <a:lstStyle/>
          <a:p>
            <a:pPr indent="-368300" lvl="0" marL="457200" rtl="0" algn="l">
              <a:lnSpc>
                <a:spcPct val="115000"/>
              </a:lnSpc>
              <a:spcBef>
                <a:spcPts val="0"/>
              </a:spcBef>
              <a:spcAft>
                <a:spcPts val="0"/>
              </a:spcAft>
              <a:buSzPts val="2200"/>
              <a:buChar char="●"/>
            </a:pPr>
            <a:r>
              <a:rPr lang="en" sz="2200"/>
              <a:t>Scraped data from NBA API</a:t>
            </a:r>
            <a:endParaRPr sz="2200"/>
          </a:p>
          <a:p>
            <a:pPr indent="-368300" lvl="0" marL="457200" rtl="0" algn="l">
              <a:lnSpc>
                <a:spcPct val="115000"/>
              </a:lnSpc>
              <a:spcBef>
                <a:spcPts val="0"/>
              </a:spcBef>
              <a:spcAft>
                <a:spcPts val="0"/>
              </a:spcAft>
              <a:buSzPts val="2200"/>
              <a:buChar char="●"/>
            </a:pPr>
            <a:r>
              <a:rPr lang="en" sz="2200"/>
              <a:t>Calculated features</a:t>
            </a:r>
            <a:endParaRPr sz="2200"/>
          </a:p>
          <a:p>
            <a:pPr indent="-368300" lvl="1" marL="914400" rtl="0" algn="l">
              <a:lnSpc>
                <a:spcPct val="115000"/>
              </a:lnSpc>
              <a:spcBef>
                <a:spcPts val="0"/>
              </a:spcBef>
              <a:spcAft>
                <a:spcPts val="0"/>
              </a:spcAft>
              <a:buSzPts val="2200"/>
              <a:buChar char="○"/>
            </a:pPr>
            <a:r>
              <a:rPr lang="en" sz="2200"/>
              <a:t>Home Court Advantage</a:t>
            </a:r>
            <a:endParaRPr sz="2200"/>
          </a:p>
          <a:p>
            <a:pPr indent="-368300" lvl="1" marL="914400" rtl="0" algn="l">
              <a:lnSpc>
                <a:spcPct val="115000"/>
              </a:lnSpc>
              <a:spcBef>
                <a:spcPts val="0"/>
              </a:spcBef>
              <a:spcAft>
                <a:spcPts val="0"/>
              </a:spcAft>
              <a:buSzPts val="2200"/>
              <a:buChar char="○"/>
            </a:pPr>
            <a:r>
              <a:rPr lang="en" sz="2200"/>
              <a:t>Rolling averages of Four Factors of Success</a:t>
            </a:r>
            <a:endParaRPr sz="2200"/>
          </a:p>
          <a:p>
            <a:pPr indent="-368300" lvl="1" marL="914400" rtl="0" algn="l">
              <a:lnSpc>
                <a:spcPct val="115000"/>
              </a:lnSpc>
              <a:spcBef>
                <a:spcPts val="0"/>
              </a:spcBef>
              <a:spcAft>
                <a:spcPts val="0"/>
              </a:spcAft>
              <a:buSzPts val="2200"/>
              <a:buChar char="○"/>
            </a:pPr>
            <a:r>
              <a:rPr lang="en" sz="2200"/>
              <a:t>Mean Value Over Replacement Players by team and year</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Multiple Linear Regression</a:t>
            </a:r>
            <a:endParaRPr/>
          </a:p>
        </p:txBody>
      </p:sp>
      <p:sp>
        <p:nvSpPr>
          <p:cNvPr id="79" name="Google Shape;79;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b="1" lang="en"/>
              <a:t>Model</a:t>
            </a:r>
            <a:endParaRPr b="1"/>
          </a:p>
          <a:p>
            <a:pPr indent="-334327" lvl="0" marL="457200" rtl="0" algn="l">
              <a:lnSpc>
                <a:spcPct val="115000"/>
              </a:lnSpc>
              <a:spcBef>
                <a:spcPts val="1200"/>
              </a:spcBef>
              <a:spcAft>
                <a:spcPts val="0"/>
              </a:spcAft>
              <a:buSzPct val="100000"/>
              <a:buChar char="●"/>
            </a:pPr>
            <a:r>
              <a:rPr lang="en"/>
              <a:t>Created a multiple linear regression using the win percentage as the dependent variable</a:t>
            </a:r>
            <a:endParaRPr/>
          </a:p>
          <a:p>
            <a:pPr indent="-334327" lvl="0" marL="457200" rtl="0" algn="l">
              <a:lnSpc>
                <a:spcPct val="115000"/>
              </a:lnSpc>
              <a:spcBef>
                <a:spcPts val="0"/>
              </a:spcBef>
              <a:spcAft>
                <a:spcPts val="0"/>
              </a:spcAft>
              <a:buSzPct val="100000"/>
              <a:buChar char="●"/>
            </a:pPr>
            <a:r>
              <a:rPr lang="en"/>
              <a:t>Started with all the variables in the data, then created a stepwise regression to include only significant predictors</a:t>
            </a:r>
            <a:endParaRPr/>
          </a:p>
          <a:p>
            <a:pPr indent="0" lvl="0" marL="0" rtl="0" algn="l">
              <a:lnSpc>
                <a:spcPct val="115000"/>
              </a:lnSpc>
              <a:spcBef>
                <a:spcPts val="1200"/>
              </a:spcBef>
              <a:spcAft>
                <a:spcPts val="0"/>
              </a:spcAft>
              <a:buSzPct val="108108"/>
              <a:buNone/>
            </a:pPr>
            <a:r>
              <a:rPr b="1" lang="en"/>
              <a:t>Accuracy</a:t>
            </a:r>
            <a:endParaRPr b="1"/>
          </a:p>
          <a:p>
            <a:pPr indent="0" lvl="0" marL="0" rtl="0" algn="l">
              <a:lnSpc>
                <a:spcPct val="115000"/>
              </a:lnSpc>
              <a:spcBef>
                <a:spcPts val="1200"/>
              </a:spcBef>
              <a:spcAft>
                <a:spcPts val="0"/>
              </a:spcAft>
              <a:buSzPct val="108108"/>
              <a:buNone/>
            </a:pPr>
            <a:r>
              <a:rPr lang="en"/>
              <a:t> RMSE        Rsquared  	 MAE      </a:t>
            </a:r>
            <a:endParaRPr/>
          </a:p>
          <a:p>
            <a:pPr indent="0" lvl="0" marL="0" rtl="0" algn="l">
              <a:lnSpc>
                <a:spcPct val="115000"/>
              </a:lnSpc>
              <a:spcBef>
                <a:spcPts val="1200"/>
              </a:spcBef>
              <a:spcAft>
                <a:spcPts val="0"/>
              </a:spcAft>
              <a:buSzPct val="108108"/>
              <a:buNone/>
            </a:pPr>
            <a:r>
              <a:rPr lang="en"/>
              <a:t>0.0716	0.7869		0.0497</a:t>
            </a:r>
            <a:endParaRPr/>
          </a:p>
          <a:p>
            <a:pPr indent="0" lvl="0" marL="0" rtl="0" algn="l">
              <a:lnSpc>
                <a:spcPct val="115000"/>
              </a:lnSpc>
              <a:spcBef>
                <a:spcPts val="1200"/>
              </a:spcBef>
              <a:spcAft>
                <a:spcPts val="0"/>
              </a:spcAft>
              <a:buSzPct val="108108"/>
              <a:buNone/>
            </a:pPr>
            <a:r>
              <a:t/>
            </a:r>
            <a:endParaRPr/>
          </a:p>
          <a:p>
            <a:pPr indent="0" lvl="0" marL="0" rtl="0" algn="l">
              <a:lnSpc>
                <a:spcPct val="115000"/>
              </a:lnSpc>
              <a:spcBef>
                <a:spcPts val="1200"/>
              </a:spcBef>
              <a:spcAft>
                <a:spcPts val="1200"/>
              </a:spcAft>
              <a:buSzPct val="108108"/>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Multiple Logistic Regression</a:t>
            </a:r>
            <a:endParaRPr/>
          </a:p>
        </p:txBody>
      </p:sp>
      <p:sp>
        <p:nvSpPr>
          <p:cNvPr id="85" name="Google Shape;85;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b="1" lang="en"/>
              <a:t>Model</a:t>
            </a:r>
            <a:endParaRPr b="1"/>
          </a:p>
          <a:p>
            <a:pPr indent="-325755" lvl="0" marL="457200" rtl="0" algn="l">
              <a:lnSpc>
                <a:spcPct val="115000"/>
              </a:lnSpc>
              <a:spcBef>
                <a:spcPts val="1200"/>
              </a:spcBef>
              <a:spcAft>
                <a:spcPts val="0"/>
              </a:spcAft>
              <a:buSzPct val="100000"/>
              <a:buChar char="●"/>
            </a:pPr>
            <a:r>
              <a:rPr lang="en"/>
              <a:t>Created a logistic regression model to predict the probability that the team wins a game </a:t>
            </a:r>
            <a:endParaRPr/>
          </a:p>
          <a:p>
            <a:pPr indent="-325755" lvl="0" marL="457200" rtl="0" algn="l">
              <a:lnSpc>
                <a:spcPct val="115000"/>
              </a:lnSpc>
              <a:spcBef>
                <a:spcPts val="0"/>
              </a:spcBef>
              <a:spcAft>
                <a:spcPts val="0"/>
              </a:spcAft>
              <a:buSzPct val="100000"/>
              <a:buChar char="●"/>
            </a:pPr>
            <a:r>
              <a:rPr lang="en"/>
              <a:t>Stepwise model </a:t>
            </a:r>
            <a:endParaRPr/>
          </a:p>
          <a:p>
            <a:pPr indent="0" lvl="0" marL="0" rtl="0" algn="l">
              <a:lnSpc>
                <a:spcPct val="115000"/>
              </a:lnSpc>
              <a:spcBef>
                <a:spcPts val="1200"/>
              </a:spcBef>
              <a:spcAft>
                <a:spcPts val="0"/>
              </a:spcAft>
              <a:buSzPct val="117647"/>
              <a:buNone/>
            </a:pPr>
            <a:r>
              <a:rPr b="1" lang="en"/>
              <a:t>Accuracy </a:t>
            </a:r>
            <a:endParaRPr b="1"/>
          </a:p>
          <a:p>
            <a:pPr indent="0" lvl="0" marL="0" rtl="0" algn="l">
              <a:lnSpc>
                <a:spcPct val="115000"/>
              </a:lnSpc>
              <a:spcBef>
                <a:spcPts val="1200"/>
              </a:spcBef>
              <a:spcAft>
                <a:spcPts val="0"/>
              </a:spcAft>
              <a:buSzPct val="117647"/>
              <a:buNone/>
            </a:pPr>
            <a:r>
              <a:rPr lang="en"/>
              <a:t> Accuracy   Kappa    </a:t>
            </a:r>
            <a:endParaRPr/>
          </a:p>
          <a:p>
            <a:pPr indent="0" lvl="0" marL="0" rtl="0" algn="l">
              <a:lnSpc>
                <a:spcPct val="115000"/>
              </a:lnSpc>
              <a:spcBef>
                <a:spcPts val="1200"/>
              </a:spcBef>
              <a:spcAft>
                <a:spcPts val="0"/>
              </a:spcAft>
              <a:buSzPct val="117647"/>
              <a:buNone/>
            </a:pPr>
            <a:r>
              <a:rPr lang="en"/>
              <a:t>  0.6883       0.3766</a:t>
            </a:r>
            <a:endParaRPr/>
          </a:p>
          <a:p>
            <a:pPr indent="0" lvl="0" marL="0" rtl="0" algn="l">
              <a:lnSpc>
                <a:spcPct val="115000"/>
              </a:lnSpc>
              <a:spcBef>
                <a:spcPts val="1200"/>
              </a:spcBef>
              <a:spcAft>
                <a:spcPts val="0"/>
              </a:spcAft>
              <a:buSzPct val="117647"/>
              <a:buNone/>
            </a:pPr>
            <a:r>
              <a:rPr lang="en"/>
              <a:t>Pseudo Adjusted R Squared:  0.165</a:t>
            </a:r>
            <a:endParaRPr/>
          </a:p>
          <a:p>
            <a:pPr indent="0" lvl="0" marL="0" rtl="0" algn="l">
              <a:lnSpc>
                <a:spcPct val="115000"/>
              </a:lnSpc>
              <a:spcBef>
                <a:spcPts val="1200"/>
              </a:spcBef>
              <a:spcAft>
                <a:spcPts val="0"/>
              </a:spcAft>
              <a:buSzPct val="117647"/>
              <a:buNone/>
            </a:pPr>
            <a:r>
              <a:t/>
            </a:r>
            <a:endParaRPr/>
          </a:p>
          <a:p>
            <a:pPr indent="0" lvl="0" marL="0" rtl="0" algn="l">
              <a:lnSpc>
                <a:spcPct val="115000"/>
              </a:lnSpc>
              <a:spcBef>
                <a:spcPts val="1200"/>
              </a:spcBef>
              <a:spcAft>
                <a:spcPts val="1200"/>
              </a:spcAft>
              <a:buSzPct val="117647"/>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311700" y="1536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Models - Naïve Bayes and kNN</a:t>
            </a:r>
            <a:endParaRPr/>
          </a:p>
        </p:txBody>
      </p:sp>
      <p:sp>
        <p:nvSpPr>
          <p:cNvPr id="91" name="Google Shape;91;p6"/>
          <p:cNvSpPr txBox="1"/>
          <p:nvPr>
            <p:ph idx="1" type="body"/>
          </p:nvPr>
        </p:nvSpPr>
        <p:spPr>
          <a:xfrm>
            <a:off x="311700" y="793875"/>
            <a:ext cx="8520600" cy="3766800"/>
          </a:xfrm>
          <a:prstGeom prst="rect">
            <a:avLst/>
          </a:prstGeom>
          <a:noFill/>
          <a:ln>
            <a:noFill/>
          </a:ln>
        </p:spPr>
        <p:txBody>
          <a:bodyPr anchorCtr="0" anchor="t" bIns="91425" lIns="91425" spcFirstLastPara="1" rIns="91425" wrap="square" tIns="91425">
            <a:normAutofit/>
          </a:bodyPr>
          <a:lstStyle/>
          <a:p>
            <a:pPr indent="-368300" lvl="0" marL="457200" rtl="0" algn="l">
              <a:lnSpc>
                <a:spcPct val="115000"/>
              </a:lnSpc>
              <a:spcBef>
                <a:spcPts val="0"/>
              </a:spcBef>
              <a:spcAft>
                <a:spcPts val="0"/>
              </a:spcAft>
              <a:buSzPts val="2200"/>
              <a:buChar char="●"/>
            </a:pPr>
            <a:r>
              <a:rPr lang="en" sz="2200"/>
              <a:t>Naïve Bayes</a:t>
            </a:r>
            <a:endParaRPr sz="2200"/>
          </a:p>
          <a:p>
            <a:pPr indent="-368300" lvl="1" marL="914400" rtl="0" algn="l">
              <a:lnSpc>
                <a:spcPct val="115000"/>
              </a:lnSpc>
              <a:spcBef>
                <a:spcPts val="0"/>
              </a:spcBef>
              <a:spcAft>
                <a:spcPts val="0"/>
              </a:spcAft>
              <a:buSzPts val="2200"/>
              <a:buChar char="○"/>
            </a:pPr>
            <a:r>
              <a:rPr lang="en" sz="2200"/>
              <a:t>Accuracy - 68.4%</a:t>
            </a:r>
            <a:endParaRPr sz="2200"/>
          </a:p>
          <a:p>
            <a:pPr indent="-368300" lvl="1" marL="914400" rtl="0" algn="l">
              <a:lnSpc>
                <a:spcPct val="115000"/>
              </a:lnSpc>
              <a:spcBef>
                <a:spcPts val="0"/>
              </a:spcBef>
              <a:spcAft>
                <a:spcPts val="0"/>
              </a:spcAft>
              <a:buSzPts val="2200"/>
              <a:buChar char="○"/>
            </a:pPr>
            <a:r>
              <a:rPr lang="en" sz="2200"/>
              <a:t>Data formatted for use with the model, no other tuning yet performed</a:t>
            </a:r>
            <a:endParaRPr sz="2200"/>
          </a:p>
          <a:p>
            <a:pPr indent="-368300" lvl="0" marL="457200" rtl="0" algn="l">
              <a:lnSpc>
                <a:spcPct val="115000"/>
              </a:lnSpc>
              <a:spcBef>
                <a:spcPts val="0"/>
              </a:spcBef>
              <a:spcAft>
                <a:spcPts val="0"/>
              </a:spcAft>
              <a:buSzPts val="2200"/>
              <a:buChar char="●"/>
            </a:pPr>
            <a:r>
              <a:rPr lang="en" sz="2200"/>
              <a:t>kNN</a:t>
            </a:r>
            <a:endParaRPr sz="2200"/>
          </a:p>
          <a:p>
            <a:pPr indent="-368300" lvl="1" marL="914400" rtl="0" algn="l">
              <a:lnSpc>
                <a:spcPct val="115000"/>
              </a:lnSpc>
              <a:spcBef>
                <a:spcPts val="0"/>
              </a:spcBef>
              <a:spcAft>
                <a:spcPts val="0"/>
              </a:spcAft>
              <a:buSzPts val="2200"/>
              <a:buChar char="○"/>
            </a:pPr>
            <a:r>
              <a:rPr lang="en" sz="2200"/>
              <a:t>Accuracy - 68.1%</a:t>
            </a:r>
            <a:endParaRPr sz="2200"/>
          </a:p>
          <a:p>
            <a:pPr indent="-368300" lvl="1" marL="914400" rtl="0" algn="l">
              <a:lnSpc>
                <a:spcPct val="115000"/>
              </a:lnSpc>
              <a:spcBef>
                <a:spcPts val="0"/>
              </a:spcBef>
              <a:spcAft>
                <a:spcPts val="0"/>
              </a:spcAft>
              <a:buSzPts val="2200"/>
              <a:buChar char="○"/>
            </a:pPr>
            <a:r>
              <a:rPr lang="en" sz="2200"/>
              <a:t>k = 10</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ph type="title"/>
          </p:nvPr>
        </p:nvSpPr>
        <p:spPr>
          <a:xfrm>
            <a:off x="311700" y="1536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Models - Random Forest and Neural Network</a:t>
            </a:r>
            <a:endParaRPr/>
          </a:p>
          <a:p>
            <a:pPr indent="0" lvl="0" marL="0" rtl="0" algn="l">
              <a:lnSpc>
                <a:spcPct val="100000"/>
              </a:lnSpc>
              <a:spcBef>
                <a:spcPts val="0"/>
              </a:spcBef>
              <a:spcAft>
                <a:spcPts val="0"/>
              </a:spcAft>
              <a:buSzPct val="111111"/>
              <a:buNone/>
            </a:pPr>
            <a:r>
              <a:t/>
            </a:r>
            <a:endParaRPr/>
          </a:p>
        </p:txBody>
      </p:sp>
      <p:sp>
        <p:nvSpPr>
          <p:cNvPr id="97" name="Google Shape;97;p7"/>
          <p:cNvSpPr txBox="1"/>
          <p:nvPr>
            <p:ph idx="1" type="body"/>
          </p:nvPr>
        </p:nvSpPr>
        <p:spPr>
          <a:xfrm>
            <a:off x="311700" y="793875"/>
            <a:ext cx="8520600" cy="3766800"/>
          </a:xfrm>
          <a:prstGeom prst="rect">
            <a:avLst/>
          </a:prstGeom>
          <a:noFill/>
          <a:ln>
            <a:noFill/>
          </a:ln>
        </p:spPr>
        <p:txBody>
          <a:bodyPr anchorCtr="0" anchor="t" bIns="91425" lIns="91425" spcFirstLastPara="1" rIns="91425" wrap="square" tIns="91425">
            <a:normAutofit fontScale="92500" lnSpcReduction="20000"/>
          </a:bodyPr>
          <a:lstStyle/>
          <a:p>
            <a:pPr indent="-357822" lvl="0" marL="457200" rtl="0" algn="l">
              <a:lnSpc>
                <a:spcPct val="115000"/>
              </a:lnSpc>
              <a:spcBef>
                <a:spcPts val="0"/>
              </a:spcBef>
              <a:spcAft>
                <a:spcPts val="0"/>
              </a:spcAft>
              <a:buSzPct val="100000"/>
              <a:buFont typeface="Times New Roman"/>
              <a:buChar char="●"/>
            </a:pPr>
            <a:r>
              <a:rPr lang="en" sz="2200">
                <a:latin typeface="Times New Roman"/>
                <a:ea typeface="Times New Roman"/>
                <a:cs typeface="Times New Roman"/>
                <a:sym typeface="Times New Roman"/>
              </a:rPr>
              <a:t>Model Set Up</a:t>
            </a:r>
            <a:endParaRPr sz="2200">
              <a:latin typeface="Times New Roman"/>
              <a:ea typeface="Times New Roman"/>
              <a:cs typeface="Times New Roman"/>
              <a:sym typeface="Times New Roman"/>
            </a:endParaRPr>
          </a:p>
          <a:p>
            <a:pPr indent="-357871" lvl="0" marL="914400" rtl="0" algn="l">
              <a:lnSpc>
                <a:spcPct val="115000"/>
              </a:lnSpc>
              <a:spcBef>
                <a:spcPts val="0"/>
              </a:spcBef>
              <a:spcAft>
                <a:spcPts val="0"/>
              </a:spcAft>
              <a:buSzPct val="111975"/>
              <a:buChar char="○"/>
            </a:pPr>
            <a:r>
              <a:rPr lang="en" sz="1964">
                <a:latin typeface="Times New Roman"/>
                <a:ea typeface="Times New Roman"/>
                <a:cs typeface="Times New Roman"/>
                <a:sym typeface="Times New Roman"/>
              </a:rPr>
              <a:t>Features:</a:t>
            </a:r>
            <a:r>
              <a:rPr lang="en" sz="1108">
                <a:latin typeface="Times New Roman"/>
                <a:ea typeface="Times New Roman"/>
                <a:cs typeface="Times New Roman"/>
                <a:sym typeface="Times New Roman"/>
              </a:rPr>
              <a:t> Season Type, Home Advantage, Win Loss Lag, EFG Percent Lag, FTA Rate Lag, Team Turnover Percent Lag, Offensive Rebound Percent Lag, Opponent EFG Percent Lag, Opponent FTA Rate Lag, Opponent Turnover Percent Lag, and Opponent Offensive Rebound Percent Lag(11 features total)</a:t>
            </a:r>
            <a:endParaRPr sz="1108">
              <a:latin typeface="Times New Roman"/>
              <a:ea typeface="Times New Roman"/>
              <a:cs typeface="Times New Roman"/>
              <a:sym typeface="Times New Roman"/>
            </a:endParaRPr>
          </a:p>
          <a:p>
            <a:pPr indent="-318565" lvl="0" marL="914400" rtl="0" algn="l">
              <a:lnSpc>
                <a:spcPct val="115000"/>
              </a:lnSpc>
              <a:spcBef>
                <a:spcPts val="0"/>
              </a:spcBef>
              <a:spcAft>
                <a:spcPts val="0"/>
              </a:spcAft>
              <a:buSzPct val="100000"/>
              <a:buFont typeface="Times New Roman"/>
              <a:buChar char="○"/>
            </a:pPr>
            <a:r>
              <a:rPr lang="en" sz="1531">
                <a:latin typeface="Times New Roman"/>
                <a:ea typeface="Times New Roman"/>
                <a:cs typeface="Times New Roman"/>
                <a:sym typeface="Times New Roman"/>
              </a:rPr>
              <a:t>Target: W/L</a:t>
            </a:r>
            <a:endParaRPr sz="1531">
              <a:latin typeface="Times New Roman"/>
              <a:ea typeface="Times New Roman"/>
              <a:cs typeface="Times New Roman"/>
              <a:sym typeface="Times New Roman"/>
            </a:endParaRPr>
          </a:p>
          <a:p>
            <a:pPr indent="-318565" lvl="0" marL="914400" rtl="0" algn="l">
              <a:lnSpc>
                <a:spcPct val="115000"/>
              </a:lnSpc>
              <a:spcBef>
                <a:spcPts val="0"/>
              </a:spcBef>
              <a:spcAft>
                <a:spcPts val="0"/>
              </a:spcAft>
              <a:buSzPct val="100000"/>
              <a:buFont typeface="Times New Roman"/>
              <a:buChar char="○"/>
            </a:pPr>
            <a:r>
              <a:rPr lang="en" sz="1531">
                <a:latin typeface="Times New Roman"/>
                <a:ea typeface="Times New Roman"/>
                <a:cs typeface="Times New Roman"/>
                <a:sym typeface="Times New Roman"/>
              </a:rPr>
              <a:t>Removed rows with missing data (removed about 10,000 rows of a data set with 65,000+ rows) </a:t>
            </a:r>
            <a:endParaRPr sz="1531">
              <a:latin typeface="Times New Roman"/>
              <a:ea typeface="Times New Roman"/>
              <a:cs typeface="Times New Roman"/>
              <a:sym typeface="Times New Roman"/>
            </a:endParaRPr>
          </a:p>
          <a:p>
            <a:pPr indent="-357822" lvl="0" marL="457200" rtl="0" algn="l">
              <a:lnSpc>
                <a:spcPct val="115000"/>
              </a:lnSpc>
              <a:spcBef>
                <a:spcPts val="0"/>
              </a:spcBef>
              <a:spcAft>
                <a:spcPts val="0"/>
              </a:spcAft>
              <a:buSzPct val="100000"/>
              <a:buFont typeface="Times New Roman"/>
              <a:buChar char="●"/>
            </a:pPr>
            <a:r>
              <a:rPr lang="en" sz="2200">
                <a:latin typeface="Times New Roman"/>
                <a:ea typeface="Times New Roman"/>
                <a:cs typeface="Times New Roman"/>
                <a:sym typeface="Times New Roman"/>
              </a:rPr>
              <a:t>Random Forest</a:t>
            </a:r>
            <a:endParaRPr sz="2200">
              <a:latin typeface="Times New Roman"/>
              <a:ea typeface="Times New Roman"/>
              <a:cs typeface="Times New Roman"/>
              <a:sym typeface="Times New Roman"/>
            </a:endParaRPr>
          </a:p>
          <a:p>
            <a:pPr indent="-357822" lvl="1" marL="914400" rtl="0" algn="l">
              <a:lnSpc>
                <a:spcPct val="115000"/>
              </a:lnSpc>
              <a:spcBef>
                <a:spcPts val="0"/>
              </a:spcBef>
              <a:spcAft>
                <a:spcPts val="0"/>
              </a:spcAft>
              <a:buSzPct val="100000"/>
              <a:buFont typeface="Times New Roman"/>
              <a:buChar char="○"/>
            </a:pPr>
            <a:r>
              <a:rPr lang="en" sz="2200">
                <a:latin typeface="Times New Roman"/>
                <a:ea typeface="Times New Roman"/>
                <a:cs typeface="Times New Roman"/>
                <a:sym typeface="Times New Roman"/>
              </a:rPr>
              <a:t>50 trees - 0.681 F1, Precision, and Recall</a:t>
            </a:r>
            <a:endParaRPr sz="2200">
              <a:latin typeface="Times New Roman"/>
              <a:ea typeface="Times New Roman"/>
              <a:cs typeface="Times New Roman"/>
              <a:sym typeface="Times New Roman"/>
            </a:endParaRPr>
          </a:p>
          <a:p>
            <a:pPr indent="-357822" lvl="1" marL="914400" rtl="0" algn="l">
              <a:lnSpc>
                <a:spcPct val="115000"/>
              </a:lnSpc>
              <a:spcBef>
                <a:spcPts val="0"/>
              </a:spcBef>
              <a:spcAft>
                <a:spcPts val="0"/>
              </a:spcAft>
              <a:buSzPct val="100000"/>
              <a:buFont typeface="Times New Roman"/>
              <a:buChar char="○"/>
            </a:pPr>
            <a:r>
              <a:rPr lang="en" sz="2200">
                <a:latin typeface="Times New Roman"/>
                <a:ea typeface="Times New Roman"/>
                <a:cs typeface="Times New Roman"/>
                <a:sym typeface="Times New Roman"/>
              </a:rPr>
              <a:t>100 trees - 0.683 F1, Precision, and Recall</a:t>
            </a:r>
            <a:endParaRPr sz="2200">
              <a:latin typeface="Times New Roman"/>
              <a:ea typeface="Times New Roman"/>
              <a:cs typeface="Times New Roman"/>
              <a:sym typeface="Times New Roman"/>
            </a:endParaRPr>
          </a:p>
          <a:p>
            <a:pPr indent="-357822" lvl="0" marL="457200" rtl="0" algn="l">
              <a:lnSpc>
                <a:spcPct val="115000"/>
              </a:lnSpc>
              <a:spcBef>
                <a:spcPts val="0"/>
              </a:spcBef>
              <a:spcAft>
                <a:spcPts val="0"/>
              </a:spcAft>
              <a:buSzPct val="100000"/>
              <a:buFont typeface="Times New Roman"/>
              <a:buChar char="●"/>
            </a:pPr>
            <a:r>
              <a:rPr lang="en" sz="2200">
                <a:latin typeface="Times New Roman"/>
                <a:ea typeface="Times New Roman"/>
                <a:cs typeface="Times New Roman"/>
                <a:sym typeface="Times New Roman"/>
              </a:rPr>
              <a:t>Neural Network</a:t>
            </a:r>
            <a:endParaRPr sz="2200">
              <a:latin typeface="Times New Roman"/>
              <a:ea typeface="Times New Roman"/>
              <a:cs typeface="Times New Roman"/>
              <a:sym typeface="Times New Roman"/>
            </a:endParaRPr>
          </a:p>
          <a:p>
            <a:pPr indent="-357822" lvl="1" marL="914400" rtl="0" algn="l">
              <a:lnSpc>
                <a:spcPct val="115000"/>
              </a:lnSpc>
              <a:spcBef>
                <a:spcPts val="0"/>
              </a:spcBef>
              <a:spcAft>
                <a:spcPts val="0"/>
              </a:spcAft>
              <a:buSzPct val="100000"/>
              <a:buFont typeface="Times New Roman"/>
              <a:buChar char="○"/>
            </a:pPr>
            <a:r>
              <a:rPr lang="en" sz="2200">
                <a:latin typeface="Times New Roman"/>
                <a:ea typeface="Times New Roman"/>
                <a:cs typeface="Times New Roman"/>
                <a:sym typeface="Times New Roman"/>
              </a:rPr>
              <a:t>50 neurons - 0.689 F1, Precision, and Recall</a:t>
            </a:r>
            <a:endParaRPr sz="2200">
              <a:latin typeface="Times New Roman"/>
              <a:ea typeface="Times New Roman"/>
              <a:cs typeface="Times New Roman"/>
              <a:sym typeface="Times New Roman"/>
            </a:endParaRPr>
          </a:p>
          <a:p>
            <a:pPr indent="-357822" lvl="1" marL="914400" rtl="0" algn="l">
              <a:lnSpc>
                <a:spcPct val="115000"/>
              </a:lnSpc>
              <a:spcBef>
                <a:spcPts val="0"/>
              </a:spcBef>
              <a:spcAft>
                <a:spcPts val="0"/>
              </a:spcAft>
              <a:buSzPct val="100000"/>
              <a:buFont typeface="Times New Roman"/>
              <a:buChar char="○"/>
            </a:pPr>
            <a:r>
              <a:rPr lang="en" sz="2200">
                <a:latin typeface="Times New Roman"/>
                <a:ea typeface="Times New Roman"/>
                <a:cs typeface="Times New Roman"/>
                <a:sym typeface="Times New Roman"/>
              </a:rPr>
              <a:t>100 neurons - 0.688 F1, Precision, and Recall</a:t>
            </a:r>
            <a:endParaRPr sz="2200">
              <a:latin typeface="Times New Roman"/>
              <a:ea typeface="Times New Roman"/>
              <a:cs typeface="Times New Roman"/>
              <a:sym typeface="Times New Roman"/>
            </a:endParaRPr>
          </a:p>
          <a:p>
            <a:pPr indent="0" lvl="0" marL="457200" rtl="0" algn="l">
              <a:lnSpc>
                <a:spcPct val="115000"/>
              </a:lnSpc>
              <a:spcBef>
                <a:spcPts val="1200"/>
              </a:spcBef>
              <a:spcAft>
                <a:spcPts val="1200"/>
              </a:spcAft>
              <a:buSzPct val="88452"/>
              <a:buNone/>
            </a:pPr>
            <a:r>
              <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Models-Random Forest and NN after hyper tuning</a:t>
            </a:r>
            <a:endParaRPr/>
          </a:p>
        </p:txBody>
      </p:sp>
      <p:sp>
        <p:nvSpPr>
          <p:cNvPr id="103" name="Google Shape;103;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357822" lvl="0" marL="457200" rtl="0" algn="l">
              <a:lnSpc>
                <a:spcPct val="115000"/>
              </a:lnSpc>
              <a:spcBef>
                <a:spcPts val="0"/>
              </a:spcBef>
              <a:spcAft>
                <a:spcPts val="0"/>
              </a:spcAft>
              <a:buSzPct val="100000"/>
              <a:buFont typeface="Times New Roman"/>
              <a:buChar char="●"/>
            </a:pPr>
            <a:r>
              <a:rPr lang="en" sz="2200">
                <a:latin typeface="Times New Roman"/>
                <a:ea typeface="Times New Roman"/>
                <a:cs typeface="Times New Roman"/>
                <a:sym typeface="Times New Roman"/>
              </a:rPr>
              <a:t>Random Forest(after tuning)</a:t>
            </a:r>
            <a:endParaRPr sz="2200">
              <a:latin typeface="Times New Roman"/>
              <a:ea typeface="Times New Roman"/>
              <a:cs typeface="Times New Roman"/>
              <a:sym typeface="Times New Roman"/>
            </a:endParaRPr>
          </a:p>
          <a:p>
            <a:pPr indent="-310832" lvl="0" marL="457200" rtl="0" algn="l">
              <a:lnSpc>
                <a:spcPct val="115000"/>
              </a:lnSpc>
              <a:spcBef>
                <a:spcPts val="0"/>
              </a:spcBef>
              <a:spcAft>
                <a:spcPts val="0"/>
              </a:spcAft>
              <a:buSzPct val="100000"/>
              <a:buFont typeface="Times New Roman"/>
              <a:buChar char="●"/>
            </a:pPr>
            <a:r>
              <a:rPr lang="en" sz="1400">
                <a:latin typeface="Times New Roman"/>
                <a:ea typeface="Times New Roman"/>
                <a:cs typeface="Times New Roman"/>
                <a:sym typeface="Times New Roman"/>
              </a:rPr>
              <a:t>Tuning possibilities: Number of trees, number of features to consider at every split, and the maximum number of levels within the tree (depth). </a:t>
            </a:r>
            <a:endParaRPr sz="1400">
              <a:latin typeface="Times New Roman"/>
              <a:ea typeface="Times New Roman"/>
              <a:cs typeface="Times New Roman"/>
              <a:sym typeface="Times New Roman"/>
            </a:endParaRPr>
          </a:p>
          <a:p>
            <a:pPr indent="-310832" lvl="0" marL="457200" rtl="0" algn="l">
              <a:lnSpc>
                <a:spcPct val="115000"/>
              </a:lnSpc>
              <a:spcBef>
                <a:spcPts val="0"/>
              </a:spcBef>
              <a:spcAft>
                <a:spcPts val="0"/>
              </a:spcAft>
              <a:buSzPct val="100000"/>
              <a:buFont typeface="Times New Roman"/>
              <a:buChar char="●"/>
            </a:pPr>
            <a:r>
              <a:rPr lang="en" sz="1400">
                <a:latin typeface="Times New Roman"/>
                <a:ea typeface="Times New Roman"/>
                <a:cs typeface="Times New Roman"/>
                <a:sym typeface="Times New Roman"/>
              </a:rPr>
              <a:t>Unfortunately, all tuning only decreased/increased the F1 score by extremely minimal amounts.</a:t>
            </a:r>
            <a:endParaRPr sz="2200">
              <a:latin typeface="Times New Roman"/>
              <a:ea typeface="Times New Roman"/>
              <a:cs typeface="Times New Roman"/>
              <a:sym typeface="Times New Roman"/>
            </a:endParaRPr>
          </a:p>
          <a:p>
            <a:pPr indent="0" lvl="0" marL="0" rtl="0" algn="l">
              <a:lnSpc>
                <a:spcPct val="115000"/>
              </a:lnSpc>
              <a:spcBef>
                <a:spcPts val="1200"/>
              </a:spcBef>
              <a:spcAft>
                <a:spcPts val="0"/>
              </a:spcAft>
              <a:buSzPct val="88452"/>
              <a:buNone/>
            </a:pPr>
            <a:r>
              <a:t/>
            </a:r>
            <a:endParaRPr sz="2200">
              <a:latin typeface="Times New Roman"/>
              <a:ea typeface="Times New Roman"/>
              <a:cs typeface="Times New Roman"/>
              <a:sym typeface="Times New Roman"/>
            </a:endParaRPr>
          </a:p>
          <a:p>
            <a:pPr indent="-357822" lvl="0" marL="457200" rtl="0" algn="l">
              <a:lnSpc>
                <a:spcPct val="115000"/>
              </a:lnSpc>
              <a:spcBef>
                <a:spcPts val="1200"/>
              </a:spcBef>
              <a:spcAft>
                <a:spcPts val="0"/>
              </a:spcAft>
              <a:buSzPct val="100000"/>
              <a:buFont typeface="Times New Roman"/>
              <a:buChar char="●"/>
            </a:pPr>
            <a:r>
              <a:rPr lang="en" sz="2200">
                <a:latin typeface="Times New Roman"/>
                <a:ea typeface="Times New Roman"/>
                <a:cs typeface="Times New Roman"/>
                <a:sym typeface="Times New Roman"/>
              </a:rPr>
              <a:t>Neural Network(after tuning)</a:t>
            </a:r>
            <a:endParaRPr sz="2200">
              <a:latin typeface="Times New Roman"/>
              <a:ea typeface="Times New Roman"/>
              <a:cs typeface="Times New Roman"/>
              <a:sym typeface="Times New Roman"/>
            </a:endParaRPr>
          </a:p>
          <a:p>
            <a:pPr indent="-310832" lvl="0" marL="457200" rtl="0" algn="l">
              <a:lnSpc>
                <a:spcPct val="115000"/>
              </a:lnSpc>
              <a:spcBef>
                <a:spcPts val="0"/>
              </a:spcBef>
              <a:spcAft>
                <a:spcPts val="0"/>
              </a:spcAft>
              <a:buSzPct val="100000"/>
              <a:buFont typeface="Times New Roman"/>
              <a:buChar char="●"/>
            </a:pPr>
            <a:r>
              <a:rPr lang="en" sz="1400">
                <a:latin typeface="Times New Roman"/>
                <a:ea typeface="Times New Roman"/>
                <a:cs typeface="Times New Roman"/>
                <a:sym typeface="Times New Roman"/>
              </a:rPr>
              <a:t>Tuning possibilities: Number of hidden layers, number of neurons in each hidden layer, and the regularization rate.</a:t>
            </a:r>
            <a:endParaRPr sz="1400">
              <a:latin typeface="Times New Roman"/>
              <a:ea typeface="Times New Roman"/>
              <a:cs typeface="Times New Roman"/>
              <a:sym typeface="Times New Roman"/>
            </a:endParaRPr>
          </a:p>
          <a:p>
            <a:pPr indent="-310832" lvl="0" marL="457200" rtl="0" algn="l">
              <a:lnSpc>
                <a:spcPct val="115000"/>
              </a:lnSpc>
              <a:spcBef>
                <a:spcPts val="0"/>
              </a:spcBef>
              <a:spcAft>
                <a:spcPts val="0"/>
              </a:spcAft>
              <a:buSzPct val="100000"/>
              <a:buFont typeface="Times New Roman"/>
              <a:buChar char="●"/>
            </a:pPr>
            <a:r>
              <a:rPr lang="en" sz="1400">
                <a:latin typeface="Times New Roman"/>
                <a:ea typeface="Times New Roman"/>
                <a:cs typeface="Times New Roman"/>
                <a:sym typeface="Times New Roman"/>
              </a:rPr>
              <a:t>Optimal layers: 3</a:t>
            </a:r>
            <a:endParaRPr sz="1400">
              <a:latin typeface="Times New Roman"/>
              <a:ea typeface="Times New Roman"/>
              <a:cs typeface="Times New Roman"/>
              <a:sym typeface="Times New Roman"/>
            </a:endParaRPr>
          </a:p>
          <a:p>
            <a:pPr indent="-310832" lvl="0" marL="457200" rtl="0" algn="l">
              <a:lnSpc>
                <a:spcPct val="115000"/>
              </a:lnSpc>
              <a:spcBef>
                <a:spcPts val="0"/>
              </a:spcBef>
              <a:spcAft>
                <a:spcPts val="0"/>
              </a:spcAft>
              <a:buSzPct val="100000"/>
              <a:buFont typeface="Times New Roman"/>
              <a:buChar char="●"/>
            </a:pPr>
            <a:r>
              <a:rPr lang="en" sz="1400">
                <a:latin typeface="Times New Roman"/>
                <a:ea typeface="Times New Roman"/>
                <a:cs typeface="Times New Roman"/>
                <a:sym typeface="Times New Roman"/>
              </a:rPr>
              <a:t>Neurons per layer: 11,7,2 respectively </a:t>
            </a:r>
            <a:endParaRPr sz="1400">
              <a:latin typeface="Times New Roman"/>
              <a:ea typeface="Times New Roman"/>
              <a:cs typeface="Times New Roman"/>
              <a:sym typeface="Times New Roman"/>
            </a:endParaRPr>
          </a:p>
          <a:p>
            <a:pPr indent="-310832" lvl="0" marL="457200" rtl="0" algn="l">
              <a:lnSpc>
                <a:spcPct val="115000"/>
              </a:lnSpc>
              <a:spcBef>
                <a:spcPts val="0"/>
              </a:spcBef>
              <a:spcAft>
                <a:spcPts val="0"/>
              </a:spcAft>
              <a:buSzPct val="100000"/>
              <a:buFont typeface="Times New Roman"/>
              <a:buChar char="●"/>
            </a:pPr>
            <a:r>
              <a:rPr lang="en" sz="1400">
                <a:latin typeface="Times New Roman"/>
                <a:ea typeface="Times New Roman"/>
                <a:cs typeface="Times New Roman"/>
                <a:sym typeface="Times New Roman"/>
              </a:rPr>
              <a:t>0.694 F1, Precision, and Recall</a:t>
            </a:r>
            <a:endParaRPr sz="1400">
              <a:latin typeface="Times New Roman"/>
              <a:ea typeface="Times New Roman"/>
              <a:cs typeface="Times New Roman"/>
              <a:sym typeface="Times New Roman"/>
            </a:endParaRPr>
          </a:p>
          <a:p>
            <a:pPr indent="0" lvl="0" marL="457200" rtl="0" algn="l">
              <a:lnSpc>
                <a:spcPct val="115000"/>
              </a:lnSpc>
              <a:spcBef>
                <a:spcPts val="1200"/>
              </a:spcBef>
              <a:spcAft>
                <a:spcPts val="1200"/>
              </a:spcAft>
              <a:buSzPct val="88452"/>
              <a:buNone/>
            </a:pPr>
            <a:r>
              <a:t/>
            </a:r>
            <a:endParaRPr sz="22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9"/>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Clustering the Players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