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4"/>
    <p:sldMasterId id="2147483727" r:id="rId5"/>
    <p:sldMasterId id="2147483733" r:id="rId6"/>
  </p:sldMasterIdLst>
  <p:notesMasterIdLst>
    <p:notesMasterId r:id="rId33"/>
  </p:notesMasterIdLst>
  <p:sldIdLst>
    <p:sldId id="295" r:id="rId7"/>
    <p:sldId id="285" r:id="rId8"/>
    <p:sldId id="284" r:id="rId9"/>
    <p:sldId id="290" r:id="rId10"/>
    <p:sldId id="296" r:id="rId11"/>
    <p:sldId id="270" r:id="rId12"/>
    <p:sldId id="297" r:id="rId13"/>
    <p:sldId id="257" r:id="rId14"/>
    <p:sldId id="274" r:id="rId15"/>
    <p:sldId id="282" r:id="rId16"/>
    <p:sldId id="272" r:id="rId17"/>
    <p:sldId id="271" r:id="rId18"/>
    <p:sldId id="273" r:id="rId19"/>
    <p:sldId id="291" r:id="rId20"/>
    <p:sldId id="280" r:id="rId21"/>
    <p:sldId id="277" r:id="rId22"/>
    <p:sldId id="287" r:id="rId23"/>
    <p:sldId id="288" r:id="rId24"/>
    <p:sldId id="281" r:id="rId25"/>
    <p:sldId id="298" r:id="rId26"/>
    <p:sldId id="275" r:id="rId27"/>
    <p:sldId id="286" r:id="rId28"/>
    <p:sldId id="294" r:id="rId29"/>
    <p:sldId id="292" r:id="rId30"/>
    <p:sldId id="283" r:id="rId31"/>
    <p:sldId id="269" r:id="rId32"/>
  </p:sldIdLst>
  <p:sldSz cx="9144000" cy="6858000" type="screen4x3"/>
  <p:notesSz cx="6858000" cy="9144000"/>
  <p:defaultTextStyle>
    <a:defPPr>
      <a:defRPr lang="nl-NL"/>
    </a:defPPr>
    <a:lvl1pPr algn="l" rtl="0" fontAlgn="base">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bg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bg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FF"/>
    <a:srgbClr val="D60093"/>
    <a:srgbClr val="15125F"/>
    <a:srgbClr val="C10077"/>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Stijl, licht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Stijl, gemiddeld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Stijl, donker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Arial" charset="0"/>
                <a:cs typeface="Arial" charset="0"/>
              </a:defRPr>
            </a:lvl1pPr>
          </a:lstStyle>
          <a:p>
            <a:pPr>
              <a:defRPr/>
            </a:pPr>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Arial" panose="020B0604020202020204" pitchFamily="34" charset="0"/>
              </a:defRPr>
            </a:lvl1pPr>
          </a:lstStyle>
          <a:p>
            <a:fld id="{C5299EF7-EF70-4704-A2C9-818CB3CECE3B}" type="datetime1">
              <a:rPr lang="nl-NL" altLang="nl-NL"/>
              <a:pPr/>
              <a:t>1-9-2021</a:t>
            </a:fld>
            <a:endParaRPr lang="nl-NL" alt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NL"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tekststijl van het model te bewerken</a:t>
            </a:r>
          </a:p>
          <a:p>
            <a:pPr lvl="1"/>
            <a:r>
              <a:rPr lang="nl-NL" noProof="0"/>
              <a:t>Tweede niveau</a:t>
            </a:r>
          </a:p>
          <a:p>
            <a:pPr lvl="2"/>
            <a:r>
              <a:rPr lang="nl-NL" noProof="0"/>
              <a:t>Derde niveau</a:t>
            </a:r>
          </a:p>
          <a:p>
            <a:pPr lvl="3"/>
            <a:r>
              <a:rPr lang="nl-NL" noProof="0"/>
              <a:t>Vierde niveau</a:t>
            </a:r>
          </a:p>
          <a:p>
            <a:pPr lvl="4"/>
            <a:r>
              <a:rPr lang="nl-NL" noProof="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Arial" charset="0"/>
                <a:cs typeface="Arial" charset="0"/>
              </a:defRPr>
            </a:lvl1pPr>
          </a:lstStyle>
          <a:p>
            <a:pPr>
              <a:defRPr/>
            </a:pPr>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Arial" panose="020B0604020202020204" pitchFamily="34" charset="0"/>
              </a:defRPr>
            </a:lvl1pPr>
          </a:lstStyle>
          <a:p>
            <a:fld id="{C862281B-2A54-4507-B2CE-C59B41F1A030}" type="slidenum">
              <a:rPr lang="nl-NL" altLang="nl-NL"/>
              <a:pPr/>
              <a:t>‹nr.›</a:t>
            </a:fld>
            <a:endParaRPr lang="nl-NL" altLang="nl-NL"/>
          </a:p>
        </p:txBody>
      </p:sp>
    </p:spTree>
    <p:extLst>
      <p:ext uri="{BB962C8B-B14F-4D97-AF65-F5344CB8AC3E}">
        <p14:creationId xmlns:p14="http://schemas.microsoft.com/office/powerpoint/2010/main" val="313566138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1403350" y="2130425"/>
            <a:ext cx="7054850" cy="1470025"/>
          </a:xfrm>
        </p:spPr>
        <p:txBody>
          <a:bodyPr/>
          <a:lstStyle>
            <a:lvl1pPr>
              <a:defRPr/>
            </a:lvl1pPr>
          </a:lstStyle>
          <a:p>
            <a:r>
              <a:rPr lang="nl-NL"/>
              <a:t>Klik om het opmaakprofiel te bewerken</a:t>
            </a:r>
          </a:p>
        </p:txBody>
      </p:sp>
      <p:sp>
        <p:nvSpPr>
          <p:cNvPr id="7065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nl-NL"/>
              <a:t>Klik om het opmaakprofiel van de modelondertitel te bewerken</a:t>
            </a:r>
          </a:p>
        </p:txBody>
      </p:sp>
    </p:spTree>
    <p:extLst>
      <p:ext uri="{BB962C8B-B14F-4D97-AF65-F5344CB8AC3E}">
        <p14:creationId xmlns:p14="http://schemas.microsoft.com/office/powerpoint/2010/main" val="245356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verticale tekst 2"/>
          <p:cNvSpPr>
            <a:spLocks noGrp="1"/>
          </p:cNvSpPr>
          <p:nvPr>
            <p:ph type="body" orient="vert" idx="1"/>
          </p:nvPr>
        </p:nvSpPr>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5506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Titelstijl van model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402258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55984" y="-171400"/>
            <a:ext cx="7772400" cy="1470025"/>
          </a:xfrm>
          <a:prstGeom prst="rect">
            <a:avLst/>
          </a:prstGeom>
        </p:spPr>
        <p:txBody>
          <a:bodyPr anchor="b"/>
          <a:lstStyle>
            <a:lvl1pPr>
              <a:defRPr>
                <a:solidFill>
                  <a:schemeClr val="bg1"/>
                </a:solidFill>
              </a:defRPr>
            </a:lvl1pPr>
          </a:lstStyle>
          <a:p>
            <a:r>
              <a:rPr lang="nl-NL"/>
              <a:t>Klik om de stijl te bewerken</a:t>
            </a:r>
            <a:endParaRPr lang="nl-NL" dirty="0"/>
          </a:p>
        </p:txBody>
      </p:sp>
      <p:sp>
        <p:nvSpPr>
          <p:cNvPr id="3" name="Ondertitel 2"/>
          <p:cNvSpPr>
            <a:spLocks noGrp="1"/>
          </p:cNvSpPr>
          <p:nvPr>
            <p:ph type="subTitle" idx="1"/>
          </p:nvPr>
        </p:nvSpPr>
        <p:spPr>
          <a:xfrm>
            <a:off x="331440" y="3429000"/>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5" name="Tijdelijke aanduiding voor voettekst 4"/>
          <p:cNvSpPr>
            <a:spLocks noGrp="1"/>
          </p:cNvSpPr>
          <p:nvPr>
            <p:ph type="ftr" sz="quarter" idx="11"/>
          </p:nvPr>
        </p:nvSpPr>
        <p:spPr>
          <a:xfrm>
            <a:off x="323528" y="5805264"/>
            <a:ext cx="6120680" cy="576064"/>
          </a:xfrm>
          <a:prstGeom prst="rect">
            <a:avLst/>
          </a:prstGeom>
        </p:spPr>
        <p:txBody>
          <a:bodyPr/>
          <a:lstStyle>
            <a:lvl1pPr>
              <a:defRPr>
                <a:solidFill>
                  <a:schemeClr val="bg1"/>
                </a:solidFill>
              </a:defRPr>
            </a:lvl1pPr>
          </a:lstStyle>
          <a:p>
            <a:endParaRPr lang="nl-NL" dirty="0"/>
          </a:p>
        </p:txBody>
      </p:sp>
    </p:spTree>
    <p:extLst>
      <p:ext uri="{BB962C8B-B14F-4D97-AF65-F5344CB8AC3E}">
        <p14:creationId xmlns:p14="http://schemas.microsoft.com/office/powerpoint/2010/main" val="1673498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lleen titel">
    <p:spTree>
      <p:nvGrpSpPr>
        <p:cNvPr id="1" name=""/>
        <p:cNvGrpSpPr/>
        <p:nvPr/>
      </p:nvGrpSpPr>
      <p:grpSpPr>
        <a:xfrm>
          <a:off x="0" y="0"/>
          <a:ext cx="0" cy="0"/>
          <a:chOff x="0" y="0"/>
          <a:chExt cx="0" cy="0"/>
        </a:xfrm>
      </p:grpSpPr>
      <p:sp>
        <p:nvSpPr>
          <p:cNvPr id="10" name="Ovaal 9"/>
          <p:cNvSpPr/>
          <p:nvPr/>
        </p:nvSpPr>
        <p:spPr>
          <a:xfrm>
            <a:off x="4139952" y="6525344"/>
            <a:ext cx="216024" cy="216024"/>
          </a:xfrm>
          <a:prstGeom prst="ellipse">
            <a:avLst/>
          </a:prstGeom>
          <a:solidFill>
            <a:srgbClr val="20BD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pPr/>
              <a:t>‹nr.›</a:t>
            </a:fld>
            <a:endParaRPr lang="nl-NL" dirty="0"/>
          </a:p>
        </p:txBody>
      </p:sp>
      <p:sp>
        <p:nvSpPr>
          <p:cNvPr id="15" name="Tijdelijke aanduiding voor inhoud 2"/>
          <p:cNvSpPr>
            <a:spLocks noGrp="1"/>
          </p:cNvSpPr>
          <p:nvPr>
            <p:ph idx="1"/>
          </p:nvPr>
        </p:nvSpPr>
        <p:spPr>
          <a:xfrm>
            <a:off x="590872" y="1279301"/>
            <a:ext cx="8229600" cy="4309939"/>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6" name="Tijdelijke aanduiding voor voettekst 4"/>
          <p:cNvSpPr>
            <a:spLocks noGrp="1"/>
          </p:cNvSpPr>
          <p:nvPr>
            <p:ph type="ftr" sz="quarter" idx="11"/>
          </p:nvPr>
        </p:nvSpPr>
        <p:spPr>
          <a:xfrm>
            <a:off x="2627784" y="5805264"/>
            <a:ext cx="6120680" cy="576064"/>
          </a:xfrm>
          <a:prstGeom prst="rect">
            <a:avLst/>
          </a:prstGeom>
        </p:spPr>
        <p:txBody>
          <a:bodyPr/>
          <a:lstStyle/>
          <a:p>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54104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 en object">
    <p:spTree>
      <p:nvGrpSpPr>
        <p:cNvPr id="1" name=""/>
        <p:cNvGrpSpPr/>
        <p:nvPr/>
      </p:nvGrpSpPr>
      <p:grpSpPr>
        <a:xfrm>
          <a:off x="0" y="0"/>
          <a:ext cx="0" cy="0"/>
          <a:chOff x="0" y="0"/>
          <a:chExt cx="0" cy="0"/>
        </a:xfrm>
      </p:grpSpPr>
      <p:sp>
        <p:nvSpPr>
          <p:cNvPr id="10" name="Ovaal 9"/>
          <p:cNvSpPr/>
          <p:nvPr/>
        </p:nvSpPr>
        <p:spPr>
          <a:xfrm>
            <a:off x="4139952" y="6525344"/>
            <a:ext cx="216024" cy="216024"/>
          </a:xfrm>
          <a:prstGeom prst="ellipse">
            <a:avLst/>
          </a:prstGeom>
          <a:solidFill>
            <a:srgbClr val="20BD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inhoud 2"/>
          <p:cNvSpPr>
            <a:spLocks noGrp="1"/>
          </p:cNvSpPr>
          <p:nvPr>
            <p:ph idx="1"/>
          </p:nvPr>
        </p:nvSpPr>
        <p:spPr>
          <a:xfrm>
            <a:off x="590872" y="1279301"/>
            <a:ext cx="8229600" cy="4309939"/>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voettekst 4"/>
          <p:cNvSpPr>
            <a:spLocks noGrp="1"/>
          </p:cNvSpPr>
          <p:nvPr>
            <p:ph type="ftr" sz="quarter" idx="11"/>
          </p:nvPr>
        </p:nvSpPr>
        <p:spPr>
          <a:xfrm>
            <a:off x="2627784" y="5805264"/>
            <a:ext cx="6120680" cy="576064"/>
          </a:xfrm>
          <a:prstGeom prst="rect">
            <a:avLst/>
          </a:prstGeom>
        </p:spPr>
        <p:txBody>
          <a:bodyPr/>
          <a:lstStyle/>
          <a:p>
            <a:endParaRPr lang="nl-NL" dirty="0"/>
          </a:p>
        </p:txBody>
      </p:sp>
      <p:sp>
        <p:nvSpPr>
          <p:cNvPr id="8" name="Titel 1"/>
          <p:cNvSpPr>
            <a:spLocks noGrp="1"/>
          </p:cNvSpPr>
          <p:nvPr>
            <p:ph type="title"/>
          </p:nvPr>
        </p:nvSpPr>
        <p:spPr>
          <a:xfrm>
            <a:off x="323528" y="-90264"/>
            <a:ext cx="8229600" cy="1143000"/>
          </a:xfrm>
          <a:prstGeom prst="rect">
            <a:avLst/>
          </a:prstGeom>
        </p:spPr>
        <p:txBody>
          <a:bodyPr anchor="b"/>
          <a:lstStyle/>
          <a:p>
            <a:r>
              <a:rPr lang="nl-NL"/>
              <a:t>Klik om de stijl te bewerken</a:t>
            </a:r>
            <a:endParaRPr lang="nl-NL" dirty="0"/>
          </a:p>
        </p:txBody>
      </p:sp>
      <p:sp>
        <p:nvSpPr>
          <p:cNvPr id="9"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pPr/>
              <a:t>‹nr.›</a:t>
            </a:fld>
            <a:endParaRPr lang="nl-NL" dirty="0"/>
          </a:p>
        </p:txBody>
      </p:sp>
    </p:spTree>
    <p:extLst>
      <p:ext uri="{BB962C8B-B14F-4D97-AF65-F5344CB8AC3E}">
        <p14:creationId xmlns:p14="http://schemas.microsoft.com/office/powerpoint/2010/main" val="227082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Alleen titel">
    <p:spTree>
      <p:nvGrpSpPr>
        <p:cNvPr id="1" name=""/>
        <p:cNvGrpSpPr/>
        <p:nvPr/>
      </p:nvGrpSpPr>
      <p:grpSpPr>
        <a:xfrm>
          <a:off x="0" y="0"/>
          <a:ext cx="0" cy="0"/>
          <a:chOff x="0" y="0"/>
          <a:chExt cx="0" cy="0"/>
        </a:xfrm>
      </p:grpSpPr>
      <p:sp>
        <p:nvSpPr>
          <p:cNvPr id="9" name="Ovaal 8"/>
          <p:cNvSpPr/>
          <p:nvPr/>
        </p:nvSpPr>
        <p:spPr>
          <a:xfrm>
            <a:off x="4139952" y="6525344"/>
            <a:ext cx="216024" cy="216024"/>
          </a:xfrm>
          <a:prstGeom prst="ellipse">
            <a:avLst/>
          </a:prstGeom>
          <a:solidFill>
            <a:srgbClr val="231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23114C"/>
              </a:solidFill>
            </a:endParaRPr>
          </a:p>
        </p:txBody>
      </p:sp>
      <p:sp>
        <p:nvSpPr>
          <p:cNvPr id="2" name="Titel 1"/>
          <p:cNvSpPr>
            <a:spLocks noGrp="1"/>
          </p:cNvSpPr>
          <p:nvPr>
            <p:ph type="title"/>
          </p:nvPr>
        </p:nvSpPr>
        <p:spPr>
          <a:xfrm>
            <a:off x="323528" y="-99392"/>
            <a:ext cx="8229600" cy="1143000"/>
          </a:xfrm>
          <a:prstGeom prst="rect">
            <a:avLst/>
          </a:prstGeom>
        </p:spPr>
        <p:txBody>
          <a:bodyPr anchor="b"/>
          <a:lstStyle/>
          <a:p>
            <a:r>
              <a:rPr lang="nl-NL"/>
              <a:t>Klik om de stijl te bewerken</a:t>
            </a:r>
            <a:endParaRPr lang="nl-NL" dirty="0"/>
          </a:p>
        </p:txBody>
      </p:sp>
      <p:sp>
        <p:nvSpPr>
          <p:cNvPr id="4" name="Tijdelijke aanduiding voor voettekst 3"/>
          <p:cNvSpPr>
            <a:spLocks noGrp="1"/>
          </p:cNvSpPr>
          <p:nvPr>
            <p:ph type="ftr" sz="quarter" idx="11"/>
          </p:nvPr>
        </p:nvSpPr>
        <p:spPr>
          <a:xfrm>
            <a:off x="2123728" y="5805264"/>
            <a:ext cx="6120680" cy="576064"/>
          </a:xfrm>
          <a:prstGeom prst="rect">
            <a:avLst/>
          </a:prstGeom>
        </p:spPr>
        <p:txBody>
          <a:bodyPr/>
          <a:lstStyle>
            <a:lvl1pPr>
              <a:defRPr>
                <a:solidFill>
                  <a:schemeClr val="bg1"/>
                </a:solidFill>
              </a:defRPr>
            </a:lvl1pPr>
          </a:lstStyle>
          <a:p>
            <a:endParaRPr lang="nl-NL" dirty="0"/>
          </a:p>
        </p:txBody>
      </p:sp>
      <p:sp>
        <p:nvSpPr>
          <p:cNvPr id="7" name="Tijdelijke aanduiding voor inhoud 2"/>
          <p:cNvSpPr>
            <a:spLocks noGrp="1"/>
          </p:cNvSpPr>
          <p:nvPr>
            <p:ph idx="1"/>
          </p:nvPr>
        </p:nvSpPr>
        <p:spPr>
          <a:xfrm>
            <a:off x="590872" y="1279301"/>
            <a:ext cx="8229600" cy="4237931"/>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pPr/>
              <a:t>‹nr.›</a:t>
            </a:fld>
            <a:endParaRPr lang="nl-NL" dirty="0"/>
          </a:p>
        </p:txBody>
      </p:sp>
    </p:spTree>
    <p:extLst>
      <p:ext uri="{BB962C8B-B14F-4D97-AF65-F5344CB8AC3E}">
        <p14:creationId xmlns:p14="http://schemas.microsoft.com/office/powerpoint/2010/main" val="2729228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415637" y="5510492"/>
            <a:ext cx="1939636" cy="420221"/>
          </a:xfrm>
          <a:prstGeom prst="rect">
            <a:avLst/>
          </a:prstGeom>
        </p:spPr>
        <p:txBody>
          <a:bodyPr/>
          <a:lstStyle>
            <a:lvl1pPr>
              <a:defRPr/>
            </a:lvl1pPr>
          </a:lstStyle>
          <a:p>
            <a:endParaRPr lang="en-US" altLang="nl-NL"/>
          </a:p>
        </p:txBody>
      </p:sp>
      <p:sp>
        <p:nvSpPr>
          <p:cNvPr id="3" name="Tijdelijke aanduiding voor voettekst 2"/>
          <p:cNvSpPr>
            <a:spLocks noGrp="1"/>
          </p:cNvSpPr>
          <p:nvPr>
            <p:ph type="ftr" sz="quarter" idx="11"/>
          </p:nvPr>
        </p:nvSpPr>
        <p:spPr/>
        <p:txBody>
          <a:bodyPr/>
          <a:lstStyle>
            <a:lvl1pPr>
              <a:defRPr/>
            </a:lvl1pPr>
          </a:lstStyle>
          <a:p>
            <a:endParaRPr lang="en-US" altLang="nl-NL"/>
          </a:p>
        </p:txBody>
      </p:sp>
      <p:sp>
        <p:nvSpPr>
          <p:cNvPr id="4" name="Tijdelijke aanduiding voor dianummer 3"/>
          <p:cNvSpPr>
            <a:spLocks noGrp="1"/>
          </p:cNvSpPr>
          <p:nvPr>
            <p:ph type="sldNum" sz="quarter" idx="12"/>
          </p:nvPr>
        </p:nvSpPr>
        <p:spPr/>
        <p:txBody>
          <a:bodyPr/>
          <a:lstStyle>
            <a:lvl1pPr>
              <a:defRPr/>
            </a:lvl1pPr>
          </a:lstStyle>
          <a:p>
            <a:fld id="{4D45F052-425A-4EA7-89D1-7DD41C07B8F6}" type="slidenum">
              <a:rPr lang="en-US" altLang="nl-NL"/>
              <a:pPr/>
              <a:t>‹nr.›</a:t>
            </a:fld>
            <a:endParaRPr lang="en-US" altLang="nl-NL"/>
          </a:p>
        </p:txBody>
      </p:sp>
    </p:spTree>
    <p:extLst>
      <p:ext uri="{BB962C8B-B14F-4D97-AF65-F5344CB8AC3E}">
        <p14:creationId xmlns:p14="http://schemas.microsoft.com/office/powerpoint/2010/main" val="3928910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55984" y="-171400"/>
            <a:ext cx="7772400" cy="1470025"/>
          </a:xfrm>
          <a:prstGeom prst="rect">
            <a:avLst/>
          </a:prstGeom>
        </p:spPr>
        <p:txBody>
          <a:bodyPr anchor="b"/>
          <a:lstStyle>
            <a:lvl1pPr>
              <a:defRPr>
                <a:solidFill>
                  <a:schemeClr val="bg1"/>
                </a:solidFill>
              </a:defRPr>
            </a:lvl1pPr>
          </a:lstStyle>
          <a:p>
            <a:r>
              <a:rPr lang="nl-NL"/>
              <a:t>Klik om de stijl te bewerken</a:t>
            </a:r>
            <a:endParaRPr lang="nl-NL" dirty="0"/>
          </a:p>
        </p:txBody>
      </p:sp>
      <p:sp>
        <p:nvSpPr>
          <p:cNvPr id="3" name="Ondertitel 2"/>
          <p:cNvSpPr>
            <a:spLocks noGrp="1"/>
          </p:cNvSpPr>
          <p:nvPr>
            <p:ph type="subTitle" idx="1"/>
          </p:nvPr>
        </p:nvSpPr>
        <p:spPr>
          <a:xfrm>
            <a:off x="331440" y="3429000"/>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5" name="Tijdelijke aanduiding voor voettekst 4"/>
          <p:cNvSpPr>
            <a:spLocks noGrp="1"/>
          </p:cNvSpPr>
          <p:nvPr>
            <p:ph type="ftr" sz="quarter" idx="11"/>
          </p:nvPr>
        </p:nvSpPr>
        <p:spPr>
          <a:xfrm>
            <a:off x="323528" y="5805264"/>
            <a:ext cx="6120680" cy="576064"/>
          </a:xfrm>
          <a:prstGeom prst="rect">
            <a:avLst/>
          </a:prstGeom>
        </p:spPr>
        <p:txBody>
          <a:bodyPr/>
          <a:lstStyle>
            <a:lvl1pPr>
              <a:defRPr>
                <a:solidFill>
                  <a:schemeClr val="bg1"/>
                </a:solidFill>
              </a:defRPr>
            </a:lvl1pPr>
          </a:lstStyle>
          <a:p>
            <a:endParaRPr lang="nl-NL" dirty="0">
              <a:solidFill>
                <a:prstClr val="white"/>
              </a:solidFill>
            </a:endParaRPr>
          </a:p>
        </p:txBody>
      </p:sp>
    </p:spTree>
    <p:extLst>
      <p:ext uri="{BB962C8B-B14F-4D97-AF65-F5344CB8AC3E}">
        <p14:creationId xmlns:p14="http://schemas.microsoft.com/office/powerpoint/2010/main" val="3559087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10" name="Ovaal 9"/>
          <p:cNvSpPr/>
          <p:nvPr/>
        </p:nvSpPr>
        <p:spPr>
          <a:xfrm>
            <a:off x="4139952" y="6525344"/>
            <a:ext cx="216024" cy="216024"/>
          </a:xfrm>
          <a:prstGeom prst="ellipse">
            <a:avLst/>
          </a:prstGeom>
          <a:solidFill>
            <a:srgbClr val="20BD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prstClr val="white"/>
              </a:solidFill>
            </a:endParaRPr>
          </a:p>
        </p:txBody>
      </p:sp>
      <p:sp>
        <p:nvSpPr>
          <p:cNvPr id="6"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solidFill>
                  <a:prstClr val="white"/>
                </a:solidFill>
              </a:rPr>
              <a:pPr/>
              <a:t>‹nr.›</a:t>
            </a:fld>
            <a:endParaRPr lang="nl-NL" dirty="0">
              <a:solidFill>
                <a:prstClr val="white"/>
              </a:solidFill>
            </a:endParaRPr>
          </a:p>
        </p:txBody>
      </p:sp>
      <p:sp>
        <p:nvSpPr>
          <p:cNvPr id="15" name="Tijdelijke aanduiding voor inhoud 2"/>
          <p:cNvSpPr>
            <a:spLocks noGrp="1"/>
          </p:cNvSpPr>
          <p:nvPr>
            <p:ph idx="1"/>
          </p:nvPr>
        </p:nvSpPr>
        <p:spPr>
          <a:xfrm>
            <a:off x="590872" y="1279301"/>
            <a:ext cx="8229600" cy="4309939"/>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16" name="Tijdelijke aanduiding voor voettekst 4"/>
          <p:cNvSpPr>
            <a:spLocks noGrp="1"/>
          </p:cNvSpPr>
          <p:nvPr>
            <p:ph type="ftr" sz="quarter" idx="11"/>
          </p:nvPr>
        </p:nvSpPr>
        <p:spPr>
          <a:xfrm>
            <a:off x="2627784" y="5805264"/>
            <a:ext cx="6120680" cy="576064"/>
          </a:xfrm>
          <a:prstGeom prst="rect">
            <a:avLst/>
          </a:prstGeom>
        </p:spPr>
        <p:txBody>
          <a:bodyPr/>
          <a:lstStyle/>
          <a:p>
            <a:endParaRPr lang="nl-NL" dirty="0"/>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37676193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10" name="Ovaal 9"/>
          <p:cNvSpPr/>
          <p:nvPr/>
        </p:nvSpPr>
        <p:spPr>
          <a:xfrm>
            <a:off x="4139952" y="6525344"/>
            <a:ext cx="216024" cy="216024"/>
          </a:xfrm>
          <a:prstGeom prst="ellipse">
            <a:avLst/>
          </a:prstGeom>
          <a:solidFill>
            <a:srgbClr val="20BD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prstClr val="white"/>
              </a:solidFill>
            </a:endParaRPr>
          </a:p>
        </p:txBody>
      </p:sp>
      <p:sp>
        <p:nvSpPr>
          <p:cNvPr id="3" name="Tijdelijke aanduiding voor inhoud 2"/>
          <p:cNvSpPr>
            <a:spLocks noGrp="1"/>
          </p:cNvSpPr>
          <p:nvPr>
            <p:ph idx="1"/>
          </p:nvPr>
        </p:nvSpPr>
        <p:spPr>
          <a:xfrm>
            <a:off x="590872" y="1279301"/>
            <a:ext cx="8229600" cy="4309939"/>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voettekst 4"/>
          <p:cNvSpPr>
            <a:spLocks noGrp="1"/>
          </p:cNvSpPr>
          <p:nvPr>
            <p:ph type="ftr" sz="quarter" idx="11"/>
          </p:nvPr>
        </p:nvSpPr>
        <p:spPr>
          <a:xfrm>
            <a:off x="2627784" y="5805264"/>
            <a:ext cx="6120680" cy="576064"/>
          </a:xfrm>
          <a:prstGeom prst="rect">
            <a:avLst/>
          </a:prstGeom>
        </p:spPr>
        <p:txBody>
          <a:bodyPr/>
          <a:lstStyle/>
          <a:p>
            <a:endParaRPr lang="nl-NL" dirty="0"/>
          </a:p>
        </p:txBody>
      </p:sp>
      <p:sp>
        <p:nvSpPr>
          <p:cNvPr id="8" name="Titel 1"/>
          <p:cNvSpPr>
            <a:spLocks noGrp="1"/>
          </p:cNvSpPr>
          <p:nvPr>
            <p:ph type="title"/>
          </p:nvPr>
        </p:nvSpPr>
        <p:spPr>
          <a:xfrm>
            <a:off x="323528" y="-90264"/>
            <a:ext cx="8229600" cy="1143000"/>
          </a:xfrm>
          <a:prstGeom prst="rect">
            <a:avLst/>
          </a:prstGeom>
        </p:spPr>
        <p:txBody>
          <a:bodyPr anchor="b"/>
          <a:lstStyle/>
          <a:p>
            <a:r>
              <a:rPr lang="nl-NL"/>
              <a:t>Klik om de stijl te bewerken</a:t>
            </a:r>
            <a:endParaRPr lang="nl-NL" dirty="0"/>
          </a:p>
        </p:txBody>
      </p:sp>
      <p:sp>
        <p:nvSpPr>
          <p:cNvPr id="9"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solidFill>
                  <a:prstClr val="white"/>
                </a:solidFill>
              </a:rPr>
              <a:pPr/>
              <a:t>‹nr.›</a:t>
            </a:fld>
            <a:endParaRPr lang="nl-NL" dirty="0">
              <a:solidFill>
                <a:prstClr val="white"/>
              </a:solidFill>
            </a:endParaRPr>
          </a:p>
        </p:txBody>
      </p:sp>
    </p:spTree>
    <p:extLst>
      <p:ext uri="{BB962C8B-B14F-4D97-AF65-F5344CB8AC3E}">
        <p14:creationId xmlns:p14="http://schemas.microsoft.com/office/powerpoint/2010/main" val="145823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802290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Alleen tite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Ovaal 8"/>
          <p:cNvSpPr/>
          <p:nvPr/>
        </p:nvSpPr>
        <p:spPr>
          <a:xfrm>
            <a:off x="4139952" y="6525344"/>
            <a:ext cx="216024" cy="216024"/>
          </a:xfrm>
          <a:prstGeom prst="ellipse">
            <a:avLst/>
          </a:prstGeom>
          <a:solidFill>
            <a:srgbClr val="2311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23114C"/>
              </a:solidFill>
            </a:endParaRPr>
          </a:p>
        </p:txBody>
      </p:sp>
      <p:sp>
        <p:nvSpPr>
          <p:cNvPr id="2" name="Titel 1"/>
          <p:cNvSpPr>
            <a:spLocks noGrp="1"/>
          </p:cNvSpPr>
          <p:nvPr>
            <p:ph type="title"/>
          </p:nvPr>
        </p:nvSpPr>
        <p:spPr>
          <a:xfrm>
            <a:off x="323528" y="-99392"/>
            <a:ext cx="8229600" cy="1143000"/>
          </a:xfrm>
          <a:prstGeom prst="rect">
            <a:avLst/>
          </a:prstGeom>
        </p:spPr>
        <p:txBody>
          <a:bodyPr anchor="b"/>
          <a:lstStyle/>
          <a:p>
            <a:r>
              <a:rPr lang="nl-NL"/>
              <a:t>Klik om de stijl te bewerken</a:t>
            </a:r>
            <a:endParaRPr lang="nl-NL" dirty="0"/>
          </a:p>
        </p:txBody>
      </p:sp>
      <p:sp>
        <p:nvSpPr>
          <p:cNvPr id="4" name="Tijdelijke aanduiding voor voettekst 3"/>
          <p:cNvSpPr>
            <a:spLocks noGrp="1"/>
          </p:cNvSpPr>
          <p:nvPr>
            <p:ph type="ftr" sz="quarter" idx="11"/>
          </p:nvPr>
        </p:nvSpPr>
        <p:spPr>
          <a:xfrm>
            <a:off x="2123728" y="5805264"/>
            <a:ext cx="6120680" cy="576064"/>
          </a:xfrm>
          <a:prstGeom prst="rect">
            <a:avLst/>
          </a:prstGeom>
        </p:spPr>
        <p:txBody>
          <a:bodyPr/>
          <a:lstStyle>
            <a:lvl1pPr>
              <a:defRPr>
                <a:solidFill>
                  <a:schemeClr val="bg1"/>
                </a:solidFill>
              </a:defRPr>
            </a:lvl1pPr>
          </a:lstStyle>
          <a:p>
            <a:endParaRPr lang="nl-NL" dirty="0">
              <a:solidFill>
                <a:prstClr val="white"/>
              </a:solidFill>
            </a:endParaRPr>
          </a:p>
        </p:txBody>
      </p:sp>
      <p:sp>
        <p:nvSpPr>
          <p:cNvPr id="7" name="Tijdelijke aanduiding voor inhoud 2"/>
          <p:cNvSpPr>
            <a:spLocks noGrp="1"/>
          </p:cNvSpPr>
          <p:nvPr>
            <p:ph idx="1"/>
          </p:nvPr>
        </p:nvSpPr>
        <p:spPr>
          <a:xfrm>
            <a:off x="590872" y="1279301"/>
            <a:ext cx="8229600" cy="4237931"/>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8" name="Tijdelijke aanduiding voor dianummer 5"/>
          <p:cNvSpPr>
            <a:spLocks noGrp="1"/>
          </p:cNvSpPr>
          <p:nvPr>
            <p:ph type="sldNum" sz="quarter" idx="4"/>
          </p:nvPr>
        </p:nvSpPr>
        <p:spPr>
          <a:xfrm>
            <a:off x="3203848" y="6453336"/>
            <a:ext cx="2088232" cy="365125"/>
          </a:xfrm>
          <a:prstGeom prst="rect">
            <a:avLst/>
          </a:prstGeom>
        </p:spPr>
        <p:txBody>
          <a:bodyPr vert="horz" lIns="91440" tIns="45720" rIns="91440" bIns="45720" rtlCol="0" anchor="ctr"/>
          <a:lstStyle>
            <a:lvl1pPr algn="ctr">
              <a:defRPr sz="800">
                <a:solidFill>
                  <a:schemeClr val="bg1"/>
                </a:solidFill>
              </a:defRPr>
            </a:lvl1pPr>
          </a:lstStyle>
          <a:p>
            <a:fld id="{1DAD25AC-3D36-459B-92CD-44DA3A629171}" type="slidenum">
              <a:rPr lang="nl-NL" smtClean="0">
                <a:solidFill>
                  <a:prstClr val="white"/>
                </a:solidFill>
              </a:rPr>
              <a:pPr/>
              <a:t>‹nr.›</a:t>
            </a:fld>
            <a:endParaRPr lang="nl-NL" dirty="0">
              <a:solidFill>
                <a:prstClr val="white"/>
              </a:solidFill>
            </a:endParaRPr>
          </a:p>
        </p:txBody>
      </p:sp>
    </p:spTree>
    <p:extLst>
      <p:ext uri="{BB962C8B-B14F-4D97-AF65-F5344CB8AC3E}">
        <p14:creationId xmlns:p14="http://schemas.microsoft.com/office/powerpoint/2010/main" val="2392977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415637" y="5510492"/>
            <a:ext cx="1939636" cy="420221"/>
          </a:xfrm>
          <a:prstGeom prst="rect">
            <a:avLst/>
          </a:prstGeom>
        </p:spPr>
        <p:txBody>
          <a:bodyPr/>
          <a:lstStyle>
            <a:lvl1pPr>
              <a:defRPr/>
            </a:lvl1pPr>
          </a:lstStyle>
          <a:p>
            <a:endParaRPr lang="en-US" altLang="nl-NL">
              <a:solidFill>
                <a:prstClr val="white"/>
              </a:solidFill>
            </a:endParaRPr>
          </a:p>
        </p:txBody>
      </p:sp>
      <p:sp>
        <p:nvSpPr>
          <p:cNvPr id="3" name="Tijdelijke aanduiding voor voettekst 2"/>
          <p:cNvSpPr>
            <a:spLocks noGrp="1"/>
          </p:cNvSpPr>
          <p:nvPr>
            <p:ph type="ftr" sz="quarter" idx="11"/>
          </p:nvPr>
        </p:nvSpPr>
        <p:spPr/>
        <p:txBody>
          <a:bodyPr/>
          <a:lstStyle>
            <a:lvl1pPr>
              <a:defRPr/>
            </a:lvl1pPr>
          </a:lstStyle>
          <a:p>
            <a:endParaRPr lang="en-US" altLang="nl-NL"/>
          </a:p>
        </p:txBody>
      </p:sp>
      <p:sp>
        <p:nvSpPr>
          <p:cNvPr id="4" name="Tijdelijke aanduiding voor dianummer 3"/>
          <p:cNvSpPr>
            <a:spLocks noGrp="1"/>
          </p:cNvSpPr>
          <p:nvPr>
            <p:ph type="sldNum" sz="quarter" idx="12"/>
          </p:nvPr>
        </p:nvSpPr>
        <p:spPr/>
        <p:txBody>
          <a:bodyPr/>
          <a:lstStyle>
            <a:lvl1pPr>
              <a:defRPr/>
            </a:lvl1pPr>
          </a:lstStyle>
          <a:p>
            <a:fld id="{4D45F052-425A-4EA7-89D1-7DD41C07B8F6}" type="slidenum">
              <a:rPr lang="en-US" altLang="nl-NL"/>
              <a:pPr/>
              <a:t>‹nr.›</a:t>
            </a:fld>
            <a:endParaRPr lang="en-US" altLang="nl-NL"/>
          </a:p>
        </p:txBody>
      </p:sp>
    </p:spTree>
    <p:extLst>
      <p:ext uri="{BB962C8B-B14F-4D97-AF65-F5344CB8AC3E}">
        <p14:creationId xmlns:p14="http://schemas.microsoft.com/office/powerpoint/2010/main" val="96143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Titelstijl van model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tekststijl van het model te bewerken</a:t>
            </a:r>
          </a:p>
        </p:txBody>
      </p:sp>
    </p:spTree>
    <p:extLst>
      <p:ext uri="{BB962C8B-B14F-4D97-AF65-F5344CB8AC3E}">
        <p14:creationId xmlns:p14="http://schemas.microsoft.com/office/powerpoint/2010/main" val="387041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13566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Titelstijl van model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tekststijl van het model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8434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Tree>
    <p:extLst>
      <p:ext uri="{BB962C8B-B14F-4D97-AF65-F5344CB8AC3E}">
        <p14:creationId xmlns:p14="http://schemas.microsoft.com/office/powerpoint/2010/main" val="182011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3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Titelstijl van model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Tree>
    <p:extLst>
      <p:ext uri="{BB962C8B-B14F-4D97-AF65-F5344CB8AC3E}">
        <p14:creationId xmlns:p14="http://schemas.microsoft.com/office/powerpoint/2010/main" val="26112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Titelstijl van model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tekststijl van het model te bewerken</a:t>
            </a:r>
          </a:p>
        </p:txBody>
      </p:sp>
    </p:spTree>
    <p:extLst>
      <p:ext uri="{BB962C8B-B14F-4D97-AF65-F5344CB8AC3E}">
        <p14:creationId xmlns:p14="http://schemas.microsoft.com/office/powerpoint/2010/main" val="89816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1.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NL"/>
              <a:t>Titelstijl van model bewerken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tekststijl van het model te bewerken</a:t>
            </a:r>
          </a:p>
          <a:p>
            <a:pPr lvl="1"/>
            <a:r>
              <a:rPr lang="nl-NL" altLang="nl-NL"/>
              <a:t>Tweede niveau</a:t>
            </a:r>
          </a:p>
          <a:p>
            <a:pPr lvl="2"/>
            <a:r>
              <a:rPr lang="nl-NL" altLang="nl-NL"/>
              <a:t>Derde niveau</a:t>
            </a:r>
          </a:p>
          <a:p>
            <a:pPr lvl="3"/>
            <a:r>
              <a:rPr lang="nl-NL" altLang="nl-NL"/>
              <a:t>Vierde niveau</a:t>
            </a:r>
          </a:p>
          <a:p>
            <a:pPr lvl="4"/>
            <a:r>
              <a:rPr lang="nl-NL" altLang="nl-NL"/>
              <a:t>Vijfde niveau</a:t>
            </a:r>
          </a:p>
        </p:txBody>
      </p:sp>
    </p:spTree>
  </p:cSld>
  <p:clrMap bg1="dk2" tx1="lt1" bg2="dk1" tx2="lt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0" fontAlgn="base" hangingPunct="0">
        <a:spcBef>
          <a:spcPct val="0"/>
        </a:spcBef>
        <a:spcAft>
          <a:spcPct val="0"/>
        </a:spcAft>
        <a:defRPr sz="2400" b="1">
          <a:solidFill>
            <a:srgbClr val="C10077"/>
          </a:solidFill>
          <a:latin typeface="+mj-lt"/>
          <a:ea typeface="MS PGothic" panose="020B0600070205080204" pitchFamily="34" charset="-128"/>
          <a:cs typeface="+mj-cs"/>
        </a:defRPr>
      </a:lvl1pPr>
      <a:lvl2pPr algn="l" rtl="0" eaLnBrk="0" fontAlgn="base" hangingPunct="0">
        <a:spcBef>
          <a:spcPct val="0"/>
        </a:spcBef>
        <a:spcAft>
          <a:spcPct val="0"/>
        </a:spcAft>
        <a:defRPr sz="2400" b="1">
          <a:solidFill>
            <a:srgbClr val="C10077"/>
          </a:solidFill>
          <a:latin typeface="Verdana" charset="0"/>
          <a:ea typeface="MS PGothic" panose="020B0600070205080204" pitchFamily="34" charset="-128"/>
          <a:cs typeface="Arial" charset="0"/>
        </a:defRPr>
      </a:lvl2pPr>
      <a:lvl3pPr algn="l" rtl="0" eaLnBrk="0" fontAlgn="base" hangingPunct="0">
        <a:spcBef>
          <a:spcPct val="0"/>
        </a:spcBef>
        <a:spcAft>
          <a:spcPct val="0"/>
        </a:spcAft>
        <a:defRPr sz="2400" b="1">
          <a:solidFill>
            <a:srgbClr val="C10077"/>
          </a:solidFill>
          <a:latin typeface="Verdana" charset="0"/>
          <a:ea typeface="MS PGothic" panose="020B0600070205080204" pitchFamily="34" charset="-128"/>
          <a:cs typeface="Arial" charset="0"/>
        </a:defRPr>
      </a:lvl3pPr>
      <a:lvl4pPr algn="l" rtl="0" eaLnBrk="0" fontAlgn="base" hangingPunct="0">
        <a:spcBef>
          <a:spcPct val="0"/>
        </a:spcBef>
        <a:spcAft>
          <a:spcPct val="0"/>
        </a:spcAft>
        <a:defRPr sz="2400" b="1">
          <a:solidFill>
            <a:srgbClr val="C10077"/>
          </a:solidFill>
          <a:latin typeface="Verdana" charset="0"/>
          <a:ea typeface="MS PGothic" panose="020B0600070205080204" pitchFamily="34" charset="-128"/>
          <a:cs typeface="Arial" charset="0"/>
        </a:defRPr>
      </a:lvl4pPr>
      <a:lvl5pPr algn="l" rtl="0" eaLnBrk="0" fontAlgn="base" hangingPunct="0">
        <a:spcBef>
          <a:spcPct val="0"/>
        </a:spcBef>
        <a:spcAft>
          <a:spcPct val="0"/>
        </a:spcAft>
        <a:defRPr sz="2400" b="1">
          <a:solidFill>
            <a:srgbClr val="C10077"/>
          </a:solidFill>
          <a:latin typeface="Verdana" charset="0"/>
          <a:ea typeface="MS PGothic" panose="020B0600070205080204" pitchFamily="34" charset="-128"/>
          <a:cs typeface="Arial" charset="0"/>
        </a:defRPr>
      </a:lvl5pPr>
      <a:lvl6pPr marL="457200" algn="l" rtl="0" fontAlgn="base">
        <a:spcBef>
          <a:spcPct val="0"/>
        </a:spcBef>
        <a:spcAft>
          <a:spcPct val="0"/>
        </a:spcAft>
        <a:defRPr sz="2400" b="1">
          <a:solidFill>
            <a:srgbClr val="C10077"/>
          </a:solidFill>
          <a:latin typeface="Verdana" charset="0"/>
          <a:ea typeface="Arial" charset="0"/>
          <a:cs typeface="Arial" charset="0"/>
        </a:defRPr>
      </a:lvl6pPr>
      <a:lvl7pPr marL="914400" algn="l" rtl="0" fontAlgn="base">
        <a:spcBef>
          <a:spcPct val="0"/>
        </a:spcBef>
        <a:spcAft>
          <a:spcPct val="0"/>
        </a:spcAft>
        <a:defRPr sz="2400" b="1">
          <a:solidFill>
            <a:srgbClr val="C10077"/>
          </a:solidFill>
          <a:latin typeface="Verdana" charset="0"/>
          <a:ea typeface="Arial" charset="0"/>
          <a:cs typeface="Arial" charset="0"/>
        </a:defRPr>
      </a:lvl7pPr>
      <a:lvl8pPr marL="1371600" algn="l" rtl="0" fontAlgn="base">
        <a:spcBef>
          <a:spcPct val="0"/>
        </a:spcBef>
        <a:spcAft>
          <a:spcPct val="0"/>
        </a:spcAft>
        <a:defRPr sz="2400" b="1">
          <a:solidFill>
            <a:srgbClr val="C10077"/>
          </a:solidFill>
          <a:latin typeface="Verdana" charset="0"/>
          <a:ea typeface="Arial" charset="0"/>
          <a:cs typeface="Arial" charset="0"/>
        </a:defRPr>
      </a:lvl8pPr>
      <a:lvl9pPr marL="1828800" algn="l" rtl="0" fontAlgn="base">
        <a:spcBef>
          <a:spcPct val="0"/>
        </a:spcBef>
        <a:spcAft>
          <a:spcPct val="0"/>
        </a:spcAft>
        <a:defRPr sz="2400" b="1">
          <a:solidFill>
            <a:srgbClr val="C10077"/>
          </a:solidFill>
          <a:latin typeface="Verdana" charset="0"/>
          <a:ea typeface="Arial" charset="0"/>
          <a:cs typeface="Arial" charset="0"/>
        </a:defRPr>
      </a:lvl9pPr>
    </p:titleStyle>
    <p:bodyStyle>
      <a:lvl1pPr marL="342900" indent="-342900" algn="l" rtl="0" eaLnBrk="0" fontAlgn="base" hangingPunct="0">
        <a:spcBef>
          <a:spcPct val="20000"/>
        </a:spcBef>
        <a:spcAft>
          <a:spcPct val="0"/>
        </a:spcAft>
        <a:buChar char="•"/>
        <a:defRPr>
          <a:solidFill>
            <a:srgbClr val="15125F"/>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a:solidFill>
            <a:srgbClr val="15125F"/>
          </a:solidFill>
          <a:latin typeface="+mn-lt"/>
          <a:ea typeface="+mn-ea"/>
          <a:cs typeface="+mn-cs"/>
        </a:defRPr>
      </a:lvl2pPr>
      <a:lvl3pPr marL="1143000" indent="-228600" algn="l" rtl="0" eaLnBrk="0" fontAlgn="base" hangingPunct="0">
        <a:spcBef>
          <a:spcPct val="20000"/>
        </a:spcBef>
        <a:spcAft>
          <a:spcPct val="0"/>
        </a:spcAft>
        <a:buChar char="•"/>
        <a:defRPr sz="1600">
          <a:solidFill>
            <a:srgbClr val="15125F"/>
          </a:solidFill>
          <a:latin typeface="+mn-lt"/>
          <a:ea typeface="+mn-ea"/>
          <a:cs typeface="+mn-cs"/>
        </a:defRPr>
      </a:lvl3pPr>
      <a:lvl4pPr marL="1600200" indent="-228600" algn="l" rtl="0" eaLnBrk="0" fontAlgn="base" hangingPunct="0">
        <a:spcBef>
          <a:spcPct val="20000"/>
        </a:spcBef>
        <a:spcAft>
          <a:spcPct val="0"/>
        </a:spcAft>
        <a:buChar char="–"/>
        <a:defRPr sz="1500">
          <a:solidFill>
            <a:srgbClr val="15125F"/>
          </a:solidFill>
          <a:latin typeface="+mn-lt"/>
          <a:ea typeface="+mn-ea"/>
          <a:cs typeface="+mn-cs"/>
        </a:defRPr>
      </a:lvl4pPr>
      <a:lvl5pPr marL="2057400" indent="-228600" algn="l" rtl="0" eaLnBrk="0" fontAlgn="base" hangingPunct="0">
        <a:spcBef>
          <a:spcPct val="20000"/>
        </a:spcBef>
        <a:spcAft>
          <a:spcPct val="0"/>
        </a:spcAft>
        <a:buChar char="»"/>
        <a:defRPr sz="1400">
          <a:solidFill>
            <a:srgbClr val="15125F"/>
          </a:solidFill>
          <a:latin typeface="+mn-lt"/>
          <a:ea typeface="+mn-ea"/>
          <a:cs typeface="+mn-cs"/>
        </a:defRPr>
      </a:lvl5pPr>
      <a:lvl6pPr marL="2514600" indent="-228600" algn="l" rtl="0" fontAlgn="base">
        <a:spcBef>
          <a:spcPct val="20000"/>
        </a:spcBef>
        <a:spcAft>
          <a:spcPct val="0"/>
        </a:spcAft>
        <a:buChar char="»"/>
        <a:defRPr sz="1400">
          <a:solidFill>
            <a:srgbClr val="15125F"/>
          </a:solidFill>
          <a:latin typeface="+mn-lt"/>
          <a:ea typeface="+mn-ea"/>
          <a:cs typeface="+mn-cs"/>
        </a:defRPr>
      </a:lvl6pPr>
      <a:lvl7pPr marL="2971800" indent="-228600" algn="l" rtl="0" fontAlgn="base">
        <a:spcBef>
          <a:spcPct val="20000"/>
        </a:spcBef>
        <a:spcAft>
          <a:spcPct val="0"/>
        </a:spcAft>
        <a:buChar char="»"/>
        <a:defRPr sz="1400">
          <a:solidFill>
            <a:srgbClr val="15125F"/>
          </a:solidFill>
          <a:latin typeface="+mn-lt"/>
          <a:ea typeface="+mn-ea"/>
          <a:cs typeface="+mn-cs"/>
        </a:defRPr>
      </a:lvl7pPr>
      <a:lvl8pPr marL="3429000" indent="-228600" algn="l" rtl="0" fontAlgn="base">
        <a:spcBef>
          <a:spcPct val="20000"/>
        </a:spcBef>
        <a:spcAft>
          <a:spcPct val="0"/>
        </a:spcAft>
        <a:buChar char="»"/>
        <a:defRPr sz="1400">
          <a:solidFill>
            <a:srgbClr val="15125F"/>
          </a:solidFill>
          <a:latin typeface="+mn-lt"/>
          <a:ea typeface="+mn-ea"/>
          <a:cs typeface="+mn-cs"/>
        </a:defRPr>
      </a:lvl8pPr>
      <a:lvl9pPr marL="3886200" indent="-228600" algn="l" rtl="0" fontAlgn="base">
        <a:spcBef>
          <a:spcPct val="20000"/>
        </a:spcBef>
        <a:spcAft>
          <a:spcPct val="0"/>
        </a:spcAft>
        <a:buChar char="»"/>
        <a:defRPr sz="1400">
          <a:solidFill>
            <a:srgbClr val="15125F"/>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90872" y="1279301"/>
            <a:ext cx="8229600" cy="4237931"/>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4"/>
          </p:nvPr>
        </p:nvSpPr>
        <p:spPr>
          <a:xfrm>
            <a:off x="3230488" y="6448251"/>
            <a:ext cx="2133600" cy="365125"/>
          </a:xfrm>
          <a:prstGeom prst="rect">
            <a:avLst/>
          </a:prstGeom>
        </p:spPr>
        <p:txBody>
          <a:bodyPr vert="horz" lIns="91440" tIns="45720" rIns="91440" bIns="45720" rtlCol="0" anchor="ctr"/>
          <a:lstStyle>
            <a:lvl1pPr algn="ctr">
              <a:defRPr sz="1000">
                <a:solidFill>
                  <a:srgbClr val="23114C"/>
                </a:solidFill>
              </a:defRPr>
            </a:lvl1pPr>
          </a:lstStyle>
          <a:p>
            <a:fld id="{1DAD25AC-3D36-459B-92CD-44DA3A629171}" type="slidenum">
              <a:rPr lang="nl-NL" smtClean="0"/>
              <a:pPr/>
              <a:t>‹nr.›</a:t>
            </a:fld>
            <a:endParaRPr lang="nl-NL" dirty="0"/>
          </a:p>
        </p:txBody>
      </p:sp>
      <p:sp>
        <p:nvSpPr>
          <p:cNvPr id="9" name="Tijdelijke aanduiding voor voettekst 4"/>
          <p:cNvSpPr>
            <a:spLocks noGrp="1"/>
          </p:cNvSpPr>
          <p:nvPr>
            <p:ph type="ftr" sz="quarter" idx="3"/>
          </p:nvPr>
        </p:nvSpPr>
        <p:spPr>
          <a:xfrm>
            <a:off x="2627784" y="5805264"/>
            <a:ext cx="6120680" cy="576064"/>
          </a:xfrm>
          <a:prstGeom prst="rect">
            <a:avLst/>
          </a:prstGeom>
        </p:spPr>
        <p:txBody>
          <a:bodyPr vert="horz" lIns="91440" tIns="45720" rIns="91440" bIns="45720" rtlCol="0" anchor="t"/>
          <a:lstStyle>
            <a:lvl1pPr algn="l">
              <a:defRPr sz="1200">
                <a:solidFill>
                  <a:srgbClr val="23114C"/>
                </a:solidFill>
                <a:latin typeface="Verdana" pitchFamily="34" charset="0"/>
                <a:ea typeface="Verdana" pitchFamily="34" charset="0"/>
                <a:cs typeface="Verdana" pitchFamily="34" charset="0"/>
              </a:defRPr>
            </a:lvl1pPr>
          </a:lstStyle>
          <a:p>
            <a:endParaRPr lang="nl-NL" dirty="0"/>
          </a:p>
        </p:txBody>
      </p:sp>
      <p:sp>
        <p:nvSpPr>
          <p:cNvPr id="10" name="Tijdelijke aanduiding voor titel 9"/>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Tree>
    <p:extLst>
      <p:ext uri="{BB962C8B-B14F-4D97-AF65-F5344CB8AC3E}">
        <p14:creationId xmlns:p14="http://schemas.microsoft.com/office/powerpoint/2010/main" val="232255522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Lst>
  <p:txStyles>
    <p:titleStyle>
      <a:lvl1pPr algn="l" defTabSz="914400" rtl="0" eaLnBrk="1" latinLnBrk="0" hangingPunct="1">
        <a:spcBef>
          <a:spcPct val="0"/>
        </a:spcBef>
        <a:buNone/>
        <a:defRPr sz="2600" b="1" kern="1200">
          <a:solidFill>
            <a:srgbClr val="20BDBA"/>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rgbClr val="2311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200" kern="1200">
          <a:solidFill>
            <a:srgbClr val="2311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900" kern="1200">
          <a:solidFill>
            <a:srgbClr val="2311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700" kern="1200">
          <a:solidFill>
            <a:srgbClr val="2311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400" kern="1200">
          <a:solidFill>
            <a:srgbClr val="2311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90872" y="1279301"/>
            <a:ext cx="8229600" cy="4237931"/>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4"/>
          </p:nvPr>
        </p:nvSpPr>
        <p:spPr>
          <a:xfrm>
            <a:off x="3230488" y="6448251"/>
            <a:ext cx="2133600" cy="365125"/>
          </a:xfrm>
          <a:prstGeom prst="rect">
            <a:avLst/>
          </a:prstGeom>
        </p:spPr>
        <p:txBody>
          <a:bodyPr vert="horz" lIns="91440" tIns="45720" rIns="91440" bIns="45720" rtlCol="0" anchor="ctr"/>
          <a:lstStyle>
            <a:lvl1pPr algn="ctr">
              <a:defRPr sz="1000">
                <a:solidFill>
                  <a:srgbClr val="23114C"/>
                </a:solidFill>
              </a:defRPr>
            </a:lvl1pPr>
          </a:lstStyle>
          <a:p>
            <a:fld id="{1DAD25AC-3D36-459B-92CD-44DA3A629171}" type="slidenum">
              <a:rPr lang="nl-NL" smtClean="0"/>
              <a:pPr/>
              <a:t>‹nr.›</a:t>
            </a:fld>
            <a:endParaRPr lang="nl-NL" dirty="0"/>
          </a:p>
        </p:txBody>
      </p:sp>
      <p:sp>
        <p:nvSpPr>
          <p:cNvPr id="9" name="Tijdelijke aanduiding voor voettekst 4"/>
          <p:cNvSpPr>
            <a:spLocks noGrp="1"/>
          </p:cNvSpPr>
          <p:nvPr>
            <p:ph type="ftr" sz="quarter" idx="3"/>
          </p:nvPr>
        </p:nvSpPr>
        <p:spPr>
          <a:xfrm>
            <a:off x="2627784" y="5805264"/>
            <a:ext cx="6120680" cy="576064"/>
          </a:xfrm>
          <a:prstGeom prst="rect">
            <a:avLst/>
          </a:prstGeom>
        </p:spPr>
        <p:txBody>
          <a:bodyPr vert="horz" lIns="91440" tIns="45720" rIns="91440" bIns="45720" rtlCol="0" anchor="t"/>
          <a:lstStyle>
            <a:lvl1pPr algn="l">
              <a:defRPr sz="1200">
                <a:solidFill>
                  <a:srgbClr val="23114C"/>
                </a:solidFill>
                <a:latin typeface="Verdana" pitchFamily="34" charset="0"/>
                <a:ea typeface="Verdana" pitchFamily="34" charset="0"/>
                <a:cs typeface="Verdana" pitchFamily="34" charset="0"/>
              </a:defRPr>
            </a:lvl1pPr>
          </a:lstStyle>
          <a:p>
            <a:endParaRPr lang="nl-NL" dirty="0"/>
          </a:p>
        </p:txBody>
      </p:sp>
      <p:sp>
        <p:nvSpPr>
          <p:cNvPr id="10" name="Tijdelijke aanduiding voor titel 9"/>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Tree>
    <p:extLst>
      <p:ext uri="{BB962C8B-B14F-4D97-AF65-F5344CB8AC3E}">
        <p14:creationId xmlns:p14="http://schemas.microsoft.com/office/powerpoint/2010/main" val="252994650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Lst>
  <p:txStyles>
    <p:titleStyle>
      <a:lvl1pPr algn="l" defTabSz="914400" rtl="0" eaLnBrk="1" latinLnBrk="0" hangingPunct="1">
        <a:spcBef>
          <a:spcPct val="0"/>
        </a:spcBef>
        <a:buNone/>
        <a:defRPr sz="2600" b="1" kern="1200">
          <a:solidFill>
            <a:srgbClr val="20BDBA"/>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rgbClr val="23114C"/>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200" kern="1200">
          <a:solidFill>
            <a:srgbClr val="23114C"/>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900" kern="1200">
          <a:solidFill>
            <a:srgbClr val="23114C"/>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700" kern="1200">
          <a:solidFill>
            <a:srgbClr val="23114C"/>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400" kern="1200">
          <a:solidFill>
            <a:srgbClr val="23114C"/>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hyperlink" Target="mailto:pijpe.j@hsleiden.nl" TargetMode="Externa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hyperlink" Target="https://doi.org/10.1371/journal.pbio.1002195" TargetMode="External"/><Relationship Id="rId1" Type="http://schemas.openxmlformats.org/officeDocument/2006/relationships/slideLayout" Target="../slideLayouts/slideLayout16.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ctrTitle"/>
          </p:nvPr>
        </p:nvSpPr>
        <p:spPr>
          <a:xfrm>
            <a:off x="467544" y="-171400"/>
            <a:ext cx="7772400" cy="1470025"/>
          </a:xfrm>
        </p:spPr>
        <p:txBody>
          <a:bodyPr/>
          <a:lstStyle/>
          <a:p>
            <a:pPr eaLnBrk="1" hangingPunct="1"/>
            <a:r>
              <a:rPr lang="nl-NL" altLang="nl-NL" dirty="0"/>
              <a:t>Project: </a:t>
            </a:r>
            <a:r>
              <a:rPr lang="nl-NL" altLang="nl-NL" dirty="0" err="1"/>
              <a:t>External</a:t>
            </a:r>
            <a:r>
              <a:rPr lang="nl-NL" altLang="nl-NL" dirty="0"/>
              <a:t> Project </a:t>
            </a:r>
          </a:p>
        </p:txBody>
      </p:sp>
      <p:sp>
        <p:nvSpPr>
          <p:cNvPr id="3074" name="Rectangle 3"/>
          <p:cNvSpPr>
            <a:spLocks noGrp="1" noChangeArrowheads="1"/>
          </p:cNvSpPr>
          <p:nvPr>
            <p:ph type="subTitle" idx="1"/>
          </p:nvPr>
        </p:nvSpPr>
        <p:spPr>
          <a:xfrm>
            <a:off x="941784" y="3645024"/>
            <a:ext cx="6400800" cy="1752600"/>
          </a:xfrm>
        </p:spPr>
        <p:txBody>
          <a:bodyPr>
            <a:normAutofit/>
          </a:bodyPr>
          <a:lstStyle/>
          <a:p>
            <a:pPr algn="ctr" eaLnBrk="1" hangingPunct="1"/>
            <a:r>
              <a:rPr lang="nl-NL" altLang="nl-NL" sz="2800" dirty="0" err="1"/>
              <a:t>Bpexa</a:t>
            </a:r>
            <a:r>
              <a:rPr lang="nl-NL" altLang="nl-NL" sz="2800" dirty="0"/>
              <a:t> 21-22</a:t>
            </a:r>
          </a:p>
          <a:p>
            <a:pPr algn="ctr" eaLnBrk="1" hangingPunct="1"/>
            <a:r>
              <a:rPr lang="nl-NL" altLang="nl-NL" sz="2800" dirty="0"/>
              <a:t>Kick-off</a:t>
            </a:r>
          </a:p>
        </p:txBody>
      </p:sp>
    </p:spTree>
    <p:extLst>
      <p:ext uri="{BB962C8B-B14F-4D97-AF65-F5344CB8AC3E}">
        <p14:creationId xmlns:p14="http://schemas.microsoft.com/office/powerpoint/2010/main" val="129983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jdelijke aanduiding voor inhoud 2"/>
          <p:cNvSpPr>
            <a:spLocks noGrp="1"/>
          </p:cNvSpPr>
          <p:nvPr>
            <p:ph idx="1"/>
          </p:nvPr>
        </p:nvSpPr>
        <p:spPr>
          <a:xfrm>
            <a:off x="611560" y="1052736"/>
            <a:ext cx="8229600" cy="4309939"/>
          </a:xfrm>
        </p:spPr>
        <p:txBody>
          <a:bodyPr>
            <a:noAutofit/>
          </a:bodyPr>
          <a:lstStyle/>
          <a:p>
            <a:r>
              <a:rPr lang="nl-NL" altLang="nl-NL" dirty="0"/>
              <a:t>Vaste voorzitter</a:t>
            </a:r>
          </a:p>
          <a:p>
            <a:pPr lvl="1"/>
            <a:r>
              <a:rPr lang="nl-NL" altLang="nl-NL" sz="1800" dirty="0"/>
              <a:t>verstuurt (per email) de agenda uiterlijk 24 uur voor vergadering naar alle leden (in elk geval procesbegeleider)</a:t>
            </a:r>
          </a:p>
          <a:p>
            <a:endParaRPr lang="nl-NL" altLang="nl-NL" dirty="0"/>
          </a:p>
          <a:p>
            <a:r>
              <a:rPr lang="nl-NL" altLang="nl-NL" dirty="0"/>
              <a:t>Notulist: rouleert of vaste notulist</a:t>
            </a:r>
          </a:p>
          <a:p>
            <a:pPr lvl="1"/>
            <a:r>
              <a:rPr lang="nl-NL" altLang="nl-NL" sz="1800" dirty="0"/>
              <a:t>verstuurt (per email) de notulen (met wie/wat/wanneer actiepuntenlijst) binnen 24 uur na vergadering</a:t>
            </a:r>
          </a:p>
          <a:p>
            <a:pPr marL="457200" lvl="1" indent="0">
              <a:buNone/>
            </a:pPr>
            <a:endParaRPr lang="nl-NL" altLang="nl-NL" dirty="0"/>
          </a:p>
          <a:p>
            <a:r>
              <a:rPr lang="nl-NL" altLang="nl-NL" dirty="0"/>
              <a:t>De procesbegeleider maakt de indeling van de vergadertijden</a:t>
            </a:r>
          </a:p>
          <a:p>
            <a:endParaRPr lang="nl-NL" altLang="nl-NL" dirty="0"/>
          </a:p>
          <a:p>
            <a:r>
              <a:rPr lang="nl-NL" altLang="nl-NL" b="1" dirty="0"/>
              <a:t>Aanwezigheid is verplicht</a:t>
            </a:r>
          </a:p>
        </p:txBody>
      </p:sp>
      <p:sp>
        <p:nvSpPr>
          <p:cNvPr id="14337" name="Titel 1"/>
          <p:cNvSpPr>
            <a:spLocks noGrp="1"/>
          </p:cNvSpPr>
          <p:nvPr>
            <p:ph type="title"/>
          </p:nvPr>
        </p:nvSpPr>
        <p:spPr/>
        <p:txBody>
          <a:bodyPr/>
          <a:lstStyle/>
          <a:p>
            <a:r>
              <a:rPr lang="nl-NL" altLang="nl-NL" dirty="0"/>
              <a:t>Vergaderingen met de docent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jdelijke aanduiding voor inhoud 2"/>
          <p:cNvSpPr>
            <a:spLocks noGrp="1"/>
          </p:cNvSpPr>
          <p:nvPr>
            <p:ph idx="1"/>
          </p:nvPr>
        </p:nvSpPr>
        <p:spPr>
          <a:xfrm>
            <a:off x="590872" y="1279301"/>
            <a:ext cx="8229600" cy="5246043"/>
          </a:xfrm>
        </p:spPr>
        <p:txBody>
          <a:bodyPr>
            <a:normAutofit fontScale="92500" lnSpcReduction="10000"/>
          </a:bodyPr>
          <a:lstStyle/>
          <a:p>
            <a:r>
              <a:rPr lang="nl-NL" altLang="nl-NL" dirty="0"/>
              <a:t>Tussenproducten</a:t>
            </a:r>
          </a:p>
          <a:p>
            <a:pPr lvl="1"/>
            <a:r>
              <a:rPr lang="nl-NL" altLang="nl-NL" dirty="0" err="1"/>
              <a:t>PvA</a:t>
            </a:r>
            <a:endParaRPr lang="nl-NL" altLang="nl-NL" dirty="0"/>
          </a:p>
          <a:p>
            <a:pPr lvl="1"/>
            <a:r>
              <a:rPr lang="nl-NL" altLang="nl-NL" dirty="0"/>
              <a:t>Tussenpresentatie (week 1 of 2 van periode 2)</a:t>
            </a:r>
            <a:br>
              <a:rPr lang="nl-NL" altLang="nl-NL" dirty="0"/>
            </a:br>
            <a:r>
              <a:rPr lang="nl-NL" altLang="nl-NL" i="1" dirty="0"/>
              <a:t>(Geen beoordeling)</a:t>
            </a:r>
          </a:p>
          <a:p>
            <a:pPr lvl="1"/>
            <a:endParaRPr lang="nl-NL" altLang="nl-NL" dirty="0"/>
          </a:p>
          <a:p>
            <a:r>
              <a:rPr lang="nl-NL" altLang="nl-NL" dirty="0"/>
              <a:t>Eindproducten</a:t>
            </a:r>
          </a:p>
          <a:p>
            <a:pPr lvl="1"/>
            <a:r>
              <a:rPr lang="nl-NL" altLang="nl-NL" dirty="0"/>
              <a:t>Verslag</a:t>
            </a:r>
          </a:p>
          <a:p>
            <a:pPr lvl="1"/>
            <a:r>
              <a:rPr lang="nl-NL" altLang="nl-NL" dirty="0"/>
              <a:t>Eindpresentatie</a:t>
            </a:r>
          </a:p>
          <a:p>
            <a:pPr lvl="1"/>
            <a:r>
              <a:rPr lang="nl-NL" altLang="nl-NL" dirty="0"/>
              <a:t>Taal: NL of EN: hangt af van de opdrachtgever en BSEN</a:t>
            </a:r>
          </a:p>
          <a:p>
            <a:pPr lvl="1"/>
            <a:endParaRPr lang="nl-NL" altLang="nl-NL" dirty="0"/>
          </a:p>
          <a:p>
            <a:r>
              <a:rPr lang="nl-NL" altLang="nl-NL" dirty="0"/>
              <a:t>Met de opdrachtgever afgesproken producten</a:t>
            </a:r>
          </a:p>
          <a:p>
            <a:pPr lvl="1"/>
            <a:r>
              <a:rPr lang="nl-NL" altLang="nl-NL" dirty="0"/>
              <a:t>Analyse resultaat</a:t>
            </a:r>
          </a:p>
          <a:p>
            <a:pPr lvl="1"/>
            <a:r>
              <a:rPr lang="nl-NL" altLang="nl-NL" dirty="0"/>
              <a:t>Advies of benchmark rapport over tools of workflow</a:t>
            </a:r>
          </a:p>
          <a:p>
            <a:pPr lvl="1"/>
            <a:r>
              <a:rPr lang="nl-NL" altLang="nl-NL" dirty="0"/>
              <a:t>Dataset</a:t>
            </a:r>
          </a:p>
          <a:p>
            <a:r>
              <a:rPr lang="nl-NL" altLang="nl-NL" i="1" dirty="0"/>
              <a:t>Deadlines: tabel aan het einde van deze presentatie</a:t>
            </a:r>
          </a:p>
        </p:txBody>
      </p:sp>
      <p:sp>
        <p:nvSpPr>
          <p:cNvPr id="9217" name="Titel 1"/>
          <p:cNvSpPr>
            <a:spLocks noGrp="1"/>
          </p:cNvSpPr>
          <p:nvPr>
            <p:ph type="title"/>
          </p:nvPr>
        </p:nvSpPr>
        <p:spPr/>
        <p:txBody>
          <a:bodyPr/>
          <a:lstStyle/>
          <a:p>
            <a:r>
              <a:rPr lang="nl-NL" altLang="nl-NL"/>
              <a:t>Producten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jdelijke aanduiding voor inhoud 2"/>
          <p:cNvSpPr>
            <a:spLocks noGrp="1"/>
          </p:cNvSpPr>
          <p:nvPr>
            <p:ph idx="1"/>
          </p:nvPr>
        </p:nvSpPr>
        <p:spPr/>
        <p:txBody>
          <a:bodyPr>
            <a:noAutofit/>
          </a:bodyPr>
          <a:lstStyle/>
          <a:p>
            <a:r>
              <a:rPr lang="nl-NL" altLang="nl-NL" sz="2800" dirty="0"/>
              <a:t>Bevat onder andere:</a:t>
            </a:r>
          </a:p>
          <a:p>
            <a:endParaRPr lang="nl-NL" altLang="nl-NL" sz="2800" dirty="0"/>
          </a:p>
          <a:p>
            <a:pPr lvl="1"/>
            <a:r>
              <a:rPr lang="nl-NL" altLang="nl-NL" sz="2400" dirty="0"/>
              <a:t>de doelstelling van de opdracht met theoretische achtergrond</a:t>
            </a:r>
          </a:p>
          <a:p>
            <a:pPr lvl="1"/>
            <a:r>
              <a:rPr lang="nl-NL" altLang="nl-NL" sz="2400" dirty="0"/>
              <a:t>producten die moeten worden opgeleverd</a:t>
            </a:r>
          </a:p>
          <a:p>
            <a:pPr lvl="1"/>
            <a:r>
              <a:rPr lang="nl-NL" altLang="nl-NL" sz="2400" dirty="0"/>
              <a:t>LET OP: 2 extra punten 9 en 10</a:t>
            </a:r>
          </a:p>
          <a:p>
            <a:pPr lvl="1"/>
            <a:r>
              <a:rPr lang="nl-NL" altLang="nl-NL" sz="2400" dirty="0"/>
              <a:t>zie document “eisen plan van aanpak” op DLO</a:t>
            </a:r>
          </a:p>
          <a:p>
            <a:pPr lvl="1"/>
            <a:r>
              <a:rPr lang="nl-NL" altLang="nl-NL" sz="2400" dirty="0"/>
              <a:t>Deadline: over 2 weken</a:t>
            </a:r>
          </a:p>
          <a:p>
            <a:pPr lvl="1"/>
            <a:endParaRPr lang="nl-NL" altLang="nl-NL" sz="2400" dirty="0"/>
          </a:p>
          <a:p>
            <a:pPr lvl="1">
              <a:buFontTx/>
              <a:buNone/>
            </a:pPr>
            <a:r>
              <a:rPr lang="nl-NL" altLang="nl-NL" sz="2400" b="1" dirty="0"/>
              <a:t>Bespreek dit tijdens 1</a:t>
            </a:r>
            <a:r>
              <a:rPr lang="nl-NL" altLang="nl-NL" sz="2400" b="1" baseline="30000" dirty="0"/>
              <a:t>e</a:t>
            </a:r>
            <a:r>
              <a:rPr lang="nl-NL" altLang="nl-NL" sz="2400" b="1" dirty="0"/>
              <a:t> afspraak met de opdrachtgever</a:t>
            </a:r>
          </a:p>
        </p:txBody>
      </p:sp>
      <p:sp>
        <p:nvSpPr>
          <p:cNvPr id="8193" name="Titel 1"/>
          <p:cNvSpPr>
            <a:spLocks noGrp="1"/>
          </p:cNvSpPr>
          <p:nvPr>
            <p:ph type="title"/>
          </p:nvPr>
        </p:nvSpPr>
        <p:spPr/>
        <p:txBody>
          <a:bodyPr/>
          <a:lstStyle/>
          <a:p>
            <a:r>
              <a:rPr lang="nl-NL" altLang="nl-NL"/>
              <a:t>Plan van Aanpak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jdelijke aanduiding voor inhoud 2"/>
          <p:cNvSpPr>
            <a:spLocks noGrp="1"/>
          </p:cNvSpPr>
          <p:nvPr>
            <p:ph idx="1"/>
          </p:nvPr>
        </p:nvSpPr>
        <p:spPr>
          <a:xfrm>
            <a:off x="611560" y="1087782"/>
            <a:ext cx="8229600" cy="4813995"/>
          </a:xfrm>
        </p:spPr>
        <p:txBody>
          <a:bodyPr>
            <a:normAutofit/>
          </a:bodyPr>
          <a:lstStyle/>
          <a:p>
            <a:pPr>
              <a:buFontTx/>
              <a:buNone/>
            </a:pPr>
            <a:r>
              <a:rPr lang="nl-NL" altLang="nl-NL" dirty="0"/>
              <a:t>Weerslag van de uitgevoerde werkzaamheden in wetenschappelijk verslag volgens de eisen in “Schrijven van een verslag: een overzicht” </a:t>
            </a:r>
            <a:br>
              <a:rPr lang="nl-NL" altLang="nl-NL" dirty="0"/>
            </a:br>
            <a:r>
              <a:rPr lang="nl-NL" altLang="nl-NL" dirty="0"/>
              <a:t>(zie DLO).</a:t>
            </a:r>
          </a:p>
          <a:p>
            <a:pPr>
              <a:buFontTx/>
              <a:buNone/>
            </a:pPr>
            <a:endParaRPr lang="nl-NL" altLang="nl-NL" sz="2000" dirty="0"/>
          </a:p>
          <a:p>
            <a:pPr>
              <a:buFontTx/>
              <a:buNone/>
            </a:pPr>
            <a:r>
              <a:rPr lang="nl-NL" altLang="nl-NL" dirty="0"/>
              <a:t>5 of meer spel-, grammatica- of formuleerfouten per </a:t>
            </a:r>
            <a:r>
              <a:rPr lang="nl-NL" altLang="nl-NL" i="1" dirty="0"/>
              <a:t>iedere </a:t>
            </a:r>
            <a:r>
              <a:rPr lang="nl-NL" altLang="nl-NL" dirty="0"/>
              <a:t>500 (opeenvolgende) woorden = </a:t>
            </a:r>
            <a:r>
              <a:rPr lang="nl-NL" altLang="nl-NL" b="1" dirty="0"/>
              <a:t>onvoldoende </a:t>
            </a:r>
            <a:r>
              <a:rPr lang="nl-NL" altLang="nl-NL" dirty="0"/>
              <a:t>voor het project.</a:t>
            </a:r>
          </a:p>
          <a:p>
            <a:pPr>
              <a:buFontTx/>
              <a:buNone/>
            </a:pPr>
            <a:endParaRPr lang="nl-NL" altLang="nl-NL" sz="2000" dirty="0"/>
          </a:p>
        </p:txBody>
      </p:sp>
      <p:sp>
        <p:nvSpPr>
          <p:cNvPr id="10241" name="Titel 1"/>
          <p:cNvSpPr>
            <a:spLocks noGrp="1"/>
          </p:cNvSpPr>
          <p:nvPr>
            <p:ph type="title"/>
          </p:nvPr>
        </p:nvSpPr>
        <p:spPr/>
        <p:txBody>
          <a:bodyPr/>
          <a:lstStyle/>
          <a:p>
            <a:r>
              <a:rPr lang="nl-NL" altLang="nl-NL"/>
              <a:t>Verslag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jdelijke aanduiding voor inhoud 2"/>
          <p:cNvSpPr>
            <a:spLocks noGrp="1"/>
          </p:cNvSpPr>
          <p:nvPr>
            <p:ph idx="1"/>
          </p:nvPr>
        </p:nvSpPr>
        <p:spPr>
          <a:xfrm>
            <a:off x="611560" y="1087782"/>
            <a:ext cx="8229600" cy="5581578"/>
          </a:xfrm>
        </p:spPr>
        <p:txBody>
          <a:bodyPr>
            <a:normAutofit lnSpcReduction="10000"/>
          </a:bodyPr>
          <a:lstStyle/>
          <a:p>
            <a:pPr>
              <a:buFontTx/>
              <a:buNone/>
            </a:pPr>
            <a:r>
              <a:rPr lang="nl-NL" altLang="nl-NL" b="1" dirty="0"/>
              <a:t>Eindpresentatie</a:t>
            </a:r>
            <a:r>
              <a:rPr lang="nl-NL" altLang="nl-NL" dirty="0"/>
              <a:t>: weerslag van de uitgevoerde werkzaamheden in een presentatie</a:t>
            </a:r>
            <a:endParaRPr lang="nl-NL" altLang="nl-NL" sz="2000" dirty="0"/>
          </a:p>
          <a:p>
            <a:pPr>
              <a:buFontTx/>
              <a:buNone/>
            </a:pPr>
            <a:endParaRPr lang="nl-NL" altLang="nl-NL" dirty="0"/>
          </a:p>
          <a:p>
            <a:r>
              <a:rPr lang="nl-NL" altLang="nl-NL" dirty="0"/>
              <a:t>1 of 2 groepsleden</a:t>
            </a:r>
          </a:p>
          <a:p>
            <a:r>
              <a:rPr lang="nl-NL" altLang="nl-NL" dirty="0"/>
              <a:t>Ca. 15 (max 20) minuten + 10 minuten vragen/discussie</a:t>
            </a:r>
          </a:p>
          <a:p>
            <a:r>
              <a:rPr lang="nl-NL" altLang="nl-NL" dirty="0"/>
              <a:t>Advies: combineren met BSEN!</a:t>
            </a:r>
            <a:br>
              <a:rPr lang="nl-NL" altLang="nl-NL" dirty="0"/>
            </a:br>
            <a:r>
              <a:rPr lang="nl-NL" altLang="nl-NL" dirty="0"/>
              <a:t>Meer info over de eisen (aantal personen, tijd) volgt. </a:t>
            </a:r>
          </a:p>
          <a:p>
            <a:endParaRPr lang="nl-NL" altLang="nl-NL" dirty="0"/>
          </a:p>
          <a:p>
            <a:pPr marL="0" indent="0">
              <a:buNone/>
            </a:pPr>
            <a:r>
              <a:rPr lang="nl-NL" altLang="nl-NL" b="1" dirty="0"/>
              <a:t>Tussenpresentatie</a:t>
            </a:r>
            <a:r>
              <a:rPr lang="nl-NL" altLang="nl-NL" dirty="0"/>
              <a:t>: </a:t>
            </a:r>
            <a:br>
              <a:rPr lang="nl-NL" altLang="nl-NL" dirty="0"/>
            </a:br>
            <a:r>
              <a:rPr lang="nl-NL" altLang="nl-NL" dirty="0"/>
              <a:t>begin periode 2, geen beoordeling, wel feedback.</a:t>
            </a:r>
          </a:p>
          <a:p>
            <a:r>
              <a:rPr lang="nl-NL" altLang="nl-NL" dirty="0"/>
              <a:t>Oefenen</a:t>
            </a:r>
          </a:p>
          <a:p>
            <a:r>
              <a:rPr lang="nl-NL" altLang="nl-NL" dirty="0"/>
              <a:t>Je leert over projecten van andere groepen</a:t>
            </a:r>
          </a:p>
          <a:p>
            <a:endParaRPr lang="nl-NL" altLang="nl-NL" dirty="0"/>
          </a:p>
          <a:p>
            <a:pPr marL="0" indent="0">
              <a:buNone/>
            </a:pPr>
            <a:endParaRPr lang="nl-NL" altLang="nl-NL" dirty="0"/>
          </a:p>
        </p:txBody>
      </p:sp>
      <p:sp>
        <p:nvSpPr>
          <p:cNvPr id="10241" name="Titel 1"/>
          <p:cNvSpPr>
            <a:spLocks noGrp="1"/>
          </p:cNvSpPr>
          <p:nvPr>
            <p:ph type="title"/>
          </p:nvPr>
        </p:nvSpPr>
        <p:spPr/>
        <p:txBody>
          <a:bodyPr/>
          <a:lstStyle/>
          <a:p>
            <a:r>
              <a:rPr lang="nl-NL" altLang="nl-NL" dirty="0"/>
              <a:t>Presentaties</a:t>
            </a:r>
          </a:p>
        </p:txBody>
      </p:sp>
    </p:spTree>
    <p:extLst>
      <p:ext uri="{BB962C8B-B14F-4D97-AF65-F5344CB8AC3E}">
        <p14:creationId xmlns:p14="http://schemas.microsoft.com/office/powerpoint/2010/main" val="208012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jdelijke aanduiding voor inhoud 2"/>
          <p:cNvSpPr>
            <a:spLocks noGrp="1"/>
          </p:cNvSpPr>
          <p:nvPr>
            <p:ph idx="1"/>
          </p:nvPr>
        </p:nvSpPr>
        <p:spPr/>
        <p:txBody>
          <a:bodyPr>
            <a:normAutofit/>
          </a:bodyPr>
          <a:lstStyle/>
          <a:p>
            <a:r>
              <a:rPr lang="nl-NL" altLang="nl-NL" dirty="0" err="1"/>
              <a:t>PvA</a:t>
            </a:r>
            <a:r>
              <a:rPr lang="nl-NL" altLang="nl-NL" dirty="0"/>
              <a:t>: per email naar je docent </a:t>
            </a:r>
          </a:p>
          <a:p>
            <a:r>
              <a:rPr lang="nl-NL" altLang="nl-NL" dirty="0"/>
              <a:t>Eindverslag: digitaal in </a:t>
            </a:r>
            <a:r>
              <a:rPr lang="nl-NL" altLang="nl-NL" dirty="0" err="1"/>
              <a:t>Gradework</a:t>
            </a:r>
            <a:endParaRPr lang="nl-NL" altLang="nl-NL" dirty="0"/>
          </a:p>
          <a:p>
            <a:endParaRPr lang="nl-NL" altLang="nl-NL" dirty="0"/>
          </a:p>
          <a:p>
            <a:r>
              <a:rPr lang="nl-NL" altLang="nl-NL" dirty="0"/>
              <a:t>Verslag ook inleveren bij opdrachtgever</a:t>
            </a:r>
          </a:p>
          <a:p>
            <a:pPr lvl="1"/>
            <a:r>
              <a:rPr lang="nl-NL" altLang="nl-NL" dirty="0"/>
              <a:t>Bij feedback opdrachtgever: plan tijd hiervoor! </a:t>
            </a:r>
          </a:p>
          <a:p>
            <a:pPr lvl="1"/>
            <a:r>
              <a:rPr lang="en-US" altLang="nl-NL" dirty="0"/>
              <a:t>Het </a:t>
            </a:r>
            <a:r>
              <a:rPr lang="en-US" altLang="nl-NL" dirty="0" err="1"/>
              <a:t>ingeleverde</a:t>
            </a:r>
            <a:r>
              <a:rPr lang="en-US" altLang="nl-NL" dirty="0"/>
              <a:t> </a:t>
            </a:r>
            <a:r>
              <a:rPr lang="en-US" altLang="nl-NL" dirty="0" err="1"/>
              <a:t>verslag</a:t>
            </a:r>
            <a:r>
              <a:rPr lang="en-US" altLang="nl-NL" dirty="0"/>
              <a:t> </a:t>
            </a:r>
            <a:r>
              <a:rPr lang="en-US" altLang="nl-NL" dirty="0" err="1"/>
              <a:t>moet</a:t>
            </a:r>
            <a:r>
              <a:rPr lang="en-US" altLang="nl-NL" dirty="0"/>
              <a:t> </a:t>
            </a:r>
            <a:r>
              <a:rPr lang="en-US" altLang="nl-NL" dirty="0" err="1"/>
              <a:t>vooraf</a:t>
            </a:r>
            <a:r>
              <a:rPr lang="en-US" altLang="nl-NL" dirty="0"/>
              <a:t> </a:t>
            </a:r>
            <a:r>
              <a:rPr lang="en-US" altLang="nl-NL" dirty="0" err="1"/>
              <a:t>worden</a:t>
            </a:r>
            <a:r>
              <a:rPr lang="en-US" altLang="nl-NL" dirty="0"/>
              <a:t> </a:t>
            </a:r>
            <a:r>
              <a:rPr lang="en-US" altLang="nl-NL" dirty="0" err="1"/>
              <a:t>goedgekeurd</a:t>
            </a:r>
            <a:r>
              <a:rPr lang="en-US" altLang="nl-NL" dirty="0"/>
              <a:t> door de </a:t>
            </a:r>
            <a:r>
              <a:rPr lang="en-US" altLang="nl-NL" dirty="0" err="1"/>
              <a:t>opdrachtgever</a:t>
            </a:r>
            <a:r>
              <a:rPr lang="en-US" altLang="nl-NL" dirty="0"/>
              <a:t>.</a:t>
            </a:r>
            <a:endParaRPr lang="nl-NL" altLang="nl-NL" dirty="0"/>
          </a:p>
          <a:p>
            <a:endParaRPr lang="nl-NL" altLang="nl-NL" dirty="0"/>
          </a:p>
          <a:p>
            <a:r>
              <a:rPr lang="nl-NL" altLang="nl-NL" dirty="0"/>
              <a:t>Extra producten inleveren bij de opdrachtgever</a:t>
            </a:r>
          </a:p>
          <a:p>
            <a:pPr lvl="1"/>
            <a:r>
              <a:rPr lang="nl-NL" altLang="nl-NL" dirty="0"/>
              <a:t>Wordt beoordeeld bij onderdeel “Inhoud”</a:t>
            </a:r>
          </a:p>
          <a:p>
            <a:endParaRPr lang="nl-NL" altLang="nl-NL" dirty="0"/>
          </a:p>
          <a:p>
            <a:endParaRPr lang="nl-NL" altLang="nl-NL" dirty="0"/>
          </a:p>
          <a:p>
            <a:endParaRPr lang="nl-NL" altLang="nl-NL" dirty="0"/>
          </a:p>
          <a:p>
            <a:endParaRPr lang="nl-NL" altLang="nl-NL" dirty="0"/>
          </a:p>
        </p:txBody>
      </p:sp>
      <p:sp>
        <p:nvSpPr>
          <p:cNvPr id="13313" name="Titel 1"/>
          <p:cNvSpPr>
            <a:spLocks noGrp="1"/>
          </p:cNvSpPr>
          <p:nvPr>
            <p:ph type="title"/>
          </p:nvPr>
        </p:nvSpPr>
        <p:spPr/>
        <p:txBody>
          <a:bodyPr/>
          <a:lstStyle/>
          <a:p>
            <a:r>
              <a:rPr lang="nl-NL" altLang="nl-NL" dirty="0"/>
              <a:t>Inleveren producten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jdelijke aanduiding voor inhoud 2"/>
          <p:cNvSpPr>
            <a:spLocks noGrp="1"/>
          </p:cNvSpPr>
          <p:nvPr>
            <p:ph idx="1"/>
          </p:nvPr>
        </p:nvSpPr>
        <p:spPr>
          <a:xfrm>
            <a:off x="683568" y="1052736"/>
            <a:ext cx="8352928" cy="5544615"/>
          </a:xfrm>
        </p:spPr>
        <p:txBody>
          <a:bodyPr>
            <a:normAutofit lnSpcReduction="10000"/>
          </a:bodyPr>
          <a:lstStyle/>
          <a:p>
            <a:pPr>
              <a:buFontTx/>
              <a:buNone/>
            </a:pPr>
            <a:r>
              <a:rPr lang="nl-NL" altLang="nl-NL" b="1" dirty="0"/>
              <a:t>Het project is behaald als alle onderdelen ≥5,5 zijn:</a:t>
            </a:r>
            <a:r>
              <a:rPr lang="nl-NL" altLang="nl-NL" dirty="0"/>
              <a:t> </a:t>
            </a:r>
            <a:endParaRPr lang="nl-NL" altLang="nl-NL" b="1" dirty="0"/>
          </a:p>
          <a:p>
            <a:r>
              <a:rPr lang="nl-NL" altLang="nl-NL" dirty="0"/>
              <a:t>Cijfer Uitvoering moet ≥5,5 zijn		(40%)</a:t>
            </a:r>
          </a:p>
          <a:p>
            <a:r>
              <a:rPr lang="nl-NL" altLang="nl-NL" dirty="0"/>
              <a:t>Cijfer Presentatie moet ≥5,5 zijn		(10%)</a:t>
            </a:r>
          </a:p>
          <a:p>
            <a:r>
              <a:rPr lang="nl-NL" altLang="nl-NL" dirty="0"/>
              <a:t>Cijfer Verslag moet ≥5,5 zijn		(20%)</a:t>
            </a:r>
          </a:p>
          <a:p>
            <a:r>
              <a:rPr lang="nl-NL" altLang="nl-NL" dirty="0"/>
              <a:t>Cijfer Individueel moet ≥5,5 zijn		(30%)</a:t>
            </a:r>
          </a:p>
          <a:p>
            <a:pPr marL="0" indent="0">
              <a:buNone/>
            </a:pPr>
            <a:r>
              <a:rPr lang="nl-NL" altLang="nl-NL" i="1" dirty="0"/>
              <a:t>Details: zie handleiding en </a:t>
            </a:r>
            <a:r>
              <a:rPr lang="nl-NL" altLang="nl-NL" i="1" dirty="0" err="1"/>
              <a:t>Gradework</a:t>
            </a:r>
            <a:r>
              <a:rPr lang="nl-NL" altLang="nl-NL" i="1" dirty="0"/>
              <a:t> (pdf op DLO)</a:t>
            </a:r>
          </a:p>
          <a:p>
            <a:pPr marL="0" indent="0">
              <a:buNone/>
            </a:pPr>
            <a:endParaRPr lang="nl-NL" altLang="nl-NL" b="1" dirty="0"/>
          </a:p>
          <a:p>
            <a:pPr marL="0" indent="0">
              <a:buNone/>
            </a:pPr>
            <a:r>
              <a:rPr lang="nl-NL" altLang="nl-NL" b="1" dirty="0"/>
              <a:t>Individueel:</a:t>
            </a:r>
          </a:p>
          <a:p>
            <a:r>
              <a:rPr lang="nl-NL" altLang="nl-NL" dirty="0"/>
              <a:t>Professioneel gedrag: inzet en communicatie</a:t>
            </a:r>
          </a:p>
          <a:p>
            <a:r>
              <a:rPr lang="nl-NL" altLang="nl-NL" dirty="0"/>
              <a:t>Onvoldoende = rode kaart = uit het project </a:t>
            </a:r>
          </a:p>
          <a:p>
            <a:pPr marL="0" indent="0">
              <a:buNone/>
            </a:pPr>
            <a:endParaRPr lang="nl-NL" altLang="nl-NL" dirty="0"/>
          </a:p>
          <a:p>
            <a:pPr marL="0" indent="0">
              <a:buNone/>
            </a:pPr>
            <a:r>
              <a:rPr lang="nl-NL" altLang="nl-NL" i="1" dirty="0"/>
              <a:t>Zie document: ‘Algemene projectregels’ op DLO</a:t>
            </a:r>
          </a:p>
          <a:p>
            <a:endParaRPr lang="nl-NL" altLang="nl-NL" dirty="0"/>
          </a:p>
        </p:txBody>
      </p:sp>
      <p:sp>
        <p:nvSpPr>
          <p:cNvPr id="17409" name="Titel 1"/>
          <p:cNvSpPr>
            <a:spLocks noGrp="1"/>
          </p:cNvSpPr>
          <p:nvPr>
            <p:ph type="title"/>
          </p:nvPr>
        </p:nvSpPr>
        <p:spPr/>
        <p:txBody>
          <a:bodyPr/>
          <a:lstStyle/>
          <a:p>
            <a:r>
              <a:rPr lang="nl-NL" altLang="nl-NL" dirty="0"/>
              <a:t>Beoordeling </a:t>
            </a:r>
            <a:endParaRPr lang="nl-NL" altLang="nl-NL"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jdelijke aanduiding voor inhoud 2"/>
          <p:cNvSpPr>
            <a:spLocks noGrp="1"/>
          </p:cNvSpPr>
          <p:nvPr>
            <p:ph idx="1"/>
          </p:nvPr>
        </p:nvSpPr>
        <p:spPr>
          <a:xfrm>
            <a:off x="683568" y="1074958"/>
            <a:ext cx="8229600" cy="5578699"/>
          </a:xfrm>
        </p:spPr>
        <p:txBody>
          <a:bodyPr>
            <a:normAutofit/>
          </a:bodyPr>
          <a:lstStyle/>
          <a:p>
            <a:r>
              <a:rPr lang="nl-NL" altLang="nl-NL" dirty="0"/>
              <a:t>Projectvergaderingen met procesbegeleider</a:t>
            </a:r>
          </a:p>
          <a:p>
            <a:pPr lvl="1"/>
            <a:r>
              <a:rPr lang="nl-NL" altLang="nl-NL" dirty="0"/>
              <a:t>Elke week, behalve </a:t>
            </a:r>
            <a:r>
              <a:rPr lang="nl-NL" altLang="nl-NL" dirty="0" err="1"/>
              <a:t>toetsweken</a:t>
            </a:r>
            <a:r>
              <a:rPr lang="nl-NL" altLang="nl-NL" dirty="0"/>
              <a:t> (in overleg)</a:t>
            </a:r>
          </a:p>
          <a:p>
            <a:r>
              <a:rPr lang="nl-NL" altLang="nl-NL" dirty="0"/>
              <a:t>Tussenpresentatie</a:t>
            </a:r>
          </a:p>
          <a:p>
            <a:pPr marL="457200" lvl="1" indent="0">
              <a:buNone/>
            </a:pPr>
            <a:r>
              <a:rPr lang="nl-NL" altLang="nl-NL" i="1" dirty="0"/>
              <a:t>Let op! Bij meer dan 3x afwezigheid bij projectvergaderingen + </a:t>
            </a:r>
            <a:r>
              <a:rPr lang="nl-NL" altLang="nl-NL" i="1" dirty="0" err="1"/>
              <a:t>tussenpresenatie</a:t>
            </a:r>
            <a:r>
              <a:rPr lang="nl-NL" altLang="nl-NL" i="1" dirty="0"/>
              <a:t>: </a:t>
            </a:r>
            <a:r>
              <a:rPr lang="nl-NL" altLang="nl-NL" b="1" i="1" dirty="0"/>
              <a:t>onvoldoende</a:t>
            </a:r>
          </a:p>
          <a:p>
            <a:r>
              <a:rPr lang="nl-NL" altLang="nl-NL" dirty="0"/>
              <a:t>Vergaderingen met opdrachtgever</a:t>
            </a:r>
          </a:p>
          <a:p>
            <a:pPr lvl="1"/>
            <a:r>
              <a:rPr lang="nl-NL" altLang="nl-NL" dirty="0"/>
              <a:t>Aanwezigheid weegt mee in cijfer uitvoering</a:t>
            </a:r>
          </a:p>
          <a:p>
            <a:pPr lvl="1"/>
            <a:r>
              <a:rPr lang="nl-NL" altLang="nl-NL" dirty="0"/>
              <a:t>Volgens afspraak met opdrachtgever</a:t>
            </a:r>
          </a:p>
          <a:p>
            <a:r>
              <a:rPr lang="nl-NL" altLang="nl-NL" dirty="0"/>
              <a:t>Eindpresentaties</a:t>
            </a:r>
          </a:p>
          <a:p>
            <a:pPr marL="0" indent="0">
              <a:buNone/>
            </a:pPr>
            <a:endParaRPr lang="nl-NL" altLang="nl-NL" dirty="0"/>
          </a:p>
          <a:p>
            <a:pPr marL="0" indent="0">
              <a:buNone/>
            </a:pPr>
            <a:r>
              <a:rPr lang="nl-NL" altLang="nl-NL" i="1" dirty="0"/>
              <a:t>Zie document: ‘Algemene projectregels’ op DLO</a:t>
            </a:r>
          </a:p>
        </p:txBody>
      </p:sp>
      <p:sp>
        <p:nvSpPr>
          <p:cNvPr id="17409" name="Titel 1"/>
          <p:cNvSpPr>
            <a:spLocks noGrp="1"/>
          </p:cNvSpPr>
          <p:nvPr>
            <p:ph type="title"/>
          </p:nvPr>
        </p:nvSpPr>
        <p:spPr/>
        <p:txBody>
          <a:bodyPr/>
          <a:lstStyle/>
          <a:p>
            <a:r>
              <a:rPr lang="nl-NL" altLang="nl-NL" dirty="0"/>
              <a:t>Beoordeling: verplichte aanwezigheid </a:t>
            </a:r>
            <a:endParaRPr lang="nl-NL" altLang="nl-NL" sz="2400" dirty="0"/>
          </a:p>
        </p:txBody>
      </p:sp>
    </p:spTree>
    <p:extLst>
      <p:ext uri="{BB962C8B-B14F-4D97-AF65-F5344CB8AC3E}">
        <p14:creationId xmlns:p14="http://schemas.microsoft.com/office/powerpoint/2010/main" val="11600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90872" y="1279301"/>
            <a:ext cx="8229600" cy="4958011"/>
          </a:xfrm>
        </p:spPr>
        <p:txBody>
          <a:bodyPr>
            <a:normAutofit/>
          </a:bodyPr>
          <a:lstStyle/>
          <a:p>
            <a:pPr marL="0" indent="0">
              <a:buNone/>
            </a:pPr>
            <a:r>
              <a:rPr lang="nl-NL" altLang="nl-NL" dirty="0"/>
              <a:t>8 EC over 20 weken (2 lesperiodes) betekent: 224 uur per student.</a:t>
            </a:r>
          </a:p>
          <a:p>
            <a:endParaRPr lang="nl-NL" altLang="nl-NL" dirty="0"/>
          </a:p>
          <a:p>
            <a:pPr marL="0" indent="0">
              <a:buNone/>
            </a:pPr>
            <a:r>
              <a:rPr lang="nl-NL" altLang="nl-NL" dirty="0"/>
              <a:t>Dat is dus gemiddeld 11,2 uur (=1,5 dag) per student per week!</a:t>
            </a:r>
          </a:p>
          <a:p>
            <a:pPr marL="0" indent="0">
              <a:buNone/>
            </a:pPr>
            <a:r>
              <a:rPr lang="nl-NL" altLang="nl-NL" dirty="0"/>
              <a:t>Dus je uren per week zijn: </a:t>
            </a:r>
          </a:p>
          <a:p>
            <a:pPr lvl="1"/>
            <a:r>
              <a:rPr lang="nl-NL" altLang="nl-NL" dirty="0"/>
              <a:t>1 gehele dag (= 8 uur) projectwerk (</a:t>
            </a:r>
            <a:r>
              <a:rPr lang="nl-NL" altLang="nl-NL" i="1" dirty="0"/>
              <a:t>woensdag</a:t>
            </a:r>
            <a:r>
              <a:rPr lang="nl-NL" altLang="nl-NL" dirty="0"/>
              <a:t>)</a:t>
            </a:r>
            <a:br>
              <a:rPr lang="nl-NL" altLang="nl-NL" dirty="0"/>
            </a:br>
            <a:r>
              <a:rPr lang="nl-NL" altLang="nl-NL" dirty="0"/>
              <a:t>(</a:t>
            </a:r>
            <a:r>
              <a:rPr lang="nl-NL" altLang="nl-NL" i="1" dirty="0"/>
              <a:t>Voorbeeld, spreiden kan gunstiger zijn)</a:t>
            </a:r>
          </a:p>
          <a:p>
            <a:pPr lvl="1"/>
            <a:r>
              <a:rPr lang="nl-NL" altLang="nl-NL" dirty="0"/>
              <a:t>2 vergaderingen van ca. 30 minuten</a:t>
            </a:r>
          </a:p>
          <a:p>
            <a:pPr lvl="1"/>
            <a:r>
              <a:rPr lang="nl-NL" altLang="nl-NL" dirty="0"/>
              <a:t>voorbereiding vergaderingen</a:t>
            </a:r>
          </a:p>
          <a:p>
            <a:pPr lvl="1"/>
            <a:r>
              <a:rPr lang="nl-NL" altLang="nl-NL" dirty="0"/>
              <a:t>groepsoverleg</a:t>
            </a:r>
          </a:p>
          <a:p>
            <a:endParaRPr lang="nl-NL" dirty="0"/>
          </a:p>
        </p:txBody>
      </p:sp>
      <p:sp>
        <p:nvSpPr>
          <p:cNvPr id="3" name="Titel 2"/>
          <p:cNvSpPr>
            <a:spLocks noGrp="1"/>
          </p:cNvSpPr>
          <p:nvPr>
            <p:ph type="title"/>
          </p:nvPr>
        </p:nvSpPr>
        <p:spPr/>
        <p:txBody>
          <a:bodyPr/>
          <a:lstStyle/>
          <a:p>
            <a:r>
              <a:rPr lang="nl-NL" dirty="0"/>
              <a:t>Hoeveel uren werk?</a:t>
            </a:r>
          </a:p>
        </p:txBody>
      </p:sp>
    </p:spTree>
    <p:extLst>
      <p:ext uri="{BB962C8B-B14F-4D97-AF65-F5344CB8AC3E}">
        <p14:creationId xmlns:p14="http://schemas.microsoft.com/office/powerpoint/2010/main" val="71286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jdelijke aanduiding voor inhoud 2"/>
          <p:cNvSpPr>
            <a:spLocks noGrp="1"/>
          </p:cNvSpPr>
          <p:nvPr>
            <p:ph idx="1"/>
          </p:nvPr>
        </p:nvSpPr>
        <p:spPr>
          <a:xfrm>
            <a:off x="590872" y="1279301"/>
            <a:ext cx="8229600" cy="5462067"/>
          </a:xfrm>
        </p:spPr>
        <p:txBody>
          <a:bodyPr>
            <a:normAutofit fontScale="92500"/>
          </a:bodyPr>
          <a:lstStyle/>
          <a:p>
            <a:pPr marL="0" indent="0">
              <a:buNone/>
            </a:pPr>
            <a:r>
              <a:rPr lang="nl-NL" altLang="nl-NL" dirty="0"/>
              <a:t>We gaan </a:t>
            </a:r>
            <a:r>
              <a:rPr lang="nl-NL" altLang="nl-NL" dirty="0" err="1"/>
              <a:t>Gitlab</a:t>
            </a:r>
            <a:r>
              <a:rPr lang="nl-NL" altLang="nl-NL" dirty="0"/>
              <a:t> gebruiken voor het organiseren en bijhouden van werk in je project. Dit is in principe voor code maar andere werkzaamheden kunnen ook worden meegenomen.</a:t>
            </a:r>
          </a:p>
          <a:p>
            <a:r>
              <a:rPr lang="nl-NL" altLang="nl-NL" dirty="0"/>
              <a:t>Hoe dit het beste kan zal gedurende het project blijken. Je kan je ervaring met BPC hier goed gebruiken. Het is aan de docent, in overleg met de groep, om aan te geven hoe ermee gewerkt gaat worden. De opdrachtgever zal soms eisen dat er in Git gewerkt moet worden dus dan is het verplicht. </a:t>
            </a:r>
          </a:p>
          <a:p>
            <a:r>
              <a:rPr lang="nl-NL" altLang="nl-NL" dirty="0"/>
              <a:t>Voor docenten is dit een middel om te zien of er een gelijkwaardige bijdrage wordt geleverd door de projectleden.</a:t>
            </a:r>
          </a:p>
          <a:p>
            <a:r>
              <a:rPr lang="nl-NL" altLang="nl-NL" dirty="0"/>
              <a:t>Inlog informatie </a:t>
            </a:r>
            <a:r>
              <a:rPr lang="nl-NL" altLang="nl-NL" dirty="0" err="1"/>
              <a:t>Babyshark</a:t>
            </a:r>
            <a:r>
              <a:rPr lang="nl-NL" altLang="nl-NL" dirty="0"/>
              <a:t> volgt uiterlijk volgende week</a:t>
            </a:r>
          </a:p>
          <a:p>
            <a:pPr marL="0" indent="0">
              <a:buNone/>
            </a:pPr>
            <a:endParaRPr lang="nl-NL" altLang="nl-NL" dirty="0"/>
          </a:p>
        </p:txBody>
      </p:sp>
      <p:sp>
        <p:nvSpPr>
          <p:cNvPr id="11265" name="Titel 1"/>
          <p:cNvSpPr>
            <a:spLocks noGrp="1"/>
          </p:cNvSpPr>
          <p:nvPr>
            <p:ph type="title"/>
          </p:nvPr>
        </p:nvSpPr>
        <p:spPr/>
        <p:txBody>
          <a:bodyPr/>
          <a:lstStyle/>
          <a:p>
            <a:r>
              <a:rPr lang="nl-NL" altLang="nl-NL" dirty="0" err="1"/>
              <a:t>Gitlab</a:t>
            </a:r>
            <a:endParaRPr lang="nl-NL" altLang="nl-N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t>Punteneis deelname</a:t>
            </a:r>
          </a:p>
          <a:p>
            <a:r>
              <a:rPr lang="nl-NL" dirty="0"/>
              <a:t>Inleiding</a:t>
            </a:r>
          </a:p>
          <a:p>
            <a:r>
              <a:rPr lang="nl-NL" dirty="0"/>
              <a:t>Begeleiding</a:t>
            </a:r>
          </a:p>
          <a:p>
            <a:r>
              <a:rPr lang="nl-NL" dirty="0"/>
              <a:t>Producten</a:t>
            </a:r>
          </a:p>
          <a:p>
            <a:r>
              <a:rPr lang="nl-NL" dirty="0"/>
              <a:t>Beoordeling</a:t>
            </a:r>
          </a:p>
          <a:p>
            <a:r>
              <a:rPr lang="nl-NL" dirty="0"/>
              <a:t>Projecten en groepsindeling</a:t>
            </a:r>
          </a:p>
        </p:txBody>
      </p:sp>
      <p:sp>
        <p:nvSpPr>
          <p:cNvPr id="3" name="Titel 2"/>
          <p:cNvSpPr>
            <a:spLocks noGrp="1"/>
          </p:cNvSpPr>
          <p:nvPr>
            <p:ph type="title"/>
          </p:nvPr>
        </p:nvSpPr>
        <p:spPr/>
        <p:txBody>
          <a:bodyPr/>
          <a:lstStyle/>
          <a:p>
            <a:r>
              <a:rPr lang="nl-NL" dirty="0"/>
              <a:t>Overzicht</a:t>
            </a:r>
          </a:p>
        </p:txBody>
      </p:sp>
    </p:spTree>
    <p:extLst>
      <p:ext uri="{BB962C8B-B14F-4D97-AF65-F5344CB8AC3E}">
        <p14:creationId xmlns:p14="http://schemas.microsoft.com/office/powerpoint/2010/main" val="405533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jdelijke aanduiding voor inhoud 2"/>
          <p:cNvSpPr>
            <a:spLocks noGrp="1"/>
          </p:cNvSpPr>
          <p:nvPr>
            <p:ph idx="1"/>
          </p:nvPr>
        </p:nvSpPr>
        <p:spPr>
          <a:xfrm>
            <a:off x="590872" y="1279301"/>
            <a:ext cx="8229600" cy="5462067"/>
          </a:xfrm>
        </p:spPr>
        <p:txBody>
          <a:bodyPr>
            <a:normAutofit/>
          </a:bodyPr>
          <a:lstStyle/>
          <a:p>
            <a:pPr marL="0" indent="0">
              <a:buNone/>
            </a:pPr>
            <a:r>
              <a:rPr lang="nl-NL" altLang="nl-NL" dirty="0"/>
              <a:t>Sommige projectgroepen bij het LUMC zullen van hun opdrachtgever horen dat ze op het </a:t>
            </a:r>
            <a:r>
              <a:rPr lang="nl-NL" altLang="nl-NL" dirty="0" err="1"/>
              <a:t>Shark</a:t>
            </a:r>
            <a:r>
              <a:rPr lang="nl-NL" altLang="nl-NL" dirty="0"/>
              <a:t> rekencluster moeten werken. Dat is het HPC cluster van het LUMC.</a:t>
            </a:r>
          </a:p>
          <a:p>
            <a:pPr marL="0" indent="0">
              <a:buNone/>
            </a:pPr>
            <a:endParaRPr lang="nl-NL" altLang="nl-NL" dirty="0"/>
          </a:p>
          <a:p>
            <a:pPr marL="0" indent="0">
              <a:buNone/>
            </a:pPr>
            <a:r>
              <a:rPr lang="nl-NL" altLang="nl-NL" dirty="0"/>
              <a:t>Voor het gebruiken van </a:t>
            </a:r>
            <a:r>
              <a:rPr lang="nl-NL" altLang="nl-NL" dirty="0" err="1"/>
              <a:t>Shark</a:t>
            </a:r>
            <a:r>
              <a:rPr lang="nl-NL" altLang="nl-NL" dirty="0"/>
              <a:t> is registratie als stagiair waarschijnlijk verplicht. Dit is een nieuwe regel en kost veel administratie met formulieren etc. Dit betekent dat je hiermee niet direct kan starten. Bespreek dit z.s.m. met de opdrachtgever. </a:t>
            </a:r>
          </a:p>
        </p:txBody>
      </p:sp>
      <p:sp>
        <p:nvSpPr>
          <p:cNvPr id="11265" name="Titel 1"/>
          <p:cNvSpPr>
            <a:spLocks noGrp="1"/>
          </p:cNvSpPr>
          <p:nvPr>
            <p:ph type="title"/>
          </p:nvPr>
        </p:nvSpPr>
        <p:spPr/>
        <p:txBody>
          <a:bodyPr/>
          <a:lstStyle/>
          <a:p>
            <a:r>
              <a:rPr lang="nl-NL" altLang="nl-NL" dirty="0"/>
              <a:t>Belangrijke info voor LUMC projecten</a:t>
            </a:r>
          </a:p>
        </p:txBody>
      </p:sp>
    </p:spTree>
    <p:extLst>
      <p:ext uri="{BB962C8B-B14F-4D97-AF65-F5344CB8AC3E}">
        <p14:creationId xmlns:p14="http://schemas.microsoft.com/office/powerpoint/2010/main" val="58105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ijdelijke aanduiding voor inhoud 1"/>
          <p:cNvGraphicFramePr>
            <a:graphicFrameLocks noGrp="1"/>
          </p:cNvGraphicFramePr>
          <p:nvPr>
            <p:ph idx="1"/>
            <p:extLst>
              <p:ext uri="{D42A27DB-BD31-4B8C-83A1-F6EECF244321}">
                <p14:modId xmlns:p14="http://schemas.microsoft.com/office/powerpoint/2010/main" val="1979012614"/>
              </p:ext>
            </p:extLst>
          </p:nvPr>
        </p:nvGraphicFramePr>
        <p:xfrm>
          <a:off x="755576" y="1268760"/>
          <a:ext cx="8255759" cy="3806577"/>
        </p:xfrm>
        <a:graphic>
          <a:graphicData uri="http://schemas.openxmlformats.org/drawingml/2006/table">
            <a:tbl>
              <a:tblPr firstRow="1" firstCol="1" bandRow="1" bandCol="1">
                <a:tableStyleId>{5940675A-B579-460E-94D1-54222C63F5DA}</a:tableStyleId>
              </a:tblPr>
              <a:tblGrid>
                <a:gridCol w="3088323">
                  <a:extLst>
                    <a:ext uri="{9D8B030D-6E8A-4147-A177-3AD203B41FA5}">
                      <a16:colId xmlns:a16="http://schemas.microsoft.com/office/drawing/2014/main" val="20000"/>
                    </a:ext>
                  </a:extLst>
                </a:gridCol>
                <a:gridCol w="5167436">
                  <a:extLst>
                    <a:ext uri="{9D8B030D-6E8A-4147-A177-3AD203B41FA5}">
                      <a16:colId xmlns:a16="http://schemas.microsoft.com/office/drawing/2014/main" val="20001"/>
                    </a:ext>
                  </a:extLst>
                </a:gridCol>
              </a:tblGrid>
              <a:tr h="657069">
                <a:tc>
                  <a:txBody>
                    <a:bodyPr/>
                    <a:lstStyle/>
                    <a:p>
                      <a:pPr>
                        <a:spcAft>
                          <a:spcPts val="0"/>
                        </a:spcAft>
                      </a:pPr>
                      <a:r>
                        <a:rPr lang="nl-NL" sz="1800" b="1" dirty="0">
                          <a:effectLst/>
                          <a:latin typeface="Verdana" panose="020B0604030504040204" pitchFamily="34" charset="0"/>
                          <a:ea typeface="Verdana" panose="020B0604030504040204" pitchFamily="34" charset="0"/>
                          <a:cs typeface="Verdana" panose="020B0604030504040204" pitchFamily="34" charset="0"/>
                        </a:rPr>
                        <a:t>Datum</a:t>
                      </a:r>
                      <a:endParaRPr lang="nl-NL" sz="2800" b="1"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tc>
                  <a:txBody>
                    <a:bodyPr/>
                    <a:lstStyle/>
                    <a:p>
                      <a:pPr>
                        <a:spcAft>
                          <a:spcPts val="0"/>
                        </a:spcAft>
                      </a:pPr>
                      <a:r>
                        <a:rPr lang="nl-NL" sz="1800" b="1" dirty="0">
                          <a:effectLst/>
                          <a:latin typeface="Verdana" panose="020B0604030504040204" pitchFamily="34" charset="0"/>
                          <a:ea typeface="Verdana" panose="020B0604030504040204" pitchFamily="34" charset="0"/>
                          <a:cs typeface="Verdana" panose="020B0604030504040204" pitchFamily="34" charset="0"/>
                        </a:rPr>
                        <a:t>Actie</a:t>
                      </a:r>
                      <a:endParaRPr lang="nl-NL" sz="2800" b="1"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Vandaag </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Contact opnemen met opdrachtgever</a:t>
                      </a: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Maandag 20-9-2020</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Inleveren </a:t>
                      </a:r>
                      <a:r>
                        <a:rPr lang="nl-NL" sz="1800" dirty="0" err="1">
                          <a:effectLst/>
                          <a:latin typeface="Verdana" panose="020B0604030504040204" pitchFamily="34" charset="0"/>
                          <a:ea typeface="Verdana" panose="020B0604030504040204" pitchFamily="34" charset="0"/>
                          <a:cs typeface="Verdana" panose="020B0604030504040204" pitchFamily="34" charset="0"/>
                        </a:rPr>
                        <a:t>PvA</a:t>
                      </a:r>
                      <a:r>
                        <a:rPr lang="nl-NL" sz="1800" dirty="0">
                          <a:effectLst/>
                          <a:latin typeface="Verdana" panose="020B0604030504040204" pitchFamily="34" charset="0"/>
                          <a:ea typeface="Verdana" panose="020B0604030504040204" pitchFamily="34" charset="0"/>
                          <a:cs typeface="Verdana" panose="020B0604030504040204" pitchFamily="34" charset="0"/>
                        </a:rPr>
                        <a:t> (per email naar docent)</a:t>
                      </a: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Periode 2, </a:t>
                      </a:r>
                      <a:br>
                        <a:rPr lang="nl-NL" sz="1800" dirty="0">
                          <a:effectLst/>
                          <a:latin typeface="Verdana" panose="020B0604030504040204" pitchFamily="34" charset="0"/>
                          <a:ea typeface="Verdana" panose="020B0604030504040204" pitchFamily="34" charset="0"/>
                          <a:cs typeface="Verdana" panose="020B0604030504040204" pitchFamily="34" charset="0"/>
                        </a:rPr>
                      </a:br>
                      <a:r>
                        <a:rPr lang="nl-NL" sz="1800" dirty="0">
                          <a:effectLst/>
                          <a:latin typeface="Verdana" panose="020B0604030504040204" pitchFamily="34" charset="0"/>
                          <a:ea typeface="Verdana" panose="020B0604030504040204" pitchFamily="34" charset="0"/>
                          <a:cs typeface="Verdana" panose="020B0604030504040204" pitchFamily="34" charset="0"/>
                        </a:rPr>
                        <a:t>lesweek 1 of 2</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Tussenpresentaties</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21-1-2021 (vrijdag pw8)</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Inleveren eindproducten (verslag)</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4"/>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Periode 2, lesweek 8</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Eindpresentaties (i.c.m. BSEN)</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513057">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Periode 3</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L w="12700" cap="flat" cmpd="sng" algn="ctr">
                      <a:noFill/>
                      <a:prstDash val="solid"/>
                      <a:round/>
                      <a:headEnd type="none" w="med" len="med"/>
                      <a:tailEnd type="none" w="med" len="med"/>
                    </a:lnL>
                    <a:solidFill>
                      <a:schemeClr val="bg1"/>
                    </a:solidFill>
                  </a:tcPr>
                </a:tc>
                <a:tc>
                  <a:txBody>
                    <a:bodyPr/>
                    <a:lstStyle/>
                    <a:p>
                      <a:pPr algn="l">
                        <a:spcAft>
                          <a:spcPts val="0"/>
                        </a:spcAft>
                      </a:pPr>
                      <a:r>
                        <a:rPr lang="nl-NL" sz="1800" dirty="0">
                          <a:effectLst/>
                          <a:latin typeface="Verdana" panose="020B0604030504040204" pitchFamily="34" charset="0"/>
                          <a:ea typeface="Verdana" panose="020B0604030504040204" pitchFamily="34" charset="0"/>
                          <a:cs typeface="Verdana" panose="020B0604030504040204" pitchFamily="34" charset="0"/>
                        </a:rPr>
                        <a:t>Herkansing inleveren eindproducten </a:t>
                      </a:r>
                      <a:br>
                        <a:rPr lang="nl-NL" sz="1800" dirty="0">
                          <a:effectLst/>
                          <a:latin typeface="Verdana" panose="020B0604030504040204" pitchFamily="34" charset="0"/>
                          <a:ea typeface="Verdana" panose="020B0604030504040204" pitchFamily="34" charset="0"/>
                          <a:cs typeface="Verdana" panose="020B0604030504040204" pitchFamily="34" charset="0"/>
                        </a:rPr>
                      </a:br>
                      <a:r>
                        <a:rPr lang="nl-NL" sz="1800" dirty="0">
                          <a:effectLst/>
                          <a:latin typeface="Verdana" panose="020B0604030504040204" pitchFamily="34" charset="0"/>
                          <a:ea typeface="Verdana" panose="020B0604030504040204" pitchFamily="34" charset="0"/>
                          <a:cs typeface="Verdana" panose="020B0604030504040204" pitchFamily="34" charset="0"/>
                        </a:rPr>
                        <a:t>(verslag) en presentatie</a:t>
                      </a:r>
                      <a:endParaRPr lang="nl-NL" sz="2800" dirty="0">
                        <a:effectLst/>
                        <a:latin typeface="Verdana" panose="020B0604030504040204" pitchFamily="34" charset="0"/>
                        <a:ea typeface="Verdana" panose="020B0604030504040204" pitchFamily="34" charset="0"/>
                        <a:cs typeface="Verdana" panose="020B0604030504040204" pitchFamily="34" charset="0"/>
                      </a:endParaRPr>
                    </a:p>
                  </a:txBody>
                  <a:tcPr marL="68580" marR="68580" marT="0" marB="0" anchor="ctr">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bl>
          </a:graphicData>
        </a:graphic>
      </p:graphicFrame>
      <p:sp>
        <p:nvSpPr>
          <p:cNvPr id="15361" name="Titel 1"/>
          <p:cNvSpPr>
            <a:spLocks noGrp="1"/>
          </p:cNvSpPr>
          <p:nvPr>
            <p:ph type="title"/>
          </p:nvPr>
        </p:nvSpPr>
        <p:spPr/>
        <p:txBody>
          <a:bodyPr/>
          <a:lstStyle/>
          <a:p>
            <a:r>
              <a:rPr lang="nl-NL" altLang="nl-NL"/>
              <a:t>Planning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a:xfrm>
            <a:off x="590872" y="1196752"/>
            <a:ext cx="8229600" cy="5472608"/>
          </a:xfrm>
        </p:spPr>
        <p:txBody>
          <a:bodyPr>
            <a:normAutofit/>
          </a:bodyPr>
          <a:lstStyle/>
          <a:p>
            <a:r>
              <a:rPr lang="nl-NL" i="1" dirty="0"/>
              <a:t>Jullie nemen vandaag contact op (email)</a:t>
            </a:r>
          </a:p>
          <a:p>
            <a:r>
              <a:rPr lang="nl-NL" i="1" dirty="0"/>
              <a:t>Zo snel mogelijk de eerste afspraak plannen!</a:t>
            </a:r>
          </a:p>
          <a:p>
            <a:r>
              <a:rPr lang="nl-NL" dirty="0"/>
              <a:t>Bespreek voor de 1</a:t>
            </a:r>
            <a:r>
              <a:rPr lang="nl-NL" baseline="30000" dirty="0"/>
              <a:t>ste</a:t>
            </a:r>
            <a:r>
              <a:rPr lang="nl-NL" dirty="0"/>
              <a:t> afspraak in elk geval:</a:t>
            </a:r>
          </a:p>
          <a:p>
            <a:pPr lvl="1"/>
            <a:r>
              <a:rPr lang="nl-NL" dirty="0"/>
              <a:t>Jullie rooster: wanneer gaan jullie werken</a:t>
            </a:r>
          </a:p>
          <a:p>
            <a:pPr lvl="1"/>
            <a:r>
              <a:rPr lang="nl-NL" dirty="0"/>
              <a:t>Op vaste momenten overleg mogelijk?</a:t>
            </a:r>
          </a:p>
          <a:p>
            <a:pPr lvl="1"/>
            <a:r>
              <a:rPr lang="nl-NL" dirty="0"/>
              <a:t>Meedoen met bestaand groepsoverleg opdrachtgever? </a:t>
            </a:r>
          </a:p>
          <a:p>
            <a:pPr marL="457200" lvl="1" indent="0">
              <a:buNone/>
            </a:pPr>
            <a:endParaRPr lang="nl-NL" dirty="0"/>
          </a:p>
          <a:p>
            <a:pPr lvl="1"/>
            <a:r>
              <a:rPr lang="nl-NL" dirty="0"/>
              <a:t>Online/on site werken: platform, regels</a:t>
            </a:r>
          </a:p>
          <a:p>
            <a:pPr lvl="1"/>
            <a:r>
              <a:rPr lang="nl-NL" dirty="0"/>
              <a:t>Toegang tot netwerk, rekencluster, accounts</a:t>
            </a:r>
          </a:p>
          <a:p>
            <a:pPr lvl="1"/>
            <a:endParaRPr lang="nl-NL" dirty="0"/>
          </a:p>
          <a:p>
            <a:pPr lvl="1"/>
            <a:r>
              <a:rPr lang="nl-NL" dirty="0"/>
              <a:t>Plan van aanpak</a:t>
            </a:r>
          </a:p>
          <a:p>
            <a:pPr lvl="1"/>
            <a:r>
              <a:rPr lang="nl-NL" dirty="0"/>
              <a:t>Andere op te leveren producten?</a:t>
            </a:r>
          </a:p>
        </p:txBody>
      </p:sp>
      <p:sp>
        <p:nvSpPr>
          <p:cNvPr id="3" name="Titel 2"/>
          <p:cNvSpPr>
            <a:spLocks noGrp="1"/>
          </p:cNvSpPr>
          <p:nvPr>
            <p:ph type="title"/>
          </p:nvPr>
        </p:nvSpPr>
        <p:spPr/>
        <p:txBody>
          <a:bodyPr/>
          <a:lstStyle/>
          <a:p>
            <a:r>
              <a:rPr lang="nl-NL" dirty="0"/>
              <a:t>Checklist 1</a:t>
            </a:r>
            <a:r>
              <a:rPr lang="nl-NL" baseline="30000" dirty="0"/>
              <a:t>ste</a:t>
            </a:r>
            <a:r>
              <a:rPr lang="nl-NL" dirty="0"/>
              <a:t> afspraak met opdrachtgever</a:t>
            </a:r>
          </a:p>
        </p:txBody>
      </p:sp>
    </p:spTree>
    <p:extLst>
      <p:ext uri="{BB962C8B-B14F-4D97-AF65-F5344CB8AC3E}">
        <p14:creationId xmlns:p14="http://schemas.microsoft.com/office/powerpoint/2010/main" val="11717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nl-NL"/>
          </a:p>
        </p:txBody>
      </p:sp>
      <p:sp>
        <p:nvSpPr>
          <p:cNvPr id="3" name="Title 2"/>
          <p:cNvSpPr>
            <a:spLocks noGrp="1"/>
          </p:cNvSpPr>
          <p:nvPr>
            <p:ph type="title"/>
          </p:nvPr>
        </p:nvSpPr>
        <p:spPr/>
        <p:txBody>
          <a:bodyPr/>
          <a:lstStyle/>
          <a:p>
            <a:r>
              <a:rPr lang="nl-NL" dirty="0"/>
              <a:t>Projecten</a:t>
            </a:r>
          </a:p>
        </p:txBody>
      </p:sp>
      <p:pic>
        <p:nvPicPr>
          <p:cNvPr id="6" name="Afbeelding 5" descr="Afbeelding met tekst&#10;&#10;Automatisch gegenereerde beschrijving">
            <a:extLst>
              <a:ext uri="{FF2B5EF4-FFF2-40B4-BE49-F238E27FC236}">
                <a16:creationId xmlns:a16="http://schemas.microsoft.com/office/drawing/2014/main" id="{EF055F67-C45E-4AAC-9012-9E770A61249C}"/>
              </a:ext>
            </a:extLst>
          </p:cNvPr>
          <p:cNvPicPr>
            <a:picLocks noChangeAspect="1"/>
          </p:cNvPicPr>
          <p:nvPr/>
        </p:nvPicPr>
        <p:blipFill>
          <a:blip r:embed="rId2"/>
          <a:stretch>
            <a:fillRect/>
          </a:stretch>
        </p:blipFill>
        <p:spPr>
          <a:xfrm>
            <a:off x="2555776" y="620688"/>
            <a:ext cx="5602111" cy="5616624"/>
          </a:xfrm>
          <a:prstGeom prst="rect">
            <a:avLst/>
          </a:prstGeom>
        </p:spPr>
      </p:pic>
    </p:spTree>
    <p:extLst>
      <p:ext uri="{BB962C8B-B14F-4D97-AF65-F5344CB8AC3E}">
        <p14:creationId xmlns:p14="http://schemas.microsoft.com/office/powerpoint/2010/main" val="322658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jdelijke aanduiding voor inhoud 2"/>
          <p:cNvSpPr>
            <a:spLocks noGrp="1"/>
          </p:cNvSpPr>
          <p:nvPr>
            <p:ph idx="1"/>
          </p:nvPr>
        </p:nvSpPr>
        <p:spPr>
          <a:xfrm>
            <a:off x="590872" y="1279301"/>
            <a:ext cx="8229600" cy="5174035"/>
          </a:xfrm>
        </p:spPr>
        <p:txBody>
          <a:bodyPr>
            <a:normAutofit/>
          </a:bodyPr>
          <a:lstStyle/>
          <a:p>
            <a:pPr marL="0" indent="0" eaLnBrk="1" hangingPunct="1">
              <a:buNone/>
            </a:pPr>
            <a:r>
              <a:rPr lang="nl-NL" altLang="nl-NL" dirty="0"/>
              <a:t>Liever een andere groep? Dat kan alleen: </a:t>
            </a:r>
          </a:p>
          <a:p>
            <a:r>
              <a:rPr lang="nl-NL" altLang="nl-NL" dirty="0"/>
              <a:t>Door te ruilen met één andere student.</a:t>
            </a:r>
          </a:p>
          <a:p>
            <a:r>
              <a:rPr lang="nl-NL" altLang="nl-NL" dirty="0"/>
              <a:t>Vandaag uiterlijk 17:00u aangeven met een email bij Jeroen: </a:t>
            </a:r>
            <a:r>
              <a:rPr lang="nl-NL" altLang="nl-NL" dirty="0">
                <a:hlinkClick r:id="rId2"/>
              </a:rPr>
              <a:t>pijpe.j@hsleiden.nl</a:t>
            </a:r>
            <a:r>
              <a:rPr lang="nl-NL" altLang="nl-NL" dirty="0"/>
              <a:t> met beide studenten geadresseerd (Cc).</a:t>
            </a:r>
          </a:p>
          <a:p>
            <a:endParaRPr lang="nl-NL" altLang="nl-NL" dirty="0"/>
          </a:p>
          <a:p>
            <a:r>
              <a:rPr lang="nl-NL" altLang="nl-NL" dirty="0"/>
              <a:t>Ben je niet ingedeeld maar wil/kan je wel meedoen? </a:t>
            </a:r>
            <a:br>
              <a:rPr lang="nl-NL" altLang="nl-NL" dirty="0"/>
            </a:br>
            <a:r>
              <a:rPr lang="nl-NL" altLang="nl-NL" dirty="0"/>
              <a:t>Dan heb je je niet (duidelijk) opgegeven óf je voldoet niet aan de punteneis. </a:t>
            </a:r>
            <a:br>
              <a:rPr lang="nl-NL" altLang="nl-NL" dirty="0"/>
            </a:br>
            <a:r>
              <a:rPr lang="nl-NL" altLang="nl-NL" dirty="0">
                <a:sym typeface="Wingdings" panose="05000000000000000000" pitchFamily="2" charset="2"/>
              </a:rPr>
              <a:t> </a:t>
            </a:r>
            <a:r>
              <a:rPr lang="nl-NL" altLang="nl-NL" dirty="0"/>
              <a:t>Blijf na afloop in deze meeting voor overleg.</a:t>
            </a:r>
          </a:p>
        </p:txBody>
      </p:sp>
      <p:sp>
        <p:nvSpPr>
          <p:cNvPr id="20481" name="Titel 1"/>
          <p:cNvSpPr>
            <a:spLocks noGrp="1"/>
          </p:cNvSpPr>
          <p:nvPr>
            <p:ph type="title"/>
          </p:nvPr>
        </p:nvSpPr>
        <p:spPr/>
        <p:txBody>
          <a:bodyPr/>
          <a:lstStyle/>
          <a:p>
            <a:pPr eaLnBrk="1" hangingPunct="1"/>
            <a:r>
              <a:rPr lang="nl-NL" altLang="nl-NL" dirty="0"/>
              <a:t>Groepsindeling</a:t>
            </a:r>
          </a:p>
        </p:txBody>
      </p:sp>
    </p:spTree>
    <p:extLst>
      <p:ext uri="{BB962C8B-B14F-4D97-AF65-F5344CB8AC3E}">
        <p14:creationId xmlns:p14="http://schemas.microsoft.com/office/powerpoint/2010/main" val="130468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jdelijke aanduiding voor inhoud 2"/>
          <p:cNvSpPr>
            <a:spLocks noGrp="1"/>
          </p:cNvSpPr>
          <p:nvPr>
            <p:ph idx="1"/>
          </p:nvPr>
        </p:nvSpPr>
        <p:spPr/>
        <p:txBody>
          <a:bodyPr/>
          <a:lstStyle/>
          <a:p>
            <a:pPr marL="0" indent="0">
              <a:buNone/>
            </a:pPr>
            <a:r>
              <a:rPr lang="nl-NL" altLang="nl-NL" dirty="0"/>
              <a:t>Kijk op DLO in de onderwijsgroep OG2122.BIJ3P1 voor: </a:t>
            </a:r>
          </a:p>
          <a:p>
            <a:endParaRPr lang="nl-NL" altLang="nl-NL" dirty="0"/>
          </a:p>
          <a:p>
            <a:r>
              <a:rPr lang="nl-NL" altLang="nl-NL" dirty="0"/>
              <a:t>Modulewijzer</a:t>
            </a:r>
          </a:p>
          <a:p>
            <a:r>
              <a:rPr lang="nl-NL" altLang="nl-NL" dirty="0"/>
              <a:t>Projecthandleiding en andere projectdocumenten</a:t>
            </a:r>
          </a:p>
          <a:p>
            <a:r>
              <a:rPr lang="nl-NL" altLang="nl-NL" dirty="0"/>
              <a:t>Deze presentatie</a:t>
            </a:r>
          </a:p>
          <a:p>
            <a:endParaRPr lang="nl-NL" altLang="nl-NL" dirty="0"/>
          </a:p>
          <a:p>
            <a:r>
              <a:rPr lang="nl-NL" altLang="nl-NL" dirty="0"/>
              <a:t>Projectbeschrijvingen (contactinfo opdrachtgever) en groepsindeling!</a:t>
            </a:r>
          </a:p>
        </p:txBody>
      </p:sp>
      <p:sp>
        <p:nvSpPr>
          <p:cNvPr id="4097" name="Titel 1"/>
          <p:cNvSpPr>
            <a:spLocks noGrp="1"/>
          </p:cNvSpPr>
          <p:nvPr>
            <p:ph type="title"/>
          </p:nvPr>
        </p:nvSpPr>
        <p:spPr/>
        <p:txBody>
          <a:bodyPr/>
          <a:lstStyle/>
          <a:p>
            <a:r>
              <a:rPr lang="nl-NL" altLang="nl-NL" dirty="0"/>
              <a:t>Project: </a:t>
            </a:r>
            <a:r>
              <a:rPr lang="nl-NL" altLang="nl-NL" dirty="0" err="1"/>
              <a:t>External</a:t>
            </a:r>
            <a:r>
              <a:rPr lang="nl-NL" altLang="nl-NL" dirty="0"/>
              <a:t> Project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jdelijke aanduiding voor inhoud 2"/>
          <p:cNvSpPr>
            <a:spLocks noGrp="1"/>
          </p:cNvSpPr>
          <p:nvPr>
            <p:ph idx="1"/>
          </p:nvPr>
        </p:nvSpPr>
        <p:spPr/>
        <p:txBody>
          <a:bodyPr/>
          <a:lstStyle/>
          <a:p>
            <a:pPr eaLnBrk="1" hangingPunct="1"/>
            <a:endParaRPr lang="nl-NL" altLang="nl-NL"/>
          </a:p>
        </p:txBody>
      </p:sp>
      <p:sp>
        <p:nvSpPr>
          <p:cNvPr id="20481" name="Titel 1"/>
          <p:cNvSpPr>
            <a:spLocks noGrp="1"/>
          </p:cNvSpPr>
          <p:nvPr>
            <p:ph type="title"/>
          </p:nvPr>
        </p:nvSpPr>
        <p:spPr/>
        <p:txBody>
          <a:bodyPr/>
          <a:lstStyle/>
          <a:p>
            <a:pPr eaLnBrk="1" hangingPunct="1"/>
            <a:r>
              <a:rPr lang="nl-NL" altLang="nl-NL"/>
              <a:t>Vragen?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jdelijke aanduiding voor inhoud 2"/>
          <p:cNvSpPr>
            <a:spLocks noGrp="1"/>
          </p:cNvSpPr>
          <p:nvPr>
            <p:ph idx="1"/>
          </p:nvPr>
        </p:nvSpPr>
        <p:spPr>
          <a:xfrm>
            <a:off x="590872" y="1279301"/>
            <a:ext cx="8229600" cy="5390059"/>
          </a:xfrm>
        </p:spPr>
        <p:txBody>
          <a:bodyPr>
            <a:normAutofit lnSpcReduction="10000"/>
          </a:bodyPr>
          <a:lstStyle/>
          <a:p>
            <a:pPr marL="0" lvl="1" indent="0">
              <a:buNone/>
            </a:pPr>
            <a:r>
              <a:rPr lang="nl-NL" altLang="nl-NL" sz="2400" dirty="0"/>
              <a:t>1) Reguliere eis:</a:t>
            </a:r>
            <a:br>
              <a:rPr lang="nl-NL" altLang="nl-NL" sz="2400" dirty="0"/>
            </a:br>
            <a:endParaRPr lang="nl-NL" altLang="nl-NL" sz="2400" dirty="0"/>
          </a:p>
          <a:p>
            <a:pPr marL="0" indent="-400050"/>
            <a:r>
              <a:rPr lang="nl-NL" altLang="nl-NL" dirty="0"/>
              <a:t>Propedeuse behaald + minstens 40 EC hoofdfase</a:t>
            </a:r>
          </a:p>
          <a:p>
            <a:pPr marL="342900" lvl="1" indent="-342900">
              <a:buFontTx/>
              <a:buChar char="-"/>
            </a:pPr>
            <a:endParaRPr lang="nl-NL" altLang="nl-NL" sz="2400" dirty="0"/>
          </a:p>
          <a:p>
            <a:pPr marL="0" lvl="1" indent="0">
              <a:buNone/>
            </a:pPr>
            <a:r>
              <a:rPr lang="nl-NL" altLang="nl-NL" sz="2400" b="1" dirty="0"/>
              <a:t>OF</a:t>
            </a:r>
          </a:p>
          <a:p>
            <a:pPr marL="0" lvl="1" indent="0">
              <a:buNone/>
            </a:pPr>
            <a:endParaRPr lang="nl-NL" altLang="nl-NL" sz="2400" dirty="0"/>
          </a:p>
          <a:p>
            <a:pPr marL="0" lvl="1" indent="0">
              <a:buNone/>
            </a:pPr>
            <a:r>
              <a:rPr lang="nl-NL" altLang="nl-NL" sz="2400" dirty="0"/>
              <a:t>2) Aangepaste eis </a:t>
            </a:r>
            <a:r>
              <a:rPr lang="nl-NL" altLang="nl-NL" sz="2400" dirty="0" err="1"/>
              <a:t>ivm</a:t>
            </a:r>
            <a:r>
              <a:rPr lang="nl-NL" altLang="nl-NL" sz="2400" dirty="0"/>
              <a:t> openstaande modules J2P4:</a:t>
            </a:r>
            <a:br>
              <a:rPr lang="nl-NL" altLang="nl-NL" sz="2400" dirty="0"/>
            </a:br>
            <a:endParaRPr lang="nl-NL" altLang="nl-NL" sz="2400" dirty="0"/>
          </a:p>
          <a:p>
            <a:pPr marL="342900" lvl="1" indent="-342900">
              <a:buFont typeface="Arial" panose="020B0604020202020204" pitchFamily="34" charset="0"/>
              <a:buChar char="•"/>
            </a:pPr>
            <a:r>
              <a:rPr lang="nl-NL" altLang="nl-NL" sz="2400" dirty="0"/>
              <a:t>Propedeuse behaald </a:t>
            </a:r>
            <a:br>
              <a:rPr lang="nl-NL" altLang="nl-NL" sz="2400" dirty="0"/>
            </a:br>
            <a:r>
              <a:rPr lang="nl-NL" altLang="nl-NL" sz="2400" dirty="0"/>
              <a:t>EN</a:t>
            </a:r>
          </a:p>
          <a:p>
            <a:r>
              <a:rPr lang="nl-NL" altLang="nl-NL" dirty="0"/>
              <a:t>Je kan nog 100EC halen met toetsen/opdrachten/project dat nog niet is beoordeeld</a:t>
            </a:r>
            <a:br>
              <a:rPr lang="nl-NL" altLang="nl-NL" dirty="0"/>
            </a:br>
            <a:endParaRPr lang="nl-NL" altLang="nl-NL" dirty="0"/>
          </a:p>
        </p:txBody>
      </p:sp>
      <p:sp>
        <p:nvSpPr>
          <p:cNvPr id="5121" name="Titel 1"/>
          <p:cNvSpPr>
            <a:spLocks noGrp="1"/>
          </p:cNvSpPr>
          <p:nvPr>
            <p:ph type="title"/>
          </p:nvPr>
        </p:nvSpPr>
        <p:spPr/>
        <p:txBody>
          <a:bodyPr/>
          <a:lstStyle/>
          <a:p>
            <a:r>
              <a:rPr lang="nl-NL" altLang="nl-NL" dirty="0"/>
              <a:t>Punteneis voor deelname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1723633" y="6165304"/>
            <a:ext cx="7440905" cy="41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nl-NL" sz="1059" dirty="0">
                <a:solidFill>
                  <a:schemeClr val="tx1"/>
                </a:solidFill>
              </a:rPr>
              <a:t>Stephens ZD, Lee SY, </a:t>
            </a:r>
            <a:r>
              <a:rPr lang="en-US" altLang="nl-NL" sz="1059" dirty="0" err="1">
                <a:solidFill>
                  <a:schemeClr val="tx1"/>
                </a:solidFill>
              </a:rPr>
              <a:t>Faghri</a:t>
            </a:r>
            <a:r>
              <a:rPr lang="en-US" altLang="nl-NL" sz="1059" dirty="0">
                <a:solidFill>
                  <a:schemeClr val="tx1"/>
                </a:solidFill>
              </a:rPr>
              <a:t> F, Campbell RH, </a:t>
            </a:r>
            <a:r>
              <a:rPr lang="en-US" altLang="nl-NL" sz="1059" dirty="0" err="1">
                <a:solidFill>
                  <a:schemeClr val="tx1"/>
                </a:solidFill>
              </a:rPr>
              <a:t>Zhai</a:t>
            </a:r>
            <a:r>
              <a:rPr lang="en-US" altLang="nl-NL" sz="1059" dirty="0">
                <a:solidFill>
                  <a:schemeClr val="tx1"/>
                </a:solidFill>
              </a:rPr>
              <a:t> C, et al. (2015) Big Data: Astronomical or </a:t>
            </a:r>
            <a:r>
              <a:rPr lang="en-US" altLang="nl-NL" sz="1059" dirty="0" err="1">
                <a:solidFill>
                  <a:schemeClr val="tx1"/>
                </a:solidFill>
              </a:rPr>
              <a:t>Genomical</a:t>
            </a:r>
            <a:r>
              <a:rPr lang="en-US" altLang="nl-NL" sz="1059" dirty="0">
                <a:solidFill>
                  <a:schemeClr val="tx1"/>
                </a:solidFill>
              </a:rPr>
              <a:t>? </a:t>
            </a:r>
            <a:r>
              <a:rPr lang="en-US" altLang="nl-NL" sz="1059" dirty="0" err="1">
                <a:solidFill>
                  <a:schemeClr val="tx1"/>
                </a:solidFill>
              </a:rPr>
              <a:t>PLoS</a:t>
            </a:r>
            <a:r>
              <a:rPr lang="en-US" altLang="nl-NL" sz="1059" dirty="0">
                <a:solidFill>
                  <a:schemeClr val="tx1"/>
                </a:solidFill>
              </a:rPr>
              <a:t> Biol 13(7): e1002195. </a:t>
            </a:r>
            <a:r>
              <a:rPr lang="en-US" altLang="nl-NL" sz="1059" dirty="0">
                <a:solidFill>
                  <a:schemeClr val="tx1"/>
                </a:solidFill>
                <a:hlinkClick r:id="rId2"/>
              </a:rPr>
              <a:t>https://doi.org/10.1371/journal.pbio.1002195</a:t>
            </a:r>
            <a:r>
              <a:rPr lang="en-US" altLang="nl-NL" sz="1059" dirty="0">
                <a:solidFill>
                  <a:schemeClr val="tx1"/>
                </a:solidFill>
              </a:rPr>
              <a:t> </a:t>
            </a:r>
          </a:p>
        </p:txBody>
      </p:sp>
      <p:sp>
        <p:nvSpPr>
          <p:cNvPr id="6" name="Titel 1"/>
          <p:cNvSpPr txBox="1">
            <a:spLocks/>
          </p:cNvSpPr>
          <p:nvPr/>
        </p:nvSpPr>
        <p:spPr>
          <a:xfrm>
            <a:off x="323528" y="548680"/>
            <a:ext cx="8229600" cy="1143000"/>
          </a:xfrm>
          <a:prstGeom prst="rect">
            <a:avLst/>
          </a:prstGeom>
        </p:spPr>
        <p:txBody>
          <a:bodyPr/>
          <a:lstStyle>
            <a:lvl1pPr algn="l" defTabSz="914400" rtl="0" eaLnBrk="1" latinLnBrk="0" hangingPunct="1">
              <a:spcBef>
                <a:spcPct val="0"/>
              </a:spcBef>
              <a:buNone/>
              <a:defRPr sz="2600" b="1" kern="1200">
                <a:solidFill>
                  <a:srgbClr val="20BDBA"/>
                </a:solidFill>
                <a:latin typeface="Verdana" pitchFamily="34" charset="0"/>
                <a:ea typeface="Verdana" pitchFamily="34" charset="0"/>
                <a:cs typeface="Verdana" pitchFamily="34" charset="0"/>
              </a:defRPr>
            </a:lvl1pPr>
          </a:lstStyle>
          <a:p>
            <a:pPr fontAlgn="auto">
              <a:spcAft>
                <a:spcPts val="0"/>
              </a:spcAft>
            </a:pPr>
            <a:r>
              <a:rPr lang="nl-NL" altLang="nl-NL" dirty="0"/>
              <a:t>Inleiding: ~</a:t>
            </a:r>
            <a:r>
              <a:rPr lang="nl-NL" altLang="nl-NL" dirty="0" err="1"/>
              <a:t>omics</a:t>
            </a:r>
            <a:r>
              <a:rPr lang="nl-NL" altLang="nl-NL" dirty="0"/>
              <a:t> geeft véél data</a:t>
            </a:r>
          </a:p>
        </p:txBody>
      </p:sp>
      <p:pic>
        <p:nvPicPr>
          <p:cNvPr id="5" name="Afbeelding 4">
            <a:extLst>
              <a:ext uri="{FF2B5EF4-FFF2-40B4-BE49-F238E27FC236}">
                <a16:creationId xmlns:a16="http://schemas.microsoft.com/office/drawing/2014/main" id="{8B3AE320-3E2C-44C0-9377-6E2817EF2253}"/>
              </a:ext>
            </a:extLst>
          </p:cNvPr>
          <p:cNvPicPr>
            <a:picLocks noChangeAspect="1"/>
          </p:cNvPicPr>
          <p:nvPr/>
        </p:nvPicPr>
        <p:blipFill>
          <a:blip r:embed="rId3"/>
          <a:stretch>
            <a:fillRect/>
          </a:stretch>
        </p:blipFill>
        <p:spPr>
          <a:xfrm>
            <a:off x="467544" y="1060194"/>
            <a:ext cx="8594110" cy="509780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754" y="1074403"/>
            <a:ext cx="5115733" cy="3748321"/>
          </a:xfrm>
          <a:prstGeom prst="rect">
            <a:avLst/>
          </a:prstGeom>
        </p:spPr>
      </p:pic>
    </p:spTree>
    <p:extLst>
      <p:ext uri="{BB962C8B-B14F-4D97-AF65-F5344CB8AC3E}">
        <p14:creationId xmlns:p14="http://schemas.microsoft.com/office/powerpoint/2010/main" val="212454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323528" y="548680"/>
            <a:ext cx="8229600" cy="1143000"/>
          </a:xfrm>
          <a:prstGeom prst="rect">
            <a:avLst/>
          </a:prstGeom>
        </p:spPr>
        <p:txBody>
          <a:bodyPr/>
          <a:lstStyle>
            <a:lvl1pPr algn="l" defTabSz="914400" rtl="0" eaLnBrk="1" latinLnBrk="0" hangingPunct="1">
              <a:spcBef>
                <a:spcPct val="0"/>
              </a:spcBef>
              <a:buNone/>
              <a:defRPr sz="2600" b="1" kern="1200">
                <a:solidFill>
                  <a:srgbClr val="20BDBA"/>
                </a:solidFill>
                <a:latin typeface="Verdana" pitchFamily="34" charset="0"/>
                <a:ea typeface="Verdana" pitchFamily="34" charset="0"/>
                <a:cs typeface="Verdana" pitchFamily="34" charset="0"/>
              </a:defRPr>
            </a:lvl1pPr>
          </a:lstStyle>
          <a:p>
            <a:pPr fontAlgn="auto">
              <a:spcAft>
                <a:spcPts val="0"/>
              </a:spcAft>
            </a:pPr>
            <a:r>
              <a:rPr lang="nl-NL" altLang="nl-NL" dirty="0"/>
              <a:t>Inleiding: veel data</a:t>
            </a:r>
          </a:p>
        </p:txBody>
      </p:sp>
      <p:pic>
        <p:nvPicPr>
          <p:cNvPr id="7" name="Afbeelding 6">
            <a:extLst>
              <a:ext uri="{FF2B5EF4-FFF2-40B4-BE49-F238E27FC236}">
                <a16:creationId xmlns:a16="http://schemas.microsoft.com/office/drawing/2014/main" id="{F7875428-76C0-4810-A415-80D0C43F6E23}"/>
              </a:ext>
            </a:extLst>
          </p:cNvPr>
          <p:cNvPicPr>
            <a:picLocks noChangeAspect="1"/>
          </p:cNvPicPr>
          <p:nvPr/>
        </p:nvPicPr>
        <p:blipFill>
          <a:blip r:embed="rId2"/>
          <a:stretch>
            <a:fillRect/>
          </a:stretch>
        </p:blipFill>
        <p:spPr>
          <a:xfrm>
            <a:off x="0" y="1320628"/>
            <a:ext cx="9144000" cy="4216743"/>
          </a:xfrm>
          <a:prstGeom prst="rect">
            <a:avLst/>
          </a:prstGeom>
        </p:spPr>
      </p:pic>
    </p:spTree>
    <p:extLst>
      <p:ext uri="{BB962C8B-B14F-4D97-AF65-F5344CB8AC3E}">
        <p14:creationId xmlns:p14="http://schemas.microsoft.com/office/powerpoint/2010/main" val="349140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jdelijke aanduiding voor inhoud 2"/>
          <p:cNvSpPr>
            <a:spLocks noGrp="1"/>
          </p:cNvSpPr>
          <p:nvPr>
            <p:ph idx="1"/>
          </p:nvPr>
        </p:nvSpPr>
        <p:spPr>
          <a:xfrm>
            <a:off x="590872" y="1279301"/>
            <a:ext cx="8373616" cy="5318051"/>
          </a:xfrm>
        </p:spPr>
        <p:txBody>
          <a:bodyPr>
            <a:normAutofit/>
          </a:bodyPr>
          <a:lstStyle/>
          <a:p>
            <a:pPr>
              <a:buFontTx/>
              <a:buNone/>
            </a:pPr>
            <a:r>
              <a:rPr lang="nl-NL" altLang="nl-NL" b="1" dirty="0"/>
              <a:t>Hoofddoel </a:t>
            </a:r>
            <a:r>
              <a:rPr lang="nl-NL" altLang="nl-NL" dirty="0"/>
              <a:t>bio-informatica onderzoek: </a:t>
            </a:r>
            <a:br>
              <a:rPr lang="nl-NL" altLang="nl-NL" dirty="0"/>
            </a:br>
            <a:r>
              <a:rPr lang="nl-NL" altLang="nl-NL" dirty="0"/>
              <a:t>inzicht krijgen in de werking van moleculen, cellen en organismen. </a:t>
            </a:r>
          </a:p>
          <a:p>
            <a:pPr>
              <a:buFontTx/>
              <a:buNone/>
            </a:pPr>
            <a:endParaRPr lang="nl-NL" altLang="nl-NL" dirty="0"/>
          </a:p>
          <a:p>
            <a:r>
              <a:rPr lang="nl-NL" altLang="nl-NL" dirty="0"/>
              <a:t>Fundamenteel onderzoek: nieuwe kennis</a:t>
            </a:r>
          </a:p>
          <a:p>
            <a:r>
              <a:rPr lang="nl-NL" altLang="nl-NL" dirty="0"/>
              <a:t>Toepassing op ziekten (mens/dier/plant)</a:t>
            </a:r>
          </a:p>
          <a:p>
            <a:r>
              <a:rPr lang="nl-NL" altLang="nl-NL" dirty="0"/>
              <a:t>Praktische/commerciële toepassingen</a:t>
            </a:r>
          </a:p>
          <a:p>
            <a:pPr>
              <a:buFontTx/>
              <a:buNone/>
            </a:pPr>
            <a:endParaRPr lang="nl-NL" altLang="nl-NL" dirty="0"/>
          </a:p>
        </p:txBody>
      </p:sp>
      <p:sp>
        <p:nvSpPr>
          <p:cNvPr id="6145" name="Titel 1"/>
          <p:cNvSpPr>
            <a:spLocks noGrp="1"/>
          </p:cNvSpPr>
          <p:nvPr>
            <p:ph type="title"/>
          </p:nvPr>
        </p:nvSpPr>
        <p:spPr/>
        <p:txBody>
          <a:bodyPr/>
          <a:lstStyle/>
          <a:p>
            <a:r>
              <a:rPr lang="nl-NL" altLang="nl-NL" dirty="0"/>
              <a:t>Inleiding: wat doen we met die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jdelijke aanduiding voor inhoud 2"/>
          <p:cNvSpPr>
            <a:spLocks noGrp="1"/>
          </p:cNvSpPr>
          <p:nvPr>
            <p:ph idx="1"/>
          </p:nvPr>
        </p:nvSpPr>
        <p:spPr>
          <a:xfrm>
            <a:off x="590872" y="1279301"/>
            <a:ext cx="8373616" cy="5318051"/>
          </a:xfrm>
        </p:spPr>
        <p:txBody>
          <a:bodyPr>
            <a:normAutofit/>
          </a:bodyPr>
          <a:lstStyle/>
          <a:p>
            <a:pPr>
              <a:buFontTx/>
              <a:buNone/>
            </a:pPr>
            <a:r>
              <a:rPr lang="nl-NL" altLang="nl-NL" b="1" dirty="0"/>
              <a:t>Praktische doelen </a:t>
            </a:r>
            <a:r>
              <a:rPr lang="nl-NL" altLang="nl-NL" dirty="0"/>
              <a:t>in het bio-informatica werkveld:</a:t>
            </a:r>
          </a:p>
          <a:p>
            <a:r>
              <a:rPr lang="nl-NL" altLang="nl-NL" dirty="0"/>
              <a:t>Optimaliseren en analyseren van de data stromen binnen alle ~</a:t>
            </a:r>
            <a:r>
              <a:rPr lang="nl-NL" altLang="nl-NL" dirty="0" err="1"/>
              <a:t>omics</a:t>
            </a:r>
            <a:r>
              <a:rPr lang="nl-NL" altLang="nl-NL" dirty="0"/>
              <a:t> gebieden</a:t>
            </a:r>
          </a:p>
          <a:p>
            <a:r>
              <a:rPr lang="en-US" altLang="nl-NL" dirty="0" err="1"/>
              <a:t>Combineren</a:t>
            </a:r>
            <a:r>
              <a:rPr lang="en-US" altLang="nl-NL" dirty="0"/>
              <a:t> van </a:t>
            </a:r>
            <a:r>
              <a:rPr lang="en-US" altLang="nl-NL" dirty="0" err="1"/>
              <a:t>verschillende</a:t>
            </a:r>
            <a:r>
              <a:rPr lang="en-US" altLang="nl-NL" dirty="0"/>
              <a:t> </a:t>
            </a:r>
            <a:r>
              <a:rPr lang="nl-NL" altLang="nl-NL" dirty="0"/>
              <a:t>~</a:t>
            </a:r>
            <a:r>
              <a:rPr lang="nl-NL" altLang="nl-NL" dirty="0" err="1"/>
              <a:t>omics</a:t>
            </a:r>
            <a:r>
              <a:rPr lang="nl-NL" altLang="nl-NL" dirty="0"/>
              <a:t> data</a:t>
            </a:r>
          </a:p>
          <a:p>
            <a:r>
              <a:rPr lang="nl-NL" altLang="nl-NL" dirty="0"/>
              <a:t>Ontwikkelen van nieuwe analyse methoden</a:t>
            </a:r>
          </a:p>
          <a:p>
            <a:r>
              <a:rPr lang="nl-NL" altLang="nl-NL" dirty="0"/>
              <a:t>Uitvoeren/versnellen van data analyse</a:t>
            </a:r>
          </a:p>
        </p:txBody>
      </p:sp>
      <p:sp>
        <p:nvSpPr>
          <p:cNvPr id="6145" name="Titel 1"/>
          <p:cNvSpPr>
            <a:spLocks noGrp="1"/>
          </p:cNvSpPr>
          <p:nvPr>
            <p:ph type="title"/>
          </p:nvPr>
        </p:nvSpPr>
        <p:spPr/>
        <p:txBody>
          <a:bodyPr/>
          <a:lstStyle/>
          <a:p>
            <a:r>
              <a:rPr lang="nl-NL" altLang="nl-NL" dirty="0"/>
              <a:t>Inleiding: wat doen we met die data?</a:t>
            </a:r>
          </a:p>
        </p:txBody>
      </p:sp>
      <p:grpSp>
        <p:nvGrpSpPr>
          <p:cNvPr id="4" name="Groep 3">
            <a:extLst>
              <a:ext uri="{FF2B5EF4-FFF2-40B4-BE49-F238E27FC236}">
                <a16:creationId xmlns:a16="http://schemas.microsoft.com/office/drawing/2014/main" id="{A8EA07A6-992F-4E0A-BBC8-841390E04332}"/>
              </a:ext>
            </a:extLst>
          </p:cNvPr>
          <p:cNvGrpSpPr/>
          <p:nvPr/>
        </p:nvGrpSpPr>
        <p:grpSpPr>
          <a:xfrm>
            <a:off x="1104071" y="4220517"/>
            <a:ext cx="6935858" cy="2448272"/>
            <a:chOff x="1104071" y="4220517"/>
            <a:chExt cx="6935858" cy="2448272"/>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124" y="4220517"/>
              <a:ext cx="6842805" cy="2448272"/>
            </a:xfrm>
            <a:prstGeom prst="rect">
              <a:avLst/>
            </a:prstGeom>
          </p:spPr>
        </p:pic>
        <p:sp>
          <p:nvSpPr>
            <p:cNvPr id="3" name="TextBox 2"/>
            <p:cNvSpPr txBox="1"/>
            <p:nvPr/>
          </p:nvSpPr>
          <p:spPr>
            <a:xfrm>
              <a:off x="1104071" y="4293096"/>
              <a:ext cx="2623925" cy="307777"/>
            </a:xfrm>
            <a:prstGeom prst="rect">
              <a:avLst/>
            </a:prstGeom>
            <a:solidFill>
              <a:schemeClr val="bg1"/>
            </a:solidFill>
          </p:spPr>
          <p:txBody>
            <a:bodyPr wrap="square" rtlCol="0">
              <a:spAutoFit/>
            </a:bodyPr>
            <a:lstStyle/>
            <a:p>
              <a:r>
                <a:rPr lang="nl-NL" sz="1400" dirty="0">
                  <a:solidFill>
                    <a:schemeClr val="tx1"/>
                  </a:solidFill>
                  <a:highlight>
                    <a:srgbClr val="FFFFFF"/>
                  </a:highlight>
                </a:rPr>
                <a:t>Voorbeeld:</a:t>
              </a:r>
            </a:p>
          </p:txBody>
        </p:sp>
      </p:grpSp>
    </p:spTree>
    <p:extLst>
      <p:ext uri="{BB962C8B-B14F-4D97-AF65-F5344CB8AC3E}">
        <p14:creationId xmlns:p14="http://schemas.microsoft.com/office/powerpoint/2010/main" val="166257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jdelijke aanduiding voor inhoud 2"/>
          <p:cNvSpPr>
            <a:spLocks noGrp="1"/>
          </p:cNvSpPr>
          <p:nvPr>
            <p:ph idx="1"/>
          </p:nvPr>
        </p:nvSpPr>
        <p:spPr>
          <a:xfrm>
            <a:off x="590872" y="1279301"/>
            <a:ext cx="8373616" cy="4309939"/>
          </a:xfrm>
        </p:spPr>
        <p:txBody>
          <a:bodyPr>
            <a:normAutofit/>
          </a:bodyPr>
          <a:lstStyle/>
          <a:p>
            <a:r>
              <a:rPr lang="nl-NL" altLang="nl-NL" b="1" dirty="0"/>
              <a:t>Praktijkopdracht</a:t>
            </a:r>
            <a:r>
              <a:rPr lang="nl-NL" altLang="nl-NL" dirty="0"/>
              <a:t> m.b.t. de verwerking en analyse van data op het gebied van </a:t>
            </a:r>
            <a:r>
              <a:rPr lang="nl-NL" altLang="nl-NL" b="1" dirty="0" err="1"/>
              <a:t>genomics</a:t>
            </a:r>
            <a:r>
              <a:rPr lang="nl-NL" altLang="nl-NL" b="1" dirty="0"/>
              <a:t>, </a:t>
            </a:r>
            <a:r>
              <a:rPr lang="nl-NL" altLang="nl-NL" b="1" dirty="0" err="1"/>
              <a:t>transcriptomics</a:t>
            </a:r>
            <a:r>
              <a:rPr lang="nl-NL" altLang="nl-NL" dirty="0"/>
              <a:t>, </a:t>
            </a:r>
            <a:r>
              <a:rPr lang="nl-NL" altLang="nl-NL" dirty="0" err="1"/>
              <a:t>proteomics</a:t>
            </a:r>
            <a:r>
              <a:rPr lang="nl-NL" altLang="nl-NL" dirty="0"/>
              <a:t> en/of </a:t>
            </a:r>
            <a:r>
              <a:rPr lang="nl-NL" altLang="nl-NL" dirty="0" err="1"/>
              <a:t>metabolomics</a:t>
            </a:r>
            <a:endParaRPr lang="nl-NL" altLang="nl-NL" dirty="0"/>
          </a:p>
          <a:p>
            <a:endParaRPr lang="nl-NL" altLang="nl-NL" dirty="0"/>
          </a:p>
          <a:p>
            <a:endParaRPr lang="nl-NL" altLang="nl-NL" dirty="0"/>
          </a:p>
          <a:p>
            <a:r>
              <a:rPr lang="nl-NL" altLang="nl-NL" b="1" dirty="0"/>
              <a:t>Externe opdrachtgevers</a:t>
            </a:r>
            <a:r>
              <a:rPr lang="nl-NL" altLang="nl-NL" dirty="0"/>
              <a:t>: </a:t>
            </a:r>
            <a:br>
              <a:rPr lang="nl-NL" altLang="nl-NL" dirty="0"/>
            </a:br>
            <a:r>
              <a:rPr lang="nl-NL" altLang="nl-NL" dirty="0"/>
              <a:t>	onderzoekers en/of bio-informatici bij 	bedrijven of onderzoeksinstellingen</a:t>
            </a:r>
          </a:p>
          <a:p>
            <a:pPr lvl="1"/>
            <a:endParaRPr lang="en-US" altLang="nl-NL" sz="2400" i="1" dirty="0"/>
          </a:p>
          <a:p>
            <a:pPr lvl="1"/>
            <a:r>
              <a:rPr lang="en-US" altLang="nl-NL" sz="2400" i="1" dirty="0"/>
              <a:t>Dus: jullie </a:t>
            </a:r>
            <a:r>
              <a:rPr lang="en-US" altLang="nl-NL" sz="2400" i="1" dirty="0" err="1"/>
              <a:t>vertegenwoordigen</a:t>
            </a:r>
            <a:r>
              <a:rPr lang="en-US" altLang="nl-NL" sz="2400" i="1" dirty="0"/>
              <a:t> de </a:t>
            </a:r>
            <a:r>
              <a:rPr lang="en-US" altLang="nl-NL" sz="2400" i="1" dirty="0" err="1"/>
              <a:t>opleiding</a:t>
            </a:r>
            <a:r>
              <a:rPr lang="en-US" altLang="nl-NL" sz="2400" i="1" dirty="0"/>
              <a:t>!</a:t>
            </a:r>
            <a:r>
              <a:rPr lang="en-US" altLang="nl-NL" sz="2400" dirty="0"/>
              <a:t> </a:t>
            </a:r>
            <a:endParaRPr lang="nl-NL" altLang="nl-NL" sz="2400" dirty="0"/>
          </a:p>
        </p:txBody>
      </p:sp>
      <p:sp>
        <p:nvSpPr>
          <p:cNvPr id="7169" name="Titel 1"/>
          <p:cNvSpPr>
            <a:spLocks noGrp="1"/>
          </p:cNvSpPr>
          <p:nvPr>
            <p:ph type="title"/>
          </p:nvPr>
        </p:nvSpPr>
        <p:spPr/>
        <p:txBody>
          <a:bodyPr/>
          <a:lstStyle/>
          <a:p>
            <a:pPr eaLnBrk="1" hangingPunct="1"/>
            <a:r>
              <a:rPr lang="nl-NL" altLang="nl-NL" dirty="0"/>
              <a:t>Inhoud </a:t>
            </a:r>
            <a:r>
              <a:rPr lang="nl-NL" altLang="nl-NL" dirty="0" err="1"/>
              <a:t>Bpexa</a:t>
            </a:r>
            <a:r>
              <a:rPr lang="nl-NL" altLang="nl-NL" dirty="0"/>
              <a:t>/b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ijdelijke aanduiding voor inhoud 2"/>
          <p:cNvSpPr>
            <a:spLocks noGrp="1"/>
          </p:cNvSpPr>
          <p:nvPr>
            <p:ph idx="1"/>
          </p:nvPr>
        </p:nvSpPr>
        <p:spPr>
          <a:xfrm>
            <a:off x="323528" y="1279301"/>
            <a:ext cx="8820472" cy="5750099"/>
          </a:xfrm>
        </p:spPr>
        <p:txBody>
          <a:bodyPr>
            <a:normAutofit/>
          </a:bodyPr>
          <a:lstStyle/>
          <a:p>
            <a:pPr>
              <a:defRPr/>
            </a:pPr>
            <a:r>
              <a:rPr lang="nl-NL" dirty="0">
                <a:ea typeface="ＭＳ Ｐゴシック" charset="0"/>
              </a:rPr>
              <a:t>In beginsel online maar in overleg ook op locatie.</a:t>
            </a:r>
          </a:p>
          <a:p>
            <a:pPr>
              <a:defRPr/>
            </a:pPr>
            <a:endParaRPr lang="nl-NL" dirty="0">
              <a:ea typeface="ＭＳ Ｐゴシック" charset="0"/>
            </a:endParaRPr>
          </a:p>
          <a:p>
            <a:pPr>
              <a:defRPr/>
            </a:pPr>
            <a:r>
              <a:rPr lang="nl-NL" dirty="0">
                <a:ea typeface="ＭＳ Ｐゴシック" charset="0"/>
              </a:rPr>
              <a:t>Inhoudelijk door de externe opdrachtgever</a:t>
            </a:r>
          </a:p>
          <a:p>
            <a:pPr lvl="1">
              <a:defRPr/>
            </a:pPr>
            <a:r>
              <a:rPr lang="nl-NL" dirty="0">
                <a:ea typeface="ＭＳ Ｐゴシック" charset="0"/>
              </a:rPr>
              <a:t>Wekelijkse bespreking op afspraak</a:t>
            </a:r>
          </a:p>
          <a:p>
            <a:pPr>
              <a:defRPr/>
            </a:pPr>
            <a:endParaRPr lang="nl-NL" dirty="0">
              <a:ea typeface="ＭＳ Ｐゴシック" charset="0"/>
            </a:endParaRPr>
          </a:p>
          <a:p>
            <a:pPr>
              <a:defRPr/>
            </a:pPr>
            <a:r>
              <a:rPr lang="nl-NL" dirty="0">
                <a:ea typeface="ＭＳ Ｐゴシック" charset="0"/>
              </a:rPr>
              <a:t>Procesbegeleiding door de docent Hogeschool Leiden:</a:t>
            </a:r>
          </a:p>
          <a:p>
            <a:pPr marL="457200" lvl="1" indent="0">
              <a:buNone/>
              <a:defRPr/>
            </a:pPr>
            <a:r>
              <a:rPr lang="nl-NL" sz="2000" dirty="0"/>
              <a:t>Jan Oliehoek (Joh) </a:t>
            </a:r>
            <a:br>
              <a:rPr lang="nl-NL" sz="2000" dirty="0"/>
            </a:br>
            <a:r>
              <a:rPr lang="nl-NL" sz="2000" dirty="0"/>
              <a:t>Jeroen Pijpe (</a:t>
            </a:r>
            <a:r>
              <a:rPr lang="nl-NL" sz="2000" dirty="0" err="1"/>
              <a:t>Jpe</a:t>
            </a:r>
            <a:r>
              <a:rPr lang="nl-NL" sz="2000" dirty="0"/>
              <a:t>)</a:t>
            </a:r>
            <a:br>
              <a:rPr lang="nl-NL" sz="2000" dirty="0"/>
            </a:br>
            <a:r>
              <a:rPr lang="nl-NL" sz="2000" dirty="0"/>
              <a:t>Saskia Stahlecker (</a:t>
            </a:r>
            <a:r>
              <a:rPr lang="nl-NL" sz="2000" dirty="0" err="1"/>
              <a:t>Ssr</a:t>
            </a:r>
            <a:r>
              <a:rPr lang="nl-NL" sz="2000" dirty="0"/>
              <a:t>) </a:t>
            </a:r>
            <a:r>
              <a:rPr lang="nl-NL" sz="2400" dirty="0"/>
              <a:t>	</a:t>
            </a:r>
            <a:r>
              <a:rPr lang="nl-NL" dirty="0"/>
              <a:t>	</a:t>
            </a:r>
          </a:p>
          <a:p>
            <a:pPr lvl="1">
              <a:defRPr/>
            </a:pPr>
            <a:r>
              <a:rPr lang="nl-NL" dirty="0"/>
              <a:t>Wekelijkse projectvergadering</a:t>
            </a:r>
          </a:p>
          <a:p>
            <a:pPr lvl="1">
              <a:defRPr/>
            </a:pPr>
            <a:r>
              <a:rPr lang="en-US" dirty="0"/>
              <a:t>Focus op </a:t>
            </a:r>
            <a:r>
              <a:rPr lang="en-US" dirty="0" err="1"/>
              <a:t>communicatie</a:t>
            </a:r>
            <a:r>
              <a:rPr lang="en-US" dirty="0"/>
              <a:t> </a:t>
            </a:r>
            <a:r>
              <a:rPr lang="en-US" dirty="0" err="1"/>
              <a:t>en</a:t>
            </a:r>
            <a:r>
              <a:rPr lang="en-US" dirty="0"/>
              <a:t> </a:t>
            </a:r>
            <a:r>
              <a:rPr lang="en-US" dirty="0" err="1"/>
              <a:t>bijdrage</a:t>
            </a:r>
            <a:r>
              <a:rPr lang="en-US" dirty="0"/>
              <a:t> </a:t>
            </a:r>
            <a:r>
              <a:rPr lang="en-US" dirty="0" err="1"/>
              <a:t>binnen</a:t>
            </a:r>
            <a:r>
              <a:rPr lang="en-US" dirty="0"/>
              <a:t> de </a:t>
            </a:r>
            <a:r>
              <a:rPr lang="en-US" dirty="0" err="1"/>
              <a:t>groep</a:t>
            </a:r>
            <a:r>
              <a:rPr lang="en-US" dirty="0"/>
              <a:t> </a:t>
            </a:r>
          </a:p>
          <a:p>
            <a:pPr lvl="1">
              <a:defRPr/>
            </a:pPr>
            <a:r>
              <a:rPr lang="en-US" dirty="0"/>
              <a:t>Extra </a:t>
            </a:r>
            <a:r>
              <a:rPr lang="en-US" dirty="0" err="1"/>
              <a:t>aandacht</a:t>
            </a:r>
            <a:r>
              <a:rPr lang="en-US" dirty="0"/>
              <a:t> voor </a:t>
            </a:r>
            <a:r>
              <a:rPr lang="en-US" dirty="0" err="1"/>
              <a:t>communicatie</a:t>
            </a:r>
            <a:r>
              <a:rPr lang="en-US" dirty="0"/>
              <a:t> met </a:t>
            </a:r>
            <a:r>
              <a:rPr lang="en-US" dirty="0" err="1"/>
              <a:t>opdrachtgever</a:t>
            </a:r>
            <a:endParaRPr lang="nl-NL" dirty="0"/>
          </a:p>
        </p:txBody>
      </p:sp>
      <p:sp>
        <p:nvSpPr>
          <p:cNvPr id="12289" name="Titel 1"/>
          <p:cNvSpPr>
            <a:spLocks noGrp="1"/>
          </p:cNvSpPr>
          <p:nvPr>
            <p:ph type="title"/>
          </p:nvPr>
        </p:nvSpPr>
        <p:spPr/>
        <p:txBody>
          <a:bodyPr/>
          <a:lstStyle/>
          <a:p>
            <a:r>
              <a:rPr lang="nl-NL" altLang="nl-NL"/>
              <a:t>Begeleiding</a:t>
            </a:r>
          </a:p>
        </p:txBody>
      </p:sp>
    </p:spTree>
  </p:cSld>
  <p:clrMapOvr>
    <a:masterClrMapping/>
  </p:clrMapOvr>
</p:sld>
</file>

<file path=ppt/theme/theme1.xml><?xml version="1.0" encoding="utf-8"?>
<a:theme xmlns:a="http://schemas.openxmlformats.org/drawingml/2006/main" name="2_Standaardontwerp">
  <a:themeElements>
    <a:clrScheme name="">
      <a:dk1>
        <a:srgbClr val="808080"/>
      </a:dk1>
      <a:lt1>
        <a:srgbClr val="FFFFFF"/>
      </a:lt1>
      <a:dk2>
        <a:srgbClr val="000102"/>
      </a:dk2>
      <a:lt2>
        <a:srgbClr val="FFFFFF"/>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2_Standaardontwerp">
      <a:majorFont>
        <a:latin typeface="Verdana"/>
        <a:ea typeface="Arial"/>
        <a:cs typeface="Arial"/>
      </a:majorFont>
      <a:minorFont>
        <a:latin typeface="Verdana"/>
        <a:ea typeface="Arial"/>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sz="1800" b="0" i="0" u="none" strike="noStrike" cap="none" normalizeH="0" baseline="0">
            <a:ln>
              <a:noFill/>
            </a:ln>
            <a:solidFill>
              <a:schemeClr val="bg1"/>
            </a:solidFill>
            <a:effectLst/>
            <a:latin typeface="Verdana"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sz="1800" b="0" i="0" u="none" strike="noStrike" cap="none" normalizeH="0" baseline="0">
            <a:ln>
              <a:noFill/>
            </a:ln>
            <a:solidFill>
              <a:schemeClr val="bg1"/>
            </a:solidFill>
            <a:effectLst/>
            <a:latin typeface="Verdana" charset="0"/>
            <a:ea typeface="Arial" charset="0"/>
            <a:cs typeface="Arial" charset="0"/>
          </a:defRPr>
        </a:defPPr>
      </a:lstStyle>
    </a:lnDef>
  </a:objectDefaults>
  <a:extraClrSchemeLst>
    <a:extraClrScheme>
      <a:clrScheme name="2_Standaardontwer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tandaardontwer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tandaardontwer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tandaardontwer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tandaardontwer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tandaardontwer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tandaardontwer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tandaardontwer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tandaardontwer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tandaardontwer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tandaardontwer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tandaardontwer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31108-hsleiden-pp-huisstijl-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131108-hsleiden-pp-huisstijl-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62267A82BE1844B6E0571810596288" ma:contentTypeVersion="7" ma:contentTypeDescription="Een nieuw document maken." ma:contentTypeScope="" ma:versionID="6d11e50c23ef19cfa2b537d077a0022a">
  <xsd:schema xmlns:xsd="http://www.w3.org/2001/XMLSchema" xmlns:xs="http://www.w3.org/2001/XMLSchema" xmlns:p="http://schemas.microsoft.com/office/2006/metadata/properties" xmlns:ns2="61db063b-66f7-4561-a4e5-6a7ffc0c931c" xmlns:ns3="a8cfefd9-7c0c-45f2-aaed-061485c1c188" targetNamespace="http://schemas.microsoft.com/office/2006/metadata/properties" ma:root="true" ma:fieldsID="49ce4640b4ddcaa8e294248fbb1655a0" ns2:_="" ns3:_="">
    <xsd:import namespace="61db063b-66f7-4561-a4e5-6a7ffc0c931c"/>
    <xsd:import namespace="a8cfefd9-7c0c-45f2-aaed-061485c1c188"/>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b063b-66f7-4561-a4e5-6a7ffc0c93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8cfefd9-7c0c-45f2-aaed-061485c1c188"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B02376-30E1-4E23-87EC-6254978089E1}">
  <ds:schemaRefs>
    <ds:schemaRef ds:uri="http://schemas.microsoft.com/sharepoint/v3/contenttype/forms"/>
  </ds:schemaRefs>
</ds:datastoreItem>
</file>

<file path=customXml/itemProps2.xml><?xml version="1.0" encoding="utf-8"?>
<ds:datastoreItem xmlns:ds="http://schemas.openxmlformats.org/officeDocument/2006/customXml" ds:itemID="{1E90B7F8-2D57-4ACE-AE90-95167410023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B25052-444F-48F2-9E4B-B71E2938BC64}"/>
</file>

<file path=docProps/app.xml><?xml version="1.0" encoding="utf-8"?>
<Properties xmlns="http://schemas.openxmlformats.org/officeDocument/2006/extended-properties" xmlns:vt="http://schemas.openxmlformats.org/officeDocument/2006/docPropsVTypes">
  <Template/>
  <TotalTime>24217</TotalTime>
  <Words>1343</Words>
  <Application>Microsoft Office PowerPoint</Application>
  <PresentationFormat>Diavoorstelling (4:3)</PresentationFormat>
  <Paragraphs>200</Paragraphs>
  <Slides>26</Slides>
  <Notes>0</Notes>
  <HiddenSlides>0</HiddenSlides>
  <MMClips>0</MMClips>
  <ScaleCrop>false</ScaleCrop>
  <HeadingPairs>
    <vt:vector size="6" baseType="variant">
      <vt:variant>
        <vt:lpstr>Gebruikte lettertypen</vt:lpstr>
      </vt:variant>
      <vt:variant>
        <vt:i4>3</vt:i4>
      </vt:variant>
      <vt:variant>
        <vt:lpstr>Thema</vt:lpstr>
      </vt:variant>
      <vt:variant>
        <vt:i4>3</vt:i4>
      </vt:variant>
      <vt:variant>
        <vt:lpstr>Diatitels</vt:lpstr>
      </vt:variant>
      <vt:variant>
        <vt:i4>26</vt:i4>
      </vt:variant>
    </vt:vector>
  </HeadingPairs>
  <TitlesOfParts>
    <vt:vector size="32" baseType="lpstr">
      <vt:lpstr>Arial</vt:lpstr>
      <vt:lpstr>Calibri</vt:lpstr>
      <vt:lpstr>Verdana</vt:lpstr>
      <vt:lpstr>2_Standaardontwerp</vt:lpstr>
      <vt:lpstr>131108-hsleiden-pp-huisstijl-presentatie</vt:lpstr>
      <vt:lpstr>1_131108-hsleiden-pp-huisstijl-presentatie</vt:lpstr>
      <vt:lpstr>Project: External Project </vt:lpstr>
      <vt:lpstr>Overzicht</vt:lpstr>
      <vt:lpstr>Punteneis voor deelname</vt:lpstr>
      <vt:lpstr>PowerPoint-presentatie</vt:lpstr>
      <vt:lpstr>PowerPoint-presentatie</vt:lpstr>
      <vt:lpstr>Inleiding: wat doen we met die data?</vt:lpstr>
      <vt:lpstr>Inleiding: wat doen we met die data?</vt:lpstr>
      <vt:lpstr>Inhoud Bpexa/b</vt:lpstr>
      <vt:lpstr>Begeleiding</vt:lpstr>
      <vt:lpstr>Vergaderingen met de docent</vt:lpstr>
      <vt:lpstr>Producten</vt:lpstr>
      <vt:lpstr>Plan van Aanpak</vt:lpstr>
      <vt:lpstr>Verslag</vt:lpstr>
      <vt:lpstr>Presentaties</vt:lpstr>
      <vt:lpstr>Inleveren producten</vt:lpstr>
      <vt:lpstr>Beoordeling </vt:lpstr>
      <vt:lpstr>Beoordeling: verplichte aanwezigheid </vt:lpstr>
      <vt:lpstr>Hoeveel uren werk?</vt:lpstr>
      <vt:lpstr>Gitlab</vt:lpstr>
      <vt:lpstr>Belangrijke info voor LUMC projecten</vt:lpstr>
      <vt:lpstr>Planning</vt:lpstr>
      <vt:lpstr>Checklist 1ste afspraak met opdrachtgever</vt:lpstr>
      <vt:lpstr>Projecten</vt:lpstr>
      <vt:lpstr>Groepsindeling</vt:lpstr>
      <vt:lpstr>Project: External Project</vt:lpstr>
      <vt:lpstr>Vragen? </vt:lpstr>
    </vt:vector>
  </TitlesOfParts>
  <Company>Creja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Rob Ferwerda</dc:creator>
  <cp:lastModifiedBy>Pijpe, Jeroen</cp:lastModifiedBy>
  <cp:revision>153</cp:revision>
  <cp:lastPrinted>2012-03-26T11:27:25Z</cp:lastPrinted>
  <dcterms:created xsi:type="dcterms:W3CDTF">2012-09-16T19:33:38Z</dcterms:created>
  <dcterms:modified xsi:type="dcterms:W3CDTF">2021-09-02T10:01:49Z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0x010100D562267A82BE1844B6E0571810596288</vt:lpwstr>
  </property>
</Properties>
</file>