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4"/>
    <p:sldMasterId id="2147483673" r:id="rId5"/>
  </p:sldMasterIdLst>
  <p:notesMasterIdLst>
    <p:notesMasterId r:id="rId13"/>
  </p:notesMasterIdLst>
  <p:handoutMasterIdLst>
    <p:handoutMasterId r:id="rId14"/>
  </p:handoutMasterIdLst>
  <p:sldIdLst>
    <p:sldId id="256" r:id="rId6"/>
    <p:sldId id="259" r:id="rId7"/>
    <p:sldId id="260" r:id="rId8"/>
    <p:sldId id="257" r:id="rId9"/>
    <p:sldId id="258" r:id="rId10"/>
    <p:sldId id="262" r:id="rId11"/>
    <p:sldId id="261" r:id="rId12"/>
  </p:sldIdLst>
  <p:sldSz cx="9144000" cy="5143500" type="screen16x9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orient="horz" pos="2993">
          <p15:clr>
            <a:srgbClr val="A4A3A4"/>
          </p15:clr>
        </p15:guide>
        <p15:guide id="3" orient="horz" pos="640">
          <p15:clr>
            <a:srgbClr val="A4A3A4"/>
          </p15:clr>
        </p15:guide>
        <p15:guide id="4" orient="horz" pos="2429">
          <p15:clr>
            <a:srgbClr val="A4A3A4"/>
          </p15:clr>
        </p15:guide>
        <p15:guide id="5" pos="355">
          <p15:clr>
            <a:srgbClr val="A4A3A4"/>
          </p15:clr>
        </p15:guide>
        <p15:guide id="6" pos="5041">
          <p15:clr>
            <a:srgbClr val="A4A3A4"/>
          </p15:clr>
        </p15:guide>
        <p15:guide id="7" pos="824">
          <p15:clr>
            <a:srgbClr val="A4A3A4"/>
          </p15:clr>
        </p15:guide>
        <p15:guide id="8" pos="1542">
          <p15:clr>
            <a:srgbClr val="A4A3A4"/>
          </p15:clr>
        </p15:guide>
        <p15:guide id="9" pos="4381">
          <p15:clr>
            <a:srgbClr val="A4A3A4"/>
          </p15:clr>
        </p15:guide>
        <p15:guide id="10" pos="2357">
          <p15:clr>
            <a:srgbClr val="A4A3A4"/>
          </p15:clr>
        </p15:guide>
        <p15:guide id="11" pos="3192">
          <p15:clr>
            <a:srgbClr val="A4A3A4"/>
          </p15:clr>
        </p15:guide>
        <p15:guide id="12" pos="5577">
          <p15:clr>
            <a:srgbClr val="A4A3A4"/>
          </p15:clr>
        </p15:guide>
        <p15:guide id="13" pos="352">
          <p15:clr>
            <a:srgbClr val="A4A3A4"/>
          </p15:clr>
        </p15:guide>
        <p15:guide id="14" pos="4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E8000"/>
    <a:srgbClr val="43BC9D"/>
    <a:srgbClr val="003399"/>
    <a:srgbClr val="B4E6FF"/>
    <a:srgbClr val="B3DEF5"/>
    <a:srgbClr val="B3E5FE"/>
    <a:srgbClr val="111166"/>
    <a:srgbClr val="BEEAFF"/>
    <a:srgbClr val="B4E5FF"/>
    <a:srgbClr val="C8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Stijl, gemiddeld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Stijl, lich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Stijl, thema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147" autoAdjust="0"/>
  </p:normalViewPr>
  <p:slideViewPr>
    <p:cSldViewPr snapToGrid="0" snapToObjects="1" showGuides="1">
      <p:cViewPr varScale="1">
        <p:scale>
          <a:sx n="182" d="100"/>
          <a:sy n="182" d="100"/>
        </p:scale>
        <p:origin x="180" y="648"/>
      </p:cViewPr>
      <p:guideLst>
        <p:guide orient="horz" pos="2162"/>
        <p:guide orient="horz" pos="2993"/>
        <p:guide orient="horz" pos="640"/>
        <p:guide orient="horz" pos="2429"/>
        <p:guide pos="355"/>
        <p:guide pos="5041"/>
        <p:guide pos="824"/>
        <p:guide pos="1542"/>
        <p:guide pos="4381"/>
        <p:guide pos="2357"/>
        <p:guide pos="3192"/>
        <p:guide pos="5577"/>
        <p:guide pos="352"/>
        <p:guide pos="45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28638" y="153988"/>
            <a:ext cx="251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1588" y="153988"/>
            <a:ext cx="251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28638" y="8382000"/>
            <a:ext cx="251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1588" y="8382000"/>
            <a:ext cx="251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fld id="{E8C5BD47-55D6-1344-B91F-7C24D2E19559}" type="slidenum">
              <a:rPr lang="en-GB"/>
              <a:pPr/>
              <a:t>‹#›</a:t>
            </a:fld>
            <a:endParaRPr lang="en-GB" sz="12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746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3T20:33:02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22 9482,'-4'-8'3105,"3"8"-3217,-4-4 56,5 3 56,-2-1-16,2 1 16,0 0 8,0-1-224,0 1-1081,0 0 921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28638" y="0"/>
            <a:ext cx="251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1588" y="0"/>
            <a:ext cx="251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28638" y="8528050"/>
            <a:ext cx="251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1588" y="8528050"/>
            <a:ext cx="25146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fld id="{92BE362E-78BA-324A-8038-5482DADFDF7D}" type="slidenum">
              <a:rPr lang="en-GB"/>
              <a:pPr/>
              <a:t>‹#›</a:t>
            </a:fld>
            <a:endParaRPr lang="en-GB" sz="12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9512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lnSpc>
                <a:spcPct val="100000"/>
              </a:lnSpc>
              <a:defRPr sz="45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4194"/>
            <a:ext cx="2698394" cy="59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9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124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ctr"/>
          <a:lstStyle>
            <a:lvl1pPr>
              <a:defRPr sz="45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623888" y="3486150"/>
            <a:ext cx="7886700" cy="664001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67918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628650" y="891878"/>
            <a:ext cx="7886700" cy="38515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6919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10"/>
          </p:nvPr>
        </p:nvSpPr>
        <p:spPr>
          <a:xfrm>
            <a:off x="628650" y="891878"/>
            <a:ext cx="3911600" cy="3740845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contenu 12"/>
          <p:cNvSpPr>
            <a:spLocks noGrp="1"/>
          </p:cNvSpPr>
          <p:nvPr>
            <p:ph sz="quarter" idx="11"/>
          </p:nvPr>
        </p:nvSpPr>
        <p:spPr>
          <a:xfrm>
            <a:off x="4603750" y="891878"/>
            <a:ext cx="3911600" cy="374084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377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401821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0" hasCustomPrompt="1"/>
          </p:nvPr>
        </p:nvSpPr>
        <p:spPr>
          <a:xfrm>
            <a:off x="629842" y="1878806"/>
            <a:ext cx="3868340" cy="2763441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contenu 7"/>
          <p:cNvSpPr>
            <a:spLocks noGrp="1"/>
          </p:cNvSpPr>
          <p:nvPr>
            <p:ph sz="quarter" idx="11" hasCustomPrompt="1"/>
          </p:nvPr>
        </p:nvSpPr>
        <p:spPr>
          <a:xfrm>
            <a:off x="4648201" y="1878806"/>
            <a:ext cx="3868340" cy="2763441"/>
          </a:xfrm>
        </p:spPr>
        <p:txBody>
          <a:bodyPr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9842" y="1268017"/>
            <a:ext cx="3868340" cy="610790"/>
          </a:xfrm>
        </p:spPr>
        <p:txBody>
          <a:bodyPr anchor="ctr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8202" y="1268017"/>
            <a:ext cx="3868340" cy="610790"/>
          </a:xfrm>
        </p:spPr>
        <p:txBody>
          <a:bodyPr anchor="ctr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0515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60491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67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1734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6251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862" y="363470"/>
            <a:ext cx="4430277" cy="4416561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05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pic>
        <p:nvPicPr>
          <p:cNvPr id="1026" name="Picture 2" descr="RÃ©sultat de recherche d'images pour &quot;eu flag&quot;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002" y="4816872"/>
            <a:ext cx="351890" cy="23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 userDrawn="1"/>
        </p:nvSpPr>
        <p:spPr>
          <a:xfrm>
            <a:off x="8629650" y="4816872"/>
            <a:ext cx="489333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7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Funded</a:t>
            </a:r>
            <a:r>
              <a:rPr lang="fr-FR" sz="3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by the </a:t>
            </a:r>
            <a:r>
              <a:rPr lang="fr-FR" sz="37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European</a:t>
            </a:r>
            <a:r>
              <a:rPr lang="fr-FR" sz="3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Union</a:t>
            </a:r>
          </a:p>
          <a:p>
            <a:pPr algn="ctr"/>
            <a:r>
              <a:rPr lang="fr-FR" sz="3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 n°825575</a:t>
            </a:r>
          </a:p>
          <a:p>
            <a:pPr algn="ctr"/>
            <a:endParaRPr lang="fr-FR" sz="37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8686"/>
            <a:ext cx="674585" cy="850478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628650" y="868893"/>
            <a:ext cx="7886700" cy="3763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4735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33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6"/>
        </a:buClr>
        <a:buSzPct val="85000"/>
        <a:buFontTx/>
        <a:buBlip>
          <a:blip r:embed="rId14"/>
        </a:buBlip>
        <a:defRPr sz="21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SzPct val="85000"/>
        <a:buFontTx/>
        <a:buBlip>
          <a:blip r:embed="rId15"/>
        </a:buBlip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SzPct val="85000"/>
        <a:buFontTx/>
        <a:buBlip>
          <a:blip r:embed="rId15"/>
        </a:buBlip>
        <a:defRPr sz="15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SzPct val="85000"/>
        <a:buFontTx/>
        <a:buBlip>
          <a:blip r:embed="rId15"/>
        </a:buBlip>
        <a:defRPr sz="135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SzPct val="85000"/>
        <a:buFontTx/>
        <a:buBlip>
          <a:blip r:embed="rId15"/>
        </a:buBlip>
        <a:defRPr sz="135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324000"/>
            <a:ext cx="8505000" cy="40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00" y="918000"/>
            <a:ext cx="8504999" cy="3644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3999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1599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87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3AB5-F263-46B8-988E-F87E6872F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5DF43-3CF5-469B-9DAE-23CF6F7E18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Hackathon</a:t>
            </a:r>
          </a:p>
          <a:p>
            <a:r>
              <a:rPr lang="en-GB" dirty="0"/>
              <a:t>Linking registry CDEs in registry software</a:t>
            </a:r>
          </a:p>
        </p:txBody>
      </p:sp>
    </p:spTree>
    <p:extLst>
      <p:ext uri="{BB962C8B-B14F-4D97-AF65-F5344CB8AC3E}">
        <p14:creationId xmlns:p14="http://schemas.microsoft.com/office/powerpoint/2010/main" val="77699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089397-002D-4123-9067-6F508702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Objectives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E88F9-4E30-4D13-95AC-9AFA0D40CD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To provide guidance &amp; work together on applying the CDE semantic model in </a:t>
            </a:r>
            <a:r>
              <a:rPr lang="en-GB" dirty="0"/>
              <a:t>Electronic Data Capture systems</a:t>
            </a:r>
            <a:br>
              <a:rPr lang="en-GB" dirty="0"/>
            </a:b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such to</a:t>
            </a:r>
          </a:p>
          <a:p>
            <a:pPr lvl="1"/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obtain interoperable CDEs ‘by stealth’</a:t>
            </a:r>
          </a:p>
          <a:p>
            <a:pPr lvl="1"/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virtually link data in multiple sources, i.e. a virtual larger registry</a:t>
            </a:r>
          </a:p>
          <a:p>
            <a:pPr lvl="1"/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enable across sources: simple queries, data extraction, analysis</a:t>
            </a:r>
          </a:p>
          <a:p>
            <a:pPr lvl="1"/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automate ‘re-registration’ in other places (e.g. EU RD platform)</a:t>
            </a:r>
          </a:p>
          <a:p>
            <a:r>
              <a:rPr lang="en-GB" dirty="0"/>
              <a:t>To get feedback for improving CDE model modules</a:t>
            </a:r>
          </a:p>
        </p:txBody>
      </p:sp>
    </p:spTree>
    <p:extLst>
      <p:ext uri="{BB962C8B-B14F-4D97-AF65-F5344CB8AC3E}">
        <p14:creationId xmlns:p14="http://schemas.microsoft.com/office/powerpoint/2010/main" val="372293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089397-002D-4123-9067-6F508702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Expected outcomes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E88F9-4E30-4D13-95AC-9AFA0D40CD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Basic knowledge of the semantic CDE model towards implementation in Electronic Data Capture systems</a:t>
            </a:r>
          </a:p>
          <a:p>
            <a:r>
              <a:rPr lang="en-GB" dirty="0"/>
              <a:t>A starting point for an implementation plan (or more)</a:t>
            </a:r>
          </a:p>
          <a:p>
            <a:r>
              <a:rPr lang="en-GB" dirty="0"/>
              <a:t>Inspiration &amp; a warm and fuzzy feeling</a:t>
            </a:r>
          </a:p>
        </p:txBody>
      </p:sp>
    </p:spTree>
    <p:extLst>
      <p:ext uri="{BB962C8B-B14F-4D97-AF65-F5344CB8AC3E}">
        <p14:creationId xmlns:p14="http://schemas.microsoft.com/office/powerpoint/2010/main" val="231558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E4FFF7-F82F-4EED-B5E1-9757F9AC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CDE registry linking case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AADD8-904B-4521-B07B-EA6357A46C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i="1" dirty="0"/>
              <a:t>What it is not</a:t>
            </a:r>
          </a:p>
          <a:p>
            <a:r>
              <a:rPr lang="en-GB" dirty="0"/>
              <a:t>The </a:t>
            </a:r>
            <a:r>
              <a:rPr lang="en-GB" i="1" dirty="0"/>
              <a:t>only</a:t>
            </a:r>
            <a:r>
              <a:rPr lang="en-GB" dirty="0"/>
              <a:t> way to make registries interoperable</a:t>
            </a:r>
          </a:p>
          <a:p>
            <a:r>
              <a:rPr lang="en-GB" dirty="0"/>
              <a:t>Addressing </a:t>
            </a:r>
            <a:r>
              <a:rPr lang="en-GB" i="1" dirty="0"/>
              <a:t>all</a:t>
            </a:r>
            <a:r>
              <a:rPr lang="en-GB" dirty="0"/>
              <a:t> aspects of the Virtual Platform</a:t>
            </a:r>
          </a:p>
          <a:p>
            <a:r>
              <a:rPr lang="en-GB" dirty="0"/>
              <a:t>Fully addressing </a:t>
            </a:r>
            <a:r>
              <a:rPr lang="en-GB" i="1" dirty="0"/>
              <a:t>all</a:t>
            </a:r>
            <a:r>
              <a:rPr lang="en-GB" dirty="0"/>
              <a:t> aspects of </a:t>
            </a:r>
            <a:r>
              <a:rPr lang="en-GB" dirty="0" err="1"/>
              <a:t>FAIRification</a:t>
            </a:r>
            <a:endParaRPr lang="en-GB" dirty="0"/>
          </a:p>
          <a:p>
            <a:pPr lvl="1"/>
            <a:r>
              <a:rPr lang="en-GB" dirty="0"/>
              <a:t>Findability: only partly, e.g. also register at the EU RD platform</a:t>
            </a:r>
          </a:p>
          <a:p>
            <a:pPr lvl="1"/>
            <a:r>
              <a:rPr lang="en-GB" dirty="0"/>
              <a:t>Accessibility: only partly, e.g. other parts of EJPRD working on consent &amp; AAI</a:t>
            </a:r>
          </a:p>
          <a:p>
            <a:pPr lvl="1"/>
            <a:r>
              <a:rPr lang="en-GB" dirty="0"/>
              <a:t>Reusability: only partly, e.g. current CDE model is a ‘just enough’ information model</a:t>
            </a:r>
          </a:p>
        </p:txBody>
      </p:sp>
    </p:spTree>
    <p:extLst>
      <p:ext uri="{BB962C8B-B14F-4D97-AF65-F5344CB8AC3E}">
        <p14:creationId xmlns:p14="http://schemas.microsoft.com/office/powerpoint/2010/main" val="187930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E4FFF7-F82F-4EED-B5E1-9757F9AC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CDE registry linking case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AADD8-904B-4521-B07B-EA6357A46C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i="1" dirty="0"/>
              <a:t>What it is</a:t>
            </a:r>
          </a:p>
          <a:p>
            <a:r>
              <a:rPr lang="en-GB" dirty="0"/>
              <a:t>An established approach for making federated data linkable (automatically) through ontologies &amp; web technologies</a:t>
            </a:r>
          </a:p>
          <a:p>
            <a:r>
              <a:rPr lang="en-GB" dirty="0"/>
              <a:t>Addressing </a:t>
            </a:r>
            <a:r>
              <a:rPr lang="en-GB" i="1" dirty="0"/>
              <a:t>interoperability of source data</a:t>
            </a:r>
            <a:r>
              <a:rPr lang="en-GB" dirty="0"/>
              <a:t> for the Virtual Platform</a:t>
            </a:r>
          </a:p>
          <a:p>
            <a:r>
              <a:rPr lang="en-GB" dirty="0"/>
              <a:t>Addressing F1 and Interoperability principles of FAIR</a:t>
            </a:r>
          </a:p>
        </p:txBody>
      </p:sp>
    </p:spTree>
    <p:extLst>
      <p:ext uri="{BB962C8B-B14F-4D97-AF65-F5344CB8AC3E}">
        <p14:creationId xmlns:p14="http://schemas.microsoft.com/office/powerpoint/2010/main" val="176417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Right 21">
            <a:extLst>
              <a:ext uri="{FF2B5EF4-FFF2-40B4-BE49-F238E27FC236}">
                <a16:creationId xmlns:a16="http://schemas.microsoft.com/office/drawing/2014/main" id="{82276BE2-DB11-461C-A39D-FDB5F7370B9A}"/>
              </a:ext>
            </a:extLst>
          </p:cNvPr>
          <p:cNvSpPr/>
          <p:nvPr/>
        </p:nvSpPr>
        <p:spPr>
          <a:xfrm>
            <a:off x="1059751" y="1406716"/>
            <a:ext cx="7440133" cy="2557671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35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87971C8-3969-49FD-8C4D-7E1DDEE31BEC}"/>
              </a:ext>
            </a:extLst>
          </p:cNvPr>
          <p:cNvSpPr/>
          <p:nvPr/>
        </p:nvSpPr>
        <p:spPr>
          <a:xfrm>
            <a:off x="6341907" y="787726"/>
            <a:ext cx="1964364" cy="371000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200">
                <a:solidFill>
                  <a:prstClr val="black"/>
                </a:solidFill>
                <a:latin typeface="Trebuchet MS" panose="020B0603020202020204"/>
              </a:rPr>
              <a:t>Further development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0F8E2D7-3ED1-4853-B5F2-92EC5E93C3B3}"/>
              </a:ext>
            </a:extLst>
          </p:cNvPr>
          <p:cNvSpPr/>
          <p:nvPr/>
        </p:nvSpPr>
        <p:spPr>
          <a:xfrm>
            <a:off x="2607635" y="787726"/>
            <a:ext cx="1964365" cy="371000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200">
                <a:solidFill>
                  <a:prstClr val="black"/>
                </a:solidFill>
                <a:latin typeface="Trebuchet MS" panose="020B0603020202020204"/>
              </a:rPr>
              <a:t>Preparation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BAC6CD-9E07-42D2-A8EC-522C1A799BE1}"/>
              </a:ext>
            </a:extLst>
          </p:cNvPr>
          <p:cNvSpPr/>
          <p:nvPr/>
        </p:nvSpPr>
        <p:spPr>
          <a:xfrm>
            <a:off x="4703394" y="787726"/>
            <a:ext cx="1535252" cy="293819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200">
                <a:solidFill>
                  <a:prstClr val="black"/>
                </a:solidFill>
                <a:latin typeface="Trebuchet MS" panose="020B0603020202020204"/>
              </a:rPr>
              <a:t>Hackathon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D5324-EAC0-4B6D-B7ED-298EBEBF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94363"/>
            <a:ext cx="8505000" cy="405000"/>
          </a:xfrm>
        </p:spPr>
        <p:txBody>
          <a:bodyPr/>
          <a:lstStyle/>
          <a:p>
            <a:r>
              <a:rPr lang="en-GB"/>
              <a:t>Roadmap CDE interoperation between ERN source registries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89BB15C-79E1-4616-8137-DCB09709C89F}"/>
              </a:ext>
            </a:extLst>
          </p:cNvPr>
          <p:cNvSpPr/>
          <p:nvPr/>
        </p:nvSpPr>
        <p:spPr>
          <a:xfrm>
            <a:off x="324000" y="1615796"/>
            <a:ext cx="1471502" cy="107955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200">
                <a:solidFill>
                  <a:prstClr val="white"/>
                </a:solidFill>
                <a:latin typeface="Trebuchet MS" panose="020B0603020202020204"/>
              </a:rPr>
              <a:t>Pre-EJPRD driving user question definition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900">
                <a:solidFill>
                  <a:prstClr val="white"/>
                </a:solidFill>
                <a:latin typeface="Trebuchet MS" panose="020B0603020202020204"/>
              </a:rPr>
              <a:t>(Schultze Kool</a:t>
            </a:r>
            <a:r>
              <a:rPr lang="en-GB" sz="900" i="1">
                <a:solidFill>
                  <a:prstClr val="white"/>
                </a:solidFill>
                <a:latin typeface="Trebuchet MS" panose="020B0603020202020204"/>
              </a:rPr>
              <a:t> et al</a:t>
            </a:r>
            <a:r>
              <a:rPr lang="en-GB" sz="900">
                <a:solidFill>
                  <a:prstClr val="white"/>
                </a:solidFill>
                <a:latin typeface="Trebuchet MS" panose="020B0603020202020204"/>
              </a:rPr>
              <a:t>, VASCA registry)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36B5DE-A776-48C1-B8A6-4E57BF957891}"/>
              </a:ext>
            </a:extLst>
          </p:cNvPr>
          <p:cNvSpPr/>
          <p:nvPr/>
        </p:nvSpPr>
        <p:spPr>
          <a:xfrm>
            <a:off x="2013556" y="2084632"/>
            <a:ext cx="1042815" cy="716856"/>
          </a:xfrm>
          <a:prstGeom prst="roundRect">
            <a:avLst/>
          </a:prstGeom>
          <a:gradFill flip="none" rotWithShape="1">
            <a:gsLst>
              <a:gs pos="42000">
                <a:srgbClr val="7F7F7F"/>
              </a:gs>
              <a:gs pos="63000">
                <a:srgbClr val="DE00B9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200" b="1">
                <a:solidFill>
                  <a:prstClr val="white"/>
                </a:solidFill>
                <a:latin typeface="Trebuchet MS" panose="020B0603020202020204"/>
              </a:rPr>
              <a:t>ontological model definition v0.1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79DFA1-1130-4FCE-87AA-6D72E60E48F0}"/>
              </a:ext>
            </a:extLst>
          </p:cNvPr>
          <p:cNvSpPr/>
          <p:nvPr/>
        </p:nvSpPr>
        <p:spPr>
          <a:xfrm>
            <a:off x="4961210" y="2524413"/>
            <a:ext cx="1077435" cy="569811"/>
          </a:xfrm>
          <a:prstGeom prst="roundRect">
            <a:avLst/>
          </a:prstGeom>
          <a:solidFill>
            <a:srgbClr val="DE00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900" b="1" dirty="0">
                <a:solidFill>
                  <a:prstClr val="white"/>
                </a:solidFill>
                <a:latin typeface="Trebuchet MS" panose="020B0603020202020204"/>
              </a:rPr>
              <a:t>FAIR access point instantiation*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67C1D0-78EF-45D5-8AFA-A8584E73E5E6}"/>
              </a:ext>
            </a:extLst>
          </p:cNvPr>
          <p:cNvSpPr/>
          <p:nvPr/>
        </p:nvSpPr>
        <p:spPr>
          <a:xfrm>
            <a:off x="4961210" y="3152080"/>
            <a:ext cx="1077435" cy="37692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C00000"/>
                </a:solidFill>
                <a:latin typeface="Trebuchet MS" panose="020B0603020202020204"/>
              </a:rPr>
              <a:t>CDE query tests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57B803-A22C-45DC-ADBB-070C0F718E39}"/>
              </a:ext>
            </a:extLst>
          </p:cNvPr>
          <p:cNvSpPr/>
          <p:nvPr/>
        </p:nvSpPr>
        <p:spPr>
          <a:xfrm>
            <a:off x="2745560" y="1208360"/>
            <a:ext cx="1195820" cy="704839"/>
          </a:xfrm>
          <a:prstGeom prst="roundRect">
            <a:avLst/>
          </a:prstGeom>
          <a:noFill/>
          <a:ln>
            <a:solidFill>
              <a:srgbClr val="DE0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DE00B9"/>
                </a:solidFill>
                <a:latin typeface="Trebuchet MS" panose="020B0603020202020204"/>
              </a:rPr>
              <a:t>Convert to EJPRD use case specification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A9CAF36-3DB9-47CC-9C96-1F01C7AA7DC3}"/>
                  </a:ext>
                </a:extLst>
              </p14:cNvPr>
              <p14:cNvContentPartPr/>
              <p14:nvPr/>
            </p14:nvContentPartPr>
            <p14:xfrm>
              <a:off x="8220510" y="2801488"/>
              <a:ext cx="4590" cy="783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A9CAF36-3DB9-47CC-9C96-1F01C7AA7D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83" y="2792590"/>
                <a:ext cx="21891" cy="2527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5FA9DF2-AB88-4D5B-B048-66BF731BBF4E}"/>
              </a:ext>
            </a:extLst>
          </p:cNvPr>
          <p:cNvSpPr txBox="1"/>
          <p:nvPr/>
        </p:nvSpPr>
        <p:spPr>
          <a:xfrm flipH="1">
            <a:off x="5076825" y="4925310"/>
            <a:ext cx="2870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5731" indent="-135731" defTabSz="13573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900" dirty="0">
                <a:solidFill>
                  <a:prstClr val="black"/>
                </a:solidFill>
                <a:latin typeface="Trebuchet MS" panose="020B0603020202020204"/>
                <a:ea typeface="+mn-ea"/>
              </a:rPr>
              <a:t>*	Machine readable description of registry &amp; API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9E5CCFA-0EFC-45CE-B8C9-E4666A627A5B}"/>
              </a:ext>
            </a:extLst>
          </p:cNvPr>
          <p:cNvSpPr/>
          <p:nvPr/>
        </p:nvSpPr>
        <p:spPr>
          <a:xfrm>
            <a:off x="3986804" y="1294399"/>
            <a:ext cx="3078222" cy="283745"/>
          </a:xfrm>
          <a:prstGeom prst="roundRect">
            <a:avLst/>
          </a:prstGeom>
          <a:noFill/>
          <a:ln>
            <a:solidFill>
              <a:srgbClr val="DE0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200">
                <a:solidFill>
                  <a:srgbClr val="DE00B9"/>
                </a:solidFill>
                <a:latin typeface="Trebuchet MS" panose="020B0603020202020204"/>
              </a:rPr>
              <a:t>Architecture requirements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85DB37-2CAC-4289-B79D-512088148F30}"/>
              </a:ext>
            </a:extLst>
          </p:cNvPr>
          <p:cNvSpPr/>
          <p:nvPr/>
        </p:nvSpPr>
        <p:spPr>
          <a:xfrm>
            <a:off x="3208771" y="3948925"/>
            <a:ext cx="4365419" cy="23174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9E8000"/>
                </a:solidFill>
                <a:latin typeface="Trebuchet MS" panose="020B0603020202020204"/>
              </a:rPr>
              <a:t>CDE ontological model maturation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638DF8-DA40-4CD4-8FC8-86787DC9B940}"/>
              </a:ext>
            </a:extLst>
          </p:cNvPr>
          <p:cNvSpPr txBox="1"/>
          <p:nvPr/>
        </p:nvSpPr>
        <p:spPr>
          <a:xfrm>
            <a:off x="6368854" y="1942185"/>
            <a:ext cx="1886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prstClr val="black"/>
                </a:solidFill>
                <a:latin typeface="Trebuchet MS" panose="020B0603020202020204"/>
                <a:ea typeface="+mn-ea"/>
              </a:rPr>
              <a:t>Consolidate / implement CDE model support in EDC software</a:t>
            </a:r>
          </a:p>
          <a:p>
            <a:pPr marL="88900" indent="-88900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prstClr val="black"/>
                </a:solidFill>
                <a:latin typeface="Trebuchet MS" panose="020B0603020202020204"/>
                <a:ea typeface="+mn-ea"/>
              </a:rPr>
              <a:t>Increase </a:t>
            </a:r>
            <a:r>
              <a:rPr lang="en-GB" sz="1200" dirty="0" err="1">
                <a:solidFill>
                  <a:prstClr val="black"/>
                </a:solidFill>
                <a:latin typeface="Trebuchet MS" panose="020B0603020202020204"/>
                <a:ea typeface="+mn-ea"/>
              </a:rPr>
              <a:t>FAIRness</a:t>
            </a:r>
            <a:r>
              <a:rPr lang="en-GB" sz="1200" dirty="0">
                <a:solidFill>
                  <a:prstClr val="black"/>
                </a:solidFill>
                <a:latin typeface="Trebuchet MS" panose="020B0603020202020204"/>
                <a:ea typeface="+mn-ea"/>
              </a:rPr>
              <a:t> &amp; VP compliance</a:t>
            </a:r>
          </a:p>
          <a:p>
            <a:pPr marL="268288" indent="-88900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prstClr val="black"/>
                </a:solidFill>
                <a:latin typeface="Trebuchet MS" panose="020B0603020202020204"/>
                <a:ea typeface="+mn-ea"/>
              </a:rPr>
              <a:t>Model alignments</a:t>
            </a:r>
          </a:p>
          <a:p>
            <a:pPr marL="268288" indent="-88900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prstClr val="black"/>
                </a:solidFill>
                <a:latin typeface="Trebuchet MS" panose="020B0603020202020204"/>
                <a:ea typeface="+mn-ea"/>
              </a:rPr>
              <a:t>EUPID</a:t>
            </a:r>
          </a:p>
          <a:p>
            <a:pPr marL="268288" indent="-88900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prstClr val="black"/>
                </a:solidFill>
                <a:latin typeface="Trebuchet MS" panose="020B0603020202020204"/>
                <a:ea typeface="+mn-ea"/>
              </a:rPr>
              <a:t>Consent and use conditions</a:t>
            </a:r>
          </a:p>
          <a:p>
            <a:pPr marL="268288" indent="-88900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prstClr val="black"/>
                </a:solidFill>
                <a:latin typeface="Trebuchet MS" panose="020B0603020202020204"/>
                <a:ea typeface="+mn-ea"/>
              </a:rPr>
              <a:t>Data discovery (query)</a:t>
            </a:r>
          </a:p>
          <a:p>
            <a:pPr marL="88900" indent="-88900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prstClr val="black"/>
                </a:solidFill>
                <a:latin typeface="Trebuchet MS" panose="020B0603020202020204"/>
                <a:ea typeface="+mn-ea"/>
              </a:rPr>
              <a:t>Scale up in ERN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643C3C5-D345-4C82-B51F-41152FB3148A}"/>
              </a:ext>
            </a:extLst>
          </p:cNvPr>
          <p:cNvSpPr/>
          <p:nvPr/>
        </p:nvSpPr>
        <p:spPr>
          <a:xfrm>
            <a:off x="3986804" y="1600244"/>
            <a:ext cx="3078222" cy="283745"/>
          </a:xfrm>
          <a:prstGeom prst="roundRect">
            <a:avLst/>
          </a:prstGeom>
          <a:noFill/>
          <a:ln>
            <a:solidFill>
              <a:srgbClr val="DE0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DE00B9"/>
                </a:solidFill>
                <a:latin typeface="Trebuchet MS" panose="020B0603020202020204"/>
              </a:rPr>
              <a:t>Use case spec updates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F1B5E6E-3E45-484F-98F7-AB87035D6A4D}"/>
              </a:ext>
            </a:extLst>
          </p:cNvPr>
          <p:cNvSpPr/>
          <p:nvPr/>
        </p:nvSpPr>
        <p:spPr>
          <a:xfrm>
            <a:off x="3159632" y="2084632"/>
            <a:ext cx="1310614" cy="716856"/>
          </a:xfrm>
          <a:prstGeom prst="roundRect">
            <a:avLst/>
          </a:prstGeom>
          <a:solidFill>
            <a:srgbClr val="DE00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200" b="1" dirty="0">
                <a:solidFill>
                  <a:prstClr val="white"/>
                </a:solidFill>
                <a:latin typeface="Trebuchet MS" panose="020B0603020202020204"/>
              </a:rPr>
              <a:t>ontological model definition release 1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DD1ECDE-4669-4E0C-AB5A-CEBC25A9936F}"/>
              </a:ext>
            </a:extLst>
          </p:cNvPr>
          <p:cNvSpPr/>
          <p:nvPr/>
        </p:nvSpPr>
        <p:spPr>
          <a:xfrm>
            <a:off x="4961210" y="1993637"/>
            <a:ext cx="1077435" cy="478278"/>
          </a:xfrm>
          <a:prstGeom prst="roundRect">
            <a:avLst/>
          </a:prstGeom>
          <a:solidFill>
            <a:srgbClr val="DE00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900" b="1" dirty="0">
                <a:solidFill>
                  <a:prstClr val="white"/>
                </a:solidFill>
                <a:latin typeface="Trebuchet MS" panose="020B0603020202020204"/>
              </a:rPr>
              <a:t>Model serialization(s)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7A596D-6DBE-41BB-94CD-CEC8E63382B8}"/>
              </a:ext>
            </a:extLst>
          </p:cNvPr>
          <p:cNvCxnSpPr>
            <a:cxnSpLocks/>
          </p:cNvCxnSpPr>
          <p:nvPr/>
        </p:nvCxnSpPr>
        <p:spPr>
          <a:xfrm>
            <a:off x="2607635" y="439274"/>
            <a:ext cx="0" cy="288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3C9602-382C-4496-9C1D-32850491C324}"/>
              </a:ext>
            </a:extLst>
          </p:cNvPr>
          <p:cNvCxnSpPr>
            <a:cxnSpLocks/>
          </p:cNvCxnSpPr>
          <p:nvPr/>
        </p:nvCxnSpPr>
        <p:spPr>
          <a:xfrm>
            <a:off x="324000" y="439274"/>
            <a:ext cx="0" cy="288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7089278-F131-48C3-97DB-4AC69625B6FE}"/>
              </a:ext>
            </a:extLst>
          </p:cNvPr>
          <p:cNvSpPr txBox="1"/>
          <p:nvPr/>
        </p:nvSpPr>
        <p:spPr>
          <a:xfrm>
            <a:off x="324000" y="439273"/>
            <a:ext cx="5501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350">
                <a:solidFill>
                  <a:prstClr val="black"/>
                </a:solidFill>
                <a:latin typeface="Trebuchet MS" panose="020B0603020202020204"/>
                <a:ea typeface="+mn-ea"/>
              </a:rPr>
              <a:t>2019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882B9E-73A4-4D2D-A75F-7A2B0C215D30}"/>
              </a:ext>
            </a:extLst>
          </p:cNvPr>
          <p:cNvSpPr txBox="1"/>
          <p:nvPr/>
        </p:nvSpPr>
        <p:spPr>
          <a:xfrm>
            <a:off x="2642169" y="439274"/>
            <a:ext cx="970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200">
                <a:solidFill>
                  <a:prstClr val="black"/>
                </a:solidFill>
                <a:latin typeface="Trebuchet MS" panose="020B0603020202020204"/>
                <a:ea typeface="+mn-ea"/>
              </a:rPr>
              <a:t>Q1 2020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2983F07-1966-4CBD-AD97-C00C585F7FAA}"/>
              </a:ext>
            </a:extLst>
          </p:cNvPr>
          <p:cNvSpPr/>
          <p:nvPr/>
        </p:nvSpPr>
        <p:spPr>
          <a:xfrm>
            <a:off x="2024871" y="2877421"/>
            <a:ext cx="1042815" cy="985775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200">
                <a:solidFill>
                  <a:prstClr val="white"/>
                </a:solidFill>
                <a:latin typeface="Trebuchet MS" panose="020B0603020202020204"/>
              </a:rPr>
              <a:t>VASCA Registry implementation </a:t>
            </a:r>
            <a:br>
              <a:rPr lang="en-GB" sz="1200">
                <a:solidFill>
                  <a:prstClr val="white"/>
                </a:solidFill>
                <a:latin typeface="Trebuchet MS" panose="020B0603020202020204"/>
              </a:rPr>
            </a:br>
            <a:r>
              <a:rPr lang="en-GB" sz="900">
                <a:solidFill>
                  <a:prstClr val="white"/>
                </a:solidFill>
                <a:latin typeface="Trebuchet MS" panose="020B0603020202020204"/>
              </a:rPr>
              <a:t>(Castor EDC)</a:t>
            </a:r>
            <a:endParaRPr lang="en-GB" sz="1200">
              <a:solidFill>
                <a:prstClr val="white"/>
              </a:solidFill>
              <a:latin typeface="Trebuchet MS" panose="020B0603020202020204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B55487-1D24-4F56-9729-FFDB7F1E13F5}"/>
              </a:ext>
            </a:extLst>
          </p:cNvPr>
          <p:cNvCxnSpPr>
            <a:cxnSpLocks/>
          </p:cNvCxnSpPr>
          <p:nvPr/>
        </p:nvCxnSpPr>
        <p:spPr>
          <a:xfrm>
            <a:off x="4703393" y="439274"/>
            <a:ext cx="0" cy="288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150A46A-B5D3-493D-9A14-1ED9B1A8C620}"/>
              </a:ext>
            </a:extLst>
          </p:cNvPr>
          <p:cNvSpPr txBox="1"/>
          <p:nvPr/>
        </p:nvSpPr>
        <p:spPr>
          <a:xfrm>
            <a:off x="4697870" y="439274"/>
            <a:ext cx="970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200">
                <a:solidFill>
                  <a:prstClr val="black"/>
                </a:solidFill>
                <a:latin typeface="Trebuchet MS" panose="020B0603020202020204"/>
                <a:ea typeface="+mn-ea"/>
              </a:rPr>
              <a:t>Q2-3 2020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BEA1EF-BD46-41B7-BD49-5B89742E625B}"/>
              </a:ext>
            </a:extLst>
          </p:cNvPr>
          <p:cNvCxnSpPr>
            <a:cxnSpLocks/>
          </p:cNvCxnSpPr>
          <p:nvPr/>
        </p:nvCxnSpPr>
        <p:spPr>
          <a:xfrm>
            <a:off x="6347431" y="439274"/>
            <a:ext cx="0" cy="288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51B9EA1-812E-4815-BF9A-D236530D76DD}"/>
              </a:ext>
            </a:extLst>
          </p:cNvPr>
          <p:cNvSpPr txBox="1"/>
          <p:nvPr/>
        </p:nvSpPr>
        <p:spPr>
          <a:xfrm>
            <a:off x="6341907" y="439274"/>
            <a:ext cx="970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200">
                <a:solidFill>
                  <a:prstClr val="black"/>
                </a:solidFill>
                <a:latin typeface="Trebuchet MS" panose="020B0603020202020204"/>
                <a:ea typeface="+mn-ea"/>
              </a:rPr>
              <a:t>Q3-4 2020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9FE5AF7-92AE-49D8-9A9B-F4E115AA8F9E}"/>
              </a:ext>
            </a:extLst>
          </p:cNvPr>
          <p:cNvSpPr/>
          <p:nvPr/>
        </p:nvSpPr>
        <p:spPr>
          <a:xfrm>
            <a:off x="5265683" y="4238870"/>
            <a:ext cx="2990949" cy="23174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9E8000"/>
                </a:solidFill>
                <a:latin typeface="Trebuchet MS" panose="020B0603020202020204"/>
              </a:rPr>
              <a:t>EJPRD interoperability stewards starting</a:t>
            </a:r>
          </a:p>
        </p:txBody>
      </p:sp>
    </p:spTree>
    <p:extLst>
      <p:ext uri="{BB962C8B-B14F-4D97-AF65-F5344CB8AC3E}">
        <p14:creationId xmlns:p14="http://schemas.microsoft.com/office/powerpoint/2010/main" val="202082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48F7E69D-68EB-433B-A103-0FE910F1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Scenarios for ERN registries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03A5C49-B0FE-4900-B869-F4ECBC714C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891878"/>
            <a:ext cx="7362190" cy="385157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ERN registry collects CDEs from non-FAIR sources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CDEs in ERN registry linkable with CDEs in other databases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Sources not linkable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central interoperability burden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central updates and maintenance expensive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ERN registry links to FAIR sources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CDEs in </a:t>
            </a:r>
            <a:r>
              <a:rPr lang="en-GB" dirty="0">
                <a:sym typeface="Wingdings" panose="05000000000000000000" pitchFamily="2" charset="2"/>
              </a:rPr>
              <a:t>ERN registry linkable via sources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Sources linkable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Shared interoperability burden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Central updates &amp; maintenance cheap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Mixed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6BCAA-7479-4CAE-BF04-5CAD97AA90F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1775" y="1757591"/>
            <a:ext cx="2259405" cy="225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479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JP RD vf">
      <a:dk1>
        <a:srgbClr val="000000"/>
      </a:dk1>
      <a:lt1>
        <a:srgbClr val="FFFFFF"/>
      </a:lt1>
      <a:dk2>
        <a:srgbClr val="203864"/>
      </a:dk2>
      <a:lt2>
        <a:srgbClr val="F3F3F3"/>
      </a:lt2>
      <a:accent1>
        <a:srgbClr val="43BC9D"/>
      </a:accent1>
      <a:accent2>
        <a:srgbClr val="FFD600"/>
      </a:accent2>
      <a:accent3>
        <a:srgbClr val="E71C4F"/>
      </a:accent3>
      <a:accent4>
        <a:srgbClr val="4DAAFD"/>
      </a:accent4>
      <a:accent5>
        <a:srgbClr val="A5A5A5"/>
      </a:accent5>
      <a:accent6>
        <a:srgbClr val="7030A0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CFD506A-C67A-4538-9E77-A08E883F1106}" vid="{DA50BB37-DD80-4F91-91FD-ED0C6406C546}"/>
    </a:ext>
  </a:extLst>
</a:theme>
</file>

<file path=ppt/theme/theme2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admap template.potx" id="{B0E39477-328A-4923-B19E-7B35A226E4D6}" vid="{A6EA13EE-005C-4D09-A973-550A8F19839B}"/>
    </a:ext>
  </a:extLst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01FFFE40542C4C9A33846DB7FF0756" ma:contentTypeVersion="11" ma:contentTypeDescription="Crée un document." ma:contentTypeScope="" ma:versionID="51bceae15dcb11a5bf5df055859b4fee">
  <xsd:schema xmlns:xsd="http://www.w3.org/2001/XMLSchema" xmlns:xs="http://www.w3.org/2001/XMLSchema" xmlns:p="http://schemas.microsoft.com/office/2006/metadata/properties" xmlns:ns2="5bc6ad84-8adc-465b-9582-a1fb0170091e" xmlns:ns3="67c52e95-5bd4-4059-8c58-71ca7395739e" targetNamespace="http://schemas.microsoft.com/office/2006/metadata/properties" ma:root="true" ma:fieldsID="309c42dc1313cd06766d4102a58af583" ns2:_="" ns3:_="">
    <xsd:import namespace="5bc6ad84-8adc-465b-9582-a1fb0170091e"/>
    <xsd:import namespace="67c52e95-5bd4-4059-8c58-71ca739573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c6ad84-8adc-465b-9582-a1fb017009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c52e95-5bd4-4059-8c58-71ca7395739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2906DD-1EC9-4F6A-AD8B-1097DA34BCCA}"/>
</file>

<file path=customXml/itemProps2.xml><?xml version="1.0" encoding="utf-8"?>
<ds:datastoreItem xmlns:ds="http://schemas.openxmlformats.org/officeDocument/2006/customXml" ds:itemID="{0E392715-2B7F-4E81-8838-E3BEC7A6A9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65944B-2743-4449-B90B-F723DC4A175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ffef2c05-7c46-4d54-83a2-5fad934cad6c"/>
    <ds:schemaRef ds:uri="717de016-7b60-4aae-b512-7b45b906a68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346</Words>
  <Application>Microsoft Office PowerPoint</Application>
  <PresentationFormat>On-screen Show (16:9)</PresentationFormat>
  <Paragraphs>68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Century Gothic</vt:lpstr>
      <vt:lpstr>Tahoma</vt:lpstr>
      <vt:lpstr>Times</vt:lpstr>
      <vt:lpstr>Trebuchet MS</vt:lpstr>
      <vt:lpstr>Thème Office</vt:lpstr>
      <vt:lpstr>Office Theme</vt:lpstr>
      <vt:lpstr>Welcome</vt:lpstr>
      <vt:lpstr>Objectives</vt:lpstr>
      <vt:lpstr>Expected outcomes</vt:lpstr>
      <vt:lpstr>CDE registry linking case</vt:lpstr>
      <vt:lpstr>CDE registry linking case</vt:lpstr>
      <vt:lpstr>Roadmap CDE interoperation between ERN source registries</vt:lpstr>
      <vt:lpstr>Scenarios for ERN registries</vt:lpstr>
    </vt:vector>
  </TitlesOfParts>
  <Company>LUMC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Marco Roos</dc:creator>
  <cp:lastModifiedBy>Marco Roos</cp:lastModifiedBy>
  <cp:revision>11</cp:revision>
  <cp:lastPrinted>2015-05-27T12:38:10Z</cp:lastPrinted>
  <dcterms:created xsi:type="dcterms:W3CDTF">2020-06-22T21:49:26Z</dcterms:created>
  <dcterms:modified xsi:type="dcterms:W3CDTF">2020-06-22T23:24:51Z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0x0101000E01FFFE40542C4C9A33846DB7FF0756</vt:lpwstr>
  </property>
</Properties>
</file>