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58" r:id="rId5"/>
    <p:sldId id="259" r:id="rId6"/>
    <p:sldId id="267" r:id="rId7"/>
    <p:sldId id="263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6" r:id="rId16"/>
    <p:sldId id="275" r:id="rId17"/>
    <p:sldId id="274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adm" initials="m" lastIdx="1" clrIdx="0">
    <p:extLst>
      <p:ext uri="{19B8F6BF-5375-455C-9EA6-DF929625EA0E}">
        <p15:presenceInfo xmlns:p15="http://schemas.microsoft.com/office/powerpoint/2012/main" userId="mitadm" providerId="None"/>
      </p:ext>
    </p:extLst>
  </p:cmAuthor>
  <p:cmAuthor id="2" name="Erik Porter" initials="EP" lastIdx="1" clrIdx="1">
    <p:extLst>
      <p:ext uri="{19B8F6BF-5375-455C-9EA6-DF929625EA0E}">
        <p15:presenceInfo xmlns:p15="http://schemas.microsoft.com/office/powerpoint/2012/main" userId="Erik Porter" providerId="None"/>
      </p:ext>
    </p:extLst>
  </p:cmAuthor>
  <p:cmAuthor id="3" name="equs" initials="e" lastIdx="8" clrIdx="2">
    <p:extLst>
      <p:ext uri="{19B8F6BF-5375-455C-9EA6-DF929625EA0E}">
        <p15:presenceInfo xmlns:p15="http://schemas.microsoft.com/office/powerpoint/2012/main" userId="eq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42C6"/>
    <a:srgbClr val="FFFF5B"/>
    <a:srgbClr val="FFFA00"/>
    <a:srgbClr val="FFFFC9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2T20:07:01.707" idx="1">
    <p:pos x="10" y="10"/>
    <p:text>Turn this into a slide explaining exactly what we will be doing and why people care about it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2T20:07:37.016" idx="2">
    <p:pos x="4305" y="3069"/>
    <p:text>This can be better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2T20:45:12.681" idx="3">
    <p:pos x="10" y="10"/>
    <p:text>talk about different slit widths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2T23:29:16.544" idx="4">
    <p:pos x="7319" y="1139"/>
    <p:text/>
    <p:extLst>
      <p:ext uri="{C676402C-5697-4E1C-873F-D02D1690AC5C}">
        <p15:threadingInfo xmlns:p15="http://schemas.microsoft.com/office/powerpoint/2012/main" timeZoneBias="240"/>
      </p:ext>
    </p:extLst>
  </p:cm>
  <p:cm authorId="3" dt="2019-05-12T23:29:19.784" idx="5">
    <p:pos x="7415" y="1235"/>
    <p:text>Even though the emission is from one particular transition, we see a range of emitted frequencies.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12T23:48:32.876" idx="6">
    <p:pos x="10" y="10"/>
    <p:text>talk briefly about each one</p:text>
    <p:extLst>
      <p:ext uri="{C676402C-5697-4E1C-873F-D02D1690AC5C}">
        <p15:threadingInfo xmlns:p15="http://schemas.microsoft.com/office/powerpoint/2012/main" timeZoneBias="240"/>
      </p:ext>
    </p:extLst>
  </p:cm>
  <p:cm authorId="3" dt="2019-05-12T23:48:43.577" idx="7">
    <p:pos x="106" y="106"/>
    <p:text>remember to say these are just rough estimates to get an idea for the effect they have</p:text>
    <p:extLst>
      <p:ext uri="{C676402C-5697-4E1C-873F-D02D1690AC5C}">
        <p15:threadingInfo xmlns:p15="http://schemas.microsoft.com/office/powerpoint/2012/main" timeZoneBias="240"/>
      </p:ext>
    </p:extLst>
  </p:cm>
  <p:cm authorId="3" dt="2019-05-12T23:49:05.562" idx="8">
    <p:pos x="202" y="202"/>
    <p:text>with such small errors, this amount of variation can be significant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A6A46EE-4BE8-4073-9E88-67018ABCC01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28D3D9E-809D-49A5-BF9A-03FD9B379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2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37309" y="6483259"/>
            <a:ext cx="4114800" cy="365125"/>
          </a:xfrm>
        </p:spPr>
        <p:txBody>
          <a:bodyPr/>
          <a:lstStyle/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1194" y="6464935"/>
            <a:ext cx="2743200" cy="365125"/>
          </a:xfrm>
        </p:spPr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43EE18-6712-404C-9436-C90937BC0C48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F3EEC6-F7CD-4AE2-88DF-5EB3E4340E3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A2A220-DDF3-4CB8-83BC-8B95A27B232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F47E6A-19B7-420D-91F1-98AF6842311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A0294-32E4-46B0-9A39-5790957564B3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019E33-EB79-45E4-97F6-DFCF3AC093D2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6A8C7-B421-4DB6-8CB2-16499559ADBA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90322-4708-4B23-B73E-C298CF53F241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11E668-E5FF-4CC1-AE1D-D6D774ECC631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B06D86-2ED1-4A0D-83A2-76254C15D1BC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2928" y="-10296"/>
            <a:ext cx="5536474" cy="86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</a:t>
            </a:r>
            <a:r>
              <a:rPr lang="en-US" dirty="0" err="1"/>
              <a:t>Heres</a:t>
            </a:r>
            <a:r>
              <a:rPr lang="en-US" dirty="0"/>
              <a:t> </a:t>
            </a:r>
            <a:r>
              <a:rPr lang="en-US" dirty="0" err="1"/>
              <a:t>dsdfisdfnsdf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32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Experiment 3: Atomic Spectroscopy, Erik Porter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53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6275-2434-407F-883D-1A88DC71226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5794" y="731520"/>
            <a:ext cx="11930743" cy="87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eyelighting.com/lighting-technology-education/general-lighting-basics/light-spect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Balmer_series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1783"/>
            <a:ext cx="9144000" cy="13328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860000"/>
                </a:solidFill>
              </a:rPr>
              <a:t>Atomic Spectroscopy of </a:t>
            </a:r>
            <a:br>
              <a:rPr lang="en-US" sz="4800" dirty="0">
                <a:solidFill>
                  <a:srgbClr val="860000"/>
                </a:solidFill>
              </a:rPr>
            </a:br>
            <a:r>
              <a:rPr lang="en-US" sz="4800" dirty="0">
                <a:solidFill>
                  <a:srgbClr val="860000"/>
                </a:solidFill>
              </a:rPr>
              <a:t>Hydrogenic Atoms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9192"/>
            <a:ext cx="9144000" cy="1655762"/>
          </a:xfrm>
        </p:spPr>
        <p:txBody>
          <a:bodyPr/>
          <a:lstStyle/>
          <a:p>
            <a:r>
              <a:rPr lang="en-US" sz="4000" dirty="0"/>
              <a:t>Erik Porter</a:t>
            </a:r>
          </a:p>
          <a:p>
            <a:r>
              <a:rPr lang="en-US" sz="3200" dirty="0"/>
              <a:t>MIT Department of Physics, Junior Lab</a:t>
            </a:r>
          </a:p>
          <a:p>
            <a:r>
              <a:rPr lang="en-US" sz="1800" dirty="0"/>
              <a:t>ejporter@mit.edu</a:t>
            </a:r>
          </a:p>
          <a:p>
            <a:endParaRPr lang="en-US" dirty="0"/>
          </a:p>
          <a:p>
            <a:r>
              <a:rPr lang="en-US" sz="3200" dirty="0"/>
              <a:t>May </a:t>
            </a:r>
            <a:r>
              <a:rPr lang="en-US" sz="3200" dirty="0" smtClean="0"/>
              <a:t>13, </a:t>
            </a:r>
            <a:r>
              <a:rPr lang="en-US" sz="3200" dirty="0"/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/>
              <a:t>Experiment 3: Atomic Spectroscopy, Erik Porter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50531" y="6492874"/>
            <a:ext cx="2743200" cy="365125"/>
          </a:xfrm>
        </p:spPr>
        <p:txBody>
          <a:bodyPr/>
          <a:lstStyle/>
          <a:p>
            <a:fld id="{FCAF6275-2434-407F-883D-1A88DC71226E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9" t="16092" r="10412" b="16092"/>
          <a:stretch/>
        </p:blipFill>
        <p:spPr>
          <a:xfrm>
            <a:off x="313509" y="60960"/>
            <a:ext cx="748937" cy="649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355F5-AA1E-4C0E-9543-FCEB728899DE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550A31-0F8F-416B-BA00-6F3F149B1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5"/>
          <a:stretch/>
        </p:blipFill>
        <p:spPr>
          <a:xfrm>
            <a:off x="81233" y="1876095"/>
            <a:ext cx="5943539" cy="4207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CEB62-B731-4A20-AAEA-05DDDD54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16"/>
            <a:ext cx="12115061" cy="86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the Relevant Wavelength for a Measurement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343D-A84C-47BA-82DE-FF999B7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4160"/>
            <a:ext cx="4114800" cy="365125"/>
          </a:xfrm>
        </p:spPr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D3BEA-0B17-4BC0-9C15-32154575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1CE1C-D28C-4B2D-A4C4-FD8AB920C65C}"/>
              </a:ext>
            </a:extLst>
          </p:cNvPr>
          <p:cNvSpPr txBox="1"/>
          <p:nvPr/>
        </p:nvSpPr>
        <p:spPr>
          <a:xfrm>
            <a:off x="6096000" y="2201662"/>
            <a:ext cx="6019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measurement we will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Sweep a small region around the expected wavelength.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Fit a Gaussian.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 mean and standard deviation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3C372-7471-4860-9E69-246C8E6DB783}"/>
              </a:ext>
            </a:extLst>
          </p:cNvPr>
          <p:cNvSpPr txBox="1"/>
          <p:nvPr/>
        </p:nvSpPr>
        <p:spPr>
          <a:xfrm>
            <a:off x="1562469" y="1414430"/>
            <a:ext cx="553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9F6356-FD0D-4789-B790-9B61AA5005C0}"/>
                  </a:ext>
                </a:extLst>
              </p:cNvPr>
              <p:cNvSpPr txBox="1"/>
              <p:nvPr/>
            </p:nvSpPr>
            <p:spPr>
              <a:xfrm>
                <a:off x="3460208" y="3138742"/>
                <a:ext cx="2467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=402.102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9F6356-FD0D-4789-B790-9B61AA500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08" y="3138742"/>
                <a:ext cx="24679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EFC5EF-84FF-467C-916E-B6FA5DFEE635}"/>
              </a:ext>
            </a:extLst>
          </p:cNvPr>
          <p:cNvSpPr txBox="1"/>
          <p:nvPr/>
        </p:nvSpPr>
        <p:spPr>
          <a:xfrm>
            <a:off x="3403106" y="2866166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has parameters: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3803" y="6005848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Monochromator</a:t>
            </a:r>
            <a:r>
              <a:rPr lang="en-US" dirty="0" smtClean="0"/>
              <a:t>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6858-F433-47FB-BE3A-DD9297EF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36474" cy="862149"/>
          </a:xfrm>
        </p:spPr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BAE57-C5B3-42F8-BD9A-E2B7000E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6D88-7EA3-48B7-9132-0E21E49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1CCD-92D7-46A2-8BF8-0B15BF908388}"/>
              </a:ext>
            </a:extLst>
          </p:cNvPr>
          <p:cNvSpPr txBox="1"/>
          <p:nvPr/>
        </p:nvSpPr>
        <p:spPr>
          <a:xfrm>
            <a:off x="218230" y="818381"/>
            <a:ext cx="865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readout of the computer is not the correct wavelength, so we must calibrate using known spectral lines.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E442A-35D5-4F26-BD96-5459C083D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8"/>
          <a:stretch/>
        </p:blipFill>
        <p:spPr>
          <a:xfrm>
            <a:off x="218230" y="1844586"/>
            <a:ext cx="6162469" cy="4204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1BC48F-533E-4ED1-A948-42DCE9CBA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6"/>
          <a:stretch/>
        </p:blipFill>
        <p:spPr>
          <a:xfrm>
            <a:off x="6657355" y="2674256"/>
            <a:ext cx="5534645" cy="23485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2D0FF5-838B-4904-80D0-16DB070CEDD8}"/>
              </a:ext>
            </a:extLst>
          </p:cNvPr>
          <p:cNvSpPr txBox="1"/>
          <p:nvPr/>
        </p:nvSpPr>
        <p:spPr>
          <a:xfrm>
            <a:off x="7782017" y="2045412"/>
            <a:ext cx="3515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Residuals from a linear fit with a clear quadratic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06CC49-7A08-45B6-B8AE-52BF7378BD83}"/>
                  </a:ext>
                </a:extLst>
              </p:cNvPr>
              <p:cNvSpPr txBox="1"/>
              <p:nvPr/>
            </p:nvSpPr>
            <p:spPr>
              <a:xfrm>
                <a:off x="894425" y="2502560"/>
                <a:ext cx="290521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Fit: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1.16±0.02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r>
                  <a:rPr lang="en-US" sz="1400" b="0" dirty="0"/>
                  <a:t>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−2.4±0.3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16.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6±</m:t>
                    </m:r>
                  </m:oMath>
                </a14:m>
                <a:r>
                  <a:rPr lang="en-US" sz="1400" b="0" dirty="0"/>
                  <a:t> 0.7 nm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06CC49-7A08-45B6-B8AE-52BF7378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25" y="2502560"/>
                <a:ext cx="2905218" cy="1169551"/>
              </a:xfrm>
              <a:prstGeom prst="rect">
                <a:avLst/>
              </a:prstGeom>
              <a:blipFill>
                <a:blip r:embed="rId4"/>
                <a:stretch>
                  <a:fillRect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CA0719-EF6E-4E9B-8832-8AF453159A21}"/>
                  </a:ext>
                </a:extLst>
              </p:cNvPr>
              <p:cNvSpPr txBox="1"/>
              <p:nvPr/>
            </p:nvSpPr>
            <p:spPr>
              <a:xfrm>
                <a:off x="4773227" y="2753298"/>
                <a:ext cx="13227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=0.79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=0.595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CA0719-EF6E-4E9B-8832-8AF45315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27" y="2753298"/>
                <a:ext cx="1322773" cy="584775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253803" y="6005848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Monochromator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9578" y="4878946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Monochromator</a:t>
            </a:r>
            <a:r>
              <a:rPr lang="en-US" dirty="0" smtClean="0"/>
              <a:t>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2A6652-BFB6-4315-AD19-D02A89A9CA3F}"/>
              </a:ext>
            </a:extLst>
          </p:cNvPr>
          <p:cNvSpPr/>
          <p:nvPr/>
        </p:nvSpPr>
        <p:spPr>
          <a:xfrm>
            <a:off x="6347534" y="3429000"/>
            <a:ext cx="5042516" cy="679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3345D-808F-464E-9AC2-470ED091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2475" r="1418" b="7710"/>
          <a:stretch/>
        </p:blipFill>
        <p:spPr>
          <a:xfrm>
            <a:off x="663099" y="2953555"/>
            <a:ext cx="4808113" cy="30265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998112-E861-4DB8-8CFE-D2353F27BC24}"/>
              </a:ext>
            </a:extLst>
          </p:cNvPr>
          <p:cNvSpPr/>
          <p:nvPr/>
        </p:nvSpPr>
        <p:spPr>
          <a:xfrm>
            <a:off x="5752730" y="2006353"/>
            <a:ext cx="2228295" cy="70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97AC97-CB16-48EB-92B1-E2A263EB3A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0582183" cy="86214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Calculating the Hydrogen Rydberg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97AC97-CB16-48EB-92B1-E2A263EB3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0582183" cy="862149"/>
              </a:xfrm>
              <a:blipFill>
                <a:blip r:embed="rId3"/>
                <a:stretch>
                  <a:fillRect l="-2016" t="-7092" b="-17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E3FE-27FD-42A8-967C-295D6F0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C8894-9E51-4A8F-9C84-B2E5BF1D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24F69-00B8-4407-A135-204E6027E269}"/>
              </a:ext>
            </a:extLst>
          </p:cNvPr>
          <p:cNvSpPr txBox="1"/>
          <p:nvPr/>
        </p:nvSpPr>
        <p:spPr>
          <a:xfrm>
            <a:off x="514905" y="1074198"/>
            <a:ext cx="1006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a way to get accurate measurements of the hydrogen spectrum.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4D76E-F59C-4F21-8918-6DB156361191}"/>
                  </a:ext>
                </a:extLst>
              </p:cNvPr>
              <p:cNvSpPr txBox="1"/>
              <p:nvPr/>
            </p:nvSpPr>
            <p:spPr>
              <a:xfrm>
                <a:off x="514905" y="2024108"/>
                <a:ext cx="10804124" cy="725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the Balmer series lines we can plot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/>
                  <a:t>   vs.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,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4D76E-F59C-4F21-8918-6DB156361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5" y="2024108"/>
                <a:ext cx="10804124" cy="725263"/>
              </a:xfrm>
              <a:prstGeom prst="rect">
                <a:avLst/>
              </a:prstGeom>
              <a:blipFill>
                <a:blip r:embed="rId4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B54F3-AFE8-4100-B350-6B29F933E9D3}"/>
                  </a:ext>
                </a:extLst>
              </p:cNvPr>
              <p:cNvSpPr txBox="1"/>
              <p:nvPr/>
            </p:nvSpPr>
            <p:spPr>
              <a:xfrm>
                <a:off x="6427433" y="3551067"/>
                <a:ext cx="48915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=(1.0970±0.0004)×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4B54F3-AFE8-4100-B350-6B29F933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3" y="3551067"/>
                <a:ext cx="4891596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99D729-B73B-42E3-BA3D-CD6627CFFA91}"/>
                  </a:ext>
                </a:extLst>
              </p:cNvPr>
              <p:cNvSpPr txBox="1"/>
              <p:nvPr/>
            </p:nvSpPr>
            <p:spPr>
              <a:xfrm>
                <a:off x="6449627" y="4585936"/>
                <a:ext cx="483833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literature value is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=1.09678×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 This gives us an error of 0.02%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99D729-B73B-42E3-BA3D-CD6627C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27" y="4585936"/>
                <a:ext cx="4838330" cy="1569660"/>
              </a:xfrm>
              <a:prstGeom prst="rect">
                <a:avLst/>
              </a:prstGeom>
              <a:blipFill>
                <a:blip r:embed="rId6"/>
                <a:stretch>
                  <a:fillRect l="-1889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AC3345D-808F-464E-9AC2-470ED091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t="4529" r="59520" b="87724"/>
          <a:stretch/>
        </p:blipFill>
        <p:spPr>
          <a:xfrm>
            <a:off x="1100261" y="3003997"/>
            <a:ext cx="2807594" cy="5280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34322" y="5912576"/>
                <a:ext cx="2047741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22" y="5912576"/>
                <a:ext cx="2047741" cy="6469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16200000">
            <a:off x="-700413" y="3488146"/>
            <a:ext cx="242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D06EA75-4E43-45E5-912B-2B7F14CA3997}"/>
              </a:ext>
            </a:extLst>
          </p:cNvPr>
          <p:cNvSpPr/>
          <p:nvPr/>
        </p:nvSpPr>
        <p:spPr>
          <a:xfrm>
            <a:off x="5352494" y="5693570"/>
            <a:ext cx="6002046" cy="1084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94E72-C3E1-4E5F-B908-03D8EB92C408}"/>
              </a:ext>
            </a:extLst>
          </p:cNvPr>
          <p:cNvSpPr/>
          <p:nvPr/>
        </p:nvSpPr>
        <p:spPr>
          <a:xfrm>
            <a:off x="9152265" y="3822396"/>
            <a:ext cx="2573658" cy="856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D6457-159F-4391-98D5-7EAEF97FDCF9}"/>
              </a:ext>
            </a:extLst>
          </p:cNvPr>
          <p:cNvSpPr/>
          <p:nvPr/>
        </p:nvSpPr>
        <p:spPr>
          <a:xfrm>
            <a:off x="5432023" y="3824731"/>
            <a:ext cx="2042605" cy="856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51273-6CE3-410C-8F34-0E050A88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6"/>
            <a:ext cx="10693758" cy="862149"/>
          </a:xfrm>
        </p:spPr>
        <p:txBody>
          <a:bodyPr>
            <a:normAutofit/>
          </a:bodyPr>
          <a:lstStyle/>
          <a:p>
            <a:r>
              <a:rPr lang="en-US" dirty="0" smtClean="0"/>
              <a:t>Calculating the Mass </a:t>
            </a:r>
            <a:r>
              <a:rPr lang="en-US" dirty="0"/>
              <a:t>Ratio from Isotope Shift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C474-CDB1-4FCD-A237-D0E65F6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64B62-3824-48B9-A085-0E9551C3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1D0CD-9BDA-4147-98EC-9E2B033B13F3}"/>
                  </a:ext>
                </a:extLst>
              </p:cNvPr>
              <p:cNvSpPr txBox="1"/>
              <p:nvPr/>
            </p:nvSpPr>
            <p:spPr>
              <a:xfrm>
                <a:off x="287658" y="871765"/>
                <a:ext cx="11606074" cy="2205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Rydberg constant is dependent on the mass of the nucleus of an atom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  is the limiting Rydberg constant,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1D0CD-9BDA-4147-98EC-9E2B033B1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8" y="871765"/>
                <a:ext cx="11606074" cy="2205797"/>
              </a:xfrm>
              <a:prstGeom prst="rect">
                <a:avLst/>
              </a:prstGeom>
              <a:blipFill>
                <a:blip r:embed="rId2"/>
                <a:stretch>
                  <a:fillRect l="-788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1A5809-F2B9-4039-BF2D-1C90B4DDE1E4}"/>
              </a:ext>
            </a:extLst>
          </p:cNvPr>
          <p:cNvSpPr txBox="1"/>
          <p:nvPr/>
        </p:nvSpPr>
        <p:spPr>
          <a:xfrm>
            <a:off x="490642" y="4277462"/>
            <a:ext cx="4452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Balmer</a:t>
            </a:r>
            <a:r>
              <a:rPr lang="en-US" sz="2400" dirty="0" smtClean="0"/>
              <a:t> Series will shift down if we </a:t>
            </a:r>
            <a:r>
              <a:rPr lang="en-US" sz="2400" dirty="0" smtClean="0"/>
              <a:t>measure the emission of a heavier element – deuterium.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9DA7-44B8-47D1-B85C-C0EEC1ED4CEC}"/>
              </a:ext>
            </a:extLst>
          </p:cNvPr>
          <p:cNvSpPr txBox="1"/>
          <p:nvPr/>
        </p:nvSpPr>
        <p:spPr>
          <a:xfrm>
            <a:off x="7827760" y="3200999"/>
            <a:ext cx="406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55F4C-0407-498F-8266-94ACF7257301}"/>
                  </a:ext>
                </a:extLst>
              </p:cNvPr>
              <p:cNvSpPr txBox="1"/>
              <p:nvPr/>
            </p:nvSpPr>
            <p:spPr>
              <a:xfrm>
                <a:off x="5664443" y="3813327"/>
                <a:ext cx="6349011" cy="129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         and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55F4C-0407-498F-8266-94ACF725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3" y="3813327"/>
                <a:ext cx="6349011" cy="1291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3EB9CD7-C5B6-4991-97BA-3A041F59FFAB}"/>
              </a:ext>
            </a:extLst>
          </p:cNvPr>
          <p:cNvSpPr/>
          <p:nvPr/>
        </p:nvSpPr>
        <p:spPr>
          <a:xfrm>
            <a:off x="7963858" y="4648026"/>
            <a:ext cx="570516" cy="9452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7A9F24-1EDA-44F5-83AF-8193E6B9AABE}"/>
                  </a:ext>
                </a:extLst>
              </p:cNvPr>
              <p:cNvSpPr txBox="1"/>
              <p:nvPr/>
            </p:nvSpPr>
            <p:spPr>
              <a:xfrm>
                <a:off x="5664443" y="5717162"/>
                <a:ext cx="608059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7A9F24-1EDA-44F5-83AF-8193E6B9A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3" y="5717162"/>
                <a:ext cx="608059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4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2" grpId="0" animBg="1"/>
      <p:bldP spid="8" grpId="0"/>
      <p:bldP spid="9" grpId="0"/>
      <p:bldP spid="10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1273-6CE3-410C-8F34-0E050A88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6"/>
            <a:ext cx="6596796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Mass Ratio from Isotope Shift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C474-CDB1-4FCD-A237-D0E65F6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64B62-3824-48B9-A085-0E9551C3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DE197-2373-4E7F-93C6-B5B0CB3ADC71}"/>
                  </a:ext>
                </a:extLst>
              </p:cNvPr>
              <p:cNvSpPr txBox="1"/>
              <p:nvPr/>
            </p:nvSpPr>
            <p:spPr>
              <a:xfrm>
                <a:off x="541537" y="1145219"/>
                <a:ext cx="10813399" cy="4550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By using this formula we have found and the same analysis method as for determining the Rydberg constant for hydrogen, we get that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=0.499±0.008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accepted literature for this value is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=0.4963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we are within one error bound.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9DE197-2373-4E7F-93C6-B5B0CB3A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7" y="1145219"/>
                <a:ext cx="10813399" cy="4550733"/>
              </a:xfrm>
              <a:prstGeom prst="rect">
                <a:avLst/>
              </a:prstGeom>
              <a:blipFill>
                <a:blip r:embed="rId2"/>
                <a:stretch>
                  <a:fillRect l="-902" t="-1072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5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87AD-4047-4255-B5FC-0F4084E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36474" cy="862149"/>
          </a:xfrm>
        </p:spPr>
        <p:txBody>
          <a:bodyPr/>
          <a:lstStyle/>
          <a:p>
            <a:r>
              <a:rPr lang="en-US" dirty="0" smtClean="0"/>
              <a:t>Sources of Uncertainty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ADE00-DB86-4BF8-8D8C-8669EBB3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886E-BCD7-4C12-8918-75AC7B4B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86698"/>
                  </p:ext>
                </p:extLst>
              </p:nvPr>
            </p:nvGraphicFramePr>
            <p:xfrm>
              <a:off x="1538310" y="2003260"/>
              <a:ext cx="8128000" cy="2328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61436245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80928653"/>
                        </a:ext>
                      </a:extLst>
                    </a:gridCol>
                  </a:tblGrid>
                  <a:tr h="572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Source of Error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Estimated</a:t>
                          </a:r>
                          <a:r>
                            <a:rPr lang="en-US" sz="2000" baseline="0" dirty="0" smtClean="0"/>
                            <a:t> Effect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9041035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Fluctuations</a:t>
                          </a:r>
                          <a:r>
                            <a:rPr lang="en-US" sz="2000" baseline="0" dirty="0" smtClean="0"/>
                            <a:t> in </a:t>
                          </a:r>
                          <a:r>
                            <a:rPr lang="en-US" sz="2000" baseline="0" dirty="0" err="1" smtClean="0"/>
                            <a:t>monochromator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6682397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Method for</a:t>
                          </a:r>
                          <a:r>
                            <a:rPr lang="en-US" sz="2000" baseline="0" dirty="0" smtClean="0"/>
                            <a:t> determining wavelength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Å 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886563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Asymmetric</a:t>
                          </a:r>
                          <a:r>
                            <a:rPr lang="en-US" sz="2000" baseline="0" dirty="0" smtClean="0"/>
                            <a:t> broadening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Å 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70494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86698"/>
                  </p:ext>
                </p:extLst>
              </p:nvPr>
            </p:nvGraphicFramePr>
            <p:xfrm>
              <a:off x="1538310" y="2003260"/>
              <a:ext cx="8128000" cy="2328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61436245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80928653"/>
                        </a:ext>
                      </a:extLst>
                    </a:gridCol>
                  </a:tblGrid>
                  <a:tr h="572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Source of Error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Estimated</a:t>
                          </a:r>
                          <a:r>
                            <a:rPr lang="en-US" sz="2000" baseline="0" dirty="0" smtClean="0"/>
                            <a:t> Effect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9041035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Fluctuations</a:t>
                          </a:r>
                          <a:r>
                            <a:rPr lang="en-US" sz="2000" baseline="0" dirty="0" smtClean="0"/>
                            <a:t> in </a:t>
                          </a:r>
                          <a:r>
                            <a:rPr lang="en-US" sz="2000" baseline="0" dirty="0" err="1" smtClean="0"/>
                            <a:t>monochromator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8958" r="-600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6682397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Method for</a:t>
                          </a:r>
                          <a:r>
                            <a:rPr lang="en-US" sz="2000" baseline="0" dirty="0" smtClean="0"/>
                            <a:t> determining wavelength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196907" r="-600" b="-1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886563"/>
                      </a:ext>
                    </a:extLst>
                  </a:tr>
                  <a:tr h="58539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Asymmetric</a:t>
                          </a:r>
                          <a:r>
                            <a:rPr lang="en-US" sz="2000" baseline="0" dirty="0" smtClean="0"/>
                            <a:t> broadening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300000" r="-60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049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2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723832-ACE1-4712-8A65-E9E16E884C84}"/>
              </a:ext>
            </a:extLst>
          </p:cNvPr>
          <p:cNvSpPr/>
          <p:nvPr/>
        </p:nvSpPr>
        <p:spPr>
          <a:xfrm>
            <a:off x="1145219" y="1695635"/>
            <a:ext cx="5104661" cy="179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3E066-3995-4998-ACE1-33EBD622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16"/>
            <a:ext cx="7405353" cy="86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 + Why Do We Care?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4F0B-B4E5-4E73-AF78-A3B45BF3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926DD-0587-43A6-8491-41DD807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B1568-72BA-4FF6-9F9F-E45F0ECBF576}"/>
                  </a:ext>
                </a:extLst>
              </p:cNvPr>
              <p:cNvSpPr txBox="1"/>
              <p:nvPr/>
            </p:nvSpPr>
            <p:spPr>
              <a:xfrm>
                <a:off x="275208" y="1020932"/>
                <a:ext cx="6880194" cy="232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were able to determine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1.0970±0.0001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=0.499±0.008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B1568-72BA-4FF6-9F9F-E45F0ECBF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8" y="1020932"/>
                <a:ext cx="6880194" cy="2321533"/>
              </a:xfrm>
              <a:prstGeom prst="rect">
                <a:avLst/>
              </a:prstGeom>
              <a:blipFill>
                <a:blip r:embed="rId2"/>
                <a:stretch>
                  <a:fillRect l="-1329" t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17D4212-453C-4F5F-84D3-80D5F8169AD8}"/>
              </a:ext>
            </a:extLst>
          </p:cNvPr>
          <p:cNvSpPr txBox="1"/>
          <p:nvPr/>
        </p:nvSpPr>
        <p:spPr>
          <a:xfrm>
            <a:off x="4616389" y="4119238"/>
            <a:ext cx="6986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Making use of atomic spectroscopy, we were able to analyze the spectrum of hydrogen and other atoms to learn more about their structure and confirm theoretical results!</a:t>
            </a:r>
          </a:p>
        </p:txBody>
      </p:sp>
    </p:spTree>
    <p:extLst>
      <p:ext uri="{BB962C8B-B14F-4D97-AF65-F5344CB8AC3E}">
        <p14:creationId xmlns:p14="http://schemas.microsoft.com/office/powerpoint/2010/main" val="351547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E79-7267-4670-AB3A-2229E82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36474" cy="86214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5A1D-A87E-4843-A993-98DE4FF9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4" y="1079901"/>
            <a:ext cx="10515600" cy="4351338"/>
          </a:xfrm>
        </p:spPr>
        <p:txBody>
          <a:bodyPr/>
          <a:lstStyle/>
          <a:p>
            <a:r>
              <a:rPr lang="en-US" dirty="0"/>
              <a:t>https://ocw.mit.edu/courses/physics/8-13-14-experimental-physics-i-ii-junior-lab-fall-2016-spring-2017/experiments/optical-emission-spectra-of-hydrogenic-atoms/MIT8_13-14F16-S17exp17.pdf</a:t>
            </a:r>
          </a:p>
          <a:p>
            <a:r>
              <a:rPr lang="en-US" dirty="0"/>
              <a:t>https://en.wikipedia.org/wiki/Balmer_series</a:t>
            </a:r>
          </a:p>
          <a:p>
            <a:r>
              <a:rPr lang="en-US" dirty="0"/>
              <a:t>https://en.wikipedia.org/wiki/Voigt_profile</a:t>
            </a:r>
          </a:p>
          <a:p>
            <a:r>
              <a:rPr lang="en-US" dirty="0"/>
              <a:t>http://www-star.st-and.ac.uk/~kw25/teaching/nebulae/lecture08_linewidths.pdf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AA63-DDF5-4AC4-8ED4-C992E5CA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E6B41-F058-46A6-BE92-A42B2F6F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9638-33EB-4FDF-97BA-59476655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16"/>
            <a:ext cx="11363459" cy="862149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care about these things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48B4-8DDB-471B-B449-EFA947BC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ECFEB-073C-4E50-AEA6-449F7C8E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9214-4B3C-47CE-9339-FAF04D88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143"/>
            <a:ext cx="12192000" cy="862149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we want to measure and how we will do it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069E-D0EB-47DB-8D66-B1B70ECC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98BBF-0E57-4E01-AB9D-C4E038E0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Image result for spectroscopy">
            <a:extLst>
              <a:ext uri="{FF2B5EF4-FFF2-40B4-BE49-F238E27FC236}">
                <a16:creationId xmlns:a16="http://schemas.microsoft.com/office/drawing/2014/main" id="{645977D9-D9FB-4E59-9F16-5E95AB37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53" y="1105586"/>
            <a:ext cx="3980596" cy="25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ectrum of light">
            <a:extLst>
              <a:ext uri="{FF2B5EF4-FFF2-40B4-BE49-F238E27FC236}">
                <a16:creationId xmlns:a16="http://schemas.microsoft.com/office/drawing/2014/main" id="{B5B89AFB-7D67-47C1-AB94-23405441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7" y="3823374"/>
            <a:ext cx="6155924" cy="22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7BD6B-D8C8-49F1-AF35-59E2991D93B6}"/>
              </a:ext>
            </a:extLst>
          </p:cNvPr>
          <p:cNvSpPr txBox="1"/>
          <p:nvPr/>
        </p:nvSpPr>
        <p:spPr>
          <a:xfrm>
            <a:off x="284085" y="1240159"/>
            <a:ext cx="676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The emission of our samples is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D2917-A238-4BD8-A63C-48063074CD1F}"/>
              </a:ext>
            </a:extLst>
          </p:cNvPr>
          <p:cNvSpPr txBox="1"/>
          <p:nvPr/>
        </p:nvSpPr>
        <p:spPr>
          <a:xfrm>
            <a:off x="6676008" y="4463715"/>
            <a:ext cx="501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Historically this was done using prisms.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1F232-32E9-4E04-BFC5-31CACB629C08}"/>
              </a:ext>
            </a:extLst>
          </p:cNvPr>
          <p:cNvSpPr txBox="1"/>
          <p:nvPr/>
        </p:nvSpPr>
        <p:spPr>
          <a:xfrm>
            <a:off x="284085" y="6115828"/>
            <a:ext cx="5478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https://eyelighting.com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7EEE9-F111-412A-B7C2-2D809D0E084A}"/>
              </a:ext>
            </a:extLst>
          </p:cNvPr>
          <p:cNvSpPr txBox="1"/>
          <p:nvPr/>
        </p:nvSpPr>
        <p:spPr>
          <a:xfrm>
            <a:off x="7441053" y="3606553"/>
            <a:ext cx="341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https://www.polymersolutions.com/</a:t>
            </a:r>
          </a:p>
        </p:txBody>
      </p:sp>
    </p:spTree>
    <p:extLst>
      <p:ext uri="{BB962C8B-B14F-4D97-AF65-F5344CB8AC3E}">
        <p14:creationId xmlns:p14="http://schemas.microsoft.com/office/powerpoint/2010/main" val="14639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88429" y="3194619"/>
            <a:ext cx="2653048" cy="1764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465DD-1B63-4DD6-A75F-81B1A056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380" cy="862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Rydberg Formula and Hydrogen Spectral Series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413EE-C1FA-40FB-922C-66EA89E0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7243"/>
            <a:ext cx="4114800" cy="365125"/>
          </a:xfrm>
        </p:spPr>
        <p:txBody>
          <a:bodyPr/>
          <a:lstStyle/>
          <a:p>
            <a:r>
              <a:rPr lang="en-US" dirty="0"/>
              <a:t>Experiment 3: Atomic Spectroscopy, Erik Porter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9850-4B5C-44F2-AC13-6930B45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7E229-34A4-4B74-8A00-C572FD26149C}"/>
                  </a:ext>
                </a:extLst>
              </p:cNvPr>
              <p:cNvSpPr txBox="1"/>
              <p:nvPr/>
            </p:nvSpPr>
            <p:spPr>
              <a:xfrm>
                <a:off x="399495" y="989860"/>
                <a:ext cx="10804124" cy="276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When hydrogen moves </a:t>
                </a:r>
                <a:r>
                  <a:rPr lang="en-US" sz="2400" dirty="0"/>
                  <a:t>between energy levels, </a:t>
                </a:r>
                <a:r>
                  <a:rPr lang="en-US" sz="2400" dirty="0" smtClean="0"/>
                  <a:t>it</a:t>
                </a:r>
                <a:r>
                  <a:rPr lang="en-US" sz="2400" dirty="0" smtClean="0"/>
                  <a:t> emits </a:t>
                </a:r>
                <a:r>
                  <a:rPr lang="en-US" sz="2400" dirty="0"/>
                  <a:t>a photon at a characteristic wavelength with energy equal to the energy difference between the </a:t>
                </a:r>
                <a:r>
                  <a:rPr lang="en-US" sz="2400" dirty="0" smtClean="0"/>
                  <a:t>states.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wavelength of the emitted photon is given by the Rydberg formula </a:t>
                </a:r>
                <a:endParaRPr lang="en-US" sz="2400" dirty="0"/>
              </a:p>
              <a:p>
                <a:endParaRPr lang="en-US" sz="2400" dirty="0"/>
              </a:p>
              <a:p>
                <a:pPr/>
                <a:r>
                  <a:rPr lang="en-US" sz="2400" b="0" dirty="0" smtClean="0"/>
                  <a:t>     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57E229-34A4-4B74-8A00-C572FD26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" y="989860"/>
                <a:ext cx="10804124" cy="2768835"/>
              </a:xfrm>
              <a:prstGeom prst="rect">
                <a:avLst/>
              </a:prstGeom>
              <a:blipFill>
                <a:blip r:embed="rId2"/>
                <a:stretch>
                  <a:fillRect l="-903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81C285-CE55-4D04-B01A-342E8176A269}"/>
                  </a:ext>
                </a:extLst>
              </p:cNvPr>
              <p:cNvSpPr txBox="1"/>
              <p:nvPr/>
            </p:nvSpPr>
            <p:spPr>
              <a:xfrm>
                <a:off x="191492" y="4329834"/>
                <a:ext cx="5153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81C285-CE55-4D04-B01A-342E8176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2" y="4329834"/>
                <a:ext cx="5153489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upload.wikimedia.org/wikipedia/commons/thumb/2/21/Visible_spectrum_of_hydrogen.jpg/600px-Visible_spectrum_of_hydrogen.jpg">
            <a:extLst>
              <a:ext uri="{FF2B5EF4-FFF2-40B4-BE49-F238E27FC236}">
                <a16:creationId xmlns:a16="http://schemas.microsoft.com/office/drawing/2014/main" id="{C434FA69-DCB2-47D2-AE89-9D8F4680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54" y="5530163"/>
            <a:ext cx="616184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EBA74-D6F6-4F21-8E96-382DF3AFC78D}"/>
              </a:ext>
            </a:extLst>
          </p:cNvPr>
          <p:cNvSpPr txBox="1"/>
          <p:nvPr/>
        </p:nvSpPr>
        <p:spPr>
          <a:xfrm>
            <a:off x="6617304" y="5160831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Balmer Series of Hydrogen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D7A13-6C50-4C03-AD96-2318650B562A}"/>
              </a:ext>
            </a:extLst>
          </p:cNvPr>
          <p:cNvSpPr txBox="1"/>
          <p:nvPr/>
        </p:nvSpPr>
        <p:spPr>
          <a:xfrm>
            <a:off x="4999853" y="6109289"/>
            <a:ext cx="3746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https://en.wikipedia.org/wiki/Balmer_series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38175" y="3263306"/>
                <a:ext cx="2867703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175" y="3263306"/>
                <a:ext cx="2867703" cy="16146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159167"/>
                  </p:ext>
                </p:extLst>
              </p:nvPr>
            </p:nvGraphicFramePr>
            <p:xfrm>
              <a:off x="570795" y="2997753"/>
              <a:ext cx="3717870" cy="30409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81498">
                      <a:extLst>
                        <a:ext uri="{9D8B030D-6E8A-4147-A177-3AD203B41FA5}">
                          <a16:colId xmlns:a16="http://schemas.microsoft.com/office/drawing/2014/main" val="3379053869"/>
                        </a:ext>
                      </a:extLst>
                    </a:gridCol>
                    <a:gridCol w="1236372">
                      <a:extLst>
                        <a:ext uri="{9D8B030D-6E8A-4147-A177-3AD203B41FA5}">
                          <a16:colId xmlns:a16="http://schemas.microsoft.com/office/drawing/2014/main" val="3015093680"/>
                        </a:ext>
                      </a:extLst>
                    </a:gridCol>
                  </a:tblGrid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Series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9263891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Lyman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1621583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Balmer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446948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Paschen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7650486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Brackett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6232964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Pfund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3580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2159167"/>
                  </p:ext>
                </p:extLst>
              </p:nvPr>
            </p:nvGraphicFramePr>
            <p:xfrm>
              <a:off x="570795" y="2997753"/>
              <a:ext cx="3717870" cy="304095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81498">
                      <a:extLst>
                        <a:ext uri="{9D8B030D-6E8A-4147-A177-3AD203B41FA5}">
                          <a16:colId xmlns:a16="http://schemas.microsoft.com/office/drawing/2014/main" val="3379053869"/>
                        </a:ext>
                      </a:extLst>
                    </a:gridCol>
                    <a:gridCol w="1236372">
                      <a:extLst>
                        <a:ext uri="{9D8B030D-6E8A-4147-A177-3AD203B41FA5}">
                          <a16:colId xmlns:a16="http://schemas.microsoft.com/office/drawing/2014/main" val="3015093680"/>
                        </a:ext>
                      </a:extLst>
                    </a:gridCol>
                  </a:tblGrid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Series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478" t="-1205" r="-1970" b="-525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9263891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Lyman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1621583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Balmer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7446948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Paschen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7650486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Brackett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6232964"/>
                      </a:ext>
                    </a:extLst>
                  </a:tr>
                  <a:tr h="506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/>
                            <a:t>Pfund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3580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59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F4BF1FB-F345-42AC-8B1E-B98A2C949C21}"/>
              </a:ext>
            </a:extLst>
          </p:cNvPr>
          <p:cNvSpPr/>
          <p:nvPr/>
        </p:nvSpPr>
        <p:spPr>
          <a:xfrm>
            <a:off x="1444749" y="1397415"/>
            <a:ext cx="6422793" cy="43581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96067-DF19-47FF-B5D7-4295801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4" y="9616"/>
            <a:ext cx="8860602" cy="862149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Measured Wavelength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8094D-F2B1-4D0F-B5D5-CBB4A0B5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54E56-9640-4DCC-9182-2F4FCE24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420B82-E491-48F8-8FB5-A91D55E441A3}"/>
              </a:ext>
            </a:extLst>
          </p:cNvPr>
          <p:cNvCxnSpPr>
            <a:cxnSpLocks/>
          </p:cNvCxnSpPr>
          <p:nvPr/>
        </p:nvCxnSpPr>
        <p:spPr>
          <a:xfrm>
            <a:off x="1482307" y="4543674"/>
            <a:ext cx="0" cy="32625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46E7D3-0A92-4DE9-A5BE-4E82D7110102}"/>
              </a:ext>
            </a:extLst>
          </p:cNvPr>
          <p:cNvCxnSpPr>
            <a:cxnSpLocks/>
          </p:cNvCxnSpPr>
          <p:nvPr/>
        </p:nvCxnSpPr>
        <p:spPr>
          <a:xfrm>
            <a:off x="1482307" y="4935771"/>
            <a:ext cx="0" cy="32625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16A86B-3AA0-464E-81E7-B7AD12A64B3F}"/>
              </a:ext>
            </a:extLst>
          </p:cNvPr>
          <p:cNvCxnSpPr>
            <a:cxnSpLocks/>
          </p:cNvCxnSpPr>
          <p:nvPr/>
        </p:nvCxnSpPr>
        <p:spPr>
          <a:xfrm>
            <a:off x="1543550" y="4902557"/>
            <a:ext cx="5828917" cy="403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FBE26AEB-8DFB-4085-B897-DFD901A08448}"/>
              </a:ext>
            </a:extLst>
          </p:cNvPr>
          <p:cNvSpPr/>
          <p:nvPr/>
        </p:nvSpPr>
        <p:spPr>
          <a:xfrm rot="3670757">
            <a:off x="6434819" y="4314985"/>
            <a:ext cx="1182581" cy="1035440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0A8A35-5D41-4054-B7B1-7C77E3F7B1CB}"/>
              </a:ext>
            </a:extLst>
          </p:cNvPr>
          <p:cNvCxnSpPr>
            <a:cxnSpLocks/>
          </p:cNvCxnSpPr>
          <p:nvPr/>
        </p:nvCxnSpPr>
        <p:spPr>
          <a:xfrm>
            <a:off x="1543550" y="4902557"/>
            <a:ext cx="6022248" cy="87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0B51FE-1C5E-4C07-B56E-4913DA8FD12A}"/>
              </a:ext>
            </a:extLst>
          </p:cNvPr>
          <p:cNvCxnSpPr>
            <a:cxnSpLocks/>
          </p:cNvCxnSpPr>
          <p:nvPr/>
        </p:nvCxnSpPr>
        <p:spPr>
          <a:xfrm flipV="1">
            <a:off x="1543550" y="4686814"/>
            <a:ext cx="5978737" cy="21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9973FE-BF0A-4E74-BBAD-55C3FB7AF92F}"/>
              </a:ext>
            </a:extLst>
          </p:cNvPr>
          <p:cNvCxnSpPr>
            <a:cxnSpLocks/>
          </p:cNvCxnSpPr>
          <p:nvPr/>
        </p:nvCxnSpPr>
        <p:spPr>
          <a:xfrm>
            <a:off x="1758802" y="3309870"/>
            <a:ext cx="5729075" cy="1359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DDB749-F6F1-4C40-852C-E10DA71EE408}"/>
              </a:ext>
            </a:extLst>
          </p:cNvPr>
          <p:cNvCxnSpPr>
            <a:cxnSpLocks/>
            <a:stCxn id="3083" idx="3"/>
          </p:cNvCxnSpPr>
          <p:nvPr/>
        </p:nvCxnSpPr>
        <p:spPr>
          <a:xfrm>
            <a:off x="1841659" y="3585002"/>
            <a:ext cx="5719098" cy="138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8F0C40-BE91-4A1B-9682-2F13287FD5DB}"/>
              </a:ext>
            </a:extLst>
          </p:cNvPr>
          <p:cNvCxnSpPr>
            <a:cxnSpLocks/>
          </p:cNvCxnSpPr>
          <p:nvPr/>
        </p:nvCxnSpPr>
        <p:spPr>
          <a:xfrm>
            <a:off x="1777334" y="3863662"/>
            <a:ext cx="5554978" cy="1440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2D81133A-DFFC-47BC-98A9-3076DE5F92C8}"/>
              </a:ext>
            </a:extLst>
          </p:cNvPr>
          <p:cNvCxnSpPr>
            <a:cxnSpLocks/>
          </p:cNvCxnSpPr>
          <p:nvPr/>
        </p:nvCxnSpPr>
        <p:spPr>
          <a:xfrm flipV="1">
            <a:off x="1766453" y="2198833"/>
            <a:ext cx="5704430" cy="1188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88141-F6BC-4E99-B71F-037008F87646}"/>
              </a:ext>
            </a:extLst>
          </p:cNvPr>
          <p:cNvCxnSpPr>
            <a:cxnSpLocks/>
          </p:cNvCxnSpPr>
          <p:nvPr/>
        </p:nvCxnSpPr>
        <p:spPr>
          <a:xfrm flipV="1">
            <a:off x="1696852" y="2348248"/>
            <a:ext cx="5791025" cy="11280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DDFF08-610F-4CAB-A527-62C1A8EE145C}"/>
              </a:ext>
            </a:extLst>
          </p:cNvPr>
          <p:cNvCxnSpPr>
            <a:cxnSpLocks/>
          </p:cNvCxnSpPr>
          <p:nvPr/>
        </p:nvCxnSpPr>
        <p:spPr>
          <a:xfrm flipV="1">
            <a:off x="1729968" y="2541431"/>
            <a:ext cx="5792319" cy="1035055"/>
          </a:xfrm>
          <a:prstGeom prst="line">
            <a:avLst/>
          </a:prstGeom>
          <a:ln>
            <a:solidFill>
              <a:srgbClr val="FFF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23F6F2-70D4-4542-9F33-A9A3C76A32B3}"/>
              </a:ext>
            </a:extLst>
          </p:cNvPr>
          <p:cNvCxnSpPr>
            <a:cxnSpLocks/>
          </p:cNvCxnSpPr>
          <p:nvPr/>
        </p:nvCxnSpPr>
        <p:spPr>
          <a:xfrm flipV="1">
            <a:off x="1741864" y="2784888"/>
            <a:ext cx="5713460" cy="962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38397D-CA04-470D-A9D2-730C91F9726C}"/>
              </a:ext>
            </a:extLst>
          </p:cNvPr>
          <p:cNvCxnSpPr>
            <a:cxnSpLocks/>
          </p:cNvCxnSpPr>
          <p:nvPr/>
        </p:nvCxnSpPr>
        <p:spPr>
          <a:xfrm flipV="1">
            <a:off x="1753761" y="3010206"/>
            <a:ext cx="5790864" cy="8075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B8E232-3743-431E-8464-4FE3F62800DC}"/>
              </a:ext>
            </a:extLst>
          </p:cNvPr>
          <p:cNvCxnSpPr>
            <a:cxnSpLocks/>
          </p:cNvCxnSpPr>
          <p:nvPr/>
        </p:nvCxnSpPr>
        <p:spPr>
          <a:xfrm flipV="1">
            <a:off x="1741864" y="3360594"/>
            <a:ext cx="5830905" cy="4898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4CA152B6-D916-493C-91D6-820B326BD408}"/>
              </a:ext>
            </a:extLst>
          </p:cNvPr>
          <p:cNvSpPr/>
          <p:nvPr/>
        </p:nvSpPr>
        <p:spPr>
          <a:xfrm rot="3670757">
            <a:off x="6406909" y="1855586"/>
            <a:ext cx="1268564" cy="927360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1228F1-22E0-4A02-AC86-38134E15EEA4}"/>
              </a:ext>
            </a:extLst>
          </p:cNvPr>
          <p:cNvCxnSpPr>
            <a:cxnSpLocks/>
          </p:cNvCxnSpPr>
          <p:nvPr/>
        </p:nvCxnSpPr>
        <p:spPr>
          <a:xfrm flipV="1">
            <a:off x="1543550" y="2188416"/>
            <a:ext cx="5911774" cy="10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E7400EF-BCB9-421B-81E8-911C268D570A}"/>
              </a:ext>
            </a:extLst>
          </p:cNvPr>
          <p:cNvCxnSpPr>
            <a:cxnSpLocks/>
          </p:cNvCxnSpPr>
          <p:nvPr/>
        </p:nvCxnSpPr>
        <p:spPr>
          <a:xfrm>
            <a:off x="1486572" y="2052253"/>
            <a:ext cx="0" cy="32625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A04515A-9540-4D9D-9D95-003DE7437858}"/>
              </a:ext>
            </a:extLst>
          </p:cNvPr>
          <p:cNvSpPr txBox="1"/>
          <p:nvPr/>
        </p:nvSpPr>
        <p:spPr>
          <a:xfrm>
            <a:off x="1620086" y="2837445"/>
            <a:ext cx="100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4183A5-7BA0-4B74-8A8B-B298FD44F86E}"/>
              </a:ext>
            </a:extLst>
          </p:cNvPr>
          <p:cNvSpPr/>
          <p:nvPr/>
        </p:nvSpPr>
        <p:spPr>
          <a:xfrm>
            <a:off x="269652" y="1848359"/>
            <a:ext cx="853974" cy="3262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D6A50F-3560-43C8-8C50-8695F41D73FF}"/>
              </a:ext>
            </a:extLst>
          </p:cNvPr>
          <p:cNvSpPr txBox="1"/>
          <p:nvPr/>
        </p:nvSpPr>
        <p:spPr>
          <a:xfrm>
            <a:off x="2717070" y="578062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Jobin Yvon 1250M Monochromator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87B57-2B08-4860-BE78-E19693D6C7D6}"/>
              </a:ext>
            </a:extLst>
          </p:cNvPr>
          <p:cNvSpPr txBox="1"/>
          <p:nvPr/>
        </p:nvSpPr>
        <p:spPr>
          <a:xfrm>
            <a:off x="8174328" y="1904538"/>
            <a:ext cx="38502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spherical mirror collimates incident </a:t>
            </a:r>
            <a:r>
              <a:rPr lang="en-US" sz="2400" dirty="0" smtClean="0"/>
              <a:t>light.</a:t>
            </a:r>
          </a:p>
          <a:p>
            <a:endParaRPr lang="en-US" sz="2400" dirty="0"/>
          </a:p>
          <a:p>
            <a:r>
              <a:rPr lang="en-US" sz="2400" dirty="0" smtClean="0"/>
              <a:t>Rotating </a:t>
            </a:r>
            <a:r>
              <a:rPr lang="en-US" sz="2400" dirty="0"/>
              <a:t>the grating </a:t>
            </a:r>
            <a:r>
              <a:rPr lang="en-US" sz="2400" dirty="0" smtClean="0"/>
              <a:t>changes the wavelength that passes through second slit.</a:t>
            </a:r>
          </a:p>
          <a:p>
            <a:endParaRPr lang="en-US" sz="2400" dirty="0"/>
          </a:p>
          <a:p>
            <a:r>
              <a:rPr lang="en-US" sz="2400" dirty="0"/>
              <a:t>Chosen </a:t>
            </a:r>
            <a:r>
              <a:rPr lang="en-US" sz="2400" dirty="0" smtClean="0"/>
              <a:t>wavelength </a:t>
            </a:r>
            <a:r>
              <a:rPr lang="en-US" sz="2400" dirty="0"/>
              <a:t>is then measured via a PMT.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9973FE-BF0A-4E74-BBAD-55C3FB7AF92F}"/>
              </a:ext>
            </a:extLst>
          </p:cNvPr>
          <p:cNvCxnSpPr>
            <a:cxnSpLocks/>
          </p:cNvCxnSpPr>
          <p:nvPr/>
        </p:nvCxnSpPr>
        <p:spPr>
          <a:xfrm>
            <a:off x="1786946" y="3464580"/>
            <a:ext cx="5759902" cy="1348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DDB749-F6F1-4C40-852C-E10DA71EE408}"/>
              </a:ext>
            </a:extLst>
          </p:cNvPr>
          <p:cNvCxnSpPr>
            <a:cxnSpLocks/>
          </p:cNvCxnSpPr>
          <p:nvPr/>
        </p:nvCxnSpPr>
        <p:spPr>
          <a:xfrm>
            <a:off x="1798958" y="3723132"/>
            <a:ext cx="5656366" cy="145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BC36018-8EBE-4378-B352-11EEC1212FFA}"/>
              </a:ext>
            </a:extLst>
          </p:cNvPr>
          <p:cNvSpPr/>
          <p:nvPr/>
        </p:nvSpPr>
        <p:spPr>
          <a:xfrm>
            <a:off x="1646370" y="3187974"/>
            <a:ext cx="195289" cy="7940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16A86B-3AA0-464E-81E7-B7AD12A64B3F}"/>
              </a:ext>
            </a:extLst>
          </p:cNvPr>
          <p:cNvCxnSpPr>
            <a:cxnSpLocks/>
          </p:cNvCxnSpPr>
          <p:nvPr/>
        </p:nvCxnSpPr>
        <p:spPr>
          <a:xfrm>
            <a:off x="1543550" y="4894382"/>
            <a:ext cx="5911774" cy="289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0A8A35-5D41-4054-B7B1-7C77E3F7B1CB}"/>
              </a:ext>
            </a:extLst>
          </p:cNvPr>
          <p:cNvCxnSpPr>
            <a:cxnSpLocks/>
          </p:cNvCxnSpPr>
          <p:nvPr/>
        </p:nvCxnSpPr>
        <p:spPr>
          <a:xfrm flipV="1">
            <a:off x="1543550" y="4829088"/>
            <a:ext cx="6003298" cy="6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DDDFF08-610F-4CAB-A527-62C1A8EE145C}"/>
              </a:ext>
            </a:extLst>
          </p:cNvPr>
          <p:cNvCxnSpPr>
            <a:cxnSpLocks/>
          </p:cNvCxnSpPr>
          <p:nvPr/>
        </p:nvCxnSpPr>
        <p:spPr>
          <a:xfrm>
            <a:off x="1482307" y="1848359"/>
            <a:ext cx="6039980" cy="693072"/>
          </a:xfrm>
          <a:prstGeom prst="line">
            <a:avLst/>
          </a:prstGeom>
          <a:ln>
            <a:solidFill>
              <a:srgbClr val="FFF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188141-F6BC-4E99-B71F-037008F87646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123626" y="2011486"/>
            <a:ext cx="6364251" cy="3367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23F6F2-70D4-4542-9F33-A9A3C76A32B3}"/>
              </a:ext>
            </a:extLst>
          </p:cNvPr>
          <p:cNvCxnSpPr>
            <a:cxnSpLocks/>
          </p:cNvCxnSpPr>
          <p:nvPr/>
        </p:nvCxnSpPr>
        <p:spPr>
          <a:xfrm>
            <a:off x="1482307" y="1755820"/>
            <a:ext cx="5973017" cy="10253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A36256-62AE-453B-9593-8BB3A9C4E5C0}"/>
              </a:ext>
            </a:extLst>
          </p:cNvPr>
          <p:cNvCxnSpPr>
            <a:cxnSpLocks/>
          </p:cNvCxnSpPr>
          <p:nvPr/>
        </p:nvCxnSpPr>
        <p:spPr>
          <a:xfrm>
            <a:off x="1486572" y="1660156"/>
            <a:ext cx="0" cy="32625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89397" y="4194359"/>
            <a:ext cx="274750" cy="333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9397" y="4543674"/>
            <a:ext cx="274750" cy="685148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89397" y="5228822"/>
            <a:ext cx="274750" cy="333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815662" y="4584006"/>
            <a:ext cx="422502" cy="1227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34194" y="4736406"/>
            <a:ext cx="409506" cy="766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36976" y="4894382"/>
            <a:ext cx="434868" cy="413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2548" y="5041530"/>
            <a:ext cx="400657" cy="573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35773" y="5162868"/>
            <a:ext cx="337113" cy="14148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696852" y="3561564"/>
            <a:ext cx="69601" cy="647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rved Right Arrow 135"/>
          <p:cNvSpPr/>
          <p:nvPr/>
        </p:nvSpPr>
        <p:spPr>
          <a:xfrm>
            <a:off x="1527884" y="3380664"/>
            <a:ext cx="193523" cy="456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D7A32-2D08-44B4-99DA-17ABB0A137E8}"/>
              </a:ext>
            </a:extLst>
          </p:cNvPr>
          <p:cNvSpPr/>
          <p:nvPr/>
        </p:nvSpPr>
        <p:spPr>
          <a:xfrm>
            <a:off x="7179611" y="4004396"/>
            <a:ext cx="3405129" cy="2636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1DFA7-238C-4837-ABB2-40730218C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6"/>
          <a:stretch/>
        </p:blipFill>
        <p:spPr>
          <a:xfrm>
            <a:off x="233239" y="2141053"/>
            <a:ext cx="6469941" cy="40966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46131-379E-4445-BD81-26D3108E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5EF4C-4054-4A3B-97C1-691E237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D41C-03E9-435F-918C-AC34D474A3B7}"/>
              </a:ext>
            </a:extLst>
          </p:cNvPr>
          <p:cNvSpPr txBox="1"/>
          <p:nvPr/>
        </p:nvSpPr>
        <p:spPr>
          <a:xfrm>
            <a:off x="1195293" y="1231880"/>
            <a:ext cx="868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Spectral lines are not precisely defined, have some natural thickness.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DAF69B0-83ED-4BA7-915D-66146D4BB3CD}"/>
              </a:ext>
            </a:extLst>
          </p:cNvPr>
          <p:cNvSpPr/>
          <p:nvPr/>
        </p:nvSpPr>
        <p:spPr>
          <a:xfrm rot="16200000">
            <a:off x="3503792" y="4137769"/>
            <a:ext cx="264691" cy="78131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D79A81-ED6B-49F0-BB9A-311099434C97}"/>
                  </a:ext>
                </a:extLst>
              </p:cNvPr>
              <p:cNvSpPr txBox="1"/>
              <p:nvPr/>
            </p:nvSpPr>
            <p:spPr>
              <a:xfrm>
                <a:off x="2975042" y="4683432"/>
                <a:ext cx="1305017" cy="38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≈0.15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D79A81-ED6B-49F0-BB9A-311099434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42" y="4683432"/>
                <a:ext cx="1305017" cy="383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971B2-45A1-4D27-86CA-0B45912EEF55}"/>
                  </a:ext>
                </a:extLst>
              </p:cNvPr>
              <p:cNvSpPr txBox="1"/>
              <p:nvPr/>
            </p:nvSpPr>
            <p:spPr>
              <a:xfrm>
                <a:off x="6834752" y="1806203"/>
                <a:ext cx="496207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FWHM for this measurement is approximately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0.15 </m:t>
                    </m:r>
                  </m:oMath>
                </a14:m>
                <a:r>
                  <a:rPr lang="en-US" sz="2400" dirty="0" err="1" smtClean="0"/>
                  <a:t>monochromator</a:t>
                </a:r>
                <a:r>
                  <a:rPr lang="en-US" sz="2400" dirty="0" smtClean="0"/>
                  <a:t> counts.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Contributions from:</a:t>
                </a:r>
              </a:p>
              <a:p>
                <a:r>
                  <a:rPr lang="en-US" sz="2400" dirty="0"/>
                  <a:t>	</a:t>
                </a: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C00000"/>
                    </a:solidFill>
                  </a:rPr>
                  <a:t>Doppler Shift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C00000"/>
                    </a:solidFill>
                  </a:rPr>
                  <a:t>Quantum Uncertainty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Collisional Broadening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C00000"/>
                    </a:solidFill>
                  </a:rPr>
                  <a:t>Pressure Broadening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971B2-45A1-4D27-86CA-0B45912E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752" y="1806203"/>
                <a:ext cx="4962078" cy="5262979"/>
              </a:xfrm>
              <a:prstGeom prst="rect">
                <a:avLst/>
              </a:prstGeom>
              <a:blipFill>
                <a:blip r:embed="rId4"/>
                <a:stretch>
                  <a:fillRect l="-1843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253B57EC-58C8-495E-81FC-08F9FCE5268C}"/>
              </a:ext>
            </a:extLst>
          </p:cNvPr>
          <p:cNvSpPr txBox="1">
            <a:spLocks/>
          </p:cNvSpPr>
          <p:nvPr/>
        </p:nvSpPr>
        <p:spPr>
          <a:xfrm>
            <a:off x="-1" y="87358"/>
            <a:ext cx="9543496" cy="86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smtClean="0"/>
              <a:t>Spectral Line Width</a:t>
            </a:r>
            <a:endParaRPr 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E4D41-C910-4300-AE54-63A24F76BA45}"/>
              </a:ext>
            </a:extLst>
          </p:cNvPr>
          <p:cNvSpPr txBox="1"/>
          <p:nvPr/>
        </p:nvSpPr>
        <p:spPr>
          <a:xfrm rot="18749212">
            <a:off x="10507732" y="4799275"/>
            <a:ext cx="171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more!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7030" y="6175798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Monochromator</a:t>
            </a:r>
            <a:r>
              <a:rPr lang="en-US" dirty="0" smtClean="0"/>
              <a:t>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6A8A7E-6768-4859-82F1-E74FE05C38D6}"/>
              </a:ext>
            </a:extLst>
          </p:cNvPr>
          <p:cNvSpPr/>
          <p:nvPr/>
        </p:nvSpPr>
        <p:spPr>
          <a:xfrm>
            <a:off x="6679865" y="4831830"/>
            <a:ext cx="2777522" cy="160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64F31-94C9-4427-9851-6CC2732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7358"/>
            <a:ext cx="11893733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Line Width – Doppler Shift (Thermal Broadening)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2C994-CC4A-4356-9449-A1D65CA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8C8B-CD91-4012-95B2-D13EAB0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53ADB-F441-4C38-928F-B3D5D188E3B1}"/>
              </a:ext>
            </a:extLst>
          </p:cNvPr>
          <p:cNvSpPr txBox="1"/>
          <p:nvPr/>
        </p:nvSpPr>
        <p:spPr>
          <a:xfrm>
            <a:off x="594804" y="1473693"/>
            <a:ext cx="79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Particles in a gas have a distribution of </a:t>
            </a:r>
            <a:r>
              <a:rPr lang="en-US" sz="2400" dirty="0" smtClean="0"/>
              <a:t>speeds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9865D4-238E-46B0-9549-39B0E6D0D6DE}"/>
                  </a:ext>
                </a:extLst>
              </p:cNvPr>
              <p:cNvSpPr txBox="1"/>
              <p:nvPr/>
            </p:nvSpPr>
            <p:spPr>
              <a:xfrm>
                <a:off x="3186500" y="1909666"/>
                <a:ext cx="4873841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9865D4-238E-46B0-9549-39B0E6D0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00" y="1909666"/>
                <a:ext cx="4873841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FD65C-6E92-4FDE-871E-530E43AF913A}"/>
                  </a:ext>
                </a:extLst>
              </p:cNvPr>
              <p:cNvSpPr txBox="1"/>
              <p:nvPr/>
            </p:nvSpPr>
            <p:spPr>
              <a:xfrm>
                <a:off x="594804" y="2897490"/>
                <a:ext cx="10200443" cy="203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Velocity in a given direction follow a Gaussian </a:t>
                </a:r>
                <a:r>
                  <a:rPr lang="en-US" sz="2400" dirty="0" smtClean="0"/>
                  <a:t>distribution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FD65C-6E92-4FDE-871E-530E43AF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4" y="2897490"/>
                <a:ext cx="10200443" cy="2037674"/>
              </a:xfrm>
              <a:prstGeom prst="rect">
                <a:avLst/>
              </a:prstGeom>
              <a:blipFill>
                <a:blip r:embed="rId3"/>
                <a:stretch>
                  <a:fillRect l="-956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81291A-050A-4AA0-B120-8D0A823101F6}"/>
              </a:ext>
            </a:extLst>
          </p:cNvPr>
          <p:cNvSpPr txBox="1"/>
          <p:nvPr/>
        </p:nvSpPr>
        <p:spPr>
          <a:xfrm>
            <a:off x="515498" y="5030914"/>
            <a:ext cx="534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effect has a </a:t>
            </a:r>
            <a:r>
              <a:rPr lang="en-US" sz="2400" dirty="0">
                <a:solidFill>
                  <a:srgbClr val="FF0000"/>
                </a:solidFill>
              </a:rPr>
              <a:t>Gaussian</a:t>
            </a:r>
            <a:r>
              <a:rPr lang="en-US" sz="2400" dirty="0"/>
              <a:t> profile and </a:t>
            </a:r>
            <a:r>
              <a:rPr lang="en-US" sz="2400" dirty="0" smtClean="0"/>
              <a:t>has a </a:t>
            </a:r>
            <a:r>
              <a:rPr lang="en-US" sz="2400" dirty="0" smtClean="0"/>
              <a:t>temperature </a:t>
            </a:r>
            <a:r>
              <a:rPr lang="en-US" sz="2400" dirty="0"/>
              <a:t>and </a:t>
            </a:r>
            <a:r>
              <a:rPr lang="en-US" sz="2400" dirty="0" smtClean="0"/>
              <a:t>wavelength dependent broadening.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FEDD6-98F4-4C49-95D6-C422CBFC6BD5}"/>
                  </a:ext>
                </a:extLst>
              </p:cNvPr>
              <p:cNvSpPr txBox="1"/>
              <p:nvPr/>
            </p:nvSpPr>
            <p:spPr>
              <a:xfrm>
                <a:off x="6022915" y="4948392"/>
                <a:ext cx="4012235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FEDD6-98F4-4C49-95D6-C422CBFC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15" y="4948392"/>
                <a:ext cx="4012235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58648" y="5373046"/>
                <a:ext cx="2021984" cy="54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≈0.05 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48" y="5373046"/>
                <a:ext cx="2021984" cy="544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4F31-94C9-4427-9851-6CC2732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7358"/>
            <a:ext cx="10342486" cy="862149"/>
          </a:xfrm>
        </p:spPr>
        <p:txBody>
          <a:bodyPr>
            <a:noAutofit/>
          </a:bodyPr>
          <a:lstStyle/>
          <a:p>
            <a:r>
              <a:rPr lang="en-US" sz="4000" dirty="0"/>
              <a:t>Spectral Line Width – Quantum Uncertainty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9321D-7614-428D-820A-8D451A57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354" y="1203347"/>
                <a:ext cx="10515600" cy="2036161"/>
              </a:xfrm>
            </p:spPr>
            <p:txBody>
              <a:bodyPr/>
              <a:lstStyle/>
              <a:p>
                <a:r>
                  <a:rPr lang="en-US" dirty="0"/>
                  <a:t>Lifetime of an excited state is related to the uncertainty in the energy via the uncertainty relation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79321D-7614-428D-820A-8D451A57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354" y="1203347"/>
                <a:ext cx="10515600" cy="2036161"/>
              </a:xfrm>
              <a:blipFill>
                <a:blip r:embed="rId2"/>
                <a:stretch>
                  <a:fillRect l="-1043" t="-4790" r="-464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2C994-CC4A-4356-9449-A1D65CA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8C8B-CD91-4012-95B2-D13EAB0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D53FB-BE67-4817-AD98-CBF1ED5056C5}"/>
              </a:ext>
            </a:extLst>
          </p:cNvPr>
          <p:cNvSpPr txBox="1"/>
          <p:nvPr/>
        </p:nvSpPr>
        <p:spPr>
          <a:xfrm>
            <a:off x="7799997" y="3792894"/>
            <a:ext cx="462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Natural Broadening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E8222-E109-443F-BC4A-444B1E2A41E8}"/>
              </a:ext>
            </a:extLst>
          </p:cNvPr>
          <p:cNvSpPr txBox="1"/>
          <p:nvPr/>
        </p:nvSpPr>
        <p:spPr>
          <a:xfrm>
            <a:off x="591684" y="4406402"/>
            <a:ext cx="532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effect has a </a:t>
            </a:r>
            <a:r>
              <a:rPr lang="en-US" sz="2400" dirty="0">
                <a:solidFill>
                  <a:srgbClr val="FF0000"/>
                </a:solidFill>
              </a:rPr>
              <a:t>Lorentzian</a:t>
            </a:r>
            <a:r>
              <a:rPr lang="en-US" sz="2400" dirty="0"/>
              <a:t> </a:t>
            </a:r>
            <a:r>
              <a:rPr lang="en-US" sz="2400" dirty="0" smtClean="0"/>
              <a:t>profile and is dependent on wavelength the lifetime of th</a:t>
            </a:r>
            <a:r>
              <a:rPr lang="en-US" sz="2400" dirty="0" smtClean="0"/>
              <a:t>e initial/final states.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A8A7E-6768-4859-82F1-E74FE05C38D6}"/>
              </a:ext>
            </a:extLst>
          </p:cNvPr>
          <p:cNvSpPr/>
          <p:nvPr/>
        </p:nvSpPr>
        <p:spPr>
          <a:xfrm>
            <a:off x="6341165" y="4406402"/>
            <a:ext cx="3409122" cy="13826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FEDD6-98F4-4C49-95D6-C422CBFC6BD5}"/>
                  </a:ext>
                </a:extLst>
              </p:cNvPr>
              <p:cNvSpPr txBox="1"/>
              <p:nvPr/>
            </p:nvSpPr>
            <p:spPr>
              <a:xfrm>
                <a:off x="6022915" y="4546637"/>
                <a:ext cx="4012235" cy="1069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FEDD6-98F4-4C49-95D6-C422CBFC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15" y="4546637"/>
                <a:ext cx="4012235" cy="1069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664411" y="4808888"/>
                <a:ext cx="2021984" cy="54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11" y="4808888"/>
                <a:ext cx="2021984" cy="54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4F31-94C9-4427-9851-6CC2732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7358"/>
            <a:ext cx="8398565" cy="862149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Line Width – Voigt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2C994-CC4A-4356-9449-A1D65CA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Experiment 3: Atomic Spectroscopy, Erik Porter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8C8B-CD91-4012-95B2-D13EAB0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6275-2434-407F-883D-1A88DC71226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B2465-0ADC-485D-8E10-05BB71D47CFB}"/>
              </a:ext>
            </a:extLst>
          </p:cNvPr>
          <p:cNvSpPr txBox="1"/>
          <p:nvPr/>
        </p:nvSpPr>
        <p:spPr>
          <a:xfrm>
            <a:off x="852256" y="1367161"/>
            <a:ext cx="1024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Gaussian and Lorentzian profiles are the dominant broadening sources. The convolution of these effects is a Voigt distribution with summed FWHM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0A2AF-60D8-429E-9995-F60DDE38F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2" y="2615812"/>
            <a:ext cx="4778154" cy="356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3119C-9638-476E-AA16-EFD0B06EB933}"/>
              </a:ext>
            </a:extLst>
          </p:cNvPr>
          <p:cNvSpPr txBox="1"/>
          <p:nvPr/>
        </p:nvSpPr>
        <p:spPr>
          <a:xfrm>
            <a:off x="5974671" y="3191354"/>
            <a:ext cx="5544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Voigt profile is the true shape of our spectral lines. </a:t>
            </a:r>
          </a:p>
          <a:p>
            <a:endParaRPr lang="en-US" sz="2400" dirty="0"/>
          </a:p>
          <a:p>
            <a:r>
              <a:rPr lang="en-US" sz="2400" dirty="0"/>
              <a:t>It has no closed form, so we will use a Gaussian approximation for determining our wavelength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838296" y="4160199"/>
            <a:ext cx="461189" cy="938879"/>
          </a:xfrm>
          <a:prstGeom prst="leftBrace">
            <a:avLst>
              <a:gd name="adj1" fmla="val 8333"/>
              <a:gd name="adj2" fmla="val 4693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9451" y="4877777"/>
            <a:ext cx="1351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FWHM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4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771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Atomic Spectroscopy of  Hydrogenic Atoms</vt:lpstr>
      <vt:lpstr>Why do we care about these things</vt:lpstr>
      <vt:lpstr>What we want to measure and how we will do it </vt:lpstr>
      <vt:lpstr>Rydberg Formula and Hydrogen Spectral Series </vt:lpstr>
      <vt:lpstr>Controlling the Measured Wavelength</vt:lpstr>
      <vt:lpstr>PowerPoint Presentation</vt:lpstr>
      <vt:lpstr>Spectral Line Width – Doppler Shift (Thermal Broadening)</vt:lpstr>
      <vt:lpstr>Spectral Line Width – Quantum Uncertainty </vt:lpstr>
      <vt:lpstr>Spectral Line Width – Voigt Distribution</vt:lpstr>
      <vt:lpstr>Determining the Relevant Wavelength for a Measurement </vt:lpstr>
      <vt:lpstr>Calibration</vt:lpstr>
      <vt:lpstr>Calculating the Hydrogen Rydberg Constant, R_H</vt:lpstr>
      <vt:lpstr>Calculating the Mass Ratio from Isotope Shift</vt:lpstr>
      <vt:lpstr>Mass Ratio from Isotope Shift</vt:lpstr>
      <vt:lpstr>Sources of Uncertainty</vt:lpstr>
      <vt:lpstr>Conclusions + Why Do We Care?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Wavelength Using Optical Interferometry</dc:title>
  <dc:creator>Erik Porter</dc:creator>
  <cp:lastModifiedBy>equs</cp:lastModifiedBy>
  <cp:revision>150</cp:revision>
  <cp:lastPrinted>2019-03-11T17:58:20Z</cp:lastPrinted>
  <dcterms:created xsi:type="dcterms:W3CDTF">2019-03-09T19:41:46Z</dcterms:created>
  <dcterms:modified xsi:type="dcterms:W3CDTF">2019-05-13T04:00:24Z</dcterms:modified>
</cp:coreProperties>
</file>