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91" r:id="rId5"/>
    <p:sldId id="285" r:id="rId6"/>
    <p:sldId id="262" r:id="rId7"/>
    <p:sldId id="264" r:id="rId8"/>
    <p:sldId id="260" r:id="rId9"/>
    <p:sldId id="287" r:id="rId10"/>
    <p:sldId id="263" r:id="rId11"/>
    <p:sldId id="289" r:id="rId12"/>
    <p:sldId id="288" r:id="rId13"/>
    <p:sldId id="266" r:id="rId14"/>
    <p:sldId id="290" r:id="rId15"/>
    <p:sldId id="292" r:id="rId16"/>
    <p:sldId id="261" r:id="rId1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86" autoAdjust="0"/>
  </p:normalViewPr>
  <p:slideViewPr>
    <p:cSldViewPr>
      <p:cViewPr varScale="1">
        <p:scale>
          <a:sx n="85" d="100"/>
          <a:sy n="85" d="100"/>
        </p:scale>
        <p:origin x="10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337336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2252879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21666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16924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19333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261514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195125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MX">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4110132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MX">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504264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MX">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3551750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249579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1006831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MX">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913519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4002702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MX">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295876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332713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300500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367700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210382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355769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269493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64A01B9-89BD-4F1B-8A83-0DCC119A1F26}" type="datetimeFigureOut">
              <a:rPr lang="es-MX" smtClean="0"/>
              <a:t>24/06/2015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ADF92F4-2C5B-4A34-8D52-C3695820C8FE}" type="slidenum">
              <a:rPr lang="es-MX" smtClean="0"/>
              <a:t>‹Nº›</a:t>
            </a:fld>
            <a:endParaRPr lang="es-MX"/>
          </a:p>
        </p:txBody>
      </p:sp>
    </p:spTree>
    <p:extLst>
      <p:ext uri="{BB962C8B-B14F-4D97-AF65-F5344CB8AC3E}">
        <p14:creationId xmlns:p14="http://schemas.microsoft.com/office/powerpoint/2010/main" val="327345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A01B9-89BD-4F1B-8A83-0DCC119A1F26}" type="datetimeFigureOut">
              <a:rPr lang="es-MX" smtClean="0"/>
              <a:t>24/06/2015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F92F4-2C5B-4A34-8D52-C3695820C8FE}" type="slidenum">
              <a:rPr lang="es-MX" smtClean="0"/>
              <a:t>‹Nº›</a:t>
            </a:fld>
            <a:endParaRPr lang="es-MX"/>
          </a:p>
        </p:txBody>
      </p:sp>
    </p:spTree>
    <p:extLst>
      <p:ext uri="{BB962C8B-B14F-4D97-AF65-F5344CB8AC3E}">
        <p14:creationId xmlns:p14="http://schemas.microsoft.com/office/powerpoint/2010/main" val="171991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A01B9-89BD-4F1B-8A83-0DCC119A1F26}" type="datetimeFigureOut">
              <a:rPr lang="es-MX" smtClean="0">
                <a:solidFill>
                  <a:prstClr val="black">
                    <a:tint val="75000"/>
                  </a:prstClr>
                </a:solidFill>
              </a:rPr>
              <a:pPr/>
              <a:t>24/06/2015</a:t>
            </a:fld>
            <a:endParaRPr lang="es-MX">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F92F4-2C5B-4A34-8D52-C3695820C8FE}" type="slidenum">
              <a:rPr lang="es-MX" smtClean="0">
                <a:solidFill>
                  <a:prstClr val="black">
                    <a:tint val="75000"/>
                  </a:prstClr>
                </a:solidFill>
              </a:rPr>
              <a:pPr/>
              <a:t>‹Nº›</a:t>
            </a:fld>
            <a:endParaRPr lang="es-MX">
              <a:solidFill>
                <a:prstClr val="black">
                  <a:tint val="75000"/>
                </a:prstClr>
              </a:solidFill>
            </a:endParaRPr>
          </a:p>
        </p:txBody>
      </p:sp>
    </p:spTree>
    <p:extLst>
      <p:ext uri="{BB962C8B-B14F-4D97-AF65-F5344CB8AC3E}">
        <p14:creationId xmlns:p14="http://schemas.microsoft.com/office/powerpoint/2010/main" val="1111776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hyperlink" Target="http://es.123rf.com/imagenes-de-archivo/inventario.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books.google.com.mx/books?id=B6LAqCoPSeoC&amp;pg=PA545&amp;dq=costo+de+inventario"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books.google.com.mx/books?id=W4vBVvEGjS8C&amp;pg=PA113&amp;dq=calculo+de+lote+economico"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hyperlink" Target="https://www.mindomo.com/mindmap/inventarios-090d0f432fa74dbf972a2be41383e17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hyperlink" Target="http://robotic-design.mister-i.com/empres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hyperlink" Target="http://alonsolopezmarchant.blogspot.com/2014_04_01_archive.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vuelodigital.com/3-apps-gratuitas-que-facilitan-el-control-de-inventarios-a-pyme/" TargetMode="External"/><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latin typeface="Arial" pitchFamily="34" charset="0"/>
                <a:cs typeface="Arial" pitchFamily="34" charset="0"/>
              </a:rPr>
              <a:t>Administración de inventarios   </a:t>
            </a:r>
            <a:endParaRPr lang="es-MX" dirty="0">
              <a:latin typeface="Arial" pitchFamily="34" charset="0"/>
              <a:cs typeface="Arial" pitchFamily="34" charset="0"/>
            </a:endParaRPr>
          </a:p>
        </p:txBody>
      </p:sp>
      <p:sp>
        <p:nvSpPr>
          <p:cNvPr id="4" name="3 Subtítulo"/>
          <p:cNvSpPr txBox="1">
            <a:spLocks noGrp="1"/>
          </p:cNvSpPr>
          <p:nvPr>
            <p:ph type="subTitle" idx="1"/>
          </p:nvPr>
        </p:nvSpPr>
        <p:spPr>
          <a:xfrm>
            <a:off x="539552" y="3573016"/>
            <a:ext cx="8280920" cy="2619179"/>
          </a:xfrm>
          <a:prstGeom prst="rect">
            <a:avLst/>
          </a:prstGeom>
          <a:noFill/>
        </p:spPr>
        <p:txBody>
          <a:bodyPr wrap="square" rtlCol="0">
            <a:spAutoFit/>
          </a:bodyPr>
          <a:lstStyle/>
          <a:p>
            <a:pPr algn="l"/>
            <a:r>
              <a:rPr lang="es-MX" sz="2500" b="1" dirty="0" smtClean="0">
                <a:solidFill>
                  <a:schemeClr val="tx1"/>
                </a:solidFill>
                <a:latin typeface="Arial" pitchFamily="34" charset="0"/>
                <a:cs typeface="Arial" pitchFamily="34" charset="0"/>
              </a:rPr>
              <a:t>Área Académica: </a:t>
            </a:r>
            <a:r>
              <a:rPr lang="es-MX" sz="2500" dirty="0" smtClean="0">
                <a:solidFill>
                  <a:schemeClr val="tx1"/>
                </a:solidFill>
                <a:latin typeface="Arial" pitchFamily="34" charset="0"/>
                <a:cs typeface="Arial" pitchFamily="34" charset="0"/>
              </a:rPr>
              <a:t>Licenciatura en Ingeniería Mecánica  </a:t>
            </a:r>
          </a:p>
          <a:p>
            <a:pPr algn="l"/>
            <a:endParaRPr lang="es-MX" sz="2500" b="1" dirty="0" smtClean="0">
              <a:solidFill>
                <a:schemeClr val="tx1"/>
              </a:solidFill>
              <a:latin typeface="Arial" pitchFamily="34" charset="0"/>
              <a:cs typeface="Arial" pitchFamily="34" charset="0"/>
            </a:endParaRPr>
          </a:p>
          <a:p>
            <a:pPr algn="l"/>
            <a:endParaRPr lang="es-MX" sz="800" b="1" dirty="0" smtClean="0">
              <a:solidFill>
                <a:schemeClr val="tx1"/>
              </a:solidFill>
              <a:latin typeface="Arial" pitchFamily="34" charset="0"/>
              <a:cs typeface="Arial" pitchFamily="34" charset="0"/>
            </a:endParaRPr>
          </a:p>
          <a:p>
            <a:pPr algn="l"/>
            <a:r>
              <a:rPr lang="es-MX" sz="2500" b="1" dirty="0" smtClean="0">
                <a:solidFill>
                  <a:schemeClr val="tx1"/>
                </a:solidFill>
                <a:latin typeface="Arial" pitchFamily="34" charset="0"/>
                <a:cs typeface="Arial" pitchFamily="34" charset="0"/>
              </a:rPr>
              <a:t>Profesor(a): Juan Carlos Fernández Ángeles </a:t>
            </a:r>
            <a:endParaRPr lang="es-MX" sz="2500" dirty="0" smtClean="0">
              <a:solidFill>
                <a:schemeClr val="tx1"/>
              </a:solidFill>
              <a:latin typeface="Arial" pitchFamily="34" charset="0"/>
              <a:cs typeface="Arial" pitchFamily="34" charset="0"/>
            </a:endParaRPr>
          </a:p>
          <a:p>
            <a:pPr algn="l"/>
            <a:endParaRPr lang="es-MX" sz="2500" b="1" dirty="0" smtClean="0">
              <a:solidFill>
                <a:schemeClr val="tx1"/>
              </a:solidFill>
              <a:latin typeface="Arial" pitchFamily="34" charset="0"/>
              <a:cs typeface="Arial" pitchFamily="34" charset="0"/>
            </a:endParaRPr>
          </a:p>
          <a:p>
            <a:pPr algn="l"/>
            <a:endParaRPr lang="es-MX" sz="800" b="1" dirty="0" smtClean="0">
              <a:solidFill>
                <a:schemeClr val="tx1"/>
              </a:solidFill>
              <a:latin typeface="Arial" pitchFamily="34" charset="0"/>
              <a:cs typeface="Arial" pitchFamily="34" charset="0"/>
            </a:endParaRPr>
          </a:p>
          <a:p>
            <a:r>
              <a:rPr lang="es-MX" sz="2500" b="1" dirty="0" smtClean="0">
                <a:solidFill>
                  <a:schemeClr val="tx1"/>
                </a:solidFill>
                <a:latin typeface="Arial" pitchFamily="34" charset="0"/>
                <a:cs typeface="Arial" pitchFamily="34" charset="0"/>
              </a:rPr>
              <a:t>Periodo:  </a:t>
            </a:r>
            <a:r>
              <a:rPr lang="es-MX" sz="2500" dirty="0" smtClean="0">
                <a:solidFill>
                  <a:schemeClr val="tx1"/>
                </a:solidFill>
                <a:latin typeface="Arial" pitchFamily="34" charset="0"/>
                <a:cs typeface="Arial" pitchFamily="34" charset="0"/>
              </a:rPr>
              <a:t>Enero- Julio 2015</a:t>
            </a:r>
            <a:endParaRPr lang="es-MX" sz="25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99427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30212" y="1268760"/>
            <a:ext cx="8706284" cy="3879083"/>
          </a:xfrm>
          <a:prstGeom prst="rect">
            <a:avLst/>
          </a:prstGeom>
          <a:noFill/>
          <a:ln w="9525">
            <a:noFill/>
            <a:miter lim="800000"/>
            <a:headEnd/>
            <a:tailEnd/>
          </a:ln>
        </p:spPr>
        <p:txBody>
          <a:bodyPr wrap="square" lIns="115388" tIns="57694" rIns="115388" bIns="57694">
            <a:spAutoFit/>
          </a:bodyPr>
          <a:lstStyle/>
          <a:p>
            <a:pPr defTabSz="1154113">
              <a:spcBef>
                <a:spcPct val="50000"/>
              </a:spcBef>
            </a:pPr>
            <a:endParaRPr lang="es-MX" sz="2400" dirty="0" smtClean="0"/>
          </a:p>
          <a:p>
            <a:pPr algn="just" defTabSz="1154113">
              <a:spcBef>
                <a:spcPct val="50000"/>
              </a:spcBef>
            </a:pPr>
            <a:r>
              <a:rPr lang="es-MX" sz="2500" dirty="0" smtClean="0">
                <a:latin typeface="Arial" panose="020B0604020202020204" pitchFamily="34" charset="0"/>
                <a:cs typeface="Arial" panose="020B0604020202020204" pitchFamily="34" charset="0"/>
              </a:rPr>
              <a:t>La</a:t>
            </a:r>
            <a:r>
              <a:rPr lang="es-MX" sz="2500" dirty="0">
                <a:latin typeface="Arial" panose="020B0604020202020204" pitchFamily="34" charset="0"/>
                <a:cs typeface="Arial" panose="020B0604020202020204" pitchFamily="34" charset="0"/>
              </a:rPr>
              <a:t> Clasificación ABC es una metodología de segmentación de productos de acuerdo a criterios preestablecidos (indicadores de importancia, tales como el "costo unitario" y el "volumen anual demandado"). El criterio en el cual se basan la mayoría de expertos en la materia es el valor de los inventarios y los porcentajes de clasificación son relativamente arbitrarios.</a:t>
            </a:r>
          </a:p>
          <a:p>
            <a:pPr marL="514350" indent="-514350" defTabSz="1154113">
              <a:spcBef>
                <a:spcPct val="50000"/>
              </a:spcBef>
              <a:buFont typeface="Arial" charset="0"/>
              <a:buAutoNum type="arabicParenR" startAt="5"/>
            </a:pPr>
            <a:endParaRPr lang="es-ES" sz="2200" dirty="0">
              <a:solidFill>
                <a:srgbClr val="000066"/>
              </a:solidFill>
              <a:latin typeface="Arial" panose="020B0604020202020204" pitchFamily="34" charset="0"/>
              <a:ea typeface="Calibri" pitchFamily="34" charset="0"/>
              <a:cs typeface="Arial" panose="020B0604020202020204" pitchFamily="34" charset="0"/>
            </a:endParaRPr>
          </a:p>
        </p:txBody>
      </p:sp>
      <p:sp>
        <p:nvSpPr>
          <p:cNvPr id="5" name="1 Título"/>
          <p:cNvSpPr txBox="1">
            <a:spLocks/>
          </p:cNvSpPr>
          <p:nvPr/>
        </p:nvSpPr>
        <p:spPr>
          <a:xfrm>
            <a:off x="251520" y="-27384"/>
            <a:ext cx="864096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latin typeface="Arial" pitchFamily="34" charset="0"/>
                <a:cs typeface="Arial" pitchFamily="34" charset="0"/>
              </a:rPr>
              <a:t>Administración de inventarios  </a:t>
            </a:r>
            <a:endParaRPr lang="es-MX" dirty="0">
              <a:latin typeface="Arial" pitchFamily="34" charset="0"/>
              <a:cs typeface="Arial" pitchFamily="34" charset="0"/>
            </a:endParaRPr>
          </a:p>
        </p:txBody>
      </p:sp>
    </p:spTree>
    <p:extLst>
      <p:ext uri="{BB962C8B-B14F-4D97-AF65-F5344CB8AC3E}">
        <p14:creationId xmlns:p14="http://schemas.microsoft.com/office/powerpoint/2010/main" val="2766345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16632"/>
            <a:ext cx="8301608" cy="5616624"/>
          </a:xfrm>
        </p:spPr>
        <p:txBody>
          <a:bodyPr>
            <a:normAutofit/>
          </a:bodyPr>
          <a:lstStyle/>
          <a:p>
            <a:pPr marL="0" indent="0" algn="just">
              <a:buNone/>
            </a:pPr>
            <a:r>
              <a:rPr lang="es-MX" sz="4000" b="1" dirty="0" smtClean="0">
                <a:latin typeface="Arial" pitchFamily="34" charset="0"/>
                <a:cs typeface="Arial" pitchFamily="34" charset="0"/>
              </a:rPr>
              <a:t>Administración de inventarios</a:t>
            </a:r>
            <a:endParaRPr lang="es-MX" sz="4000" dirty="0" smtClean="0">
              <a:latin typeface="Arial" pitchFamily="34" charset="0"/>
              <a:cs typeface="Arial" pitchFamily="34" charset="0"/>
            </a:endParaRPr>
          </a:p>
          <a:p>
            <a:pPr marL="0" indent="0" algn="just">
              <a:buNone/>
            </a:pPr>
            <a:endParaRPr lang="es-MX" sz="2700" dirty="0" smtClean="0">
              <a:latin typeface="Arial" pitchFamily="34" charset="0"/>
              <a:cs typeface="Arial" pitchFamily="34" charset="0"/>
            </a:endParaRPr>
          </a:p>
          <a:p>
            <a:pPr marL="0" indent="0" algn="just">
              <a:buNone/>
            </a:pPr>
            <a:r>
              <a:rPr lang="es-MX" sz="2500" dirty="0">
                <a:latin typeface="Arial" pitchFamily="34" charset="0"/>
                <a:cs typeface="Arial" pitchFamily="34" charset="0"/>
              </a:rPr>
              <a:t>Política de Inventario según tipo de inventario.</a:t>
            </a:r>
          </a:p>
          <a:p>
            <a:pPr marL="0" indent="0" algn="just">
              <a:buNone/>
            </a:pPr>
            <a:endParaRPr lang="es-MX" sz="2500" dirty="0">
              <a:latin typeface="Arial" pitchFamily="34" charset="0"/>
              <a:cs typeface="Arial" pitchFamily="34" charset="0"/>
            </a:endParaRPr>
          </a:p>
          <a:p>
            <a:pPr marL="0" indent="0" algn="just">
              <a:buNone/>
            </a:pPr>
            <a:r>
              <a:rPr lang="es-MX" sz="2500" dirty="0">
                <a:latin typeface="Arial" pitchFamily="34" charset="0"/>
                <a:cs typeface="Arial" pitchFamily="34" charset="0"/>
              </a:rPr>
              <a:t>– A: Control exhaustivo – bajo inventario, demanda precisa</a:t>
            </a:r>
          </a:p>
          <a:p>
            <a:pPr marL="0" indent="0" algn="just">
              <a:buNone/>
            </a:pPr>
            <a:r>
              <a:rPr lang="es-MX" sz="2500" dirty="0">
                <a:latin typeface="Arial" pitchFamily="34" charset="0"/>
                <a:cs typeface="Arial" pitchFamily="34" charset="0"/>
              </a:rPr>
              <a:t>– B: Menos atención que los A. </a:t>
            </a:r>
          </a:p>
          <a:p>
            <a:pPr marL="0" indent="0" algn="just">
              <a:buNone/>
            </a:pPr>
            <a:r>
              <a:rPr lang="es-MX" sz="2500" dirty="0">
                <a:latin typeface="Arial" pitchFamily="34" charset="0"/>
                <a:cs typeface="Arial" pitchFamily="34" charset="0"/>
              </a:rPr>
              <a:t>– C: Baja periodicidad en revisión de parámetros. Bajo costo del inventario</a:t>
            </a:r>
          </a:p>
        </p:txBody>
      </p:sp>
    </p:spTree>
    <p:extLst>
      <p:ext uri="{BB962C8B-B14F-4D97-AF65-F5344CB8AC3E}">
        <p14:creationId xmlns:p14="http://schemas.microsoft.com/office/powerpoint/2010/main" val="2640864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04664"/>
            <a:ext cx="8229600" cy="4896544"/>
          </a:xfrm>
        </p:spPr>
        <p:txBody>
          <a:bodyPr>
            <a:noAutofit/>
          </a:bodyPr>
          <a:lstStyle/>
          <a:p>
            <a:pPr marL="0" indent="0" algn="just">
              <a:buNone/>
            </a:pPr>
            <a:r>
              <a:rPr lang="es-MX" sz="2500" dirty="0" smtClean="0">
                <a:latin typeface="Arial" pitchFamily="34" charset="0"/>
                <a:cs typeface="Arial" pitchFamily="34" charset="0"/>
              </a:rPr>
              <a:t>Tipos de Inventario:</a:t>
            </a:r>
          </a:p>
          <a:p>
            <a:pPr marL="0" indent="0" algn="just">
              <a:buNone/>
            </a:pPr>
            <a:endParaRPr lang="es-MX" sz="2500" dirty="0" smtClean="0">
              <a:latin typeface="Arial" pitchFamily="34" charset="0"/>
              <a:cs typeface="Arial" pitchFamily="34" charset="0"/>
            </a:endParaRPr>
          </a:p>
          <a:p>
            <a:pPr marL="0" indent="0" algn="just">
              <a:buNone/>
            </a:pPr>
            <a:r>
              <a:rPr lang="es-MX" sz="2500" dirty="0" smtClean="0">
                <a:latin typeface="Arial" pitchFamily="34" charset="0"/>
                <a:cs typeface="Arial" pitchFamily="34" charset="0"/>
              </a:rPr>
              <a:t>Materias </a:t>
            </a:r>
            <a:r>
              <a:rPr lang="es-MX" sz="2500" dirty="0">
                <a:latin typeface="Arial" pitchFamily="34" charset="0"/>
                <a:cs typeface="Arial" pitchFamily="34" charset="0"/>
              </a:rPr>
              <a:t>primas. Son aquellas que no han sufrido ningún cambio previo al proceso de producción y son utilizadas directamente en el mismo. </a:t>
            </a:r>
          </a:p>
          <a:p>
            <a:pPr marL="0" indent="0" algn="just">
              <a:buNone/>
            </a:pPr>
            <a:r>
              <a:rPr lang="es-MX" sz="2500" dirty="0">
                <a:latin typeface="Arial" pitchFamily="34" charset="0"/>
                <a:cs typeface="Arial" pitchFamily="34" charset="0"/>
              </a:rPr>
              <a:t> </a:t>
            </a:r>
          </a:p>
          <a:p>
            <a:pPr marL="0" indent="0" algn="just">
              <a:buNone/>
            </a:pPr>
            <a:r>
              <a:rPr lang="es-MX" sz="2500" dirty="0">
                <a:latin typeface="Arial" pitchFamily="34" charset="0"/>
                <a:cs typeface="Arial" pitchFamily="34" charset="0"/>
              </a:rPr>
              <a:t>Materias en proceso. Se utilizan en la elaboración del producto y su aspecto ha cambiado por resultado del proceso de producción. </a:t>
            </a:r>
          </a:p>
          <a:p>
            <a:pPr marL="0" indent="0" algn="just">
              <a:buNone/>
            </a:pPr>
            <a:r>
              <a:rPr lang="es-MX" sz="2500" dirty="0">
                <a:latin typeface="Arial" pitchFamily="34" charset="0"/>
                <a:cs typeface="Arial" pitchFamily="34" charset="0"/>
              </a:rPr>
              <a:t> </a:t>
            </a:r>
          </a:p>
          <a:p>
            <a:pPr marL="0" indent="0" algn="just">
              <a:buNone/>
            </a:pPr>
            <a:r>
              <a:rPr lang="es-MX" sz="2500" dirty="0">
                <a:latin typeface="Arial" pitchFamily="34" charset="0"/>
                <a:cs typeface="Arial" pitchFamily="34" charset="0"/>
              </a:rPr>
              <a:t>Productos terminados. Son los que están terminados para el almacenamiento y venta posterior </a:t>
            </a:r>
          </a:p>
          <a:p>
            <a:pPr marL="0" indent="0" algn="just">
              <a:buNone/>
            </a:pPr>
            <a:r>
              <a:rPr lang="es-MX" sz="2500" dirty="0">
                <a:latin typeface="Arial" pitchFamily="34" charset="0"/>
                <a:cs typeface="Arial" pitchFamily="34" charset="0"/>
              </a:rPr>
              <a:t> </a:t>
            </a:r>
          </a:p>
        </p:txBody>
      </p:sp>
    </p:spTree>
    <p:extLst>
      <p:ext uri="{BB962C8B-B14F-4D97-AF65-F5344CB8AC3E}">
        <p14:creationId xmlns:p14="http://schemas.microsoft.com/office/powerpoint/2010/main" val="3520467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8496944" cy="2016224"/>
          </a:xfrm>
        </p:spPr>
        <p:txBody>
          <a:bodyPr>
            <a:noAutofit/>
          </a:bodyPr>
          <a:lstStyle/>
          <a:p>
            <a:pPr marL="0" indent="0" algn="just">
              <a:buNone/>
            </a:pPr>
            <a:endParaRPr lang="es-MX" sz="2500" dirty="0" smtClean="0">
              <a:latin typeface="Arial" pitchFamily="34" charset="0"/>
              <a:cs typeface="Arial" pitchFamily="34" charset="0"/>
            </a:endParaRPr>
          </a:p>
          <a:p>
            <a:pPr marL="0" indent="0" algn="just">
              <a:buNone/>
            </a:pPr>
            <a:r>
              <a:rPr lang="es-MX" sz="2500" dirty="0">
                <a:latin typeface="Arial" pitchFamily="34" charset="0"/>
                <a:cs typeface="Arial" pitchFamily="34" charset="0"/>
              </a:rPr>
              <a:t>Materiales y Suministros. No forman parte del producto, pero son piezas fundamentales para el buen funcionamiento de las maquinas utilizadas en el proceso productivo. </a:t>
            </a:r>
            <a:endParaRPr lang="es-MX" sz="2500" dirty="0">
              <a:latin typeface="Arial" pitchFamily="34" charset="0"/>
              <a:cs typeface="Arial" pitchFamily="34" charset="0"/>
            </a:endParaRPr>
          </a:p>
        </p:txBody>
      </p:sp>
      <p:pic>
        <p:nvPicPr>
          <p:cNvPr id="6146" name="Picture 2" descr="http://previews.123rf.com/images/limbi007/limbi0071303/limbi007130300196/18566060-Orange-cartoon-characters-with-laptop-headset-and-pallets-on-the-white-background--Stock-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6105" y="2120047"/>
            <a:ext cx="3189945" cy="3189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845632" y="5309992"/>
            <a:ext cx="997389" cy="261610"/>
          </a:xfrm>
          <a:prstGeom prst="rect">
            <a:avLst/>
          </a:prstGeom>
        </p:spPr>
        <p:txBody>
          <a:bodyPr wrap="none">
            <a:spAutoFit/>
          </a:bodyPr>
          <a:lstStyle/>
          <a:p>
            <a:r>
              <a:rPr lang="es-MX" sz="1100" dirty="0">
                <a:solidFill>
                  <a:srgbClr val="7D7D7D"/>
                </a:solidFill>
                <a:latin typeface="arial" panose="020B0604020202020204" pitchFamily="34" charset="0"/>
                <a:hlinkClick r:id="rId4"/>
              </a:rPr>
              <a:t>es.123rf.com</a:t>
            </a:r>
            <a:endParaRPr lang="es-MX" sz="1100" dirty="0"/>
          </a:p>
        </p:txBody>
      </p:sp>
    </p:spTree>
    <p:extLst>
      <p:ext uri="{BB962C8B-B14F-4D97-AF65-F5344CB8AC3E}">
        <p14:creationId xmlns:p14="http://schemas.microsoft.com/office/powerpoint/2010/main" val="2473604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8496944" cy="2016224"/>
          </a:xfrm>
        </p:spPr>
        <p:txBody>
          <a:bodyPr>
            <a:noAutofit/>
          </a:bodyPr>
          <a:lstStyle/>
          <a:p>
            <a:pPr marL="0" indent="0" algn="just">
              <a:buNone/>
            </a:pPr>
            <a:endParaRPr lang="es-MX" sz="2500" dirty="0" smtClean="0">
              <a:latin typeface="Arial" pitchFamily="34" charset="0"/>
              <a:cs typeface="Arial" pitchFamily="34" charset="0"/>
            </a:endParaRPr>
          </a:p>
          <a:p>
            <a:pPr marL="0" indent="0">
              <a:buNone/>
            </a:pPr>
            <a:r>
              <a:rPr lang="es-MX" sz="2800" dirty="0" smtClean="0"/>
              <a:t>Tipos de rotación de producto:</a:t>
            </a:r>
          </a:p>
          <a:p>
            <a:endParaRPr lang="es-MX" sz="2800" dirty="0" smtClean="0"/>
          </a:p>
          <a:p>
            <a:r>
              <a:rPr lang="es-MX" sz="2800" dirty="0" smtClean="0"/>
              <a:t>Lo </a:t>
            </a:r>
            <a:r>
              <a:rPr lang="es-MX" sz="2800" dirty="0"/>
              <a:t>Primero que Entra, es lo Primero que Sale.</a:t>
            </a:r>
          </a:p>
          <a:p>
            <a:endParaRPr lang="es-MX" sz="2800" dirty="0"/>
          </a:p>
          <a:p>
            <a:r>
              <a:rPr lang="es-MX" sz="2800" dirty="0"/>
              <a:t>El último en entrar será el primero en salir.</a:t>
            </a:r>
          </a:p>
          <a:p>
            <a:endParaRPr lang="es-MX" sz="2800" dirty="0"/>
          </a:p>
          <a:p>
            <a:r>
              <a:rPr lang="es-MX" sz="2800" dirty="0"/>
              <a:t>Por fecha de vencimiento o fecha de fabricación.</a:t>
            </a:r>
          </a:p>
          <a:p>
            <a:endParaRPr lang="es-MX" sz="2800" dirty="0"/>
          </a:p>
          <a:p>
            <a:r>
              <a:rPr lang="es-MX" sz="2800" dirty="0"/>
              <a:t>Por lotes.</a:t>
            </a:r>
          </a:p>
        </p:txBody>
      </p:sp>
    </p:spTree>
    <p:extLst>
      <p:ext uri="{BB962C8B-B14F-4D97-AF65-F5344CB8AC3E}">
        <p14:creationId xmlns:p14="http://schemas.microsoft.com/office/powerpoint/2010/main" val="3703581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0" indent="0"/>
            <a:r>
              <a:rPr lang="es-MX" b="1" dirty="0">
                <a:latin typeface="Arial" pitchFamily="34" charset="0"/>
                <a:cs typeface="Arial" pitchFamily="34" charset="0"/>
              </a:rPr>
              <a:t>Referencias</a:t>
            </a:r>
          </a:p>
        </p:txBody>
      </p:sp>
      <p:sp>
        <p:nvSpPr>
          <p:cNvPr id="3" name="2 Marcador de contenido"/>
          <p:cNvSpPr>
            <a:spLocks noGrp="1"/>
          </p:cNvSpPr>
          <p:nvPr>
            <p:ph idx="1"/>
          </p:nvPr>
        </p:nvSpPr>
        <p:spPr>
          <a:xfrm>
            <a:off x="457200" y="1600201"/>
            <a:ext cx="8229600" cy="3989039"/>
          </a:xfrm>
        </p:spPr>
        <p:txBody>
          <a:bodyPr>
            <a:normAutofit/>
          </a:bodyPr>
          <a:lstStyle/>
          <a:p>
            <a:r>
              <a:rPr lang="es-MX" sz="2800" dirty="0">
                <a:hlinkClick r:id="rId3"/>
              </a:rPr>
              <a:t>http://books.google.com.mx/books?id=B6LAqCoPSeoC&amp;pg=PA545&amp;dq=costo+de+inventario</a:t>
            </a:r>
            <a:endParaRPr lang="es-MX" sz="2800" dirty="0"/>
          </a:p>
          <a:p>
            <a:endParaRPr lang="es-MX" sz="2800" dirty="0"/>
          </a:p>
          <a:p>
            <a:r>
              <a:rPr lang="es-MX" sz="2800" dirty="0">
                <a:hlinkClick r:id="rId4"/>
              </a:rPr>
              <a:t>http://</a:t>
            </a:r>
            <a:r>
              <a:rPr lang="es-MX" sz="2800" dirty="0" smtClean="0">
                <a:hlinkClick r:id="rId4"/>
              </a:rPr>
              <a:t>books.google.com.mx/books?id=W4vBVvEGjS8C&amp;pg=PA113&amp;dq=calculo+de+lote+economico</a:t>
            </a:r>
            <a:endParaRPr lang="es-MX" sz="2800" dirty="0" smtClean="0"/>
          </a:p>
          <a:p>
            <a:pPr marL="0" indent="0" algn="just">
              <a:buNone/>
            </a:pPr>
            <a:endParaRPr lang="es-MX" sz="2500" dirty="0" smtClean="0">
              <a:latin typeface="Arial" pitchFamily="34" charset="0"/>
              <a:cs typeface="Arial" pitchFamily="34" charset="0"/>
            </a:endParaRPr>
          </a:p>
          <a:p>
            <a:pPr algn="just"/>
            <a:r>
              <a:rPr lang="es-MX" sz="2800" dirty="0"/>
              <a:t>Barry </a:t>
            </a:r>
            <a:r>
              <a:rPr lang="es-MX" sz="2800" dirty="0" err="1"/>
              <a:t>Render</a:t>
            </a:r>
            <a:r>
              <a:rPr lang="es-MX" sz="2500" dirty="0" smtClean="0">
                <a:latin typeface="Arial" pitchFamily="34" charset="0"/>
                <a:cs typeface="Arial" pitchFamily="34" charset="0"/>
              </a:rPr>
              <a:t>. (2010). </a:t>
            </a:r>
            <a:r>
              <a:rPr lang="es-MX" sz="2800" b="1" dirty="0"/>
              <a:t>Principios de administración de </a:t>
            </a:r>
            <a:r>
              <a:rPr lang="es-MX" sz="2800" b="1" dirty="0" smtClean="0"/>
              <a:t>operaciones</a:t>
            </a:r>
            <a:r>
              <a:rPr lang="es-MX" sz="2500" dirty="0" smtClean="0">
                <a:latin typeface="Arial" pitchFamily="34" charset="0"/>
                <a:cs typeface="Arial" pitchFamily="34" charset="0"/>
              </a:rPr>
              <a:t>.2010. Editorial </a:t>
            </a:r>
            <a:r>
              <a:rPr lang="es-MX" sz="2500" dirty="0" err="1" smtClean="0">
                <a:latin typeface="Arial" pitchFamily="34" charset="0"/>
                <a:cs typeface="Arial" pitchFamily="34" charset="0"/>
              </a:rPr>
              <a:t>McGrawHill</a:t>
            </a:r>
            <a:r>
              <a:rPr lang="es-MX" sz="2500" dirty="0" smtClean="0">
                <a:latin typeface="Arial" pitchFamily="34" charset="0"/>
                <a:cs typeface="Arial" pitchFamily="34" charset="0"/>
              </a:rPr>
              <a:t> </a:t>
            </a:r>
            <a:endParaRPr lang="es-MX" sz="2500" dirty="0">
              <a:latin typeface="Arial" pitchFamily="34" charset="0"/>
              <a:cs typeface="Arial" pitchFamily="34" charset="0"/>
            </a:endParaRPr>
          </a:p>
        </p:txBody>
      </p:sp>
    </p:spTree>
    <p:extLst>
      <p:ext uri="{BB962C8B-B14F-4D97-AF65-F5344CB8AC3E}">
        <p14:creationId xmlns:p14="http://schemas.microsoft.com/office/powerpoint/2010/main" val="1610794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251520" y="188640"/>
            <a:ext cx="8640960" cy="1143000"/>
          </a:xfrm>
        </p:spPr>
        <p:txBody>
          <a:bodyPr>
            <a:noAutofit/>
          </a:bodyPr>
          <a:lstStyle/>
          <a:p>
            <a:r>
              <a:rPr lang="es-MX" dirty="0" smtClean="0">
                <a:latin typeface="Arial" pitchFamily="34" charset="0"/>
                <a:cs typeface="Arial" pitchFamily="34" charset="0"/>
              </a:rPr>
              <a:t>Administración de inventarios</a:t>
            </a:r>
            <a:r>
              <a:rPr lang="es-MX" dirty="0" smtClean="0">
                <a:latin typeface="Arial" pitchFamily="34" charset="0"/>
                <a:cs typeface="Arial" pitchFamily="34" charset="0"/>
              </a:rPr>
              <a:t>  </a:t>
            </a:r>
            <a:endParaRPr lang="es-MX" dirty="0">
              <a:latin typeface="Arial" pitchFamily="34" charset="0"/>
              <a:cs typeface="Arial" pitchFamily="34" charset="0"/>
            </a:endParaRPr>
          </a:p>
        </p:txBody>
      </p:sp>
      <p:sp>
        <p:nvSpPr>
          <p:cNvPr id="3" name="2 Marcador de contenido"/>
          <p:cNvSpPr>
            <a:spLocks noGrp="1"/>
          </p:cNvSpPr>
          <p:nvPr>
            <p:ph idx="1"/>
          </p:nvPr>
        </p:nvSpPr>
        <p:spPr>
          <a:xfrm>
            <a:off x="251520" y="1556792"/>
            <a:ext cx="8424936" cy="4032448"/>
          </a:xfrm>
        </p:spPr>
        <p:txBody>
          <a:bodyPr>
            <a:noAutofit/>
          </a:bodyPr>
          <a:lstStyle/>
          <a:p>
            <a:pPr marL="0" indent="0" algn="ctr">
              <a:buNone/>
            </a:pPr>
            <a:r>
              <a:rPr lang="es-MX" sz="2500" dirty="0" smtClean="0">
                <a:latin typeface="Arial" panose="020B0604020202020204" pitchFamily="34" charset="0"/>
                <a:cs typeface="Arial" panose="020B0604020202020204" pitchFamily="34" charset="0"/>
              </a:rPr>
              <a:t>Resumen </a:t>
            </a:r>
          </a:p>
          <a:p>
            <a:pPr marL="0" indent="0" algn="ctr">
              <a:buNone/>
            </a:pPr>
            <a:r>
              <a:rPr lang="es-MX" sz="2500" dirty="0" smtClean="0">
                <a:latin typeface="Arial" panose="020B0604020202020204" pitchFamily="34" charset="0"/>
                <a:cs typeface="Arial" panose="020B0604020202020204" pitchFamily="34" charset="0"/>
              </a:rPr>
              <a:t> </a:t>
            </a:r>
            <a:endParaRPr lang="es-MX" sz="2500" b="1" dirty="0">
              <a:latin typeface="Arial" pitchFamily="34" charset="0"/>
              <a:cs typeface="Arial" pitchFamily="34" charset="0"/>
            </a:endParaRPr>
          </a:p>
          <a:p>
            <a:pPr marL="0" indent="0" algn="just">
              <a:buNone/>
            </a:pPr>
            <a:r>
              <a:rPr lang="es-MX" sz="2800" dirty="0"/>
              <a:t>Aumentar la rentabilidad de la organización por medio de una correcta utilización del inventario, prediciendo el impacto de las políticas corporativas en los niveles de stock, y minimizando el costo total de las actividades logísticas asegurando el nivel de servicio entregado al cliente.</a:t>
            </a:r>
          </a:p>
          <a:p>
            <a:pPr marL="0" indent="0" algn="just">
              <a:buNone/>
            </a:pPr>
            <a:endParaRPr lang="es-MX" sz="2500" b="1" dirty="0">
              <a:latin typeface="Arial" pitchFamily="34" charset="0"/>
              <a:cs typeface="Arial" pitchFamily="34" charset="0"/>
            </a:endParaRPr>
          </a:p>
        </p:txBody>
      </p:sp>
    </p:spTree>
    <p:extLst>
      <p:ext uri="{BB962C8B-B14F-4D97-AF65-F5344CB8AC3E}">
        <p14:creationId xmlns:p14="http://schemas.microsoft.com/office/powerpoint/2010/main" val="286271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556792"/>
            <a:ext cx="8424936" cy="4032448"/>
          </a:xfrm>
        </p:spPr>
        <p:txBody>
          <a:bodyPr>
            <a:noAutofit/>
          </a:bodyPr>
          <a:lstStyle/>
          <a:p>
            <a:pPr marL="0" indent="0" algn="ctr">
              <a:buNone/>
            </a:pPr>
            <a:r>
              <a:rPr lang="es-MX" sz="2500" dirty="0" smtClean="0">
                <a:latin typeface="Arial" panose="020B0604020202020204" pitchFamily="34" charset="0"/>
                <a:cs typeface="Arial" panose="020B0604020202020204" pitchFamily="34" charset="0"/>
              </a:rPr>
              <a:t>Abstract</a:t>
            </a:r>
          </a:p>
          <a:p>
            <a:pPr marL="0" indent="0" algn="just">
              <a:buNone/>
            </a:pPr>
            <a:r>
              <a:rPr lang="es-MX" sz="2500" dirty="0" smtClean="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Increase the profitability of the organization through the correct use of the inventory, predicting the impact of corporate stock levels policies, and minimizing the total cost of logistics activities by ensuring the level of service delivered to the customer.</a:t>
            </a:r>
            <a:endParaRPr lang="es-MX" sz="2500" b="1" dirty="0">
              <a:latin typeface="Arial" pitchFamily="34" charset="0"/>
              <a:cs typeface="Arial" pitchFamily="34" charset="0"/>
            </a:endParaRPr>
          </a:p>
        </p:txBody>
      </p:sp>
      <p:sp>
        <p:nvSpPr>
          <p:cNvPr id="4" name="1 Título"/>
          <p:cNvSpPr txBox="1">
            <a:spLocks/>
          </p:cNvSpPr>
          <p:nvPr/>
        </p:nvSpPr>
        <p:spPr>
          <a:xfrm>
            <a:off x="251520" y="260648"/>
            <a:ext cx="864096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mtClean="0">
                <a:latin typeface="Arial" pitchFamily="34" charset="0"/>
                <a:cs typeface="Arial" pitchFamily="34" charset="0"/>
              </a:rPr>
              <a:t>Administración de inventarios  </a:t>
            </a:r>
            <a:endParaRPr lang="es-MX" dirty="0">
              <a:latin typeface="Arial" pitchFamily="34" charset="0"/>
              <a:cs typeface="Arial" pitchFamily="34" charset="0"/>
            </a:endParaRPr>
          </a:p>
        </p:txBody>
      </p:sp>
    </p:spTree>
    <p:extLst>
      <p:ext uri="{BB962C8B-B14F-4D97-AF65-F5344CB8AC3E}">
        <p14:creationId xmlns:p14="http://schemas.microsoft.com/office/powerpoint/2010/main" val="2971886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76672"/>
            <a:ext cx="8424936" cy="5184576"/>
          </a:xfrm>
        </p:spPr>
        <p:txBody>
          <a:bodyPr>
            <a:noAutofit/>
          </a:bodyPr>
          <a:lstStyle/>
          <a:p>
            <a:pPr marL="0" indent="0" algn="ctr">
              <a:buNone/>
            </a:pPr>
            <a:r>
              <a:rPr lang="es-MX" sz="2500" b="1" dirty="0" smtClean="0">
                <a:latin typeface="Arial" pitchFamily="34" charset="0"/>
                <a:cs typeface="Arial" pitchFamily="34" charset="0"/>
              </a:rPr>
              <a:t>Keywords</a:t>
            </a:r>
            <a:r>
              <a:rPr lang="es-MX" sz="2500" dirty="0">
                <a:latin typeface="Arial" pitchFamily="34" charset="0"/>
                <a:cs typeface="Arial" pitchFamily="34" charset="0"/>
              </a:rPr>
              <a:t>: </a:t>
            </a:r>
            <a:endParaRPr lang="es-MX" sz="2500" dirty="0" smtClean="0">
              <a:latin typeface="Arial" pitchFamily="34" charset="0"/>
              <a:cs typeface="Arial" pitchFamily="34" charset="0"/>
            </a:endParaRPr>
          </a:p>
          <a:p>
            <a:pPr marL="0" indent="0">
              <a:buNone/>
            </a:pPr>
            <a:r>
              <a:rPr lang="es-MX" sz="2500" dirty="0" err="1">
                <a:latin typeface="Arial" pitchFamily="34" charset="0"/>
                <a:cs typeface="Arial" pitchFamily="34" charset="0"/>
              </a:rPr>
              <a:t>inventories</a:t>
            </a:r>
            <a:endParaRPr lang="es-MX" sz="2500" dirty="0">
              <a:latin typeface="Arial" pitchFamily="34" charset="0"/>
              <a:cs typeface="Arial" pitchFamily="34" charset="0"/>
            </a:endParaRPr>
          </a:p>
          <a:p>
            <a:pPr marL="0" indent="0">
              <a:buNone/>
            </a:pPr>
            <a:endParaRPr lang="es-MX" sz="2500" dirty="0">
              <a:latin typeface="Arial" pitchFamily="34" charset="0"/>
              <a:cs typeface="Arial" pitchFamily="34" charset="0"/>
            </a:endParaRPr>
          </a:p>
          <a:p>
            <a:pPr marL="0" indent="0">
              <a:buNone/>
            </a:pPr>
            <a:r>
              <a:rPr lang="es-MX" sz="2500" dirty="0" err="1">
                <a:latin typeface="Arial" pitchFamily="34" charset="0"/>
                <a:cs typeface="Arial" pitchFamily="34" charset="0"/>
              </a:rPr>
              <a:t>administration</a:t>
            </a:r>
            <a:endParaRPr lang="es-MX" sz="2500" dirty="0">
              <a:latin typeface="Arial" pitchFamily="34" charset="0"/>
              <a:cs typeface="Arial" pitchFamily="34" charset="0"/>
            </a:endParaRPr>
          </a:p>
          <a:p>
            <a:pPr marL="0" indent="0">
              <a:buNone/>
            </a:pPr>
            <a:endParaRPr lang="es-MX" sz="2500" dirty="0">
              <a:latin typeface="Arial" pitchFamily="34" charset="0"/>
              <a:cs typeface="Arial" pitchFamily="34" charset="0"/>
            </a:endParaRPr>
          </a:p>
          <a:p>
            <a:pPr marL="0" indent="0">
              <a:buNone/>
            </a:pPr>
            <a:r>
              <a:rPr lang="es-MX" sz="2500" dirty="0" err="1">
                <a:latin typeface="Arial" pitchFamily="34" charset="0"/>
                <a:cs typeface="Arial" pitchFamily="34" charset="0"/>
              </a:rPr>
              <a:t>product</a:t>
            </a:r>
            <a:endParaRPr lang="es-MX" sz="2500" dirty="0">
              <a:latin typeface="Arial" pitchFamily="34" charset="0"/>
              <a:cs typeface="Arial" pitchFamily="34" charset="0"/>
            </a:endParaRPr>
          </a:p>
          <a:p>
            <a:pPr marL="0" indent="0">
              <a:buNone/>
            </a:pPr>
            <a:endParaRPr lang="es-MX" sz="2500" dirty="0">
              <a:latin typeface="Arial" pitchFamily="34" charset="0"/>
              <a:cs typeface="Arial" pitchFamily="34" charset="0"/>
            </a:endParaRPr>
          </a:p>
          <a:p>
            <a:pPr marL="0" indent="0">
              <a:buNone/>
            </a:pPr>
            <a:r>
              <a:rPr lang="es-MX" sz="2500" dirty="0">
                <a:latin typeface="Arial" pitchFamily="34" charset="0"/>
                <a:cs typeface="Arial" pitchFamily="34" charset="0"/>
              </a:rPr>
              <a:t>manufacture</a:t>
            </a:r>
            <a:r>
              <a:rPr lang="es-MX" sz="2500" dirty="0" smtClean="0">
                <a:latin typeface="Arial" pitchFamily="34" charset="0"/>
                <a:cs typeface="Arial" pitchFamily="34" charset="0"/>
              </a:rPr>
              <a:t> </a:t>
            </a:r>
            <a:endParaRPr lang="es-MX" sz="2500" dirty="0" smtClean="0">
              <a:latin typeface="Arial" pitchFamily="34" charset="0"/>
              <a:cs typeface="Arial" pitchFamily="34" charset="0"/>
            </a:endParaRPr>
          </a:p>
          <a:p>
            <a:pPr marL="0" indent="0">
              <a:buNone/>
            </a:pPr>
            <a:endParaRPr lang="es-MX" sz="2500" dirty="0" smtClean="0">
              <a:latin typeface="Arial" pitchFamily="34" charset="0"/>
              <a:cs typeface="Arial" pitchFamily="34" charset="0"/>
            </a:endParaRPr>
          </a:p>
          <a:p>
            <a:pPr marL="0" indent="0">
              <a:buNone/>
            </a:pPr>
            <a:endParaRPr lang="es-MX" sz="2500" dirty="0">
              <a:latin typeface="Arial" pitchFamily="34" charset="0"/>
              <a:cs typeface="Arial" pitchFamily="34" charset="0"/>
            </a:endParaRPr>
          </a:p>
          <a:p>
            <a:pPr marL="0" indent="0">
              <a:buNone/>
            </a:pPr>
            <a:endParaRPr lang="es-MX" sz="2500" dirty="0" smtClean="0">
              <a:latin typeface="Arial" pitchFamily="34" charset="0"/>
              <a:cs typeface="Arial" pitchFamily="34" charset="0"/>
            </a:endParaRPr>
          </a:p>
        </p:txBody>
      </p:sp>
    </p:spTree>
    <p:extLst>
      <p:ext uri="{BB962C8B-B14F-4D97-AF65-F5344CB8AC3E}">
        <p14:creationId xmlns:p14="http://schemas.microsoft.com/office/powerpoint/2010/main" val="3376429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3 Rectángulo"/>
          <p:cNvSpPr/>
          <p:nvPr/>
        </p:nvSpPr>
        <p:spPr>
          <a:xfrm>
            <a:off x="269397" y="727525"/>
            <a:ext cx="8634915" cy="2631490"/>
          </a:xfrm>
          <a:prstGeom prst="rect">
            <a:avLst/>
          </a:prstGeom>
        </p:spPr>
        <p:txBody>
          <a:bodyPr wrap="square">
            <a:spAutoFit/>
          </a:bodyPr>
          <a:lstStyle/>
          <a:p>
            <a:pPr algn="just"/>
            <a:endParaRPr lang="es-MX" sz="4000" dirty="0" smtClean="0">
              <a:latin typeface="Arial" pitchFamily="34" charset="0"/>
              <a:cs typeface="Arial" pitchFamily="34" charset="0"/>
            </a:endParaRPr>
          </a:p>
          <a:p>
            <a:pPr algn="just"/>
            <a:endParaRPr lang="es-MX" sz="2500" dirty="0">
              <a:latin typeface="Arial" pitchFamily="34" charset="0"/>
              <a:cs typeface="Arial" pitchFamily="34" charset="0"/>
            </a:endParaRPr>
          </a:p>
          <a:p>
            <a:pPr algn="just"/>
            <a:r>
              <a:rPr lang="es-MX" sz="2500" dirty="0">
                <a:latin typeface="Arial" pitchFamily="34" charset="0"/>
                <a:cs typeface="Arial" pitchFamily="34" charset="0"/>
              </a:rPr>
              <a:t>El conjunto de productos y/o recursos utilizados en una organización (materias primas, productos terminados, repuestos, producto en proceso) empleados para satisfacer una demanda futura.</a:t>
            </a:r>
          </a:p>
        </p:txBody>
      </p:sp>
      <p:sp>
        <p:nvSpPr>
          <p:cNvPr id="3" name="1 Título"/>
          <p:cNvSpPr>
            <a:spLocks noGrp="1"/>
          </p:cNvSpPr>
          <p:nvPr>
            <p:ph type="title"/>
          </p:nvPr>
        </p:nvSpPr>
        <p:spPr>
          <a:xfrm>
            <a:off x="251520" y="185369"/>
            <a:ext cx="8640960" cy="1143000"/>
          </a:xfrm>
        </p:spPr>
        <p:txBody>
          <a:bodyPr>
            <a:noAutofit/>
          </a:bodyPr>
          <a:lstStyle/>
          <a:p>
            <a:r>
              <a:rPr lang="es-MX" dirty="0" smtClean="0">
                <a:latin typeface="Arial" pitchFamily="34" charset="0"/>
                <a:cs typeface="Arial" pitchFamily="34" charset="0"/>
              </a:rPr>
              <a:t>Administración de inventarios</a:t>
            </a:r>
            <a:r>
              <a:rPr lang="es-MX" dirty="0" smtClean="0">
                <a:latin typeface="Arial" pitchFamily="34" charset="0"/>
                <a:cs typeface="Arial" pitchFamily="34" charset="0"/>
              </a:rPr>
              <a:t>  </a:t>
            </a:r>
            <a:endParaRPr lang="es-MX" dirty="0">
              <a:latin typeface="Arial" pitchFamily="34" charset="0"/>
              <a:cs typeface="Arial" pitchFamily="34" charset="0"/>
            </a:endParaRPr>
          </a:p>
        </p:txBody>
      </p:sp>
      <p:pic>
        <p:nvPicPr>
          <p:cNvPr id="1026" name="Picture 2" descr="http://www.eoi.es/blogs/mintecon/files/2014/03/imag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924944"/>
            <a:ext cx="2750145" cy="275014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479361" y="5490423"/>
            <a:ext cx="1415772" cy="261610"/>
          </a:xfrm>
          <a:prstGeom prst="rect">
            <a:avLst/>
          </a:prstGeom>
        </p:spPr>
        <p:txBody>
          <a:bodyPr wrap="none">
            <a:spAutoFit/>
          </a:bodyPr>
          <a:lstStyle/>
          <a:p>
            <a:r>
              <a:rPr lang="es-MX" sz="1100" dirty="0">
                <a:solidFill>
                  <a:srgbClr val="7D7D7D"/>
                </a:solidFill>
                <a:latin typeface="arial" panose="020B0604020202020204" pitchFamily="34" charset="0"/>
                <a:hlinkClick r:id="rId4"/>
              </a:rPr>
              <a:t>www.mindomo.com</a:t>
            </a:r>
            <a:endParaRPr lang="es-MX" sz="1100" dirty="0"/>
          </a:p>
        </p:txBody>
      </p:sp>
    </p:spTree>
    <p:extLst>
      <p:ext uri="{BB962C8B-B14F-4D97-AF65-F5344CB8AC3E}">
        <p14:creationId xmlns:p14="http://schemas.microsoft.com/office/powerpoint/2010/main" val="2603042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39859"/>
            <a:ext cx="8712968" cy="4032448"/>
          </a:xfrm>
        </p:spPr>
        <p:txBody>
          <a:bodyPr>
            <a:normAutofit/>
          </a:bodyPr>
          <a:lstStyle/>
          <a:p>
            <a:pPr marL="0" indent="0" algn="just">
              <a:buNone/>
            </a:pPr>
            <a:r>
              <a:rPr lang="es-MX" sz="2500" dirty="0">
                <a:latin typeface="Arial" pitchFamily="34" charset="0"/>
                <a:cs typeface="Arial" pitchFamily="34" charset="0"/>
              </a:rPr>
              <a:t>Por qué mantener Inventario</a:t>
            </a:r>
            <a:r>
              <a:rPr lang="es-MX" sz="2500" dirty="0" smtClean="0">
                <a:latin typeface="Arial" pitchFamily="34" charset="0"/>
                <a:cs typeface="Arial" pitchFamily="34" charset="0"/>
              </a:rPr>
              <a:t>?</a:t>
            </a:r>
          </a:p>
          <a:p>
            <a:pPr marL="0" indent="0" algn="just">
              <a:buNone/>
            </a:pPr>
            <a:endParaRPr lang="es-MX" sz="2500" dirty="0">
              <a:latin typeface="Arial" pitchFamily="34" charset="0"/>
              <a:cs typeface="Arial" pitchFamily="34" charset="0"/>
            </a:endParaRPr>
          </a:p>
          <a:p>
            <a:pPr marL="0" indent="0" algn="just">
              <a:buNone/>
            </a:pPr>
            <a:r>
              <a:rPr lang="es-MX" sz="2500" dirty="0">
                <a:latin typeface="Arial" pitchFamily="34" charset="0"/>
                <a:cs typeface="Arial" pitchFamily="34" charset="0"/>
              </a:rPr>
              <a:t>Razones a </a:t>
            </a:r>
            <a:r>
              <a:rPr lang="es-MX" sz="2500" dirty="0" smtClean="0">
                <a:latin typeface="Arial" pitchFamily="34" charset="0"/>
                <a:cs typeface="Arial" pitchFamily="34" charset="0"/>
              </a:rPr>
              <a:t>Favor:</a:t>
            </a:r>
            <a:endParaRPr lang="es-MX" sz="2500" dirty="0">
              <a:latin typeface="Arial" pitchFamily="34" charset="0"/>
              <a:cs typeface="Arial" pitchFamily="34" charset="0"/>
            </a:endParaRPr>
          </a:p>
          <a:p>
            <a:pPr marL="0" indent="0" algn="just">
              <a:buNone/>
            </a:pPr>
            <a:r>
              <a:rPr lang="es-MX" sz="2500" dirty="0">
                <a:latin typeface="Arial" pitchFamily="34" charset="0"/>
                <a:cs typeface="Arial" pitchFamily="34" charset="0"/>
              </a:rPr>
              <a:t>Mejorar el nivel de servicio al cliente.</a:t>
            </a:r>
          </a:p>
          <a:p>
            <a:pPr marL="0" indent="0" algn="just">
              <a:buNone/>
            </a:pPr>
            <a:r>
              <a:rPr lang="es-MX" sz="2500" dirty="0">
                <a:latin typeface="Arial" pitchFamily="34" charset="0"/>
                <a:cs typeface="Arial" pitchFamily="34" charset="0"/>
              </a:rPr>
              <a:t>Reducir costos (economías de escala).</a:t>
            </a:r>
          </a:p>
          <a:p>
            <a:pPr marL="0" indent="0" algn="just">
              <a:buNone/>
            </a:pPr>
            <a:r>
              <a:rPr lang="es-MX" sz="2500" dirty="0">
                <a:latin typeface="Arial" pitchFamily="34" charset="0"/>
                <a:cs typeface="Arial" pitchFamily="34" charset="0"/>
              </a:rPr>
              <a:t>Absorber fluctuaciones de demanda.</a:t>
            </a:r>
          </a:p>
          <a:p>
            <a:pPr marL="0" indent="0" algn="just">
              <a:buNone/>
            </a:pPr>
            <a:r>
              <a:rPr lang="es-MX" sz="2500" dirty="0">
                <a:latin typeface="Arial" pitchFamily="34" charset="0"/>
                <a:cs typeface="Arial" pitchFamily="34" charset="0"/>
              </a:rPr>
              <a:t>Independizarse de la variabilidad de los lead times de producción y transporte.</a:t>
            </a:r>
          </a:p>
          <a:p>
            <a:pPr marL="0" indent="0" algn="just">
              <a:buNone/>
            </a:pPr>
            <a:endParaRPr lang="es-MX" sz="2500" dirty="0">
              <a:latin typeface="Arial" pitchFamily="34" charset="0"/>
              <a:cs typeface="Arial" pitchFamily="34" charset="0"/>
            </a:endParaRPr>
          </a:p>
        </p:txBody>
      </p:sp>
      <p:sp>
        <p:nvSpPr>
          <p:cNvPr id="4" name="1 Título"/>
          <p:cNvSpPr>
            <a:spLocks noGrp="1"/>
          </p:cNvSpPr>
          <p:nvPr>
            <p:ph type="title"/>
          </p:nvPr>
        </p:nvSpPr>
        <p:spPr>
          <a:xfrm>
            <a:off x="251520" y="-27384"/>
            <a:ext cx="8640960" cy="1143000"/>
          </a:xfrm>
        </p:spPr>
        <p:txBody>
          <a:bodyPr>
            <a:noAutofit/>
          </a:bodyPr>
          <a:lstStyle/>
          <a:p>
            <a:r>
              <a:rPr lang="es-MX" dirty="0" smtClean="0">
                <a:latin typeface="Arial" pitchFamily="34" charset="0"/>
                <a:cs typeface="Arial" pitchFamily="34" charset="0"/>
              </a:rPr>
              <a:t>Administración de inventarios</a:t>
            </a:r>
            <a:r>
              <a:rPr lang="es-MX" dirty="0" smtClean="0">
                <a:latin typeface="Arial" pitchFamily="34" charset="0"/>
                <a:cs typeface="Arial" pitchFamily="34" charset="0"/>
              </a:rPr>
              <a:t>  </a:t>
            </a:r>
            <a:endParaRPr lang="es-MX" dirty="0">
              <a:latin typeface="Arial" pitchFamily="34" charset="0"/>
              <a:cs typeface="Arial" pitchFamily="34" charset="0"/>
            </a:endParaRPr>
          </a:p>
        </p:txBody>
      </p:sp>
    </p:spTree>
    <p:extLst>
      <p:ext uri="{BB962C8B-B14F-4D97-AF65-F5344CB8AC3E}">
        <p14:creationId xmlns:p14="http://schemas.microsoft.com/office/powerpoint/2010/main" val="1147344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1115616"/>
            <a:ext cx="8856984" cy="4243611"/>
          </a:xfrm>
        </p:spPr>
        <p:txBody>
          <a:bodyPr>
            <a:normAutofit/>
          </a:bodyPr>
          <a:lstStyle/>
          <a:p>
            <a:pPr marL="0" indent="0" algn="just">
              <a:buNone/>
            </a:pPr>
            <a:r>
              <a:rPr lang="es-MX" sz="2500" dirty="0">
                <a:latin typeface="Arial" pitchFamily="34" charset="0"/>
                <a:cs typeface="Arial" pitchFamily="34" charset="0"/>
              </a:rPr>
              <a:t>Stock de seguridad es un término utilizado en logística para describir el nivel extra de stock que se mantiene en almacén para hacer frente a eventuales roturas de stock. El stock de seguridad se genera para reducir las incertidumbres que se producen en la oferta y la demanda.</a:t>
            </a:r>
          </a:p>
          <a:p>
            <a:pPr marL="0" indent="0" algn="just">
              <a:buNone/>
            </a:pPr>
            <a:endParaRPr lang="es-MX" sz="2400" b="1" dirty="0">
              <a:latin typeface="Arial" pitchFamily="34" charset="0"/>
              <a:cs typeface="Arial" pitchFamily="34" charset="0"/>
            </a:endParaRPr>
          </a:p>
        </p:txBody>
      </p:sp>
      <p:sp>
        <p:nvSpPr>
          <p:cNvPr id="7" name="1 Título"/>
          <p:cNvSpPr txBox="1">
            <a:spLocks/>
          </p:cNvSpPr>
          <p:nvPr/>
        </p:nvSpPr>
        <p:spPr>
          <a:xfrm>
            <a:off x="251520" y="-27384"/>
            <a:ext cx="864096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latin typeface="Arial" pitchFamily="34" charset="0"/>
                <a:cs typeface="Arial" pitchFamily="34" charset="0"/>
              </a:rPr>
              <a:t>Administración de inventarios  </a:t>
            </a:r>
            <a:endParaRPr lang="es-MX" dirty="0">
              <a:latin typeface="Arial" pitchFamily="34" charset="0"/>
              <a:cs typeface="Arial" pitchFamily="34" charset="0"/>
            </a:endParaRPr>
          </a:p>
        </p:txBody>
      </p:sp>
      <p:pic>
        <p:nvPicPr>
          <p:cNvPr id="2050" name="Picture 2" descr="http://robotic-design.mister-i.com/img/stoc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20" y="3128223"/>
            <a:ext cx="4527959" cy="232960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2564320" y="5391293"/>
            <a:ext cx="1875835" cy="261610"/>
          </a:xfrm>
          <a:prstGeom prst="rect">
            <a:avLst/>
          </a:prstGeom>
        </p:spPr>
        <p:txBody>
          <a:bodyPr wrap="none">
            <a:spAutoFit/>
          </a:bodyPr>
          <a:lstStyle/>
          <a:p>
            <a:r>
              <a:rPr lang="es-MX" sz="1100" dirty="0">
                <a:solidFill>
                  <a:srgbClr val="7D7D7D"/>
                </a:solidFill>
                <a:latin typeface="arial" panose="020B0604020202020204" pitchFamily="34" charset="0"/>
                <a:hlinkClick r:id="rId4"/>
              </a:rPr>
              <a:t>robotic-design.mister-i.com</a:t>
            </a:r>
            <a:endParaRPr lang="es-MX" sz="1100" dirty="0"/>
          </a:p>
        </p:txBody>
      </p:sp>
    </p:spTree>
    <p:extLst>
      <p:ext uri="{BB962C8B-B14F-4D97-AF65-F5344CB8AC3E}">
        <p14:creationId xmlns:p14="http://schemas.microsoft.com/office/powerpoint/2010/main" val="3885411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6" name="1 Título"/>
          <p:cNvSpPr txBox="1">
            <a:spLocks/>
          </p:cNvSpPr>
          <p:nvPr/>
        </p:nvSpPr>
        <p:spPr>
          <a:xfrm>
            <a:off x="251520" y="-27384"/>
            <a:ext cx="864096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latin typeface="Arial" pitchFamily="34" charset="0"/>
                <a:cs typeface="Arial" pitchFamily="34" charset="0"/>
              </a:rPr>
              <a:t>Administración de inventarios  </a:t>
            </a:r>
            <a:endParaRPr lang="es-MX" dirty="0">
              <a:latin typeface="Arial" pitchFamily="34" charset="0"/>
              <a:cs typeface="Arial"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612" y="908720"/>
            <a:ext cx="6984776" cy="471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ángulo 4"/>
          <p:cNvSpPr/>
          <p:nvPr/>
        </p:nvSpPr>
        <p:spPr>
          <a:xfrm>
            <a:off x="971600" y="5491073"/>
            <a:ext cx="2403222" cy="261610"/>
          </a:xfrm>
          <a:prstGeom prst="rect">
            <a:avLst/>
          </a:prstGeom>
        </p:spPr>
        <p:txBody>
          <a:bodyPr wrap="none">
            <a:spAutoFit/>
          </a:bodyPr>
          <a:lstStyle/>
          <a:p>
            <a:r>
              <a:rPr lang="es-MX" sz="1100" dirty="0">
                <a:solidFill>
                  <a:srgbClr val="7D7D7D"/>
                </a:solidFill>
                <a:latin typeface="arial" panose="020B0604020202020204" pitchFamily="34" charset="0"/>
                <a:hlinkClick r:id="rId4"/>
              </a:rPr>
              <a:t>alonsolopezmarchant.blogspot.com</a:t>
            </a:r>
            <a:endParaRPr lang="es-MX" sz="1100" dirty="0"/>
          </a:p>
        </p:txBody>
      </p:sp>
    </p:spTree>
    <p:extLst>
      <p:ext uri="{BB962C8B-B14F-4D97-AF65-F5344CB8AC3E}">
        <p14:creationId xmlns:p14="http://schemas.microsoft.com/office/powerpoint/2010/main" val="25290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66676" y="1196752"/>
            <a:ext cx="8453796" cy="4540803"/>
          </a:xfrm>
          <a:prstGeom prst="rect">
            <a:avLst/>
          </a:prstGeom>
          <a:noFill/>
          <a:ln w="9525">
            <a:noFill/>
            <a:miter lim="800000"/>
            <a:headEnd/>
            <a:tailEnd/>
          </a:ln>
        </p:spPr>
        <p:txBody>
          <a:bodyPr wrap="square" lIns="115388" tIns="57694" rIns="115388" bIns="57694">
            <a:spAutoFit/>
          </a:bodyPr>
          <a:lstStyle/>
          <a:p>
            <a:pPr defTabSz="1154113">
              <a:spcBef>
                <a:spcPct val="50000"/>
              </a:spcBef>
            </a:pPr>
            <a:r>
              <a:rPr lang="es-CL" sz="2500" dirty="0" smtClean="0">
                <a:latin typeface="Arial" panose="020B0604020202020204" pitchFamily="34" charset="0"/>
                <a:ea typeface="Calibri" pitchFamily="34" charset="0"/>
                <a:cs typeface="Arial" panose="020B0604020202020204" pitchFamily="34" charset="0"/>
              </a:rPr>
              <a:t>Variables en juego.</a:t>
            </a:r>
          </a:p>
          <a:p>
            <a:pPr defTabSz="1154113">
              <a:spcBef>
                <a:spcPct val="50000"/>
              </a:spcBef>
            </a:pPr>
            <a:r>
              <a:rPr lang="es-MX" sz="2500" dirty="0" smtClean="0">
                <a:latin typeface="Arial" panose="020B0604020202020204" pitchFamily="34" charset="0"/>
                <a:ea typeface="Calibri" pitchFamily="34" charset="0"/>
                <a:cs typeface="Arial" panose="020B0604020202020204" pitchFamily="34" charset="0"/>
              </a:rPr>
              <a:t>Punto de </a:t>
            </a:r>
            <a:r>
              <a:rPr lang="es-MX" sz="2500" dirty="0" err="1" smtClean="0">
                <a:latin typeface="Arial" panose="020B0604020202020204" pitchFamily="34" charset="0"/>
                <a:ea typeface="Calibri" pitchFamily="34" charset="0"/>
                <a:cs typeface="Arial" panose="020B0604020202020204" pitchFamily="34" charset="0"/>
              </a:rPr>
              <a:t>reorden</a:t>
            </a:r>
            <a:r>
              <a:rPr lang="es-MX" sz="2500" dirty="0" smtClean="0">
                <a:latin typeface="Arial" panose="020B0604020202020204" pitchFamily="34" charset="0"/>
                <a:ea typeface="Calibri" pitchFamily="34" charset="0"/>
                <a:cs typeface="Arial" panose="020B0604020202020204" pitchFamily="34" charset="0"/>
              </a:rPr>
              <a:t>.</a:t>
            </a:r>
          </a:p>
          <a:p>
            <a:pPr defTabSz="1154113">
              <a:spcBef>
                <a:spcPct val="50000"/>
              </a:spcBef>
            </a:pPr>
            <a:r>
              <a:rPr lang="es-MX" sz="2500" dirty="0" smtClean="0">
                <a:latin typeface="Arial" panose="020B0604020202020204" pitchFamily="34" charset="0"/>
                <a:ea typeface="Calibri" pitchFamily="34" charset="0"/>
                <a:cs typeface="Arial" panose="020B0604020202020204" pitchFamily="34" charset="0"/>
              </a:rPr>
              <a:t>Cantidad a pedir.</a:t>
            </a:r>
          </a:p>
          <a:p>
            <a:pPr defTabSz="1154113">
              <a:spcBef>
                <a:spcPct val="50000"/>
              </a:spcBef>
            </a:pPr>
            <a:r>
              <a:rPr lang="es-MX" sz="2500" dirty="0" smtClean="0">
                <a:latin typeface="Arial" panose="020B0604020202020204" pitchFamily="34" charset="0"/>
                <a:ea typeface="Calibri" pitchFamily="34" charset="0"/>
                <a:cs typeface="Arial" panose="020B0604020202020204" pitchFamily="34" charset="0"/>
              </a:rPr>
              <a:t>Fecha de pedido.</a:t>
            </a:r>
          </a:p>
          <a:p>
            <a:pPr defTabSz="1154113">
              <a:spcBef>
                <a:spcPct val="50000"/>
              </a:spcBef>
            </a:pPr>
            <a:r>
              <a:rPr lang="es-MX" sz="2500" dirty="0" smtClean="0">
                <a:latin typeface="Arial" panose="020B0604020202020204" pitchFamily="34" charset="0"/>
                <a:ea typeface="Calibri" pitchFamily="34" charset="0"/>
                <a:cs typeface="Arial" panose="020B0604020202020204" pitchFamily="34" charset="0"/>
              </a:rPr>
              <a:t>Stock de seguridad.</a:t>
            </a:r>
          </a:p>
          <a:p>
            <a:pPr defTabSz="1154113">
              <a:spcBef>
                <a:spcPct val="50000"/>
              </a:spcBef>
            </a:pPr>
            <a:r>
              <a:rPr lang="es-MX" sz="2500" dirty="0" err="1" smtClean="0">
                <a:latin typeface="Arial" panose="020B0604020202020204" pitchFamily="34" charset="0"/>
                <a:ea typeface="Calibri" pitchFamily="34" charset="0"/>
                <a:cs typeface="Arial" panose="020B0604020202020204" pitchFamily="34" charset="0"/>
              </a:rPr>
              <a:t>Fill</a:t>
            </a:r>
            <a:r>
              <a:rPr lang="es-MX" sz="2500" dirty="0" smtClean="0">
                <a:latin typeface="Arial" panose="020B0604020202020204" pitchFamily="34" charset="0"/>
                <a:ea typeface="Calibri" pitchFamily="34" charset="0"/>
                <a:cs typeface="Arial" panose="020B0604020202020204" pitchFamily="34" charset="0"/>
              </a:rPr>
              <a:t> </a:t>
            </a:r>
            <a:r>
              <a:rPr lang="es-MX" sz="2500" dirty="0" err="1" smtClean="0">
                <a:latin typeface="Arial" panose="020B0604020202020204" pitchFamily="34" charset="0"/>
                <a:ea typeface="Calibri" pitchFamily="34" charset="0"/>
                <a:cs typeface="Arial" panose="020B0604020202020204" pitchFamily="34" charset="0"/>
              </a:rPr>
              <a:t>rate</a:t>
            </a:r>
            <a:r>
              <a:rPr lang="es-MX" sz="2500" dirty="0" smtClean="0">
                <a:latin typeface="Arial" panose="020B0604020202020204" pitchFamily="34" charset="0"/>
                <a:ea typeface="Calibri" pitchFamily="34" charset="0"/>
                <a:cs typeface="Arial" panose="020B0604020202020204" pitchFamily="34" charset="0"/>
              </a:rPr>
              <a:t>= </a:t>
            </a:r>
            <a:r>
              <a:rPr lang="es-MX" sz="2500" dirty="0" err="1" smtClean="0">
                <a:latin typeface="Arial" panose="020B0604020202020204" pitchFamily="34" charset="0"/>
                <a:ea typeface="Calibri" pitchFamily="34" charset="0"/>
                <a:cs typeface="Arial" panose="020B0604020202020204" pitchFamily="34" charset="0"/>
              </a:rPr>
              <a:t>indice</a:t>
            </a:r>
            <a:r>
              <a:rPr lang="es-MX" sz="2500" dirty="0" smtClean="0">
                <a:latin typeface="Arial" panose="020B0604020202020204" pitchFamily="34" charset="0"/>
                <a:ea typeface="Calibri" pitchFamily="34" charset="0"/>
                <a:cs typeface="Arial" panose="020B0604020202020204" pitchFamily="34" charset="0"/>
              </a:rPr>
              <a:t> de relleno.</a:t>
            </a:r>
          </a:p>
          <a:p>
            <a:pPr defTabSz="1154113">
              <a:spcBef>
                <a:spcPct val="50000"/>
              </a:spcBef>
            </a:pPr>
            <a:r>
              <a:rPr lang="es-MX" sz="2500" dirty="0" smtClean="0">
                <a:latin typeface="Arial" panose="020B0604020202020204" pitchFamily="34" charset="0"/>
                <a:ea typeface="Calibri" pitchFamily="34" charset="0"/>
                <a:cs typeface="Arial" panose="020B0604020202020204" pitchFamily="34" charset="0"/>
              </a:rPr>
              <a:t>Costos.</a:t>
            </a:r>
          </a:p>
          <a:p>
            <a:pPr defTabSz="1154113">
              <a:spcBef>
                <a:spcPct val="50000"/>
              </a:spcBef>
            </a:pPr>
            <a:endParaRPr lang="es-ES" sz="2500" dirty="0">
              <a:solidFill>
                <a:srgbClr val="000066"/>
              </a:solidFill>
              <a:latin typeface="Arial" panose="020B0604020202020204" pitchFamily="34" charset="0"/>
              <a:ea typeface="Calibri" pitchFamily="34" charset="0"/>
              <a:cs typeface="Arial" panose="020B0604020202020204" pitchFamily="34" charset="0"/>
            </a:endParaRPr>
          </a:p>
        </p:txBody>
      </p:sp>
      <p:sp>
        <p:nvSpPr>
          <p:cNvPr id="6" name="1 Título"/>
          <p:cNvSpPr txBox="1">
            <a:spLocks/>
          </p:cNvSpPr>
          <p:nvPr/>
        </p:nvSpPr>
        <p:spPr>
          <a:xfrm>
            <a:off x="251520" y="-27384"/>
            <a:ext cx="864096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latin typeface="Arial" pitchFamily="34" charset="0"/>
                <a:cs typeface="Arial" pitchFamily="34" charset="0"/>
              </a:rPr>
              <a:t>Administración de inventarios  </a:t>
            </a:r>
            <a:endParaRPr lang="es-MX" dirty="0">
              <a:latin typeface="Arial" pitchFamily="34" charset="0"/>
              <a:cs typeface="Arial" pitchFamily="34" charset="0"/>
            </a:endParaRPr>
          </a:p>
        </p:txBody>
      </p:sp>
      <p:sp>
        <p:nvSpPr>
          <p:cNvPr id="4" name="Rectángulo 3"/>
          <p:cNvSpPr/>
          <p:nvPr/>
        </p:nvSpPr>
        <p:spPr>
          <a:xfrm>
            <a:off x="6430009" y="4869160"/>
            <a:ext cx="1544012" cy="261610"/>
          </a:xfrm>
          <a:prstGeom prst="rect">
            <a:avLst/>
          </a:prstGeom>
        </p:spPr>
        <p:txBody>
          <a:bodyPr wrap="none">
            <a:spAutoFit/>
          </a:bodyPr>
          <a:lstStyle/>
          <a:p>
            <a:r>
              <a:rPr lang="es-MX" sz="1100" dirty="0">
                <a:solidFill>
                  <a:srgbClr val="7D7D7D"/>
                </a:solidFill>
                <a:latin typeface="arial" panose="020B0604020202020204" pitchFamily="34" charset="0"/>
                <a:hlinkClick r:id="rId3"/>
              </a:rPr>
              <a:t>www.vuelodigital.com</a:t>
            </a:r>
            <a:endParaRPr lang="es-MX" sz="1100" dirty="0"/>
          </a:p>
        </p:txBody>
      </p:sp>
      <p:pic>
        <p:nvPicPr>
          <p:cNvPr id="4098" name="Picture 2" descr="http://cdn.vuelodigital.com/wp-content/uploads/2013/12/inventari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515" y="1402585"/>
            <a:ext cx="2272999" cy="321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37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5857</TotalTime>
  <Words>453</Words>
  <Application>Microsoft Office PowerPoint</Application>
  <PresentationFormat>Presentación en pantalla (4:3)</PresentationFormat>
  <Paragraphs>88</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15</vt:i4>
      </vt:variant>
    </vt:vector>
  </HeadingPairs>
  <TitlesOfParts>
    <vt:vector size="20" baseType="lpstr">
      <vt:lpstr>Arial</vt:lpstr>
      <vt:lpstr>Arial</vt:lpstr>
      <vt:lpstr>Calibri</vt:lpstr>
      <vt:lpstr>Tema de Office</vt:lpstr>
      <vt:lpstr>1_Tema de Office</vt:lpstr>
      <vt:lpstr>Administración de inventarios   </vt:lpstr>
      <vt:lpstr>Administración de inventarios  </vt:lpstr>
      <vt:lpstr>Presentación de PowerPoint</vt:lpstr>
      <vt:lpstr>Presentación de PowerPoint</vt:lpstr>
      <vt:lpstr>Administración de inventarios  </vt:lpstr>
      <vt:lpstr>Administración de inventarios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Citlali</dc:creator>
  <cp:lastModifiedBy>Toshiba</cp:lastModifiedBy>
  <cp:revision>92</cp:revision>
  <dcterms:created xsi:type="dcterms:W3CDTF">2012-12-04T21:22:09Z</dcterms:created>
  <dcterms:modified xsi:type="dcterms:W3CDTF">2015-06-24T20:14:43Z</dcterms:modified>
</cp:coreProperties>
</file>