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310" r:id="rId4"/>
    <p:sldId id="260" r:id="rId5"/>
    <p:sldId id="348" r:id="rId6"/>
    <p:sldId id="349" r:id="rId7"/>
    <p:sldId id="351" r:id="rId8"/>
    <p:sldId id="350" r:id="rId9"/>
    <p:sldId id="312" r:id="rId10"/>
    <p:sldId id="313" r:id="rId11"/>
    <p:sldId id="352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3" autoAdjust="0"/>
    <p:restoredTop sz="90929"/>
  </p:normalViewPr>
  <p:slideViewPr>
    <p:cSldViewPr>
      <p:cViewPr varScale="1">
        <p:scale>
          <a:sx n="79" d="100"/>
          <a:sy n="79" d="100"/>
        </p:scale>
        <p:origin x="-20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EBA64-584C-8547-8073-4D221DD89B05}" type="datetimeFigureOut">
              <a:rPr lang="en-US" smtClean="0"/>
              <a:t>19/05/17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46E9A-171C-7C47-A9DE-57A91815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562684-B0FF-7744-BB25-1881CEE6382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1CBED-901C-1948-AF3E-BD398BAFF6C7}" type="slidenum">
              <a:rPr lang="pt-BR"/>
              <a:pPr/>
              <a:t>1</a:t>
            </a:fld>
            <a:endParaRPr lang="pt-BR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14A03-8B27-FE4F-8729-1C276B14C73B}" type="slidenum">
              <a:rPr lang="pt-BR"/>
              <a:pPr/>
              <a:t>2</a:t>
            </a:fld>
            <a:endParaRPr lang="pt-BR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4B86-03F4-064F-9778-5C4DB340A779}" type="slidenum">
              <a:rPr lang="pt-BR"/>
              <a:pPr/>
              <a:t>4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4B86-03F4-064F-9778-5C4DB340A779}" type="slidenum">
              <a:rPr lang="pt-BR"/>
              <a:pPr/>
              <a:t>5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4B86-03F4-064F-9778-5C4DB340A779}" type="slidenum">
              <a:rPr lang="pt-BR"/>
              <a:pPr/>
              <a:t>6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4B86-03F4-064F-9778-5C4DB340A779}" type="slidenum">
              <a:rPr lang="pt-BR"/>
              <a:pPr/>
              <a:t>7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4B86-03F4-064F-9778-5C4DB340A779}" type="slidenum">
              <a:rPr lang="pt-BR"/>
              <a:pPr/>
              <a:t>8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5822FB46-FB7B-4879-9B1A-EE9F4DE9AFD3}" type="slidenum">
              <a:rPr/>
              <a:pPr/>
              <a:t>‹#›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87A1-AF8A-DC48-AC3A-50968D3AD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C986-9CCC-B248-8D53-C53F6AC04D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C2C-C2ED-4446-83E5-9D13AC68D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086-18AF-B941-89AF-47BB33B7BC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C085-906E-DD48-BB7B-4E0F29C71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E41A-9236-8A4B-AF28-23FA55444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B8D-AEC1-C54C-9E04-CA0CABFD07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E219-8E62-8B41-9681-A4308A7789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E219-8E62-8B41-9681-A4308A7789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E219-8E62-8B41-9681-A4308A7789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EABF-D9DF-0A4C-A798-79333AB3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7950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8446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kumimoji="0" lang="pt-BR" noProof="0" smtClean="0">
                <a:solidFill>
                  <a:schemeClr val="tx1">
                    <a:shade val="50000"/>
                  </a:schemeClr>
                </a:solidFill>
              </a:rPr>
              <a:t>cdesouza@ufpa.br</a:t>
            </a:r>
            <a:endParaRPr kumimoji="0" lang="pt-BR" noProof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399" y="6492875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927CE219-8E62-8B41-9681-A4308A7789BC}" type="slidenum">
              <a:rPr lang="pt-BR" noProof="0" smtClean="0"/>
              <a:pPr/>
              <a:t>‹#›</a:t>
            </a:fld>
            <a:endParaRPr lang="pt-BR" noProof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</p:sldLayoutIdLst>
  <p:transition xmlns:p14="http://schemas.microsoft.com/office/powerpoint/2010/main" spd="slow"/>
  <p:hf hdr="0" ft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rbo@ufpa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8041" y="1219200"/>
            <a:ext cx="5396671" cy="3392179"/>
          </a:xfrm>
        </p:spPr>
        <p:txBody>
          <a:bodyPr/>
          <a:lstStyle/>
          <a:p>
            <a:r>
              <a:rPr lang="pt-BR" dirty="0" smtClean="0"/>
              <a:t>A Pesquisa e suas Classificações,</a:t>
            </a:r>
            <a:br>
              <a:rPr lang="pt-BR" dirty="0" smtClean="0"/>
            </a:br>
            <a:r>
              <a:rPr lang="pt-BR" dirty="0" smtClean="0"/>
              <a:t>Os Métodos Científicos</a:t>
            </a:r>
            <a:endParaRPr lang="pt-B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8041" y="4980296"/>
            <a:ext cx="5396671" cy="1344303"/>
          </a:xfrm>
        </p:spPr>
        <p:txBody>
          <a:bodyPr>
            <a:normAutofit fontScale="85000" lnSpcReduction="20000"/>
          </a:bodyPr>
          <a:lstStyle/>
          <a:p>
            <a:r>
              <a:rPr lang="pt-BR" sz="2353" dirty="0" smtClean="0"/>
              <a:t>Sandro Bezerra</a:t>
            </a:r>
          </a:p>
          <a:p>
            <a:r>
              <a:rPr lang="pt-BR" sz="2353" dirty="0" smtClean="0">
                <a:hlinkClick r:id="rId3"/>
              </a:rPr>
              <a:t>srbo@ufpa.br</a:t>
            </a:r>
            <a:r>
              <a:rPr lang="pt-BR" sz="2353" dirty="0" smtClean="0"/>
              <a:t> </a:t>
            </a:r>
          </a:p>
          <a:p>
            <a:endParaRPr lang="pt-BR" sz="2182" dirty="0" smtClean="0"/>
          </a:p>
          <a:p>
            <a:r>
              <a:rPr lang="pt-BR" sz="1882" dirty="0" smtClean="0"/>
              <a:t>Faculdade de Computação</a:t>
            </a:r>
            <a:endParaRPr lang="pt-BR" altLang="ja-JP" sz="1882" dirty="0" smtClean="0"/>
          </a:p>
          <a:p>
            <a:r>
              <a:rPr lang="pt-BR" altLang="ja-JP" sz="1882" dirty="0" smtClean="0"/>
              <a:t>Universidade Federal do Pará</a:t>
            </a:r>
            <a:endParaRPr lang="pt-BR" sz="188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Métodos Científicos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 smtClean="0"/>
          </a:p>
          <a:p>
            <a:pPr lvl="1"/>
            <a:r>
              <a:rPr lang="en-US" dirty="0"/>
              <a:t>O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dedutivo</a:t>
            </a:r>
            <a:r>
              <a:rPr lang="en-US" dirty="0"/>
              <a:t> tem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explicar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das </a:t>
            </a:r>
            <a:r>
              <a:rPr lang="en-US" dirty="0" err="1"/>
              <a:t>premissas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intermédio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, de </a:t>
            </a:r>
            <a:r>
              <a:rPr lang="en-US" dirty="0" err="1"/>
              <a:t>análise</a:t>
            </a:r>
            <a:r>
              <a:rPr lang="en-US" dirty="0"/>
              <a:t> do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particular, </a:t>
            </a:r>
            <a:r>
              <a:rPr lang="en-US" dirty="0" err="1"/>
              <a:t>chega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conclusão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Usa</a:t>
            </a:r>
            <a:r>
              <a:rPr lang="en-US" dirty="0"/>
              <a:t> o </a:t>
            </a:r>
            <a:r>
              <a:rPr lang="en-US" dirty="0" err="1"/>
              <a:t>silogismo</a:t>
            </a:r>
            <a:r>
              <a:rPr lang="en-US" dirty="0"/>
              <a:t>, </a:t>
            </a:r>
            <a:r>
              <a:rPr lang="en-US" dirty="0" err="1"/>
              <a:t>construção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,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premissas</a:t>
            </a:r>
            <a:r>
              <a:rPr lang="en-US" dirty="0"/>
              <a:t>,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terceira</a:t>
            </a:r>
            <a:r>
              <a:rPr lang="en-US" dirty="0"/>
              <a:t> </a:t>
            </a:r>
            <a:r>
              <a:rPr lang="en-US" dirty="0" err="1"/>
              <a:t>logicamente</a:t>
            </a:r>
            <a:r>
              <a:rPr lang="en-US" dirty="0"/>
              <a:t> </a:t>
            </a:r>
            <a:r>
              <a:rPr lang="en-US" dirty="0" err="1"/>
              <a:t>decorrente</a:t>
            </a:r>
            <a:r>
              <a:rPr lang="en-US" dirty="0"/>
              <a:t> das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 smtClean="0"/>
              <a:t>primeiras</a:t>
            </a:r>
            <a:r>
              <a:rPr lang="en-US" dirty="0"/>
              <a:t>, </a:t>
            </a:r>
            <a:r>
              <a:rPr lang="en-US" dirty="0" err="1"/>
              <a:t>denominada</a:t>
            </a:r>
            <a:r>
              <a:rPr lang="en-US" dirty="0"/>
              <a:t> de </a:t>
            </a:r>
            <a:r>
              <a:rPr lang="en-US" dirty="0" err="1"/>
              <a:t>conclusão</a:t>
            </a:r>
            <a:r>
              <a:rPr lang="en-US" dirty="0" smtClean="0"/>
              <a:t>.</a:t>
            </a:r>
          </a:p>
          <a:p>
            <a:pPr lvl="1"/>
            <a:r>
              <a:rPr lang="en-US" altLang="ja-JP" b="1" dirty="0" err="1" smtClean="0"/>
              <a:t>Exemplo</a:t>
            </a:r>
            <a:r>
              <a:rPr lang="en-US" altLang="ja-JP" b="1" dirty="0" smtClean="0"/>
              <a:t>:</a:t>
            </a:r>
          </a:p>
          <a:p>
            <a:pPr lvl="1"/>
            <a:r>
              <a:rPr lang="pt-BR" altLang="ja-JP" dirty="0" smtClean="0"/>
              <a:t>Todo Homem é Mortal  – Permissa Maior</a:t>
            </a:r>
          </a:p>
          <a:p>
            <a:pPr lvl="1"/>
            <a:r>
              <a:rPr lang="pt-BR" altLang="ja-JP" dirty="0" smtClean="0"/>
              <a:t>Pedro é Homem              – Premissa Menor</a:t>
            </a:r>
          </a:p>
          <a:p>
            <a:pPr lvl="1"/>
            <a:r>
              <a:rPr lang="pt-BR" altLang="ja-JP" dirty="0" smtClean="0"/>
              <a:t>Logo, Pedro é Mortal     – Conclusão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C085-906E-DD48-BB7B-4E0F29C713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Métodos Científicos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Indutivo</a:t>
            </a:r>
            <a:endParaRPr lang="en-US" dirty="0" smtClean="0"/>
          </a:p>
          <a:p>
            <a:pPr lvl="1"/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fundamentado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princípios</a:t>
            </a:r>
            <a:r>
              <a:rPr lang="en-US" dirty="0"/>
              <a:t> </a:t>
            </a:r>
            <a:r>
              <a:rPr lang="en-US" dirty="0" err="1"/>
              <a:t>preestabelecidos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indutivo</a:t>
            </a:r>
            <a:r>
              <a:rPr lang="en-US" dirty="0"/>
              <a:t> a </a:t>
            </a:r>
            <a:r>
              <a:rPr lang="en-US" dirty="0" err="1"/>
              <a:t>generalização</a:t>
            </a:r>
            <a:r>
              <a:rPr lang="en-US" dirty="0"/>
              <a:t> </a:t>
            </a:r>
            <a:r>
              <a:rPr lang="en-US" dirty="0" err="1"/>
              <a:t>deriva</a:t>
            </a:r>
            <a:r>
              <a:rPr lang="en-US" dirty="0"/>
              <a:t> de </a:t>
            </a:r>
            <a:r>
              <a:rPr lang="en-US" dirty="0" err="1"/>
              <a:t>observações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da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constatações</a:t>
            </a:r>
            <a:r>
              <a:rPr lang="en-US" dirty="0"/>
              <a:t> </a:t>
            </a:r>
            <a:r>
              <a:rPr lang="en-US" dirty="0" err="1"/>
              <a:t>particulares</a:t>
            </a:r>
            <a:r>
              <a:rPr lang="en-US" dirty="0"/>
              <a:t> </a:t>
            </a:r>
            <a:r>
              <a:rPr lang="en-US" dirty="0" err="1"/>
              <a:t>levam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elaboração</a:t>
            </a:r>
            <a:r>
              <a:rPr lang="en-US" dirty="0"/>
              <a:t> de </a:t>
            </a:r>
            <a:r>
              <a:rPr lang="en-US" dirty="0" err="1"/>
              <a:t>generalizações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altLang="ja-JP" b="1" dirty="0" err="1" smtClean="0"/>
              <a:t>Exemplo</a:t>
            </a:r>
            <a:r>
              <a:rPr lang="en-US" altLang="ja-JP" b="1" dirty="0" smtClean="0"/>
              <a:t>:</a:t>
            </a:r>
          </a:p>
          <a:p>
            <a:pPr lvl="1"/>
            <a:r>
              <a:rPr lang="pt-BR" altLang="ja-JP" dirty="0" smtClean="0"/>
              <a:t>Antônio é Mortal</a:t>
            </a:r>
          </a:p>
          <a:p>
            <a:pPr lvl="1"/>
            <a:r>
              <a:rPr lang="pt-BR" altLang="ja-JP" dirty="0" smtClean="0"/>
              <a:t>João é Mortal</a:t>
            </a:r>
          </a:p>
          <a:p>
            <a:pPr lvl="1"/>
            <a:r>
              <a:rPr lang="pt-BR" altLang="ja-JP" dirty="0" smtClean="0"/>
              <a:t>Paulo é Mortal</a:t>
            </a:r>
          </a:p>
          <a:p>
            <a:pPr lvl="1"/>
            <a:r>
              <a:rPr lang="pt-BR" altLang="ja-JP" dirty="0" smtClean="0"/>
              <a:t>....</a:t>
            </a:r>
          </a:p>
          <a:p>
            <a:pPr lvl="1"/>
            <a:r>
              <a:rPr lang="pt-BR" altLang="ja-JP" dirty="0" smtClean="0"/>
              <a:t>Carlos é Mortal</a:t>
            </a:r>
          </a:p>
          <a:p>
            <a:pPr lvl="1"/>
            <a:r>
              <a:rPr lang="pt-BR" altLang="ja-JP" dirty="0" smtClean="0"/>
              <a:t>Ora, Antônio, João, Paulo ... </a:t>
            </a:r>
            <a:r>
              <a:rPr lang="pt-BR" altLang="ja-JP" dirty="0"/>
              <a:t>e</a:t>
            </a:r>
            <a:r>
              <a:rPr lang="pt-BR" altLang="ja-JP" dirty="0" smtClean="0"/>
              <a:t> Carlos são Homens.</a:t>
            </a:r>
          </a:p>
          <a:p>
            <a:pPr lvl="1"/>
            <a:r>
              <a:rPr lang="pt-BR" altLang="ja-JP" dirty="0" smtClean="0"/>
              <a:t>Logo, (todos) os </a:t>
            </a:r>
            <a:r>
              <a:rPr lang="pt-BR" altLang="ja-JP" dirty="0"/>
              <a:t>H</a:t>
            </a:r>
            <a:r>
              <a:rPr lang="pt-BR" altLang="ja-JP" dirty="0" smtClean="0"/>
              <a:t>omens são Mortais.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C085-906E-DD48-BB7B-4E0F29C713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de Pesquisa</a:t>
            </a:r>
          </a:p>
          <a:p>
            <a:r>
              <a:rPr lang="pt-BR" dirty="0" smtClean="0"/>
              <a:t>Classificações das Pesquisas</a:t>
            </a:r>
          </a:p>
          <a:p>
            <a:r>
              <a:rPr lang="pt-BR" dirty="0" smtClean="0"/>
              <a:t>Métodos Científicos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0EC6-856A-304C-8869-4E66CD3959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 da Pesquisa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Pesquisar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, de forma </a:t>
            </a:r>
            <a:r>
              <a:rPr lang="en-US" dirty="0" err="1"/>
              <a:t>bem</a:t>
            </a:r>
            <a:r>
              <a:rPr lang="en-US" dirty="0"/>
              <a:t> simples,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indagações</a:t>
            </a:r>
            <a:r>
              <a:rPr lang="en-US" dirty="0"/>
              <a:t> </a:t>
            </a:r>
            <a:r>
              <a:rPr lang="en-US" dirty="0" err="1"/>
              <a:t>propostas</a:t>
            </a:r>
            <a:r>
              <a:rPr lang="en-US" dirty="0" smtClean="0"/>
              <a:t>.</a:t>
            </a:r>
          </a:p>
          <a:p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, </a:t>
            </a:r>
            <a:r>
              <a:rPr lang="en-US" dirty="0" err="1"/>
              <a:t>propostas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base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racionais</a:t>
            </a:r>
            <a:r>
              <a:rPr lang="en-US" dirty="0"/>
              <a:t> e </a:t>
            </a:r>
            <a:r>
              <a:rPr lang="en-US" dirty="0" err="1"/>
              <a:t>sistemáticos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se tem um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solucioná</a:t>
            </a:r>
            <a:r>
              <a:rPr lang="en-US" dirty="0"/>
              <a:t>-lo.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C085-906E-DD48-BB7B-4E0F29C7132D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da Pesquisa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Ponto de vista da </a:t>
            </a:r>
            <a:r>
              <a:rPr lang="en-US" dirty="0" err="1" smtClean="0"/>
              <a:t>Natureza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Pesquisa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objetiva</a:t>
            </a:r>
            <a:r>
              <a:rPr lang="en-US" dirty="0" smtClean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avanço</a:t>
            </a:r>
            <a:r>
              <a:rPr lang="en-US" dirty="0"/>
              <a:t> da </a:t>
            </a:r>
            <a:r>
              <a:rPr lang="en-US" dirty="0" err="1"/>
              <a:t>ciência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. </a:t>
            </a:r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verdades</a:t>
            </a:r>
            <a:r>
              <a:rPr lang="en-US" dirty="0"/>
              <a:t> e </a:t>
            </a:r>
            <a:r>
              <a:rPr lang="en-US" dirty="0" err="1"/>
              <a:t>interesses</a:t>
            </a:r>
            <a:r>
              <a:rPr lang="en-US" dirty="0"/>
              <a:t> </a:t>
            </a:r>
            <a:r>
              <a:rPr lang="en-US" dirty="0" err="1"/>
              <a:t>universais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Aplicada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objetiva</a:t>
            </a:r>
            <a:r>
              <a:rPr lang="en-US" dirty="0" smtClean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/>
              <a:t>prática</a:t>
            </a:r>
            <a:r>
              <a:rPr lang="en-US" dirty="0"/>
              <a:t> e </a:t>
            </a:r>
            <a:r>
              <a:rPr lang="en-US" dirty="0" err="1"/>
              <a:t>dirigidos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 smtClean="0"/>
              <a:t>específicos</a:t>
            </a:r>
            <a:r>
              <a:rPr lang="en-US" dirty="0"/>
              <a:t>. </a:t>
            </a:r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verdades</a:t>
            </a:r>
            <a:r>
              <a:rPr lang="en-US" dirty="0"/>
              <a:t> e </a:t>
            </a:r>
            <a:r>
              <a:rPr lang="en-US" dirty="0" err="1"/>
              <a:t>interesses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. 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D6F4-D4CB-F74C-B62C-7745D47692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da Pesquisa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 Ponto de vista da Forma de </a:t>
            </a:r>
            <a:r>
              <a:rPr lang="en-US" dirty="0" err="1" smtClean="0"/>
              <a:t>Abordagem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Pesquisa</a:t>
            </a:r>
            <a:r>
              <a:rPr lang="en-US" b="1" dirty="0"/>
              <a:t> </a:t>
            </a:r>
            <a:r>
              <a:rPr lang="en-US" b="1" dirty="0" err="1"/>
              <a:t>Quantitativa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quantificável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traduzir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opiniões</a:t>
            </a:r>
            <a:r>
              <a:rPr lang="en-US" dirty="0"/>
              <a:t> 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classificá-las</a:t>
            </a:r>
            <a:r>
              <a:rPr lang="en-US" dirty="0"/>
              <a:t> e </a:t>
            </a:r>
            <a:r>
              <a:rPr lang="en-US" dirty="0" err="1"/>
              <a:t>analisá-las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e de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 (</a:t>
            </a:r>
            <a:r>
              <a:rPr lang="en-US" dirty="0" err="1"/>
              <a:t>percentagem</a:t>
            </a:r>
            <a:r>
              <a:rPr lang="en-US" dirty="0"/>
              <a:t>, </a:t>
            </a:r>
            <a:r>
              <a:rPr lang="en-US" dirty="0" err="1"/>
              <a:t>média</a:t>
            </a:r>
            <a:r>
              <a:rPr lang="en-US" dirty="0"/>
              <a:t>, </a:t>
            </a:r>
            <a:r>
              <a:rPr lang="en-US" dirty="0" err="1"/>
              <a:t>moda</a:t>
            </a:r>
            <a:r>
              <a:rPr lang="en-US" dirty="0"/>
              <a:t>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desvio-padrão</a:t>
            </a:r>
            <a:r>
              <a:rPr lang="en-US" dirty="0"/>
              <a:t>, </a:t>
            </a:r>
            <a:r>
              <a:rPr lang="en-US" dirty="0" err="1"/>
              <a:t>coeficiente</a:t>
            </a:r>
            <a:r>
              <a:rPr lang="en-US" dirty="0"/>
              <a:t> de </a:t>
            </a:r>
            <a:r>
              <a:rPr lang="en-US" dirty="0" err="1"/>
              <a:t>correlação</a:t>
            </a:r>
            <a:r>
              <a:rPr lang="en-US" dirty="0"/>
              <a:t>,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, etc.).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Qualitativa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</a:t>
            </a:r>
            <a:r>
              <a:rPr lang="en-US" dirty="0"/>
              <a:t>entre o </a:t>
            </a:r>
            <a:r>
              <a:rPr lang="en-US" dirty="0" err="1"/>
              <a:t>mundo</a:t>
            </a:r>
            <a:r>
              <a:rPr lang="en-US" dirty="0"/>
              <a:t> real e o </a:t>
            </a:r>
            <a:r>
              <a:rPr lang="en-US" dirty="0" err="1"/>
              <a:t>sujeito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, um </a:t>
            </a:r>
            <a:r>
              <a:rPr lang="en-US" dirty="0" err="1"/>
              <a:t>vínculo</a:t>
            </a:r>
            <a:r>
              <a:rPr lang="en-US" dirty="0"/>
              <a:t> </a:t>
            </a:r>
            <a:r>
              <a:rPr lang="en-US" dirty="0" err="1" smtClean="0"/>
              <a:t>indissociável</a:t>
            </a:r>
            <a:r>
              <a:rPr lang="en-US" dirty="0" smtClean="0"/>
              <a:t> </a:t>
            </a:r>
            <a:r>
              <a:rPr lang="en-US" dirty="0"/>
              <a:t>entre o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 a </a:t>
            </a:r>
            <a:r>
              <a:rPr lang="en-US" dirty="0" err="1"/>
              <a:t>subjetividade</a:t>
            </a:r>
            <a:r>
              <a:rPr lang="en-US" dirty="0"/>
              <a:t> do </a:t>
            </a:r>
            <a:r>
              <a:rPr lang="en-US" dirty="0" err="1"/>
              <a:t>sujeito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/>
              <a:t>interpretação</a:t>
            </a:r>
            <a:r>
              <a:rPr lang="en-US" dirty="0"/>
              <a:t> dos </a:t>
            </a:r>
            <a:r>
              <a:rPr lang="en-US" dirty="0" err="1"/>
              <a:t>fenômenos</a:t>
            </a:r>
            <a:r>
              <a:rPr lang="en-US" dirty="0"/>
              <a:t> e a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significados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. O </a:t>
            </a:r>
            <a:r>
              <a:rPr lang="en-US" dirty="0" err="1"/>
              <a:t>ambiente</a:t>
            </a:r>
            <a:r>
              <a:rPr lang="en-US" dirty="0"/>
              <a:t> natural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coleta</a:t>
            </a:r>
            <a:r>
              <a:rPr lang="en-US" dirty="0"/>
              <a:t> de dados e o </a:t>
            </a:r>
            <a:r>
              <a:rPr lang="en-US" dirty="0" err="1"/>
              <a:t>pesquisador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 smtClean="0"/>
              <a:t>instrumento</a:t>
            </a:r>
            <a:r>
              <a:rPr lang="en-US" dirty="0" err="1"/>
              <a:t>-chave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descritiva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dados </a:t>
            </a:r>
            <a:r>
              <a:rPr lang="en-US" dirty="0" err="1"/>
              <a:t>indutivamente</a:t>
            </a:r>
            <a:r>
              <a:rPr lang="en-US" dirty="0"/>
              <a:t>. O </a:t>
            </a:r>
            <a:r>
              <a:rPr lang="en-US" dirty="0" err="1"/>
              <a:t>processo</a:t>
            </a:r>
            <a:r>
              <a:rPr lang="en-US" dirty="0"/>
              <a:t> 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significado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focos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de </a:t>
            </a:r>
            <a:r>
              <a:rPr lang="en-US" dirty="0" err="1"/>
              <a:t>abordagem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D6F4-D4CB-F74C-B62C-7745D47692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da Pesquisa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 Ponto de vista dos </a:t>
            </a:r>
            <a:r>
              <a:rPr lang="en-US" dirty="0" err="1" smtClean="0"/>
              <a:t>Objetivos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Pesquisa</a:t>
            </a:r>
            <a:r>
              <a:rPr lang="en-US" b="1" dirty="0"/>
              <a:t> </a:t>
            </a:r>
            <a:r>
              <a:rPr lang="en-US" b="1" dirty="0" err="1"/>
              <a:t>Exploratória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visa </a:t>
            </a:r>
            <a:r>
              <a:rPr lang="en-US" dirty="0" err="1"/>
              <a:t>proporcionar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 smtClean="0"/>
              <a:t>familiaridade</a:t>
            </a:r>
            <a:r>
              <a:rPr lang="en-US" dirty="0" smtClean="0"/>
              <a:t> </a:t>
            </a:r>
            <a:r>
              <a:rPr lang="en-US" dirty="0"/>
              <a:t>com o </a:t>
            </a:r>
            <a:r>
              <a:rPr lang="en-US" dirty="0" err="1"/>
              <a:t>problema</a:t>
            </a:r>
            <a:r>
              <a:rPr lang="en-US" dirty="0"/>
              <a:t> com vistas a </a:t>
            </a:r>
            <a:r>
              <a:rPr lang="en-US" dirty="0" err="1"/>
              <a:t>torná</a:t>
            </a:r>
            <a:r>
              <a:rPr lang="en-US" dirty="0"/>
              <a:t>-lo </a:t>
            </a:r>
            <a:r>
              <a:rPr lang="en-US" dirty="0" err="1"/>
              <a:t>explícito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hipóteses</a:t>
            </a:r>
            <a:r>
              <a:rPr lang="en-US" dirty="0"/>
              <a:t>. </a:t>
            </a:r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bibliográfico</a:t>
            </a:r>
            <a:r>
              <a:rPr lang="en-US" dirty="0"/>
              <a:t>; </a:t>
            </a:r>
            <a:r>
              <a:rPr lang="en-US" dirty="0" err="1" smtClean="0"/>
              <a:t>entrevistas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tiveram</a:t>
            </a:r>
            <a:r>
              <a:rPr lang="en-US" dirty="0"/>
              <a:t> </a:t>
            </a:r>
            <a:r>
              <a:rPr lang="en-US" dirty="0" err="1"/>
              <a:t>experiências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com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pesquisado</a:t>
            </a:r>
            <a:r>
              <a:rPr lang="en-US" dirty="0"/>
              <a:t>;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estimulem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compreensão</a:t>
            </a:r>
            <a:r>
              <a:rPr lang="en-US" dirty="0"/>
              <a:t>. Assume,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as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r>
              <a:rPr lang="en-US" dirty="0"/>
              <a:t> e </a:t>
            </a:r>
            <a:r>
              <a:rPr lang="en-US" dirty="0" err="1"/>
              <a:t>Estudos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Descritiva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visa </a:t>
            </a:r>
            <a:r>
              <a:rPr lang="en-US" dirty="0" err="1"/>
              <a:t>descrever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fenômeno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estabelecimento</a:t>
            </a:r>
            <a:r>
              <a:rPr lang="en-US" dirty="0"/>
              <a:t> de </a:t>
            </a:r>
            <a:r>
              <a:rPr lang="en-US" dirty="0" err="1"/>
              <a:t>relações</a:t>
            </a:r>
            <a:r>
              <a:rPr lang="en-US" dirty="0"/>
              <a:t> entre </a:t>
            </a:r>
            <a:r>
              <a:rPr lang="en-US" dirty="0" err="1"/>
              <a:t>variáveis</a:t>
            </a:r>
            <a:r>
              <a:rPr lang="en-US" dirty="0"/>
              <a:t>. </a:t>
            </a:r>
            <a:r>
              <a:rPr lang="en-US" dirty="0" err="1"/>
              <a:t>Envolve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 smtClean="0"/>
              <a:t>padronizadas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coleta</a:t>
            </a:r>
            <a:r>
              <a:rPr lang="en-US" dirty="0"/>
              <a:t> de dados: </a:t>
            </a:r>
            <a:r>
              <a:rPr lang="en-US" dirty="0" err="1"/>
              <a:t>questionário</a:t>
            </a:r>
            <a:r>
              <a:rPr lang="en-US" dirty="0"/>
              <a:t> e </a:t>
            </a:r>
            <a:r>
              <a:rPr lang="en-US" dirty="0" err="1"/>
              <a:t>observação</a:t>
            </a:r>
            <a:r>
              <a:rPr lang="en-US" dirty="0"/>
              <a:t> </a:t>
            </a:r>
            <a:r>
              <a:rPr lang="en-US" dirty="0" err="1" smtClean="0"/>
              <a:t>sistemática</a:t>
            </a:r>
            <a:r>
              <a:rPr lang="en-US" dirty="0"/>
              <a:t>. Assume,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a forma de </a:t>
            </a:r>
            <a:r>
              <a:rPr lang="en-US" dirty="0" err="1"/>
              <a:t>Levantamento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Explicativa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visa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determinam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contribuem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ocorrência</a:t>
            </a:r>
            <a:r>
              <a:rPr lang="en-US" dirty="0"/>
              <a:t> dos </a:t>
            </a:r>
            <a:r>
              <a:rPr lang="en-US" dirty="0" err="1"/>
              <a:t>fenômenos</a:t>
            </a:r>
            <a:r>
              <a:rPr lang="en-US" dirty="0"/>
              <a:t>. </a:t>
            </a:r>
            <a:r>
              <a:rPr lang="en-US" dirty="0" err="1"/>
              <a:t>aprofunda</a:t>
            </a:r>
            <a:r>
              <a:rPr lang="en-US" dirty="0"/>
              <a:t> o </a:t>
            </a:r>
            <a:r>
              <a:rPr lang="en-US" dirty="0" err="1"/>
              <a:t>conhecimento</a:t>
            </a:r>
            <a:r>
              <a:rPr lang="en-US" dirty="0"/>
              <a:t> da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explica</a:t>
            </a:r>
            <a:r>
              <a:rPr lang="en-US" dirty="0"/>
              <a:t> a </a:t>
            </a:r>
            <a:r>
              <a:rPr lang="en-US" dirty="0" err="1"/>
              <a:t>razão</a:t>
            </a:r>
            <a:r>
              <a:rPr lang="en-US" dirty="0"/>
              <a:t>, o “</a:t>
            </a:r>
            <a:r>
              <a:rPr lang="en-US" dirty="0" err="1"/>
              <a:t>porquê</a:t>
            </a:r>
            <a:r>
              <a:rPr lang="en-US" dirty="0"/>
              <a:t>” das </a:t>
            </a:r>
            <a:r>
              <a:rPr lang="en-US" dirty="0" err="1"/>
              <a:t>coisas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</a:t>
            </a:r>
            <a:r>
              <a:rPr lang="en-US" dirty="0" err="1"/>
              <a:t>naturais</a:t>
            </a:r>
            <a:r>
              <a:rPr lang="en-US" dirty="0"/>
              <a:t>,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experimental, 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 smtClean="0"/>
              <a:t>ciências</a:t>
            </a:r>
            <a:r>
              <a:rPr lang="en-US" dirty="0" smtClean="0"/>
              <a:t>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observacional</a:t>
            </a:r>
            <a:r>
              <a:rPr lang="en-US" dirty="0"/>
              <a:t>. Assume,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a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Experimental 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Expost</a:t>
            </a:r>
            <a:r>
              <a:rPr lang="en-US" dirty="0"/>
              <a:t>-facto.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D6F4-D4CB-F74C-B62C-7745D47692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da Pesquisa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 Ponto de vista dos </a:t>
            </a:r>
            <a:r>
              <a:rPr lang="en-US" dirty="0" err="1" smtClean="0"/>
              <a:t>Procedimentos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Pesquisa</a:t>
            </a:r>
            <a:r>
              <a:rPr lang="en-US" b="1" dirty="0"/>
              <a:t> </a:t>
            </a:r>
            <a:r>
              <a:rPr lang="en-US" b="1" dirty="0" err="1"/>
              <a:t>Bibliográfica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/>
              <a:t>elaborada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smtClean="0"/>
              <a:t>material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publicado</a:t>
            </a:r>
            <a:r>
              <a:rPr lang="en-US" dirty="0"/>
              <a:t>, </a:t>
            </a:r>
            <a:r>
              <a:rPr lang="en-US" dirty="0" err="1"/>
              <a:t>constituído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de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 smtClean="0"/>
              <a:t>artigos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periódicos</a:t>
            </a:r>
            <a:r>
              <a:rPr lang="en-US" dirty="0"/>
              <a:t> e </a:t>
            </a:r>
            <a:r>
              <a:rPr lang="en-US" dirty="0" err="1"/>
              <a:t>atualmente</a:t>
            </a:r>
            <a:r>
              <a:rPr lang="en-US" dirty="0"/>
              <a:t> com material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/>
              <a:t>Documental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/>
              <a:t>elaborada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 smtClean="0"/>
              <a:t>materiais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receberam</a:t>
            </a:r>
            <a:r>
              <a:rPr lang="en-US" dirty="0"/>
              <a:t> </a:t>
            </a:r>
            <a:r>
              <a:rPr lang="en-US" dirty="0" err="1"/>
              <a:t>tratamento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/>
              <a:t>Experimental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determina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estudo</a:t>
            </a:r>
            <a:r>
              <a:rPr lang="en-US" dirty="0"/>
              <a:t>, </a:t>
            </a:r>
            <a:r>
              <a:rPr lang="en-US" dirty="0" err="1"/>
              <a:t>selecionam</a:t>
            </a:r>
            <a:r>
              <a:rPr lang="en-US" dirty="0"/>
              <a:t>-se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seriam</a:t>
            </a:r>
            <a:r>
              <a:rPr lang="en-US" dirty="0"/>
              <a:t> </a:t>
            </a:r>
            <a:r>
              <a:rPr lang="en-US" dirty="0" err="1"/>
              <a:t>capazes</a:t>
            </a:r>
            <a:r>
              <a:rPr lang="en-US" dirty="0"/>
              <a:t> de </a:t>
            </a:r>
            <a:r>
              <a:rPr lang="en-US" dirty="0" err="1"/>
              <a:t>influenciá</a:t>
            </a:r>
            <a:r>
              <a:rPr lang="en-US" dirty="0"/>
              <a:t>-lo, </a:t>
            </a:r>
            <a:r>
              <a:rPr lang="en-US" dirty="0" err="1"/>
              <a:t>definem</a:t>
            </a:r>
            <a:r>
              <a:rPr lang="en-US" dirty="0"/>
              <a:t>-se as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e de </a:t>
            </a:r>
            <a:r>
              <a:rPr lang="en-US" dirty="0" err="1" smtClean="0"/>
              <a:t>observação</a:t>
            </a:r>
            <a:r>
              <a:rPr lang="en-US" dirty="0" smtClean="0"/>
              <a:t> </a:t>
            </a:r>
            <a:r>
              <a:rPr lang="en-US" dirty="0"/>
              <a:t>dos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produz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/>
              <a:t>Levantamento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envolve</a:t>
            </a:r>
            <a:r>
              <a:rPr lang="en-US" dirty="0"/>
              <a:t> a </a:t>
            </a:r>
            <a:r>
              <a:rPr lang="en-US" dirty="0" err="1"/>
              <a:t>interrogação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conhecer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D6F4-D4CB-F74C-B62C-7745D47692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da Pesquisa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 Ponto de vista dos </a:t>
            </a:r>
            <a:r>
              <a:rPr lang="en-US" dirty="0" err="1" smtClean="0"/>
              <a:t>Procedimentos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Estudo</a:t>
            </a:r>
            <a:r>
              <a:rPr lang="en-US" b="1" dirty="0"/>
              <a:t> de </a:t>
            </a:r>
            <a:r>
              <a:rPr lang="en-US" b="1" dirty="0" err="1"/>
              <a:t>caso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/>
              <a:t>envolve</a:t>
            </a:r>
            <a:r>
              <a:rPr lang="en-US" dirty="0"/>
              <a:t> o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profundo</a:t>
            </a:r>
            <a:r>
              <a:rPr lang="en-US" dirty="0"/>
              <a:t> e </a:t>
            </a:r>
            <a:r>
              <a:rPr lang="en-US" dirty="0" err="1" smtClean="0"/>
              <a:t>exaustivo</a:t>
            </a:r>
            <a:r>
              <a:rPr lang="en-US" dirty="0" smtClean="0"/>
              <a:t> </a:t>
            </a:r>
            <a:r>
              <a:rPr lang="en-US" dirty="0"/>
              <a:t>de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poucos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permita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amplo</a:t>
            </a:r>
            <a:r>
              <a:rPr lang="en-US" dirty="0"/>
              <a:t> e </a:t>
            </a:r>
            <a:r>
              <a:rPr lang="en-US" dirty="0" err="1"/>
              <a:t>detalhado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Expost</a:t>
            </a:r>
            <a:r>
              <a:rPr lang="en-US" b="1" dirty="0"/>
              <a:t>-Facto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/>
              <a:t>o “</a:t>
            </a:r>
            <a:r>
              <a:rPr lang="en-US" dirty="0" err="1"/>
              <a:t>experimento</a:t>
            </a:r>
            <a:r>
              <a:rPr lang="en-US" dirty="0"/>
              <a:t>”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dos </a:t>
            </a:r>
            <a:r>
              <a:rPr lang="en-US" dirty="0" err="1"/>
              <a:t>fatos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/>
              <a:t>Pesquisa-Ação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/>
              <a:t>concebida</a:t>
            </a:r>
            <a:r>
              <a:rPr lang="en-US" dirty="0"/>
              <a:t> e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estreita</a:t>
            </a:r>
            <a:r>
              <a:rPr lang="en-US" dirty="0"/>
              <a:t> </a:t>
            </a:r>
            <a:r>
              <a:rPr lang="en-US" dirty="0" err="1"/>
              <a:t>associação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com a </a:t>
            </a:r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/>
              <a:t>coletivo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pesquisadores</a:t>
            </a:r>
            <a:r>
              <a:rPr lang="en-US" dirty="0"/>
              <a:t> e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 smtClean="0"/>
              <a:t>representativos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/>
              <a:t>cooperativo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participativo</a:t>
            </a:r>
            <a:r>
              <a:rPr lang="en-US" dirty="0"/>
              <a:t>. </a:t>
            </a:r>
          </a:p>
          <a:p>
            <a:r>
              <a:rPr lang="en-US" b="1" dirty="0" err="1" smtClean="0"/>
              <a:t>Pesquisa</a:t>
            </a:r>
            <a:r>
              <a:rPr lang="en-US" b="1" dirty="0" smtClean="0"/>
              <a:t> </a:t>
            </a:r>
            <a:r>
              <a:rPr lang="en-US" b="1" dirty="0" err="1"/>
              <a:t>Participante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desenvolve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/>
              <a:t>entre </a:t>
            </a:r>
            <a:r>
              <a:rPr lang="en-US" dirty="0" err="1"/>
              <a:t>pesquisadores</a:t>
            </a:r>
            <a:r>
              <a:rPr lang="en-US" dirty="0"/>
              <a:t> e </a:t>
            </a:r>
            <a:r>
              <a:rPr lang="en-US" dirty="0" err="1"/>
              <a:t>membros</a:t>
            </a:r>
            <a:r>
              <a:rPr lang="en-US" dirty="0"/>
              <a:t> das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 smtClean="0"/>
              <a:t>investigadas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D6F4-D4CB-F74C-B62C-7745D47692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um Método Científico?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onjunto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intelectuais</a:t>
            </a:r>
            <a:r>
              <a:rPr lang="en-US" dirty="0"/>
              <a:t> 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atingidos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mentais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empregar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investigação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adotada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C085-906E-DD48-BB7B-4E0F29C713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5465</TotalTime>
  <Words>1012</Words>
  <Application>Microsoft Macintosh PowerPoint</Application>
  <PresentationFormat>On-screen Show (4:3)</PresentationFormat>
  <Paragraphs>100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Codex</vt:lpstr>
      <vt:lpstr>A Pesquisa e suas Classificações, Os Métodos Científicos</vt:lpstr>
      <vt:lpstr>Agenda</vt:lpstr>
      <vt:lpstr>Definição da Pesquisa</vt:lpstr>
      <vt:lpstr>Classificações da Pesquisa</vt:lpstr>
      <vt:lpstr>Classificações da Pesquisa</vt:lpstr>
      <vt:lpstr>Classificações da Pesquisa</vt:lpstr>
      <vt:lpstr>Classificações da Pesquisa</vt:lpstr>
      <vt:lpstr>Classificações da Pesquisa</vt:lpstr>
      <vt:lpstr>O Que é um Método Científico?</vt:lpstr>
      <vt:lpstr>Tipos de Métodos Científicos</vt:lpstr>
      <vt:lpstr>Tipos de Métodos Científicos</vt:lpstr>
    </vt:vector>
  </TitlesOfParts>
  <Company>UCI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Empíricos</dc:title>
  <dc:creator>Cleidson de Souza</dc:creator>
  <cp:lastModifiedBy>Sandro Bezerra</cp:lastModifiedBy>
  <cp:revision>128</cp:revision>
  <cp:lastPrinted>2014-03-20T14:22:04Z</cp:lastPrinted>
  <dcterms:created xsi:type="dcterms:W3CDTF">2008-09-08T21:45:39Z</dcterms:created>
  <dcterms:modified xsi:type="dcterms:W3CDTF">2017-05-19T12:19:48Z</dcterms:modified>
</cp:coreProperties>
</file>