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2.png" ContentType="image/png"/>
  <Override PartName="/ppt/media/image11.png" ContentType="image/png"/>
  <Override PartName="/ppt/media/image13.png" ContentType="image/png"/>
  <Override PartName="/ppt/media/image10.gif" ContentType="image/gif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800" spc="-1" strike="noStrike">
                <a:latin typeface="Arial"/>
              </a:rPr>
              <a:t>Pulse para editar el formato del texto de título</a:t>
            </a:r>
            <a:endParaRPr b="0" lang="es-CO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Pulse para editar el formato de esquema del texto</a:t>
            </a:r>
            <a:endParaRPr b="0" lang="es-CO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latin typeface="Arial"/>
              </a:rPr>
              <a:t>Segundo nivel del esquema</a:t>
            </a:r>
            <a:endParaRPr b="0" lang="es-CO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Tercer nivel del esquema</a:t>
            </a:r>
            <a:endParaRPr b="0" lang="es-CO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latin typeface="Arial"/>
              </a:rPr>
              <a:t>Cuarto nivel del esquema</a:t>
            </a:r>
            <a:endParaRPr b="0" lang="es-CO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Quinto nivel del esquema</a:t>
            </a:r>
            <a:endParaRPr b="0" lang="es-CO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Sexto nivel del esquema</a:t>
            </a:r>
            <a:endParaRPr b="0" lang="es-CO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latin typeface="Arial"/>
              </a:rPr>
              <a:t>Séptimo nivel del esquema</a:t>
            </a:r>
            <a:endParaRPr b="0" lang="es-CO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latin typeface="Arial"/>
              </a:rPr>
              <a:t>Pulse para editar el formato del texto de título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Pulse para editar el formato de esquema del texto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Segundo nivel del esquema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Tercer nivel del esquema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Cuarto nivel del esquema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Quinto nivel del esquema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Sexto nivel del esquema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Séptimo nivel del esquema</a:t>
            </a:r>
            <a:endParaRPr b="0" lang="es-C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nelsonneto@ufpa.br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7120" y="3064680"/>
            <a:ext cx="7771320" cy="12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Universidade Federal do Pará</a:t>
            </a:r>
            <a:br/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Instituto de Ciências Exatas e Naturais</a:t>
            </a:r>
            <a:br/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Faculdade de Computação</a:t>
            </a:r>
            <a:br/>
            <a:br/>
            <a:br/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br/>
            <a:br/>
            <a:br/>
            <a:br/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Nelson Cruz Sampaio Neto</a:t>
            </a:r>
            <a:br/>
            <a:r>
              <a:rPr b="0" lang="es-CO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nelsonneto@ufpa.br</a:t>
            </a:r>
            <a:br/>
            <a:br/>
            <a:br/>
            <a:br/>
            <a:r>
              <a:rPr b="0" lang="es-CO" sz="2000" spc="-1" strike="noStrike">
                <a:solidFill>
                  <a:srgbClr val="0000ff"/>
                </a:solidFill>
                <a:latin typeface="Arial"/>
                <a:ea typeface="DejaVu Sans"/>
              </a:rPr>
              <a:t>Belém, 02 de outubro de 2017</a:t>
            </a:r>
            <a:br/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161" name="Picture 1" descr=""/>
          <p:cNvPicPr/>
          <p:nvPr/>
        </p:nvPicPr>
        <p:blipFill>
          <a:blip r:embed="rId1"/>
          <a:stretch/>
        </p:blipFill>
        <p:spPr>
          <a:xfrm>
            <a:off x="747000" y="1242360"/>
            <a:ext cx="6976440" cy="53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34640" y="2019600"/>
            <a:ext cx="4891680" cy="435924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830520" y="1366920"/>
            <a:ext cx="371772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Matriz de caminho mínimo: </a:t>
            </a:r>
            <a:endParaRPr b="0" lang="es-CO" sz="22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037480" y="3227400"/>
            <a:ext cx="380484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Centro do grafo é o vértice</a:t>
            </a:r>
            <a:r>
              <a:rPr b="1" lang="es-CO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</a:t>
            </a:r>
            <a:endParaRPr b="0" lang="es-CO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Raio = 29 km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Diâmetro = 46 km</a:t>
            </a: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3680" y="27900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39040" y="1543680"/>
            <a:ext cx="860508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5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O centro é (ou são) o vértice que, sob o ponto de vista de distância, oferece as melhores condições para a instalação de um equipamento coletivo. Por exemplo, se o quartel do corpo de bombeiros estivesse em “E”, todas as suas intervenções se situariam, no máximo, a 29 km.</a:t>
            </a:r>
            <a:endParaRPr b="0" lang="es-CO" sz="2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85800" y="4500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21920" y="1188720"/>
            <a:ext cx="8129880" cy="537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centro de um grafo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 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possui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|V|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vértices. Já o centro de uma árvore possui não mais do que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vértices.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Seja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uma árvore com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|V| &gt; 2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Se retirarmos todos os vértices de grau igual a 1, a árvore resultante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T’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possui o mesmo centro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Algoritmo para determinar o centro de uma árvore: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s-CO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Dados: árvore T(V, E)</a:t>
            </a:r>
            <a:endParaRPr b="0" lang="es-CO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Enquanto |V| &gt; 2 faça</a:t>
            </a:r>
            <a:endParaRPr b="0" lang="es-CO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excluir os vértices de grau = 1</a:t>
            </a:r>
            <a:endParaRPr b="0" lang="es-CO" sz="21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29520" y="2250720"/>
            <a:ext cx="603720" cy="35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0c99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roup 3"/>
          <p:cNvGrpSpPr/>
          <p:nvPr/>
        </p:nvGrpSpPr>
        <p:grpSpPr>
          <a:xfrm>
            <a:off x="658800" y="989280"/>
            <a:ext cx="2758680" cy="2639160"/>
            <a:chOff x="658800" y="989280"/>
            <a:chExt cx="2758680" cy="2639160"/>
          </a:xfrm>
        </p:grpSpPr>
        <p:sp>
          <p:nvSpPr>
            <p:cNvPr id="173" name="CustomShape 4"/>
            <p:cNvSpPr/>
            <p:nvPr/>
          </p:nvSpPr>
          <p:spPr>
            <a:xfrm>
              <a:off x="1121760" y="24336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74" name="CustomShape 5"/>
            <p:cNvSpPr/>
            <p:nvPr/>
          </p:nvSpPr>
          <p:spPr>
            <a:xfrm>
              <a:off x="1810080" y="164268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75" name="CustomShape 6"/>
            <p:cNvSpPr/>
            <p:nvPr/>
          </p:nvSpPr>
          <p:spPr>
            <a:xfrm flipV="1">
              <a:off x="1524960" y="488880"/>
              <a:ext cx="35316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7"/>
            <p:cNvSpPr/>
            <p:nvPr/>
          </p:nvSpPr>
          <p:spPr>
            <a:xfrm>
              <a:off x="2323080" y="238284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77" name="CustomShape 8"/>
            <p:cNvSpPr/>
            <p:nvPr/>
          </p:nvSpPr>
          <p:spPr>
            <a:xfrm>
              <a:off x="2213280" y="1991880"/>
              <a:ext cx="34488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9"/>
            <p:cNvSpPr/>
            <p:nvPr/>
          </p:nvSpPr>
          <p:spPr>
            <a:xfrm>
              <a:off x="1750320" y="32202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79" name="CustomShape 10"/>
            <p:cNvSpPr/>
            <p:nvPr/>
          </p:nvSpPr>
          <p:spPr>
            <a:xfrm>
              <a:off x="658800" y="32112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80" name="CustomShape 11"/>
            <p:cNvSpPr/>
            <p:nvPr/>
          </p:nvSpPr>
          <p:spPr>
            <a:xfrm flipH="1">
              <a:off x="885600" y="2782800"/>
              <a:ext cx="294840" cy="42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12"/>
            <p:cNvSpPr/>
            <p:nvPr/>
          </p:nvSpPr>
          <p:spPr>
            <a:xfrm>
              <a:off x="1524960" y="2782800"/>
              <a:ext cx="294480" cy="4971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13"/>
            <p:cNvSpPr/>
            <p:nvPr/>
          </p:nvSpPr>
          <p:spPr>
            <a:xfrm>
              <a:off x="2725920" y="2732040"/>
              <a:ext cx="289080" cy="4492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4"/>
            <p:cNvSpPr/>
            <p:nvPr/>
          </p:nvSpPr>
          <p:spPr>
            <a:xfrm>
              <a:off x="2946240" y="312156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endParaRPr b="0" lang="es-CO" sz="2400" spc="-1" strike="noStrike">
                <a:latin typeface="Arial"/>
              </a:endParaRPr>
            </a:p>
          </p:txBody>
        </p:sp>
      </p:grpSp>
      <p:grpSp>
        <p:nvGrpSpPr>
          <p:cNvPr id="184" name="Group 15"/>
          <p:cNvGrpSpPr/>
          <p:nvPr/>
        </p:nvGrpSpPr>
        <p:grpSpPr>
          <a:xfrm>
            <a:off x="4692600" y="1282320"/>
            <a:ext cx="1672560" cy="1852560"/>
            <a:chOff x="4692600" y="1282320"/>
            <a:chExt cx="1672560" cy="1852560"/>
          </a:xfrm>
        </p:grpSpPr>
        <p:sp>
          <p:nvSpPr>
            <p:cNvPr id="185" name="CustomShape 16"/>
            <p:cNvSpPr/>
            <p:nvPr/>
          </p:nvSpPr>
          <p:spPr>
            <a:xfrm>
              <a:off x="4692600" y="272664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86" name="CustomShape 17"/>
            <p:cNvSpPr/>
            <p:nvPr/>
          </p:nvSpPr>
          <p:spPr>
            <a:xfrm>
              <a:off x="5296320" y="193572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87" name="CustomShape 18"/>
            <p:cNvSpPr/>
            <p:nvPr/>
          </p:nvSpPr>
          <p:spPr>
            <a:xfrm flipV="1">
              <a:off x="5095800" y="781920"/>
              <a:ext cx="26856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9"/>
            <p:cNvSpPr/>
            <p:nvPr/>
          </p:nvSpPr>
          <p:spPr>
            <a:xfrm>
              <a:off x="5893920" y="267588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89" name="CustomShape 20"/>
            <p:cNvSpPr/>
            <p:nvPr/>
          </p:nvSpPr>
          <p:spPr>
            <a:xfrm>
              <a:off x="5699520" y="2284920"/>
              <a:ext cx="262440" cy="44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0" name="CustomShape 21"/>
          <p:cNvSpPr/>
          <p:nvPr/>
        </p:nvSpPr>
        <p:spPr>
          <a:xfrm>
            <a:off x="6764040" y="2234520"/>
            <a:ext cx="603720" cy="35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0c99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2"/>
          <p:cNvSpPr/>
          <p:nvPr/>
        </p:nvSpPr>
        <p:spPr>
          <a:xfrm>
            <a:off x="7924680" y="2228760"/>
            <a:ext cx="471240" cy="40824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CO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s-CO" sz="2400" spc="-1" strike="noStrike">
              <a:latin typeface="Arial"/>
            </a:endParaRPr>
          </a:p>
        </p:txBody>
      </p:sp>
      <p:graphicFrame>
        <p:nvGraphicFramePr>
          <p:cNvPr id="192" name="Table 23"/>
          <p:cNvGraphicFramePr/>
          <p:nvPr/>
        </p:nvGraphicFramePr>
        <p:xfrm>
          <a:off x="5233320" y="3891240"/>
          <a:ext cx="3263040" cy="2594880"/>
        </p:xfrm>
        <a:graphic>
          <a:graphicData uri="http://schemas.openxmlformats.org/drawingml/2006/table">
            <a:tbl>
              <a:tblPr/>
              <a:tblGrid>
                <a:gridCol w="1364400"/>
                <a:gridCol w="1899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Vértice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Excentricidade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Definições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5600" y="1495440"/>
            <a:ext cx="8129880" cy="285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Árvores Ordenadas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a ordem em que os filhos de cada vértice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   V 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são considerados é relevante.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3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Assim, os filhos de um vértice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   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podem se identificados: 1º filho mais a esquerda, 2º filho mais a esquerda, etc.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43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Nesse caso, o isomorfismo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considerar a ordenação. </a:t>
            </a:r>
            <a:endParaRPr b="0" lang="es-CO" sz="2200" spc="-1" strike="noStrike">
              <a:latin typeface="Arial"/>
            </a:endParaRPr>
          </a:p>
        </p:txBody>
      </p:sp>
      <p:pic>
        <p:nvPicPr>
          <p:cNvPr id="195" name="Picture 5" descr=""/>
          <p:cNvPicPr/>
          <p:nvPr/>
        </p:nvPicPr>
        <p:blipFill>
          <a:blip r:embed="rId1"/>
          <a:stretch/>
        </p:blipFill>
        <p:spPr>
          <a:xfrm>
            <a:off x="1953000" y="2112120"/>
            <a:ext cx="273600" cy="263880"/>
          </a:xfrm>
          <a:prstGeom prst="rect">
            <a:avLst/>
          </a:prstGeom>
          <a:ln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2"/>
          <a:stretch/>
        </p:blipFill>
        <p:spPr>
          <a:xfrm>
            <a:off x="4926960" y="3230280"/>
            <a:ext cx="273600" cy="2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381960" y="1772640"/>
            <a:ext cx="8385480" cy="322056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526680" y="5556600"/>
            <a:ext cx="821484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Se as árvores acima forem ordenadas, então </a:t>
            </a:r>
            <a:r>
              <a:rPr b="1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b="0" lang="es-CO" sz="2100" spc="-1" strike="noStrike">
                <a:solidFill>
                  <a:srgbClr val="000000"/>
                </a:solidFill>
                <a:latin typeface="Arial"/>
                <a:ea typeface="DejaVu Sans"/>
              </a:rPr>
              <a:t> são equivalentes.</a:t>
            </a:r>
            <a:endParaRPr b="0" lang="es-CO" sz="21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5800" y="8172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Árvores Binárias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5600" y="1323000"/>
            <a:ext cx="8304120" cy="222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ts val="4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Uma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binária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uma árvore ordenada onde cada pai pode ter no máximo dois filhos. 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ts val="4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Os filhos devem ser identificados como esquerdo ou direito. Tal ordem influencia no isomorfismo.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ts val="1001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</p:txBody>
      </p:sp>
      <p:grpSp>
        <p:nvGrpSpPr>
          <p:cNvPr id="202" name="Group 3"/>
          <p:cNvGrpSpPr/>
          <p:nvPr/>
        </p:nvGrpSpPr>
        <p:grpSpPr>
          <a:xfrm>
            <a:off x="1565640" y="4006080"/>
            <a:ext cx="2295360" cy="2102040"/>
            <a:chOff x="1565640" y="4006080"/>
            <a:chExt cx="2295360" cy="2102040"/>
          </a:xfrm>
        </p:grpSpPr>
        <p:sp>
          <p:nvSpPr>
            <p:cNvPr id="203" name="CustomShape 4"/>
            <p:cNvSpPr/>
            <p:nvPr/>
          </p:nvSpPr>
          <p:spPr>
            <a:xfrm>
              <a:off x="1565640" y="501192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04" name="CustomShape 5"/>
            <p:cNvSpPr/>
            <p:nvPr/>
          </p:nvSpPr>
          <p:spPr>
            <a:xfrm>
              <a:off x="2253600" y="42210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05" name="CustomShape 6"/>
            <p:cNvSpPr/>
            <p:nvPr/>
          </p:nvSpPr>
          <p:spPr>
            <a:xfrm flipV="1">
              <a:off x="1906200" y="3505680"/>
              <a:ext cx="35316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2766960" y="496116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07" name="CustomShape 8"/>
            <p:cNvSpPr/>
            <p:nvPr/>
          </p:nvSpPr>
          <p:spPr>
            <a:xfrm>
              <a:off x="2656800" y="4570200"/>
              <a:ext cx="34488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9"/>
            <p:cNvSpPr/>
            <p:nvPr/>
          </p:nvSpPr>
          <p:spPr>
            <a:xfrm>
              <a:off x="3169800" y="5310360"/>
              <a:ext cx="289080" cy="4492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0"/>
            <p:cNvSpPr/>
            <p:nvPr/>
          </p:nvSpPr>
          <p:spPr>
            <a:xfrm>
              <a:off x="3389760" y="569988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endParaRPr b="0" lang="es-CO" sz="2400" spc="-1" strike="noStrike">
                <a:latin typeface="Arial"/>
              </a:endParaRPr>
            </a:p>
          </p:txBody>
        </p:sp>
      </p:grpSp>
      <p:grpSp>
        <p:nvGrpSpPr>
          <p:cNvPr id="210" name="Group 11"/>
          <p:cNvGrpSpPr/>
          <p:nvPr/>
        </p:nvGrpSpPr>
        <p:grpSpPr>
          <a:xfrm>
            <a:off x="6076080" y="3962880"/>
            <a:ext cx="1672200" cy="2157840"/>
            <a:chOff x="6076080" y="3962880"/>
            <a:chExt cx="1672200" cy="2157840"/>
          </a:xfrm>
        </p:grpSpPr>
        <p:sp>
          <p:nvSpPr>
            <p:cNvPr id="211" name="CustomShape 12"/>
            <p:cNvSpPr/>
            <p:nvPr/>
          </p:nvSpPr>
          <p:spPr>
            <a:xfrm>
              <a:off x="6076080" y="49032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12" name="CustomShape 13"/>
            <p:cNvSpPr/>
            <p:nvPr/>
          </p:nvSpPr>
          <p:spPr>
            <a:xfrm>
              <a:off x="6764040" y="411228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13" name="CustomShape 14"/>
            <p:cNvSpPr/>
            <p:nvPr/>
          </p:nvSpPr>
          <p:spPr>
            <a:xfrm flipV="1">
              <a:off x="6480000" y="3462480"/>
              <a:ext cx="35316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5"/>
            <p:cNvSpPr/>
            <p:nvPr/>
          </p:nvSpPr>
          <p:spPr>
            <a:xfrm>
              <a:off x="7277040" y="48528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15" name="CustomShape 16"/>
            <p:cNvSpPr/>
            <p:nvPr/>
          </p:nvSpPr>
          <p:spPr>
            <a:xfrm>
              <a:off x="7167240" y="4461840"/>
              <a:ext cx="34488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Line 17"/>
            <p:cNvSpPr/>
            <p:nvPr/>
          </p:nvSpPr>
          <p:spPr>
            <a:xfrm flipH="1">
              <a:off x="7047000" y="5202000"/>
              <a:ext cx="299160" cy="5101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8"/>
            <p:cNvSpPr/>
            <p:nvPr/>
          </p:nvSpPr>
          <p:spPr>
            <a:xfrm>
              <a:off x="6810840" y="571248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s-CO" sz="2400" spc="-1" strike="noStrike">
                  <a:solidFill>
                    <a:srgbClr val="ff0000"/>
                  </a:solidFill>
                  <a:latin typeface="Times New Roman"/>
                  <a:ea typeface="DejaVu Sans"/>
                </a:rPr>
                <a:t>G</a:t>
              </a:r>
              <a:endParaRPr b="0" lang="es-CO" sz="2400" spc="-1" strike="noStrike">
                <a:latin typeface="Arial"/>
              </a:endParaRPr>
            </a:p>
          </p:txBody>
        </p:sp>
      </p:grpSp>
      <p:sp>
        <p:nvSpPr>
          <p:cNvPr id="218" name="CustomShape 19"/>
          <p:cNvSpPr/>
          <p:nvPr/>
        </p:nvSpPr>
        <p:spPr>
          <a:xfrm>
            <a:off x="4573080" y="4689000"/>
            <a:ext cx="6310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≠</a:t>
            </a:r>
            <a:endParaRPr b="0" lang="es-CO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29640" y="11700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Árvores Binárias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5960" y="1362240"/>
            <a:ext cx="8129880" cy="1685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Lema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O número de subárvores esquerdas e direitas vazias em uma árvore binária com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n &gt; 0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nós é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n + 1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s-CO" sz="2200" spc="-1" strike="noStrike">
              <a:latin typeface="Arial"/>
            </a:endParaRPr>
          </a:p>
        </p:txBody>
      </p:sp>
      <p:grpSp>
        <p:nvGrpSpPr>
          <p:cNvPr id="221" name="Group 3"/>
          <p:cNvGrpSpPr/>
          <p:nvPr/>
        </p:nvGrpSpPr>
        <p:grpSpPr>
          <a:xfrm>
            <a:off x="730800" y="3102120"/>
            <a:ext cx="2758680" cy="2182680"/>
            <a:chOff x="730800" y="3102120"/>
            <a:chExt cx="2758680" cy="2182680"/>
          </a:xfrm>
        </p:grpSpPr>
        <p:sp>
          <p:nvSpPr>
            <p:cNvPr id="222" name="CustomShape 4"/>
            <p:cNvSpPr/>
            <p:nvPr/>
          </p:nvSpPr>
          <p:spPr>
            <a:xfrm>
              <a:off x="1193760" y="408996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23" name="CustomShape 5"/>
            <p:cNvSpPr/>
            <p:nvPr/>
          </p:nvSpPr>
          <p:spPr>
            <a:xfrm>
              <a:off x="1882080" y="329904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 flipV="1">
              <a:off x="1512000" y="2601720"/>
              <a:ext cx="353160" cy="50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7"/>
            <p:cNvSpPr/>
            <p:nvPr/>
          </p:nvSpPr>
          <p:spPr>
            <a:xfrm>
              <a:off x="2395080" y="403920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26" name="CustomShape 8"/>
            <p:cNvSpPr/>
            <p:nvPr/>
          </p:nvSpPr>
          <p:spPr>
            <a:xfrm>
              <a:off x="2285280" y="3648240"/>
              <a:ext cx="34488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9"/>
            <p:cNvSpPr/>
            <p:nvPr/>
          </p:nvSpPr>
          <p:spPr>
            <a:xfrm>
              <a:off x="1822320" y="487656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28" name="CustomShape 10"/>
            <p:cNvSpPr/>
            <p:nvPr/>
          </p:nvSpPr>
          <p:spPr>
            <a:xfrm>
              <a:off x="730800" y="486756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229" name="CustomShape 11"/>
            <p:cNvSpPr/>
            <p:nvPr/>
          </p:nvSpPr>
          <p:spPr>
            <a:xfrm flipH="1">
              <a:off x="957600" y="4439160"/>
              <a:ext cx="294840" cy="42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Line 12"/>
            <p:cNvSpPr/>
            <p:nvPr/>
          </p:nvSpPr>
          <p:spPr>
            <a:xfrm>
              <a:off x="1596960" y="4439160"/>
              <a:ext cx="294480" cy="4971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13"/>
            <p:cNvSpPr/>
            <p:nvPr/>
          </p:nvSpPr>
          <p:spPr>
            <a:xfrm>
              <a:off x="2797920" y="4388400"/>
              <a:ext cx="289080" cy="44928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4"/>
            <p:cNvSpPr/>
            <p:nvPr/>
          </p:nvSpPr>
          <p:spPr>
            <a:xfrm>
              <a:off x="3018240" y="4777920"/>
              <a:ext cx="471240" cy="40824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endParaRPr b="0" lang="es-CO" sz="2400" spc="-1" strike="noStrike">
                <a:latin typeface="Arial"/>
              </a:endParaRPr>
            </a:p>
          </p:txBody>
        </p:sp>
      </p:grpSp>
      <p:sp>
        <p:nvSpPr>
          <p:cNvPr id="233" name="CustomShape 15"/>
          <p:cNvSpPr/>
          <p:nvPr/>
        </p:nvSpPr>
        <p:spPr>
          <a:xfrm>
            <a:off x="3935880" y="3132000"/>
            <a:ext cx="4566240" cy="13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Exemplo: Árvore binária com 6 nós e 7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subárvores vazias: as subárvores 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esquerda e direita dos nós A, B, D; e a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subárvore esquerda do nó F.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Árvores Binárias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35960" y="1434960"/>
            <a:ext cx="812988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estritamente binária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é uma árvore binária em que cada nó possui 0 ou 2 filhos.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CO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binária completa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se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é um nó tal que alguma subárvore de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é vazia, então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se localiza ou no último (maior) ou no penúltimo nível da árvore.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endParaRPr b="0" lang="es-CO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binária cheia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se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é um nó com alguma de suas subárvore vazias, então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se localiza no último nível da árvore.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</a:pPr>
            <a:endParaRPr b="0" lang="es-CO" sz="20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 isso, tem-se que toda árvore binária cheia é completa e estritamente binária.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Definições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1370520"/>
            <a:ext cx="793404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é um grafo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 = (V, E)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que seja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acíclico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conexo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conceito “acíclico” refere-se a grafos sem ciclos simples de comprimento maior que 2.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Toda árvore com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vértices possui exatas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−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1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arestas.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s-CO" sz="2200" spc="-1" strike="noStrike">
              <a:latin typeface="Arial"/>
            </a:endParaRPr>
          </a:p>
        </p:txBody>
      </p:sp>
      <p:grpSp>
        <p:nvGrpSpPr>
          <p:cNvPr id="79" name="Group 3"/>
          <p:cNvGrpSpPr/>
          <p:nvPr/>
        </p:nvGrpSpPr>
        <p:grpSpPr>
          <a:xfrm>
            <a:off x="759960" y="3647520"/>
            <a:ext cx="3405600" cy="2443680"/>
            <a:chOff x="759960" y="3647520"/>
            <a:chExt cx="3405600" cy="2443680"/>
          </a:xfrm>
        </p:grpSpPr>
        <p:sp>
          <p:nvSpPr>
            <p:cNvPr id="80" name="CustomShape 4"/>
            <p:cNvSpPr/>
            <p:nvPr/>
          </p:nvSpPr>
          <p:spPr>
            <a:xfrm>
              <a:off x="3528360" y="449388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81" name="CustomShape 5"/>
            <p:cNvSpPr/>
            <p:nvPr/>
          </p:nvSpPr>
          <p:spPr>
            <a:xfrm>
              <a:off x="1415520" y="446688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82" name="CustomShape 6"/>
            <p:cNvSpPr/>
            <p:nvPr/>
          </p:nvSpPr>
          <p:spPr>
            <a:xfrm>
              <a:off x="2480760" y="364752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83" name="CustomShape 7"/>
            <p:cNvSpPr/>
            <p:nvPr/>
          </p:nvSpPr>
          <p:spPr>
            <a:xfrm flipV="1">
              <a:off x="1908000" y="3219480"/>
              <a:ext cx="611640" cy="438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"/>
            <p:cNvSpPr/>
            <p:nvPr/>
          </p:nvSpPr>
          <p:spPr>
            <a:xfrm>
              <a:off x="3025080" y="4106520"/>
              <a:ext cx="595800" cy="46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9"/>
            <p:cNvSpPr/>
            <p:nvPr/>
          </p:nvSpPr>
          <p:spPr>
            <a:xfrm>
              <a:off x="2352240" y="552420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86" name="CustomShape 10"/>
            <p:cNvSpPr/>
            <p:nvPr/>
          </p:nvSpPr>
          <p:spPr>
            <a:xfrm>
              <a:off x="759960" y="555588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87" name="CustomShape 11"/>
            <p:cNvSpPr/>
            <p:nvPr/>
          </p:nvSpPr>
          <p:spPr>
            <a:xfrm>
              <a:off x="1959840" y="4925520"/>
              <a:ext cx="483120" cy="67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Line 12"/>
          <p:cNvSpPr/>
          <p:nvPr/>
        </p:nvSpPr>
        <p:spPr>
          <a:xfrm flipH="1">
            <a:off x="1078920" y="4924440"/>
            <a:ext cx="429840" cy="63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>
            <a:off x="4586040" y="4009320"/>
            <a:ext cx="37551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Note que a adição de mais uma aresta na árvore ao lado provoca o surgimento de um ciclo simples.</a:t>
            </a: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156680" y="1938960"/>
            <a:ext cx="7038720" cy="29955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1019880" y="5472000"/>
            <a:ext cx="74998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Árvores estritamente binárias, no entanto, apenas (b) e (c) 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são completa, e somente a (c) é cheia.</a:t>
            </a: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Árvores Binárias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5960" y="1506960"/>
            <a:ext cx="826236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A relação entre a altura da árvore binária e o seu número de nós é um dado importante para várias aplicações.</a:t>
            </a:r>
            <a:endParaRPr b="0" lang="es-CO" sz="2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endParaRPr b="0" lang="es-CO" sz="23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Para um valor fixo de </a:t>
            </a:r>
            <a:r>
              <a:rPr b="1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, quais são as árvores binárias que possuem altura </a:t>
            </a:r>
            <a:r>
              <a:rPr b="1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 máxima e mínima?</a:t>
            </a:r>
            <a:endParaRPr b="0" lang="es-CO" sz="23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CO" sz="9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3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Altura máxima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: árvore degenerada ou </a:t>
            </a:r>
            <a:r>
              <a:rPr b="0" i="1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zigue-zague, 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com altura igual a </a:t>
            </a:r>
            <a:r>
              <a:rPr b="1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endParaRPr b="0" lang="es-CO" sz="23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3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Altura mínima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: árvore completa, com altura igual a </a:t>
            </a:r>
            <a:r>
              <a:rPr b="1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log(n)</a:t>
            </a:r>
            <a:r>
              <a:rPr b="0" lang="es-CO" sz="23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s-CO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s-CO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84000" y="1739880"/>
            <a:ext cx="3587400" cy="470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Exemplos de árvores degeneradas (pior caso), onde a altura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h = O(n)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s-CO" sz="20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Já o melhor caso da altura da árvore ocorre quando a árvore é completa: </a:t>
            </a:r>
            <a:r>
              <a:rPr b="1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h = O(log(n))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   </a:t>
            </a:r>
            <a:endParaRPr b="0" lang="es-CO" sz="2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731880" y="1790280"/>
            <a:ext cx="4102920" cy="36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Árvore </a:t>
            </a:r>
            <a:r>
              <a:rPr b="1" i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-ária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5960" y="1362960"/>
            <a:ext cx="812988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Uma árvore </a:t>
            </a:r>
            <a:r>
              <a:rPr b="0" i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-ária,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m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≥ 2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, é uma generalização da árvore binária em que cada nó possui no máximo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 subárvores.</a:t>
            </a:r>
            <a:endParaRPr b="0" lang="es-CO" sz="2200" spc="-1" strike="noStrike">
              <a:latin typeface="Arial"/>
            </a:endParaRPr>
          </a:p>
          <a:p>
            <a:pPr marL="432000" indent="-32328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Analogamente às árvores binárias, podem-se definir árvores estritamente </a:t>
            </a:r>
            <a:r>
              <a:rPr b="0" i="1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-ária, árvore </a:t>
            </a:r>
            <a:r>
              <a:rPr b="0" i="1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Arial"/>
              </a:rPr>
              <a:t>-ária completa e cheia. </a:t>
            </a:r>
            <a:r>
              <a:rPr b="0" lang="es-CO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CO" sz="24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15880" y="3472560"/>
            <a:ext cx="5370840" cy="307872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6024240" y="3683880"/>
            <a:ext cx="2767680" cy="17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Exemplos de árvores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3-árias ou ternárias.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Mas somente a mais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direita é estritamente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ternária.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CO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Percurso em Árvores Binárias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35960" y="1434960"/>
            <a:ext cx="827532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Existem algoritmos bem conhecidos na literatura para efetuar um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percurso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em uma árvore binária.</a:t>
            </a:r>
            <a:endParaRPr b="0" lang="es-CO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Por percurso entende-se uma visita sistemática a cada um dos nós da árvore; esta é uma das operações básicas relativas a manipulação de árvores.</a:t>
            </a:r>
            <a:endParaRPr b="0" lang="es-CO" sz="22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As principais estratégias são:</a:t>
            </a:r>
            <a:endParaRPr b="0" lang="es-CO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Pré-ordem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visita; esquerda; e direita</a:t>
            </a:r>
            <a:endParaRPr b="0" lang="es-CO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Em ordem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esquerda; visita; e direita</a:t>
            </a:r>
            <a:endParaRPr b="0" lang="es-CO" sz="2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Pós-ordem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esquerda; direita; e visita </a:t>
            </a: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317600" y="1671840"/>
            <a:ext cx="6313320" cy="337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605600" y="1419840"/>
            <a:ext cx="5909760" cy="31633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2328120" y="5064120"/>
            <a:ext cx="428400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 pré-ordem:  A-B-D-G-C-E-H-I-F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 ordem:        D-G-B-A-H-E-I-C-F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  <a:ea typeface="DejaVu Sans"/>
              </a:rPr>
              <a:t>Em pós-ordem: G-D-B-H-I-E-F-C-A  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Exercícios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35960" y="1293120"/>
            <a:ext cx="827532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Seja um percurso definido pelas seguintes operações:</a:t>
            </a: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Ordem A: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Visitar a raiz;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Percorrer a subárvore esquerda de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na ordem A;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Percorrer a subárvore direita de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na ordem B.</a:t>
            </a: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Ordem B: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Percorrer a subárvore esquerda de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na ordem B;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Visitar a raiz;</a:t>
            </a:r>
            <a:endParaRPr b="0" lang="es-CO" sz="19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Percorrer a subárvore direita de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na ordem A.</a:t>
            </a: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Supondo que o processo se inicie pela raiz da árvore, em ordem A, escrever o percurso final obtido quando o algoritmo for aplicado à árvore do próximo slide.</a:t>
            </a:r>
            <a:endParaRPr b="0" lang="es-CO" sz="19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Exercícios</a:t>
            </a:r>
            <a:endParaRPr b="0" lang="es-CO" sz="32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080" y="1756800"/>
            <a:ext cx="5420520" cy="382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82720" y="250920"/>
            <a:ext cx="7472520" cy="9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Exercícios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35960" y="1473120"/>
            <a:ext cx="8275320" cy="51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O percurso de uma árvore em pré-ordem resultou na impressão da sequência: A B C F H D L M P N E G I, e o percurso da mesma árvore em ordem simétrica resultou em: F C H B D L P M N A I G E. Construa uma árvore que satisfaça esses percursos.</a:t>
            </a:r>
            <a:endParaRPr b="0" lang="es-CO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Mostrar que o número de subárvores vazias de uma árvore </a:t>
            </a:r>
            <a:r>
              <a:rPr b="0" i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-ária com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n &gt; 0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nós é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(m – 1)n + 1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Mostrar que uma árvore </a:t>
            </a:r>
            <a:r>
              <a:rPr b="0" i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-ária completa é aquela que possui altura mínima dentre todas as árvores </a:t>
            </a:r>
            <a:r>
              <a:rPr b="0" i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-árias,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 &gt; 1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, com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n &gt; 0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nós.</a:t>
            </a:r>
            <a:endParaRPr b="0" lang="es-CO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O" sz="19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Determinar o valor das alturas máxima e mínima de uma árvore </a:t>
            </a:r>
            <a:r>
              <a:rPr b="0" i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-ária,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m &gt; 1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, com </a:t>
            </a:r>
            <a:r>
              <a:rPr b="1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n &gt; 0</a:t>
            </a:r>
            <a:r>
              <a:rPr b="0" lang="es-CO" sz="1900" spc="-1" strike="noStrike">
                <a:solidFill>
                  <a:srgbClr val="000000"/>
                </a:solidFill>
                <a:latin typeface="Arial"/>
                <a:ea typeface="DejaVu Sans"/>
              </a:rPr>
              <a:t> nós.   </a:t>
            </a:r>
            <a:endParaRPr b="0" lang="es-CO" sz="19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9640" y="4500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Definições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35960" y="1110240"/>
            <a:ext cx="812988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Enraizada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quando algum vértice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  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escolhido como especial. Esse vértice é chamado de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raiz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da árvore.</a:t>
            </a: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Livre: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termo usado quando a raiz da árvore não encontra-se definida. Exemplo: Figura (a). </a:t>
            </a: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Floresta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é um grafo necessariamente acíclico, podendo ou não ser conexo. Exemplo: Figura (b).</a:t>
            </a:r>
            <a:endParaRPr b="0" lang="es-CO" sz="22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6364080" y="1225440"/>
            <a:ext cx="273600" cy="26388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2275560" y="4572000"/>
            <a:ext cx="4878720" cy="1900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8000" y="10764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Definições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30280" y="1298520"/>
            <a:ext cx="806004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(v, w)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uma aresta da árvore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então considera-se que o vértice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pai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; 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filho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vértice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raiz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uma árvore não possui pai, assim como um vértice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folha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não possui filhos.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nível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 vértice é dado pelo comprimento do caminho da raiz até ele. O nível da raiz é zero.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altura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uma árvore é igual ao valor máximo de nível entre os vértices que a formam. </a:t>
            </a: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68000" y="10764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30280" y="1298520"/>
            <a:ext cx="8060040" cy="112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  <a:spcBef>
                <a:spcPts val="439"/>
              </a:spcBef>
            </a:pPr>
            <a:endParaRPr b="0" lang="es-CO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59"/>
              </a:spcBef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CO" sz="2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2840" y="1800000"/>
            <a:ext cx="4785120" cy="35992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181120" y="1703880"/>
            <a:ext cx="3704760" cy="41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Nó A é a raiz;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B, G, H, E, I são nós folha;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Os nós A, C, D, F são </a:t>
            </a: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internos;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raiz está no nível 0 e as</a:t>
            </a: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folhas G, H, I no nível 3;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Altura da árvore é 3;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nó C é pai de D, E, F.  </a:t>
            </a: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2280" y="1288800"/>
            <a:ext cx="842220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Árvore geradora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 grafo conexo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 = (V, A)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um subgrafo que contém todos os vértices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 forma uma árvore.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5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Floresta geradora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 grafo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 = (V, A)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um subgrafo que contém todos os vértices de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 forma uma floresta. 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39"/>
              </a:spcBef>
            </a:pPr>
            <a:endParaRPr b="0" lang="es-CO" sz="2200" spc="-1" strike="noStrike">
              <a:latin typeface="Arial"/>
            </a:endParaRPr>
          </a:p>
        </p:txBody>
      </p:sp>
      <p:grpSp>
        <p:nvGrpSpPr>
          <p:cNvPr id="102" name="Group 3"/>
          <p:cNvGrpSpPr/>
          <p:nvPr/>
        </p:nvGrpSpPr>
        <p:grpSpPr>
          <a:xfrm>
            <a:off x="745560" y="3914280"/>
            <a:ext cx="3108600" cy="2331360"/>
            <a:chOff x="745560" y="3914280"/>
            <a:chExt cx="3108600" cy="2331360"/>
          </a:xfrm>
        </p:grpSpPr>
        <p:sp>
          <p:nvSpPr>
            <p:cNvPr id="103" name="CustomShape 4"/>
            <p:cNvSpPr/>
            <p:nvPr/>
          </p:nvSpPr>
          <p:spPr>
            <a:xfrm>
              <a:off x="2544120" y="506232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1562400" y="50572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2550240" y="413604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06" name="CustomShape 7"/>
            <p:cNvSpPr/>
            <p:nvPr/>
          </p:nvSpPr>
          <p:spPr>
            <a:xfrm flipV="1">
              <a:off x="1760760" y="3344040"/>
              <a:ext cx="814680" cy="57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8"/>
            <p:cNvSpPr/>
            <p:nvPr/>
          </p:nvSpPr>
          <p:spPr>
            <a:xfrm flipH="1">
              <a:off x="2786760" y="4546080"/>
              <a:ext cx="5040" cy="51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9"/>
            <p:cNvSpPr/>
            <p:nvPr/>
          </p:nvSpPr>
          <p:spPr>
            <a:xfrm>
              <a:off x="3368520" y="501732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09" name="CustomShape 10"/>
            <p:cNvSpPr/>
            <p:nvPr/>
          </p:nvSpPr>
          <p:spPr>
            <a:xfrm>
              <a:off x="2965680" y="4485960"/>
              <a:ext cx="645120" cy="53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"/>
            <p:cNvSpPr/>
            <p:nvPr/>
          </p:nvSpPr>
          <p:spPr>
            <a:xfrm>
              <a:off x="2542680" y="58348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11" name="CustomShape 12"/>
            <p:cNvSpPr/>
            <p:nvPr/>
          </p:nvSpPr>
          <p:spPr>
            <a:xfrm flipH="1">
              <a:off x="2784960" y="5472360"/>
              <a:ext cx="720" cy="36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3"/>
            <p:cNvSpPr/>
            <p:nvPr/>
          </p:nvSpPr>
          <p:spPr>
            <a:xfrm>
              <a:off x="1557360" y="58366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13" name="CustomShape 14"/>
            <p:cNvSpPr/>
            <p:nvPr/>
          </p:nvSpPr>
          <p:spPr>
            <a:xfrm flipH="1">
              <a:off x="1791360" y="5467680"/>
              <a:ext cx="396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15"/>
            <p:cNvSpPr/>
            <p:nvPr/>
          </p:nvSpPr>
          <p:spPr>
            <a:xfrm flipV="1">
              <a:off x="2044080" y="6039720"/>
              <a:ext cx="498240" cy="1800"/>
            </a:xfrm>
            <a:prstGeom prst="line">
              <a:avLst/>
            </a:prstGeom>
            <a:ln w="3816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Line 16"/>
            <p:cNvSpPr/>
            <p:nvPr/>
          </p:nvSpPr>
          <p:spPr>
            <a:xfrm>
              <a:off x="2048760" y="5262480"/>
              <a:ext cx="495360" cy="4680"/>
            </a:xfrm>
            <a:prstGeom prst="line">
              <a:avLst/>
            </a:prstGeom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7"/>
            <p:cNvSpPr/>
            <p:nvPr/>
          </p:nvSpPr>
          <p:spPr>
            <a:xfrm>
              <a:off x="745560" y="50554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17" name="Line 18"/>
            <p:cNvSpPr/>
            <p:nvPr/>
          </p:nvSpPr>
          <p:spPr>
            <a:xfrm>
              <a:off x="1231920" y="5260680"/>
              <a:ext cx="330480" cy="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CustomShape 19"/>
          <p:cNvSpPr/>
          <p:nvPr/>
        </p:nvSpPr>
        <p:spPr>
          <a:xfrm>
            <a:off x="4332960" y="5064480"/>
            <a:ext cx="603720" cy="35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0c99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" name="Group 20"/>
          <p:cNvGrpSpPr/>
          <p:nvPr/>
        </p:nvGrpSpPr>
        <p:grpSpPr>
          <a:xfrm>
            <a:off x="5315400" y="3904200"/>
            <a:ext cx="3108240" cy="2324880"/>
            <a:chOff x="5315400" y="3904200"/>
            <a:chExt cx="3108240" cy="2324880"/>
          </a:xfrm>
        </p:grpSpPr>
        <p:sp>
          <p:nvSpPr>
            <p:cNvPr id="120" name="CustomShape 21"/>
            <p:cNvSpPr/>
            <p:nvPr/>
          </p:nvSpPr>
          <p:spPr>
            <a:xfrm>
              <a:off x="7113960" y="504576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21" name="CustomShape 22"/>
            <p:cNvSpPr/>
            <p:nvPr/>
          </p:nvSpPr>
          <p:spPr>
            <a:xfrm>
              <a:off x="6132240" y="50410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22" name="CustomShape 23"/>
            <p:cNvSpPr/>
            <p:nvPr/>
          </p:nvSpPr>
          <p:spPr>
            <a:xfrm>
              <a:off x="7120080" y="41194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23" name="CustomShape 24"/>
            <p:cNvSpPr/>
            <p:nvPr/>
          </p:nvSpPr>
          <p:spPr>
            <a:xfrm flipV="1">
              <a:off x="6336000" y="3333960"/>
              <a:ext cx="814680" cy="57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25"/>
            <p:cNvSpPr/>
            <p:nvPr/>
          </p:nvSpPr>
          <p:spPr>
            <a:xfrm flipH="1">
              <a:off x="7356600" y="4529520"/>
              <a:ext cx="5040" cy="51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26"/>
            <p:cNvSpPr/>
            <p:nvPr/>
          </p:nvSpPr>
          <p:spPr>
            <a:xfrm>
              <a:off x="7938000" y="500112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26" name="CustomShape 27"/>
            <p:cNvSpPr/>
            <p:nvPr/>
          </p:nvSpPr>
          <p:spPr>
            <a:xfrm>
              <a:off x="7535160" y="4469760"/>
              <a:ext cx="645120" cy="530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8"/>
            <p:cNvSpPr/>
            <p:nvPr/>
          </p:nvSpPr>
          <p:spPr>
            <a:xfrm>
              <a:off x="7112160" y="581832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28" name="CustomShape 29"/>
            <p:cNvSpPr/>
            <p:nvPr/>
          </p:nvSpPr>
          <p:spPr>
            <a:xfrm flipH="1">
              <a:off x="7354800" y="5456160"/>
              <a:ext cx="720" cy="36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0"/>
            <p:cNvSpPr/>
            <p:nvPr/>
          </p:nvSpPr>
          <p:spPr>
            <a:xfrm>
              <a:off x="6127200" y="582012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30" name="CustomShape 31"/>
            <p:cNvSpPr/>
            <p:nvPr/>
          </p:nvSpPr>
          <p:spPr>
            <a:xfrm flipH="1">
              <a:off x="6361200" y="5451120"/>
              <a:ext cx="396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2"/>
            <p:cNvSpPr/>
            <p:nvPr/>
          </p:nvSpPr>
          <p:spPr>
            <a:xfrm>
              <a:off x="5315400" y="5039280"/>
              <a:ext cx="485640" cy="408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32" name="Line 33"/>
            <p:cNvSpPr/>
            <p:nvPr/>
          </p:nvSpPr>
          <p:spPr>
            <a:xfrm>
              <a:off x="5801400" y="5244120"/>
              <a:ext cx="330480" cy="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CustomShape 34"/>
          <p:cNvSpPr/>
          <p:nvPr/>
        </p:nvSpPr>
        <p:spPr>
          <a:xfrm>
            <a:off x="2043000" y="4937760"/>
            <a:ext cx="532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Elo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134" name="CustomShape 35"/>
          <p:cNvSpPr/>
          <p:nvPr/>
        </p:nvSpPr>
        <p:spPr>
          <a:xfrm>
            <a:off x="2040840" y="5695200"/>
            <a:ext cx="532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O" sz="20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Elo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5600" y="1126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07880" y="1335240"/>
            <a:ext cx="812988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Elo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: são as arestas que devem ser retiradas do grafo conexo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para a obtenção de uma árvore geradora.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número total de elos distintos de um grafo conexo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igual a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e – v + 1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 Também chamado de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posto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grafo do slide anterior tem posto igual a 2, ou seja, possui dois elos (arestas marcadas em vermelho, por exemplo).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adição de um elo à uma árvore provoca o surgimento de um único ciclo simples, chamado de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ciclo fundamental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81"/>
              </a:spcBef>
            </a:pP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3680" y="27900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Conceitos</a:t>
            </a:r>
            <a:endParaRPr b="0" lang="es-CO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21920" y="1543680"/>
            <a:ext cx="8129880" cy="489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Excentricidade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 vértice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   V 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é o valor da distância</a:t>
            </a:r>
            <a:r>
              <a:rPr b="0" lang="es-CO" sz="22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máxima entre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, para todo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w     V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41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Para obter a excentricidade em grafos não valorados basta realizar busca em largura a partir do vértice em questão.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41"/>
              </a:spcBef>
            </a:pPr>
            <a:endParaRPr b="0" lang="es-CO" sz="2200" spc="-1" strike="noStrike">
              <a:latin typeface="Arial"/>
            </a:endParaRPr>
          </a:p>
          <a:p>
            <a:pPr marL="343080" indent="-34200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es-CO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centro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de um grafo </a:t>
            </a:r>
            <a:r>
              <a:rPr b="1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 é o subconjunto dos vértices de excentricidade mínima.</a:t>
            </a: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81"/>
              </a:spcBef>
            </a:pP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81"/>
              </a:spcBef>
            </a:pPr>
            <a:endParaRPr b="0" lang="es-CO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 Distância é o comprimento do menor caminho entre dois vértices. </a:t>
            </a:r>
            <a:endParaRPr b="0" lang="es-CO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81"/>
              </a:spcBef>
            </a:pPr>
            <a:endParaRPr b="0" lang="es-CO" sz="1800" spc="-1" strike="noStrike">
              <a:latin typeface="Arial"/>
            </a:endParaRPr>
          </a:p>
        </p:txBody>
      </p:sp>
      <p:pic>
        <p:nvPicPr>
          <p:cNvPr id="139" name="Picture 5" descr=""/>
          <p:cNvPicPr/>
          <p:nvPr/>
        </p:nvPicPr>
        <p:blipFill>
          <a:blip r:embed="rId1"/>
          <a:stretch/>
        </p:blipFill>
        <p:spPr>
          <a:xfrm>
            <a:off x="4912920" y="1664280"/>
            <a:ext cx="273600" cy="263880"/>
          </a:xfrm>
          <a:prstGeom prst="rect">
            <a:avLst/>
          </a:prstGeom>
          <a:ln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4998240" y="2153520"/>
            <a:ext cx="273600" cy="2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152280"/>
            <a:ext cx="7771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CO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</a:t>
            </a:r>
            <a:endParaRPr b="0" lang="es-CO" sz="3200" spc="-1" strike="noStrike">
              <a:latin typeface="Arial"/>
            </a:endParaRPr>
          </a:p>
        </p:txBody>
      </p:sp>
      <p:grpSp>
        <p:nvGrpSpPr>
          <p:cNvPr id="142" name="Group 2"/>
          <p:cNvGrpSpPr/>
          <p:nvPr/>
        </p:nvGrpSpPr>
        <p:grpSpPr>
          <a:xfrm>
            <a:off x="466200" y="696240"/>
            <a:ext cx="4077000" cy="3804840"/>
            <a:chOff x="466200" y="696240"/>
            <a:chExt cx="4077000" cy="3804840"/>
          </a:xfrm>
        </p:grpSpPr>
        <p:sp>
          <p:nvSpPr>
            <p:cNvPr id="143" name="CustomShape 3"/>
            <p:cNvSpPr/>
            <p:nvPr/>
          </p:nvSpPr>
          <p:spPr>
            <a:xfrm>
              <a:off x="2825280" y="293868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44" name="CustomShape 4"/>
            <p:cNvSpPr/>
            <p:nvPr/>
          </p:nvSpPr>
          <p:spPr>
            <a:xfrm>
              <a:off x="1537560" y="294660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45" name="CustomShape 5"/>
            <p:cNvSpPr/>
            <p:nvPr/>
          </p:nvSpPr>
          <p:spPr>
            <a:xfrm>
              <a:off x="2833200" y="174096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46" name="CustomShape 6"/>
            <p:cNvSpPr/>
            <p:nvPr/>
          </p:nvSpPr>
          <p:spPr>
            <a:xfrm flipV="1">
              <a:off x="1856880" y="-50400"/>
              <a:ext cx="1068840" cy="74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7"/>
            <p:cNvSpPr/>
            <p:nvPr/>
          </p:nvSpPr>
          <p:spPr>
            <a:xfrm flipH="1">
              <a:off x="3134880" y="2277720"/>
              <a:ext cx="6840" cy="66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8"/>
            <p:cNvSpPr/>
            <p:nvPr/>
          </p:nvSpPr>
          <p:spPr>
            <a:xfrm>
              <a:off x="3906000" y="289440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49" name="CustomShape 9"/>
            <p:cNvSpPr/>
            <p:nvPr/>
          </p:nvSpPr>
          <p:spPr>
            <a:xfrm>
              <a:off x="3377880" y="2198880"/>
              <a:ext cx="846360" cy="69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0"/>
            <p:cNvSpPr/>
            <p:nvPr/>
          </p:nvSpPr>
          <p:spPr>
            <a:xfrm>
              <a:off x="2822760" y="396324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51" name="CustomShape 11"/>
            <p:cNvSpPr/>
            <p:nvPr/>
          </p:nvSpPr>
          <p:spPr>
            <a:xfrm flipH="1">
              <a:off x="3141360" y="3475440"/>
              <a:ext cx="1440" cy="4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2"/>
            <p:cNvSpPr/>
            <p:nvPr/>
          </p:nvSpPr>
          <p:spPr>
            <a:xfrm>
              <a:off x="1531080" y="396576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53" name="CustomShape 13"/>
            <p:cNvSpPr/>
            <p:nvPr/>
          </p:nvSpPr>
          <p:spPr>
            <a:xfrm flipH="1">
              <a:off x="1840680" y="3483000"/>
              <a:ext cx="5400" cy="48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Line 14"/>
            <p:cNvSpPr/>
            <p:nvPr/>
          </p:nvSpPr>
          <p:spPr>
            <a:xfrm flipV="1">
              <a:off x="2168640" y="4231440"/>
              <a:ext cx="653760" cy="25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"/>
            <p:cNvSpPr/>
            <p:nvPr/>
          </p:nvSpPr>
          <p:spPr>
            <a:xfrm>
              <a:off x="466200" y="2944080"/>
              <a:ext cx="637200" cy="53532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s-CO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endParaRPr b="0" lang="es-CO" sz="2400" spc="-1" strike="noStrike">
                <a:latin typeface="Arial"/>
              </a:endParaRPr>
            </a:p>
          </p:txBody>
        </p:sp>
        <p:sp>
          <p:nvSpPr>
            <p:cNvPr id="156" name="Line 16"/>
            <p:cNvSpPr/>
            <p:nvPr/>
          </p:nvSpPr>
          <p:spPr>
            <a:xfrm>
              <a:off x="1103760" y="3212280"/>
              <a:ext cx="433440" cy="21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Line 17"/>
            <p:cNvSpPr/>
            <p:nvPr/>
          </p:nvSpPr>
          <p:spPr>
            <a:xfrm flipV="1">
              <a:off x="2180520" y="3188160"/>
              <a:ext cx="653400" cy="21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158" name="Table 18"/>
          <p:cNvGraphicFramePr/>
          <p:nvPr/>
        </p:nvGraphicFramePr>
        <p:xfrm>
          <a:off x="5162760" y="1776960"/>
          <a:ext cx="3263040" cy="2965680"/>
        </p:xfrm>
        <a:graphic>
          <a:graphicData uri="http://schemas.openxmlformats.org/drawingml/2006/table">
            <a:tbl>
              <a:tblPr/>
              <a:tblGrid>
                <a:gridCol w="1364400"/>
                <a:gridCol w="18990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Vértice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Excentricidade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s-CO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19"/>
          <p:cNvSpPr/>
          <p:nvPr/>
        </p:nvSpPr>
        <p:spPr>
          <a:xfrm>
            <a:off x="448200" y="5233320"/>
            <a:ext cx="79959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centro do grafo é o subconjunto dos vértices {C, D, E}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s-CO" sz="2200" spc="-1" strike="noStrike">
                <a:solidFill>
                  <a:srgbClr val="000000"/>
                </a:solidFill>
                <a:latin typeface="Arial"/>
                <a:ea typeface="DejaVu Sans"/>
              </a:rPr>
              <a:t>O raio = 2 e o diâmetro = 3</a:t>
            </a:r>
            <a:endParaRPr b="0" lang="es-CO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32429</TotalTime>
  <Application>LibreOffice/6.0.7.3$Linux_X86_64 LibreOffice_project/00m0$Build-3</Application>
  <Company>Unifacs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2002-03-04T20:26:59Z</dcterms:created>
  <dc:creator>Thales Castelo Branco de Castro</dc:creator>
  <dc:description/>
  <dc:language>pt-BR</dc:language>
  <cp:lastModifiedBy>Edwin Jahir Rueda Rojas</cp:lastModifiedBy>
  <dcterms:modified xsi:type="dcterms:W3CDTF">2019-08-27T16:30:01Z</dcterms:modified>
  <cp:revision>1553</cp:revision>
  <dc:subject/>
  <dc:title>Grafos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Unifacs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45</vt:i4>
  </property>
</Properties>
</file>