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a0240841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a0240841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a07680620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a07680620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a07680620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a07680620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a07680620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a07680620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a07680620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a07680620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a07680620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a07680620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just">
              <a:lnSpc>
                <a:spcPct val="115000"/>
              </a:lnSpc>
              <a:spcBef>
                <a:spcPts val="0"/>
              </a:spcBef>
              <a:spcAft>
                <a:spcPts val="0"/>
              </a:spcAft>
              <a:buClr>
                <a:srgbClr val="674EA7"/>
              </a:buClr>
              <a:buSzPts val="1100"/>
              <a:buChar char="○"/>
            </a:pPr>
            <a:r>
              <a:rPr lang="en">
                <a:solidFill>
                  <a:srgbClr val="674EA7"/>
                </a:solidFill>
              </a:rPr>
              <a:t>Lesson Learned 1: Design and requirements is really hard. It was very difficult to predict everything that we would need to get the project done and we found ourselves having to add and change things to our design. </a:t>
            </a:r>
            <a:endParaRPr>
              <a:solidFill>
                <a:srgbClr val="674EA7"/>
              </a:solidFill>
            </a:endParaRPr>
          </a:p>
          <a:p>
            <a:pPr indent="-298450" lvl="1" marL="914400" rtl="0" algn="just">
              <a:lnSpc>
                <a:spcPct val="115000"/>
              </a:lnSpc>
              <a:spcBef>
                <a:spcPts val="0"/>
              </a:spcBef>
              <a:spcAft>
                <a:spcPts val="0"/>
              </a:spcAft>
              <a:buClr>
                <a:srgbClr val="674EA7"/>
              </a:buClr>
              <a:buSzPts val="1100"/>
              <a:buChar char="○"/>
            </a:pPr>
            <a:r>
              <a:rPr lang="en">
                <a:solidFill>
                  <a:srgbClr val="674EA7"/>
                </a:solidFill>
              </a:rPr>
              <a:t>Lesson Learned 2: Communication is essential. We created a group chat but unfortunately one member was not included so over the break two different implementations of the project were created. We then needed to coordinate to combine those two implementations.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Connect Four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By Eric Smith, Sriman Badhri, Lawrence Stephenson, Trung 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 of Project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Connect Four</a:t>
            </a:r>
            <a:r>
              <a:rPr lang="en"/>
              <a:t> but with the ability to choose how many pieces are required to be connected to win</a:t>
            </a:r>
            <a:endParaRPr/>
          </a:p>
          <a:p>
            <a:pPr indent="-342900" lvl="0" marL="457200" rtl="0" algn="l">
              <a:spcBef>
                <a:spcPts val="0"/>
              </a:spcBef>
              <a:spcAft>
                <a:spcPts val="0"/>
              </a:spcAft>
              <a:buSzPts val="1800"/>
              <a:buChar char="-"/>
            </a:pPr>
            <a:r>
              <a:rPr lang="en"/>
              <a:t>Grid updates based on number of pieces needed to win</a:t>
            </a:r>
            <a:endParaRPr/>
          </a:p>
          <a:p>
            <a:pPr indent="-342900" lvl="0" marL="457200" rtl="0" algn="l">
              <a:spcBef>
                <a:spcPts val="0"/>
              </a:spcBef>
              <a:spcAft>
                <a:spcPts val="0"/>
              </a:spcAft>
              <a:buSzPts val="1800"/>
              <a:buChar char="-"/>
            </a:pPr>
            <a:r>
              <a:rPr lang="en"/>
              <a:t>Displays how many times each player wins is tracked </a:t>
            </a:r>
            <a:endParaRPr/>
          </a:p>
        </p:txBody>
      </p:sp>
      <p:pic>
        <p:nvPicPr>
          <p:cNvPr id="62" name="Google Shape;62;p14"/>
          <p:cNvPicPr preferRelativeResize="0"/>
          <p:nvPr/>
        </p:nvPicPr>
        <p:blipFill rotWithShape="1">
          <a:blip r:embed="rId3">
            <a:alphaModFix/>
          </a:blip>
          <a:srcRect b="5222" l="0" r="0" t="0"/>
          <a:stretch/>
        </p:blipFill>
        <p:spPr>
          <a:xfrm>
            <a:off x="2112075" y="2733250"/>
            <a:ext cx="4497451" cy="22471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a:t>
            </a:r>
            <a:r>
              <a:rPr lang="en"/>
              <a:t> Options</a:t>
            </a:r>
            <a:endParaRPr/>
          </a:p>
        </p:txBody>
      </p:sp>
      <p:sp>
        <p:nvSpPr>
          <p:cNvPr id="68" name="Google Shape;68;p15"/>
          <p:cNvSpPr txBox="1"/>
          <p:nvPr>
            <p:ph idx="1" type="body"/>
          </p:nvPr>
        </p:nvSpPr>
        <p:spPr>
          <a:xfrm>
            <a:off x="311700" y="1127625"/>
            <a:ext cx="8520600" cy="3416400"/>
          </a:xfrm>
          <a:prstGeom prst="rect">
            <a:avLst/>
          </a:prstGeom>
        </p:spPr>
        <p:txBody>
          <a:bodyPr anchorCtr="0" anchor="t" bIns="91425" lIns="91425" spcFirstLastPara="1" rIns="91425" wrap="square" tIns="91425">
            <a:normAutofit lnSpcReduction="20000"/>
          </a:bodyPr>
          <a:lstStyle/>
          <a:p>
            <a:pPr indent="-330200" lvl="0" marL="457200" rtl="0" algn="l">
              <a:lnSpc>
                <a:spcPct val="138000"/>
              </a:lnSpc>
              <a:spcBef>
                <a:spcPts val="0"/>
              </a:spcBef>
              <a:spcAft>
                <a:spcPts val="0"/>
              </a:spcAft>
              <a:buClr>
                <a:schemeClr val="dk1"/>
              </a:buClr>
              <a:buSzPts val="1600"/>
              <a:buChar char="-"/>
            </a:pPr>
            <a:r>
              <a:rPr lang="en" sz="1600">
                <a:solidFill>
                  <a:schemeClr val="dk1"/>
                </a:solidFill>
              </a:rPr>
              <a:t>Design Option 1</a:t>
            </a:r>
            <a:endParaRPr sz="1600">
              <a:solidFill>
                <a:schemeClr val="dk1"/>
              </a:solidFill>
            </a:endParaRPr>
          </a:p>
          <a:p>
            <a:pPr indent="0" lvl="0" marL="0" rtl="0" algn="l">
              <a:lnSpc>
                <a:spcPct val="138000"/>
              </a:lnSpc>
              <a:spcBef>
                <a:spcPts val="0"/>
              </a:spcBef>
              <a:spcAft>
                <a:spcPts val="0"/>
              </a:spcAft>
              <a:buNone/>
            </a:pPr>
            <a:r>
              <a:t/>
            </a:r>
            <a:endParaRPr sz="1600">
              <a:solidFill>
                <a:schemeClr val="dk1"/>
              </a:solidFill>
            </a:endParaRPr>
          </a:p>
          <a:p>
            <a:pPr indent="-330200" lvl="0" marL="457200" rtl="0" algn="l">
              <a:lnSpc>
                <a:spcPct val="138000"/>
              </a:lnSpc>
              <a:spcBef>
                <a:spcPts val="0"/>
              </a:spcBef>
              <a:spcAft>
                <a:spcPts val="0"/>
              </a:spcAft>
              <a:buClr>
                <a:schemeClr val="dk1"/>
              </a:buClr>
              <a:buSzPts val="1600"/>
              <a:buChar char="-"/>
            </a:pPr>
            <a:r>
              <a:rPr lang="en" sz="1600">
                <a:solidFill>
                  <a:schemeClr val="dk1"/>
                </a:solidFill>
              </a:rPr>
              <a:t>Pros: Straight forward,</a:t>
            </a:r>
            <a:endParaRPr sz="1600">
              <a:solidFill>
                <a:schemeClr val="dk1"/>
              </a:solidFill>
            </a:endParaRPr>
          </a:p>
          <a:p>
            <a:pPr indent="0" lvl="0" marL="0" rtl="0" algn="l">
              <a:lnSpc>
                <a:spcPct val="138000"/>
              </a:lnSpc>
              <a:spcBef>
                <a:spcPts val="0"/>
              </a:spcBef>
              <a:spcAft>
                <a:spcPts val="0"/>
              </a:spcAft>
              <a:buNone/>
            </a:pPr>
            <a:r>
              <a:rPr lang="en" sz="1600">
                <a:solidFill>
                  <a:schemeClr val="dk1"/>
                </a:solidFill>
              </a:rPr>
              <a:t>	Easy to access data</a:t>
            </a:r>
            <a:endParaRPr sz="1600">
              <a:solidFill>
                <a:schemeClr val="dk1"/>
              </a:solidFill>
            </a:endParaRPr>
          </a:p>
          <a:p>
            <a:pPr indent="0" lvl="0" marL="0" rtl="0" algn="l">
              <a:lnSpc>
                <a:spcPct val="138000"/>
              </a:lnSpc>
              <a:spcBef>
                <a:spcPts val="0"/>
              </a:spcBef>
              <a:spcAft>
                <a:spcPts val="0"/>
              </a:spcAft>
              <a:buNone/>
            </a:pPr>
            <a:r>
              <a:t/>
            </a:r>
            <a:endParaRPr sz="1600">
              <a:solidFill>
                <a:schemeClr val="dk1"/>
              </a:solidFill>
            </a:endParaRPr>
          </a:p>
          <a:p>
            <a:pPr indent="-330200" lvl="0" marL="457200" rtl="0" algn="l">
              <a:lnSpc>
                <a:spcPct val="138000"/>
              </a:lnSpc>
              <a:spcBef>
                <a:spcPts val="0"/>
              </a:spcBef>
              <a:spcAft>
                <a:spcPts val="0"/>
              </a:spcAft>
              <a:buClr>
                <a:schemeClr val="dk1"/>
              </a:buClr>
              <a:buSzPts val="1600"/>
              <a:buChar char="-"/>
            </a:pPr>
            <a:r>
              <a:rPr lang="en" sz="1600">
                <a:solidFill>
                  <a:schemeClr val="dk1"/>
                </a:solidFill>
              </a:rPr>
              <a:t>Cons: not very detailed,</a:t>
            </a:r>
            <a:endParaRPr sz="1600">
              <a:solidFill>
                <a:schemeClr val="dk1"/>
              </a:solidFill>
            </a:endParaRPr>
          </a:p>
          <a:p>
            <a:pPr indent="0" lvl="0" marL="457200" rtl="0" algn="l">
              <a:lnSpc>
                <a:spcPct val="138000"/>
              </a:lnSpc>
              <a:spcBef>
                <a:spcPts val="0"/>
              </a:spcBef>
              <a:spcAft>
                <a:spcPts val="0"/>
              </a:spcAft>
              <a:buNone/>
            </a:pPr>
            <a:r>
              <a:rPr lang="en" sz="1600">
                <a:solidFill>
                  <a:schemeClr val="dk1"/>
                </a:solidFill>
              </a:rPr>
              <a:t>May need to add</a:t>
            </a:r>
            <a:endParaRPr sz="1600">
              <a:solidFill>
                <a:schemeClr val="dk1"/>
              </a:solidFill>
            </a:endParaRPr>
          </a:p>
          <a:p>
            <a:pPr indent="0" lvl="0" marL="457200" rtl="0" algn="l">
              <a:lnSpc>
                <a:spcPct val="138000"/>
              </a:lnSpc>
              <a:spcBef>
                <a:spcPts val="0"/>
              </a:spcBef>
              <a:spcAft>
                <a:spcPts val="0"/>
              </a:spcAft>
              <a:buNone/>
            </a:pPr>
            <a:r>
              <a:rPr lang="en" sz="1600">
                <a:solidFill>
                  <a:schemeClr val="dk1"/>
                </a:solidFill>
              </a:rPr>
              <a:t>Additional methods</a:t>
            </a:r>
            <a:endParaRPr sz="1600">
              <a:solidFill>
                <a:schemeClr val="dk1"/>
              </a:solidFill>
            </a:endParaRPr>
          </a:p>
          <a:p>
            <a:pPr indent="0" lvl="0" marL="0" rtl="0" algn="l">
              <a:lnSpc>
                <a:spcPct val="138000"/>
              </a:lnSpc>
              <a:spcBef>
                <a:spcPts val="0"/>
              </a:spcBef>
              <a:spcAft>
                <a:spcPts val="0"/>
              </a:spcAft>
              <a:buNone/>
            </a:pPr>
            <a:r>
              <a:t/>
            </a:r>
            <a:endParaRPr>
              <a:solidFill>
                <a:srgbClr val="674EA7"/>
              </a:solidFill>
            </a:endParaRPr>
          </a:p>
          <a:p>
            <a:pPr indent="0" lvl="0" marL="0" rtl="0" algn="l">
              <a:lnSpc>
                <a:spcPct val="138000"/>
              </a:lnSpc>
              <a:spcBef>
                <a:spcPts val="0"/>
              </a:spcBef>
              <a:spcAft>
                <a:spcPts val="0"/>
              </a:spcAft>
              <a:buNone/>
            </a:pPr>
            <a:r>
              <a:t/>
            </a:r>
            <a:endParaRPr>
              <a:solidFill>
                <a:srgbClr val="674EA7"/>
              </a:solidFill>
            </a:endParaRPr>
          </a:p>
          <a:p>
            <a:pPr indent="0" lvl="0" marL="0" rtl="0" algn="l">
              <a:lnSpc>
                <a:spcPct val="138000"/>
              </a:lnSpc>
              <a:spcBef>
                <a:spcPts val="0"/>
              </a:spcBef>
              <a:spcAft>
                <a:spcPts val="0"/>
              </a:spcAft>
              <a:buClr>
                <a:schemeClr val="dk1"/>
              </a:buClr>
              <a:buSzPts val="1100"/>
              <a:buFont typeface="Arial"/>
              <a:buNone/>
            </a:pPr>
            <a:r>
              <a:t/>
            </a:r>
            <a:endParaRPr>
              <a:solidFill>
                <a:srgbClr val="674EA7"/>
              </a:solidFill>
            </a:endParaRPr>
          </a:p>
        </p:txBody>
      </p:sp>
      <p:pic>
        <p:nvPicPr>
          <p:cNvPr id="69" name="Google Shape;69;p15"/>
          <p:cNvPicPr preferRelativeResize="0"/>
          <p:nvPr/>
        </p:nvPicPr>
        <p:blipFill>
          <a:blip r:embed="rId3">
            <a:alphaModFix/>
          </a:blip>
          <a:stretch>
            <a:fillRect/>
          </a:stretch>
        </p:blipFill>
        <p:spPr>
          <a:xfrm>
            <a:off x="3137450" y="329250"/>
            <a:ext cx="5385375" cy="44850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Options </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22580" lvl="0" marL="457200" rtl="0" algn="l">
              <a:spcBef>
                <a:spcPts val="0"/>
              </a:spcBef>
              <a:spcAft>
                <a:spcPts val="0"/>
              </a:spcAft>
              <a:buSzPct val="100000"/>
              <a:buChar char="-"/>
            </a:pPr>
            <a:r>
              <a:rPr lang="en" sz="1600"/>
              <a:t>Design Option 2</a:t>
            </a:r>
            <a:endParaRPr sz="1600"/>
          </a:p>
          <a:p>
            <a:pPr indent="0" lvl="0" marL="0" rtl="0" algn="l">
              <a:spcBef>
                <a:spcPts val="1200"/>
              </a:spcBef>
              <a:spcAft>
                <a:spcPts val="0"/>
              </a:spcAft>
              <a:buNone/>
            </a:pPr>
            <a:r>
              <a:t/>
            </a:r>
            <a:endParaRPr sz="1600"/>
          </a:p>
          <a:p>
            <a:pPr indent="-322580" lvl="0" marL="457200" rtl="0" algn="l">
              <a:spcBef>
                <a:spcPts val="1200"/>
              </a:spcBef>
              <a:spcAft>
                <a:spcPts val="0"/>
              </a:spcAft>
              <a:buSzPct val="100000"/>
              <a:buChar char="-"/>
            </a:pPr>
            <a:r>
              <a:rPr lang="en" sz="1600"/>
              <a:t>Pros: Good coverage, Keeps track</a:t>
            </a:r>
            <a:endParaRPr sz="1600"/>
          </a:p>
          <a:p>
            <a:pPr indent="0" lvl="0" marL="457200" rtl="0" algn="l">
              <a:spcBef>
                <a:spcPts val="1200"/>
              </a:spcBef>
              <a:spcAft>
                <a:spcPts val="0"/>
              </a:spcAft>
              <a:buNone/>
            </a:pPr>
            <a:r>
              <a:rPr lang="en" sz="1600"/>
              <a:t>Of information better</a:t>
            </a:r>
            <a:endParaRPr sz="1600"/>
          </a:p>
          <a:p>
            <a:pPr indent="0" lvl="0" marL="457200" rtl="0" algn="l">
              <a:spcBef>
                <a:spcPts val="1200"/>
              </a:spcBef>
              <a:spcAft>
                <a:spcPts val="0"/>
              </a:spcAft>
              <a:buNone/>
            </a:pPr>
            <a:r>
              <a:t/>
            </a:r>
            <a:endParaRPr sz="1600"/>
          </a:p>
          <a:p>
            <a:pPr indent="-322580" lvl="0" marL="457200" rtl="0" algn="l">
              <a:spcBef>
                <a:spcPts val="1200"/>
              </a:spcBef>
              <a:spcAft>
                <a:spcPts val="0"/>
              </a:spcAft>
              <a:buSzPct val="100000"/>
              <a:buChar char="-"/>
            </a:pPr>
            <a:r>
              <a:rPr lang="en" sz="1600"/>
              <a:t>Cons: Complicated, possible </a:t>
            </a:r>
            <a:endParaRPr sz="1600"/>
          </a:p>
          <a:p>
            <a:pPr indent="0" lvl="0" marL="0" rtl="0" algn="l">
              <a:spcBef>
                <a:spcPts val="1200"/>
              </a:spcBef>
              <a:spcAft>
                <a:spcPts val="0"/>
              </a:spcAft>
              <a:buNone/>
            </a:pPr>
            <a:r>
              <a:rPr lang="en" sz="1600"/>
              <a:t>	</a:t>
            </a:r>
            <a:r>
              <a:rPr lang="en" sz="1600"/>
              <a:t>redundancies</a:t>
            </a:r>
            <a:endParaRPr sz="1600"/>
          </a:p>
          <a:p>
            <a:pPr indent="0" lvl="0" marL="457200" rtl="0" algn="l">
              <a:spcBef>
                <a:spcPts val="1200"/>
              </a:spcBef>
              <a:spcAft>
                <a:spcPts val="0"/>
              </a:spcAft>
              <a:buNone/>
            </a:pPr>
            <a:r>
              <a:t/>
            </a:r>
            <a:endParaRPr sz="1600"/>
          </a:p>
          <a:p>
            <a:pPr indent="0" lvl="0" marL="457200" rtl="0" algn="l">
              <a:spcBef>
                <a:spcPts val="1200"/>
              </a:spcBef>
              <a:spcAft>
                <a:spcPts val="1200"/>
              </a:spcAft>
              <a:buNone/>
            </a:pPr>
            <a:r>
              <a:t/>
            </a:r>
            <a:endParaRPr sz="1600"/>
          </a:p>
        </p:txBody>
      </p:sp>
      <p:pic>
        <p:nvPicPr>
          <p:cNvPr id="76" name="Google Shape;76;p16"/>
          <p:cNvPicPr preferRelativeResize="0"/>
          <p:nvPr/>
        </p:nvPicPr>
        <p:blipFill>
          <a:blip r:embed="rId3">
            <a:alphaModFix/>
          </a:blip>
          <a:stretch>
            <a:fillRect/>
          </a:stretch>
        </p:blipFill>
        <p:spPr>
          <a:xfrm>
            <a:off x="4099900" y="140600"/>
            <a:ext cx="4907425" cy="49329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Cases</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Tested every possible outcome of a game of connect four</a:t>
            </a:r>
            <a:endParaRPr sz="1600"/>
          </a:p>
          <a:p>
            <a:pPr indent="0" lvl="0" marL="457200" rtl="0" algn="l">
              <a:spcBef>
                <a:spcPts val="1200"/>
              </a:spcBef>
              <a:spcAft>
                <a:spcPts val="0"/>
              </a:spcAft>
              <a:buNone/>
            </a:pPr>
            <a:r>
              <a:rPr lang="en" sz="1600"/>
              <a:t>- Horizontal win</a:t>
            </a:r>
            <a:endParaRPr sz="1600"/>
          </a:p>
          <a:p>
            <a:pPr indent="0" lvl="0" marL="457200" rtl="0" algn="l">
              <a:spcBef>
                <a:spcPts val="1200"/>
              </a:spcBef>
              <a:spcAft>
                <a:spcPts val="0"/>
              </a:spcAft>
              <a:buNone/>
            </a:pPr>
            <a:r>
              <a:rPr lang="en" sz="1600"/>
              <a:t>- Vertical win</a:t>
            </a:r>
            <a:endParaRPr sz="1600"/>
          </a:p>
          <a:p>
            <a:pPr indent="0" lvl="0" marL="457200" rtl="0" algn="l">
              <a:spcBef>
                <a:spcPts val="1200"/>
              </a:spcBef>
              <a:spcAft>
                <a:spcPts val="0"/>
              </a:spcAft>
              <a:buNone/>
            </a:pPr>
            <a:r>
              <a:rPr lang="en" sz="1600"/>
              <a:t>- Diagonal win \</a:t>
            </a:r>
            <a:endParaRPr sz="1600"/>
          </a:p>
          <a:p>
            <a:pPr indent="0" lvl="0" marL="457200" rtl="0" algn="l">
              <a:spcBef>
                <a:spcPts val="1200"/>
              </a:spcBef>
              <a:spcAft>
                <a:spcPts val="0"/>
              </a:spcAft>
              <a:buNone/>
            </a:pPr>
            <a:r>
              <a:rPr lang="en" sz="1600"/>
              <a:t>- Alternative Diagonal win /</a:t>
            </a:r>
            <a:endParaRPr sz="1600"/>
          </a:p>
          <a:p>
            <a:pPr indent="0" lvl="0" marL="457200" rtl="0" algn="l">
              <a:spcBef>
                <a:spcPts val="1200"/>
              </a:spcBef>
              <a:spcAft>
                <a:spcPts val="0"/>
              </a:spcAft>
              <a:buNone/>
            </a:pPr>
            <a:r>
              <a:rPr lang="en" sz="1600"/>
              <a:t>- tie</a:t>
            </a:r>
            <a:endParaRPr sz="1600"/>
          </a:p>
          <a:p>
            <a:pPr indent="0" lvl="0" marL="0" rtl="0" algn="l">
              <a:spcBef>
                <a:spcPts val="1200"/>
              </a:spcBef>
              <a:spcAft>
                <a:spcPts val="1200"/>
              </a:spcAft>
              <a:buNone/>
            </a:pPr>
            <a:r>
              <a:rPr lang="en" sz="1600"/>
              <a:t>- Tested game where number of pieces needed to win was not four</a:t>
            </a:r>
            <a:endParaRPr sz="1600"/>
          </a:p>
        </p:txBody>
      </p:sp>
      <p:pic>
        <p:nvPicPr>
          <p:cNvPr id="83" name="Google Shape;83;p17"/>
          <p:cNvPicPr preferRelativeResize="0"/>
          <p:nvPr/>
        </p:nvPicPr>
        <p:blipFill rotWithShape="1">
          <a:blip r:embed="rId3">
            <a:alphaModFix/>
          </a:blip>
          <a:srcRect b="5553" l="0" r="0" t="0"/>
          <a:stretch/>
        </p:blipFill>
        <p:spPr>
          <a:xfrm>
            <a:off x="4882625" y="1663850"/>
            <a:ext cx="3790373" cy="2013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idx="1" type="body"/>
          </p:nvPr>
        </p:nvSpPr>
        <p:spPr>
          <a:xfrm>
            <a:off x="311700" y="571500"/>
            <a:ext cx="8520600" cy="3997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3600"/>
          </a:p>
          <a:p>
            <a:pPr indent="0" lvl="0" marL="0" rtl="0" algn="ctr">
              <a:spcBef>
                <a:spcPts val="1200"/>
              </a:spcBef>
              <a:spcAft>
                <a:spcPts val="0"/>
              </a:spcAft>
              <a:buNone/>
            </a:pPr>
            <a:r>
              <a:t/>
            </a:r>
            <a:endParaRPr sz="3600"/>
          </a:p>
          <a:p>
            <a:pPr indent="0" lvl="0" marL="0" rtl="0" algn="ctr">
              <a:spcBef>
                <a:spcPts val="1200"/>
              </a:spcBef>
              <a:spcAft>
                <a:spcPts val="1200"/>
              </a:spcAft>
              <a:buNone/>
            </a:pPr>
            <a:r>
              <a:rPr lang="en" sz="3600"/>
              <a:t>DEMO TIME!</a:t>
            </a:r>
            <a:endParaRPr sz="3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Lessons Learned</a:t>
            </a:r>
            <a:endParaRPr/>
          </a:p>
        </p:txBody>
      </p:sp>
      <p:sp>
        <p:nvSpPr>
          <p:cNvPr id="94" name="Google Shape;94;p19"/>
          <p:cNvSpPr txBox="1"/>
          <p:nvPr>
            <p:ph idx="1" type="body"/>
          </p:nvPr>
        </p:nvSpPr>
        <p:spPr>
          <a:xfrm>
            <a:off x="473225" y="11027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Design and requirements is really hard</a:t>
            </a:r>
            <a:endParaRPr/>
          </a:p>
          <a:p>
            <a:pPr indent="-342900" lvl="0" marL="457200" rtl="0" algn="l">
              <a:spcBef>
                <a:spcPts val="0"/>
              </a:spcBef>
              <a:spcAft>
                <a:spcPts val="0"/>
              </a:spcAft>
              <a:buSzPts val="1800"/>
              <a:buChar char="-"/>
            </a:pPr>
            <a:r>
              <a:rPr lang="en"/>
              <a:t>Communication is essential</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95" name="Google Shape;95;p19"/>
          <p:cNvPicPr preferRelativeResize="0"/>
          <p:nvPr/>
        </p:nvPicPr>
        <p:blipFill>
          <a:blip r:embed="rId3">
            <a:alphaModFix/>
          </a:blip>
          <a:stretch>
            <a:fillRect/>
          </a:stretch>
        </p:blipFill>
        <p:spPr>
          <a:xfrm>
            <a:off x="647155" y="2097530"/>
            <a:ext cx="3639100" cy="2421650"/>
          </a:xfrm>
          <a:prstGeom prst="rect">
            <a:avLst/>
          </a:prstGeom>
          <a:noFill/>
          <a:ln>
            <a:noFill/>
          </a:ln>
        </p:spPr>
      </p:pic>
      <p:pic>
        <p:nvPicPr>
          <p:cNvPr id="96" name="Google Shape;96;p19"/>
          <p:cNvPicPr preferRelativeResize="0"/>
          <p:nvPr/>
        </p:nvPicPr>
        <p:blipFill>
          <a:blip r:embed="rId4">
            <a:alphaModFix/>
          </a:blip>
          <a:stretch>
            <a:fillRect/>
          </a:stretch>
        </p:blipFill>
        <p:spPr>
          <a:xfrm>
            <a:off x="4715275" y="2216299"/>
            <a:ext cx="3890076" cy="21840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