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64" r:id="rId6"/>
    <p:sldId id="265" r:id="rId7"/>
    <p:sldId id="266" r:id="rId8"/>
    <p:sldId id="259" r:id="rId9"/>
    <p:sldId id="267"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A6CD0C-AF90-4B4C-A4A1-041C563CC6FD}"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8585B4F2-4F32-441C-83D2-61F9223854C4}" type="pres">
      <dgm:prSet presAssocID="{19A6CD0C-AF90-4B4C-A4A1-041C563CC6FD}" presName="Name0" presStyleCnt="0">
        <dgm:presLayoutVars>
          <dgm:dir/>
          <dgm:resizeHandles val="exact"/>
        </dgm:presLayoutVars>
      </dgm:prSet>
      <dgm:spPr/>
    </dgm:pt>
  </dgm:ptLst>
  <dgm:cxnLst>
    <dgm:cxn modelId="{09038828-554F-4B50-B5B1-6716F814CE2D}" type="presOf" srcId="{19A6CD0C-AF90-4B4C-A4A1-041C563CC6FD}" destId="{8585B4F2-4F32-441C-83D2-61F9223854C4}"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A6CD0C-AF90-4B4C-A4A1-041C563CC6FD}"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8585B4F2-4F32-441C-83D2-61F9223854C4}" type="pres">
      <dgm:prSet presAssocID="{19A6CD0C-AF90-4B4C-A4A1-041C563CC6FD}" presName="Name0" presStyleCnt="0">
        <dgm:presLayoutVars>
          <dgm:dir/>
          <dgm:resizeHandles val="exact"/>
        </dgm:presLayoutVars>
      </dgm:prSet>
      <dgm:spPr/>
    </dgm:pt>
  </dgm:ptLst>
  <dgm:cxnLst>
    <dgm:cxn modelId="{09038828-554F-4B50-B5B1-6716F814CE2D}" type="presOf" srcId="{19A6CD0C-AF90-4B4C-A4A1-041C563CC6FD}" destId="{8585B4F2-4F32-441C-83D2-61F9223854C4}"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A6CD0C-AF90-4B4C-A4A1-041C563CC6FD}"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8585B4F2-4F32-441C-83D2-61F9223854C4}" type="pres">
      <dgm:prSet presAssocID="{19A6CD0C-AF90-4B4C-A4A1-041C563CC6FD}" presName="Name0" presStyleCnt="0">
        <dgm:presLayoutVars>
          <dgm:dir/>
          <dgm:resizeHandles val="exact"/>
        </dgm:presLayoutVars>
      </dgm:prSet>
      <dgm:spPr/>
    </dgm:pt>
  </dgm:ptLst>
  <dgm:cxnLst>
    <dgm:cxn modelId="{09038828-554F-4B50-B5B1-6716F814CE2D}" type="presOf" srcId="{19A6CD0C-AF90-4B4C-A4A1-041C563CC6FD}" destId="{8585B4F2-4F32-441C-83D2-61F9223854C4}"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A6CD0C-AF90-4B4C-A4A1-041C563CC6FD}"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8585B4F2-4F32-441C-83D2-61F9223854C4}" type="pres">
      <dgm:prSet presAssocID="{19A6CD0C-AF90-4B4C-A4A1-041C563CC6FD}" presName="Name0" presStyleCnt="0">
        <dgm:presLayoutVars>
          <dgm:dir/>
          <dgm:resizeHandles val="exact"/>
        </dgm:presLayoutVars>
      </dgm:prSet>
      <dgm:spPr/>
    </dgm:pt>
  </dgm:ptLst>
  <dgm:cxnLst>
    <dgm:cxn modelId="{09038828-554F-4B50-B5B1-6716F814CE2D}" type="presOf" srcId="{19A6CD0C-AF90-4B4C-A4A1-041C563CC6FD}" destId="{8585B4F2-4F32-441C-83D2-61F9223854C4}"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DFE1A7D-FAA2-4C27-835B-3989036CDF78}" type="datetimeFigureOut">
              <a:rPr lang="en-IN" smtClean="0"/>
              <a:t>11-04-2021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AC607CD8-F499-420F-B6EE-6D379A6D574B}" type="slidenum">
              <a:rPr lang="en-IN" smtClean="0"/>
              <a:t>‹#›</a:t>
            </a:fld>
            <a:endParaRPr lang="en-IN"/>
          </a:p>
        </p:txBody>
      </p:sp>
    </p:spTree>
    <p:extLst>
      <p:ext uri="{BB962C8B-B14F-4D97-AF65-F5344CB8AC3E}">
        <p14:creationId xmlns:p14="http://schemas.microsoft.com/office/powerpoint/2010/main" val="3309948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FE1A7D-FAA2-4C27-835B-3989036CDF78}" type="datetimeFigureOut">
              <a:rPr lang="en-IN" smtClean="0"/>
              <a:t>11-04-2021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607CD8-F499-420F-B6EE-6D379A6D574B}" type="slidenum">
              <a:rPr lang="en-IN" smtClean="0"/>
              <a:t>‹#›</a:t>
            </a:fld>
            <a:endParaRPr lang="en-IN"/>
          </a:p>
        </p:txBody>
      </p:sp>
    </p:spTree>
    <p:extLst>
      <p:ext uri="{BB962C8B-B14F-4D97-AF65-F5344CB8AC3E}">
        <p14:creationId xmlns:p14="http://schemas.microsoft.com/office/powerpoint/2010/main" val="2185249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DFE1A7D-FAA2-4C27-835B-3989036CDF78}" type="datetimeFigureOut">
              <a:rPr lang="en-IN" smtClean="0"/>
              <a:t>11-04-2021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C607CD8-F499-420F-B6EE-6D379A6D574B}" type="slidenum">
              <a:rPr lang="en-IN" smtClean="0"/>
              <a:t>‹#›</a:t>
            </a:fld>
            <a:endParaRPr lang="en-IN"/>
          </a:p>
        </p:txBody>
      </p:sp>
    </p:spTree>
    <p:extLst>
      <p:ext uri="{BB962C8B-B14F-4D97-AF65-F5344CB8AC3E}">
        <p14:creationId xmlns:p14="http://schemas.microsoft.com/office/powerpoint/2010/main" val="2469752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DFE1A7D-FAA2-4C27-835B-3989036CDF78}" type="datetimeFigureOut">
              <a:rPr lang="en-IN" smtClean="0"/>
              <a:t>11-04-2021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C607CD8-F499-420F-B6EE-6D379A6D574B}"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26079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DFE1A7D-FAA2-4C27-835B-3989036CDF78}" type="datetimeFigureOut">
              <a:rPr lang="en-IN" smtClean="0"/>
              <a:t>11-04-2021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C607CD8-F499-420F-B6EE-6D379A6D574B}" type="slidenum">
              <a:rPr lang="en-IN" smtClean="0"/>
              <a:t>‹#›</a:t>
            </a:fld>
            <a:endParaRPr lang="en-IN"/>
          </a:p>
        </p:txBody>
      </p:sp>
    </p:spTree>
    <p:extLst>
      <p:ext uri="{BB962C8B-B14F-4D97-AF65-F5344CB8AC3E}">
        <p14:creationId xmlns:p14="http://schemas.microsoft.com/office/powerpoint/2010/main" val="336150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FE1A7D-FAA2-4C27-835B-3989036CDF78}" type="datetimeFigureOut">
              <a:rPr lang="en-IN" smtClean="0"/>
              <a:t>11-04-2021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607CD8-F499-420F-B6EE-6D379A6D574B}" type="slidenum">
              <a:rPr lang="en-IN" smtClean="0"/>
              <a:t>‹#›</a:t>
            </a:fld>
            <a:endParaRPr lang="en-IN"/>
          </a:p>
        </p:txBody>
      </p:sp>
    </p:spTree>
    <p:extLst>
      <p:ext uri="{BB962C8B-B14F-4D97-AF65-F5344CB8AC3E}">
        <p14:creationId xmlns:p14="http://schemas.microsoft.com/office/powerpoint/2010/main" val="3500859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FE1A7D-FAA2-4C27-835B-3989036CDF78}" type="datetimeFigureOut">
              <a:rPr lang="en-IN" smtClean="0"/>
              <a:t>11-04-2021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607CD8-F499-420F-B6EE-6D379A6D574B}" type="slidenum">
              <a:rPr lang="en-IN" smtClean="0"/>
              <a:t>‹#›</a:t>
            </a:fld>
            <a:endParaRPr lang="en-IN"/>
          </a:p>
        </p:txBody>
      </p:sp>
    </p:spTree>
    <p:extLst>
      <p:ext uri="{BB962C8B-B14F-4D97-AF65-F5344CB8AC3E}">
        <p14:creationId xmlns:p14="http://schemas.microsoft.com/office/powerpoint/2010/main" val="96546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FE1A7D-FAA2-4C27-835B-3989036CDF78}" type="datetimeFigureOut">
              <a:rPr lang="en-IN" smtClean="0"/>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607CD8-F499-420F-B6EE-6D379A6D574B}" type="slidenum">
              <a:rPr lang="en-IN" smtClean="0"/>
              <a:t>‹#›</a:t>
            </a:fld>
            <a:endParaRPr lang="en-IN"/>
          </a:p>
        </p:txBody>
      </p:sp>
    </p:spTree>
    <p:extLst>
      <p:ext uri="{BB962C8B-B14F-4D97-AF65-F5344CB8AC3E}">
        <p14:creationId xmlns:p14="http://schemas.microsoft.com/office/powerpoint/2010/main" val="1287175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DFE1A7D-FAA2-4C27-835B-3989036CDF78}" type="datetimeFigureOut">
              <a:rPr lang="en-IN" smtClean="0"/>
              <a:t>11-04-2021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C607CD8-F499-420F-B6EE-6D379A6D574B}" type="slidenum">
              <a:rPr lang="en-IN" smtClean="0"/>
              <a:t>‹#›</a:t>
            </a:fld>
            <a:endParaRPr lang="en-IN"/>
          </a:p>
        </p:txBody>
      </p:sp>
    </p:spTree>
    <p:extLst>
      <p:ext uri="{BB962C8B-B14F-4D97-AF65-F5344CB8AC3E}">
        <p14:creationId xmlns:p14="http://schemas.microsoft.com/office/powerpoint/2010/main" val="3736825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FE1A7D-FAA2-4C27-835B-3989036CDF78}" type="datetimeFigureOut">
              <a:rPr lang="en-IN" smtClean="0"/>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607CD8-F499-420F-B6EE-6D379A6D574B}" type="slidenum">
              <a:rPr lang="en-IN" smtClean="0"/>
              <a:t>‹#›</a:t>
            </a:fld>
            <a:endParaRPr lang="en-IN"/>
          </a:p>
        </p:txBody>
      </p:sp>
    </p:spTree>
    <p:extLst>
      <p:ext uri="{BB962C8B-B14F-4D97-AF65-F5344CB8AC3E}">
        <p14:creationId xmlns:p14="http://schemas.microsoft.com/office/powerpoint/2010/main" val="847550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DFE1A7D-FAA2-4C27-835B-3989036CDF78}" type="datetimeFigureOut">
              <a:rPr lang="en-IN" smtClean="0"/>
              <a:t>11-04-2021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C607CD8-F499-420F-B6EE-6D379A6D574B}" type="slidenum">
              <a:rPr lang="en-IN" smtClean="0"/>
              <a:t>‹#›</a:t>
            </a:fld>
            <a:endParaRPr lang="en-IN"/>
          </a:p>
        </p:txBody>
      </p:sp>
    </p:spTree>
    <p:extLst>
      <p:ext uri="{BB962C8B-B14F-4D97-AF65-F5344CB8AC3E}">
        <p14:creationId xmlns:p14="http://schemas.microsoft.com/office/powerpoint/2010/main" val="311467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FE1A7D-FAA2-4C27-835B-3989036CDF78}" type="datetimeFigureOut">
              <a:rPr lang="en-IN" smtClean="0"/>
              <a:t>11-04-2021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607CD8-F499-420F-B6EE-6D379A6D574B}" type="slidenum">
              <a:rPr lang="en-IN" smtClean="0"/>
              <a:t>‹#›</a:t>
            </a:fld>
            <a:endParaRPr lang="en-IN"/>
          </a:p>
        </p:txBody>
      </p:sp>
    </p:spTree>
    <p:extLst>
      <p:ext uri="{BB962C8B-B14F-4D97-AF65-F5344CB8AC3E}">
        <p14:creationId xmlns:p14="http://schemas.microsoft.com/office/powerpoint/2010/main" val="1723417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FE1A7D-FAA2-4C27-835B-3989036CDF78}" type="datetimeFigureOut">
              <a:rPr lang="en-IN" smtClean="0"/>
              <a:t>11-04-2021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607CD8-F499-420F-B6EE-6D379A6D574B}" type="slidenum">
              <a:rPr lang="en-IN" smtClean="0"/>
              <a:t>‹#›</a:t>
            </a:fld>
            <a:endParaRPr lang="en-IN"/>
          </a:p>
        </p:txBody>
      </p:sp>
    </p:spTree>
    <p:extLst>
      <p:ext uri="{BB962C8B-B14F-4D97-AF65-F5344CB8AC3E}">
        <p14:creationId xmlns:p14="http://schemas.microsoft.com/office/powerpoint/2010/main" val="113842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FE1A7D-FAA2-4C27-835B-3989036CDF78}" type="datetimeFigureOut">
              <a:rPr lang="en-IN" smtClean="0"/>
              <a:t>11-04-2021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607CD8-F499-420F-B6EE-6D379A6D574B}" type="slidenum">
              <a:rPr lang="en-IN" smtClean="0"/>
              <a:t>‹#›</a:t>
            </a:fld>
            <a:endParaRPr lang="en-IN"/>
          </a:p>
        </p:txBody>
      </p:sp>
    </p:spTree>
    <p:extLst>
      <p:ext uri="{BB962C8B-B14F-4D97-AF65-F5344CB8AC3E}">
        <p14:creationId xmlns:p14="http://schemas.microsoft.com/office/powerpoint/2010/main" val="2836804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E1A7D-FAA2-4C27-835B-3989036CDF78}" type="datetimeFigureOut">
              <a:rPr lang="en-IN" smtClean="0"/>
              <a:t>11-04-2021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607CD8-F499-420F-B6EE-6D379A6D574B}" type="slidenum">
              <a:rPr lang="en-IN" smtClean="0"/>
              <a:t>‹#›</a:t>
            </a:fld>
            <a:endParaRPr lang="en-IN"/>
          </a:p>
        </p:txBody>
      </p:sp>
    </p:spTree>
    <p:extLst>
      <p:ext uri="{BB962C8B-B14F-4D97-AF65-F5344CB8AC3E}">
        <p14:creationId xmlns:p14="http://schemas.microsoft.com/office/powerpoint/2010/main" val="327879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FE1A7D-FAA2-4C27-835B-3989036CDF78}" type="datetimeFigureOut">
              <a:rPr lang="en-IN" smtClean="0"/>
              <a:t>11-04-2021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607CD8-F499-420F-B6EE-6D379A6D574B}" type="slidenum">
              <a:rPr lang="en-IN" smtClean="0"/>
              <a:t>‹#›</a:t>
            </a:fld>
            <a:endParaRPr lang="en-IN"/>
          </a:p>
        </p:txBody>
      </p:sp>
    </p:spTree>
    <p:extLst>
      <p:ext uri="{BB962C8B-B14F-4D97-AF65-F5344CB8AC3E}">
        <p14:creationId xmlns:p14="http://schemas.microsoft.com/office/powerpoint/2010/main" val="1329550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FE1A7D-FAA2-4C27-835B-3989036CDF78}" type="datetimeFigureOut">
              <a:rPr lang="en-IN" smtClean="0"/>
              <a:t>11-04-2021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607CD8-F499-420F-B6EE-6D379A6D574B}" type="slidenum">
              <a:rPr lang="en-IN" smtClean="0"/>
              <a:t>‹#›</a:t>
            </a:fld>
            <a:endParaRPr lang="en-IN"/>
          </a:p>
        </p:txBody>
      </p:sp>
    </p:spTree>
    <p:extLst>
      <p:ext uri="{BB962C8B-B14F-4D97-AF65-F5344CB8AC3E}">
        <p14:creationId xmlns:p14="http://schemas.microsoft.com/office/powerpoint/2010/main" val="917183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DFE1A7D-FAA2-4C27-835B-3989036CDF78}" type="datetimeFigureOut">
              <a:rPr lang="en-IN" smtClean="0"/>
              <a:t>11-04-2021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C607CD8-F499-420F-B6EE-6D379A6D574B}" type="slidenum">
              <a:rPr lang="en-IN" smtClean="0"/>
              <a:t>‹#›</a:t>
            </a:fld>
            <a:endParaRPr lang="en-IN"/>
          </a:p>
        </p:txBody>
      </p:sp>
    </p:spTree>
    <p:extLst>
      <p:ext uri="{BB962C8B-B14F-4D97-AF65-F5344CB8AC3E}">
        <p14:creationId xmlns:p14="http://schemas.microsoft.com/office/powerpoint/2010/main" val="10177650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1.xml"/><Relationship Id="rId7" Type="http://schemas.openxmlformats.org/officeDocument/2006/relationships/image" Target="../media/image6.gi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2.xml"/><Relationship Id="rId7" Type="http://schemas.openxmlformats.org/officeDocument/2006/relationships/image" Target="../media/image8.gif"/><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3.xml"/><Relationship Id="rId7" Type="http://schemas.openxmlformats.org/officeDocument/2006/relationships/image" Target="../media/image10.gif"/><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4.xml"/><Relationship Id="rId7" Type="http://schemas.openxmlformats.org/officeDocument/2006/relationships/image" Target="../media/image12.gif"/><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99812-732D-4356-97F3-467E214B495A}"/>
              </a:ext>
            </a:extLst>
          </p:cNvPr>
          <p:cNvSpPr>
            <a:spLocks noGrp="1"/>
          </p:cNvSpPr>
          <p:nvPr>
            <p:ph type="ctrTitle"/>
          </p:nvPr>
        </p:nvSpPr>
        <p:spPr>
          <a:xfrm>
            <a:off x="452847" y="1803405"/>
            <a:ext cx="11112136" cy="1825096"/>
          </a:xfrm>
        </p:spPr>
        <p:txBody>
          <a:bodyPr/>
          <a:lstStyle/>
          <a:p>
            <a:pPr algn="ctr"/>
            <a:r>
              <a:rPr lang="en-US" b="1" dirty="0"/>
              <a:t>LONG SHORT TERM MEMORY</a:t>
            </a:r>
            <a:endParaRPr lang="en-IN" b="1" dirty="0"/>
          </a:p>
        </p:txBody>
      </p:sp>
      <p:sp>
        <p:nvSpPr>
          <p:cNvPr id="3" name="Subtitle 2">
            <a:extLst>
              <a:ext uri="{FF2B5EF4-FFF2-40B4-BE49-F238E27FC236}">
                <a16:creationId xmlns:a16="http://schemas.microsoft.com/office/drawing/2014/main" id="{2EE4693B-51C8-4DF8-9E9E-E7776141F232}"/>
              </a:ext>
            </a:extLst>
          </p:cNvPr>
          <p:cNvSpPr>
            <a:spLocks noGrp="1"/>
          </p:cNvSpPr>
          <p:nvPr>
            <p:ph type="subTitle" idx="1"/>
          </p:nvPr>
        </p:nvSpPr>
        <p:spPr>
          <a:xfrm>
            <a:off x="1371600" y="4006669"/>
            <a:ext cx="9448800" cy="685800"/>
          </a:xfrm>
        </p:spPr>
        <p:txBody>
          <a:bodyPr/>
          <a:lstStyle/>
          <a:p>
            <a:pPr algn="ctr"/>
            <a:r>
              <a:rPr lang="en-US" dirty="0"/>
              <a:t>By </a:t>
            </a:r>
            <a:r>
              <a:rPr lang="en-US" dirty="0" err="1"/>
              <a:t>Vedant</a:t>
            </a:r>
            <a:r>
              <a:rPr lang="en-US" dirty="0"/>
              <a:t> </a:t>
            </a:r>
            <a:r>
              <a:rPr lang="en-US" dirty="0" err="1"/>
              <a:t>Sahai</a:t>
            </a:r>
            <a:r>
              <a:rPr lang="en-US" dirty="0"/>
              <a:t>, Elvis Dsouza &amp; Pratik Choudhary</a:t>
            </a:r>
            <a:endParaRPr lang="en-IN" dirty="0"/>
          </a:p>
        </p:txBody>
      </p:sp>
    </p:spTree>
    <p:extLst>
      <p:ext uri="{BB962C8B-B14F-4D97-AF65-F5344CB8AC3E}">
        <p14:creationId xmlns:p14="http://schemas.microsoft.com/office/powerpoint/2010/main" val="1034620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DE68B-73E7-42B5-9EC6-22A4E4C699AB}"/>
              </a:ext>
            </a:extLst>
          </p:cNvPr>
          <p:cNvSpPr>
            <a:spLocks noGrp="1"/>
          </p:cNvSpPr>
          <p:nvPr>
            <p:ph idx="1"/>
          </p:nvPr>
        </p:nvSpPr>
        <p:spPr>
          <a:xfrm>
            <a:off x="2542902" y="2934788"/>
            <a:ext cx="7672253" cy="1314995"/>
          </a:xfrm>
        </p:spPr>
        <p:txBody>
          <a:bodyPr>
            <a:normAutofit fontScale="92500"/>
          </a:bodyPr>
          <a:lstStyle/>
          <a:p>
            <a:pPr marL="0" indent="0" algn="ctr">
              <a:buNone/>
            </a:pPr>
            <a:r>
              <a:rPr lang="en-US" sz="8800" b="1" dirty="0">
                <a:latin typeface="Arial Black" panose="020B0A04020102020204" pitchFamily="34" charset="0"/>
              </a:rPr>
              <a:t>THANK YOU</a:t>
            </a:r>
            <a:endParaRPr lang="en-IN" sz="8800" b="1" dirty="0">
              <a:latin typeface="Arial Black" panose="020B0A04020102020204" pitchFamily="34" charset="0"/>
            </a:endParaRPr>
          </a:p>
        </p:txBody>
      </p:sp>
    </p:spTree>
    <p:extLst>
      <p:ext uri="{BB962C8B-B14F-4D97-AF65-F5344CB8AC3E}">
        <p14:creationId xmlns:p14="http://schemas.microsoft.com/office/powerpoint/2010/main" val="172546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033E0-D4C2-495E-9BD4-BC4C6298FB0E}"/>
              </a:ext>
            </a:extLst>
          </p:cNvPr>
          <p:cNvSpPr>
            <a:spLocks noGrp="1"/>
          </p:cNvSpPr>
          <p:nvPr>
            <p:ph type="title"/>
          </p:nvPr>
        </p:nvSpPr>
        <p:spPr>
          <a:xfrm>
            <a:off x="546463" y="207025"/>
            <a:ext cx="10820400" cy="1293028"/>
          </a:xfrm>
        </p:spPr>
        <p:txBody>
          <a:bodyPr/>
          <a:lstStyle/>
          <a:p>
            <a:pPr algn="ctr"/>
            <a:r>
              <a:rPr lang="en-US" b="1" dirty="0"/>
              <a:t>WHY LSTM ?</a:t>
            </a:r>
            <a:endParaRPr lang="en-IN" b="1" dirty="0"/>
          </a:p>
        </p:txBody>
      </p:sp>
      <p:sp>
        <p:nvSpPr>
          <p:cNvPr id="3" name="Content Placeholder 2">
            <a:extLst>
              <a:ext uri="{FF2B5EF4-FFF2-40B4-BE49-F238E27FC236}">
                <a16:creationId xmlns:a16="http://schemas.microsoft.com/office/drawing/2014/main" id="{878DE68B-73E7-42B5-9EC6-22A4E4C699AB}"/>
              </a:ext>
            </a:extLst>
          </p:cNvPr>
          <p:cNvSpPr>
            <a:spLocks noGrp="1"/>
          </p:cNvSpPr>
          <p:nvPr>
            <p:ph idx="1"/>
          </p:nvPr>
        </p:nvSpPr>
        <p:spPr>
          <a:xfrm>
            <a:off x="685800" y="1416937"/>
            <a:ext cx="10820400" cy="4024125"/>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If a sequence is long enough, they’ll have a hard time carrying information from earlier time steps to later ones.</a:t>
            </a:r>
          </a:p>
          <a:p>
            <a:pPr algn="just"/>
            <a:r>
              <a:rPr lang="en-US" sz="2400" b="0" i="0" dirty="0">
                <a:effectLst/>
                <a:latin typeface="Times New Roman" panose="02020603050405020304" pitchFamily="18" charset="0"/>
                <a:cs typeface="Times New Roman" panose="02020603050405020304" pitchFamily="18" charset="0"/>
              </a:rPr>
              <a:t>During back propagation, recurrent neural networks suffer from the vanishing gradient problem. </a:t>
            </a:r>
            <a:endParaRPr lang="en-IN" sz="2400" dirty="0">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If a gradient value becomes extremely small, it doesn’t contribute too much learning.</a:t>
            </a:r>
          </a:p>
          <a:p>
            <a:pPr algn="just"/>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D99B607-48EF-40A3-B457-5F9AF0D68BA3}"/>
              </a:ext>
            </a:extLst>
          </p:cNvPr>
          <p:cNvPicPr>
            <a:picLocks noChangeAspect="1"/>
          </p:cNvPicPr>
          <p:nvPr/>
        </p:nvPicPr>
        <p:blipFill>
          <a:blip r:embed="rId2"/>
          <a:stretch>
            <a:fillRect/>
          </a:stretch>
        </p:blipFill>
        <p:spPr>
          <a:xfrm>
            <a:off x="1857851" y="3446978"/>
            <a:ext cx="8476298" cy="3203996"/>
          </a:xfrm>
          <a:prstGeom prst="rect">
            <a:avLst/>
          </a:prstGeom>
        </p:spPr>
      </p:pic>
    </p:spTree>
    <p:extLst>
      <p:ext uri="{BB962C8B-B14F-4D97-AF65-F5344CB8AC3E}">
        <p14:creationId xmlns:p14="http://schemas.microsoft.com/office/powerpoint/2010/main" val="44420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033E0-D4C2-495E-9BD4-BC4C6298FB0E}"/>
              </a:ext>
            </a:extLst>
          </p:cNvPr>
          <p:cNvSpPr>
            <a:spLocks noGrp="1"/>
          </p:cNvSpPr>
          <p:nvPr>
            <p:ph type="title"/>
          </p:nvPr>
        </p:nvSpPr>
        <p:spPr>
          <a:xfrm>
            <a:off x="2407920" y="215733"/>
            <a:ext cx="8610600" cy="1293028"/>
          </a:xfrm>
        </p:spPr>
        <p:txBody>
          <a:bodyPr/>
          <a:lstStyle/>
          <a:p>
            <a:pPr algn="ctr"/>
            <a:r>
              <a:rPr lang="en-US" b="1" dirty="0"/>
              <a:t>WHAT LSTM ? </a:t>
            </a:r>
            <a:endParaRPr lang="en-IN" b="1" dirty="0"/>
          </a:p>
        </p:txBody>
      </p:sp>
      <p:sp>
        <p:nvSpPr>
          <p:cNvPr id="3" name="Content Placeholder 2">
            <a:extLst>
              <a:ext uri="{FF2B5EF4-FFF2-40B4-BE49-F238E27FC236}">
                <a16:creationId xmlns:a16="http://schemas.microsoft.com/office/drawing/2014/main" id="{878DE68B-73E7-42B5-9EC6-22A4E4C699AB}"/>
              </a:ext>
            </a:extLst>
          </p:cNvPr>
          <p:cNvSpPr>
            <a:spLocks noGrp="1"/>
          </p:cNvSpPr>
          <p:nvPr>
            <p:ph idx="1"/>
          </p:nvPr>
        </p:nvSpPr>
        <p:spPr>
          <a:xfrm>
            <a:off x="685800" y="1508761"/>
            <a:ext cx="10820400" cy="4024125"/>
          </a:xfrm>
        </p:spPr>
        <p:txBody>
          <a:bodyPr>
            <a:normAutofit/>
          </a:bodyPr>
          <a:lstStyle/>
          <a:p>
            <a:r>
              <a:rPr lang="en-US" sz="2400" dirty="0">
                <a:latin typeface="Times New Roman" panose="02020603050405020304" pitchFamily="18" charset="0"/>
                <a:cs typeface="Times New Roman" panose="02020603050405020304" pitchFamily="18" charset="0"/>
              </a:rPr>
              <a:t> I</a:t>
            </a:r>
            <a:r>
              <a:rPr lang="en-US" sz="2400" b="0" i="0" dirty="0">
                <a:effectLst/>
                <a:latin typeface="Times New Roman" panose="02020603050405020304" pitchFamily="18" charset="0"/>
                <a:cs typeface="Times New Roman" panose="02020603050405020304" pitchFamily="18" charset="0"/>
              </a:rPr>
              <a:t>nternal mechanisms called gates that can regulate the flow of information.</a:t>
            </a: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F06B591-D114-4B90-8EC1-4D05E0CCD262}"/>
              </a:ext>
            </a:extLst>
          </p:cNvPr>
          <p:cNvPicPr>
            <a:picLocks noChangeAspect="1"/>
          </p:cNvPicPr>
          <p:nvPr/>
        </p:nvPicPr>
        <p:blipFill>
          <a:blip r:embed="rId2"/>
          <a:stretch>
            <a:fillRect/>
          </a:stretch>
        </p:blipFill>
        <p:spPr>
          <a:xfrm>
            <a:off x="217714" y="2115822"/>
            <a:ext cx="5267053" cy="4622881"/>
          </a:xfrm>
          <a:prstGeom prst="rect">
            <a:avLst/>
          </a:prstGeom>
        </p:spPr>
      </p:pic>
      <p:pic>
        <p:nvPicPr>
          <p:cNvPr id="7" name="Picture 6">
            <a:extLst>
              <a:ext uri="{FF2B5EF4-FFF2-40B4-BE49-F238E27FC236}">
                <a16:creationId xmlns:a16="http://schemas.microsoft.com/office/drawing/2014/main" id="{9A624E06-0343-4AF0-8F40-E0D67F15E23C}"/>
              </a:ext>
            </a:extLst>
          </p:cNvPr>
          <p:cNvPicPr>
            <a:picLocks noChangeAspect="1"/>
          </p:cNvPicPr>
          <p:nvPr/>
        </p:nvPicPr>
        <p:blipFill>
          <a:blip r:embed="rId3"/>
          <a:stretch>
            <a:fillRect/>
          </a:stretch>
        </p:blipFill>
        <p:spPr>
          <a:xfrm>
            <a:off x="5484767" y="4852681"/>
            <a:ext cx="6021433" cy="1886022"/>
          </a:xfrm>
          <a:prstGeom prst="rect">
            <a:avLst/>
          </a:prstGeom>
        </p:spPr>
      </p:pic>
      <p:sp>
        <p:nvSpPr>
          <p:cNvPr id="8" name="TextBox 7">
            <a:extLst>
              <a:ext uri="{FF2B5EF4-FFF2-40B4-BE49-F238E27FC236}">
                <a16:creationId xmlns:a16="http://schemas.microsoft.com/office/drawing/2014/main" id="{8D7B5AC6-2E49-49DF-9E14-4608BA41DC9D}"/>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1BCDA175-E40B-41E9-BD4E-BE03B5FA8AAF}"/>
              </a:ext>
            </a:extLst>
          </p:cNvPr>
          <p:cNvSpPr txBox="1"/>
          <p:nvPr/>
        </p:nvSpPr>
        <p:spPr>
          <a:xfrm>
            <a:off x="5638800" y="2220686"/>
            <a:ext cx="586740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Gates can learn which data in a sequence is important to keep or throw away.</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t>
            </a:r>
            <a:r>
              <a:rPr lang="en-US" sz="2400" b="0" i="0" dirty="0">
                <a:effectLst/>
                <a:latin typeface="Times New Roman" panose="02020603050405020304" pitchFamily="18" charset="0"/>
                <a:cs typeface="Times New Roman" panose="02020603050405020304" pitchFamily="18" charset="0"/>
              </a:rPr>
              <a:t>ass relevant information down the long chain of sequences to make predictions.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80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0B0DF55-0AE9-4F3C-B77B-7455CAAF7414}"/>
              </a:ext>
            </a:extLst>
          </p:cNvPr>
          <p:cNvGraphicFramePr>
            <a:graphicFrameLocks noGrp="1"/>
          </p:cNvGraphicFramePr>
          <p:nvPr>
            <p:ph idx="1"/>
            <p:extLst>
              <p:ext uri="{D42A27DB-BD31-4B8C-83A1-F6EECF244321}">
                <p14:modId xmlns:p14="http://schemas.microsoft.com/office/powerpoint/2010/main" val="896416757"/>
              </p:ext>
            </p:extLst>
          </p:nvPr>
        </p:nvGraphicFramePr>
        <p:xfrm>
          <a:off x="0" y="69669"/>
          <a:ext cx="12192000" cy="6788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76C86C11-1537-41F6-9E6B-D61673E6D5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2994" y="752789"/>
            <a:ext cx="7628710" cy="5944102"/>
          </a:xfrm>
          <a:prstGeom prst="rect">
            <a:avLst/>
          </a:prstGeom>
        </p:spPr>
      </p:pic>
      <p:sp>
        <p:nvSpPr>
          <p:cNvPr id="7" name="Title 1">
            <a:extLst>
              <a:ext uri="{FF2B5EF4-FFF2-40B4-BE49-F238E27FC236}">
                <a16:creationId xmlns:a16="http://schemas.microsoft.com/office/drawing/2014/main" id="{8E069633-482E-44DF-BEB0-DCC18963E300}"/>
              </a:ext>
            </a:extLst>
          </p:cNvPr>
          <p:cNvSpPr>
            <a:spLocks noGrp="1"/>
          </p:cNvSpPr>
          <p:nvPr>
            <p:ph type="title"/>
          </p:nvPr>
        </p:nvSpPr>
        <p:spPr>
          <a:xfrm>
            <a:off x="200296" y="2170806"/>
            <a:ext cx="3535680" cy="1293028"/>
          </a:xfrm>
        </p:spPr>
        <p:txBody>
          <a:bodyPr/>
          <a:lstStyle/>
          <a:p>
            <a:pPr algn="ctr"/>
            <a:r>
              <a:rPr lang="en-US" b="1" dirty="0"/>
              <a:t>FORGET GATE</a:t>
            </a:r>
            <a:endParaRPr lang="en-IN" b="1" dirty="0"/>
          </a:p>
        </p:txBody>
      </p:sp>
      <p:sp>
        <p:nvSpPr>
          <p:cNvPr id="8" name="TextBox 7">
            <a:extLst>
              <a:ext uri="{FF2B5EF4-FFF2-40B4-BE49-F238E27FC236}">
                <a16:creationId xmlns:a16="http://schemas.microsoft.com/office/drawing/2014/main" id="{C623F6A5-1A28-4BE6-A54F-E42388215CC1}"/>
              </a:ext>
            </a:extLst>
          </p:cNvPr>
          <p:cNvSpPr txBox="1"/>
          <p:nvPr/>
        </p:nvSpPr>
        <p:spPr>
          <a:xfrm>
            <a:off x="304800" y="3907873"/>
            <a:ext cx="3326673"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Gate D</a:t>
            </a:r>
            <a:r>
              <a:rPr lang="en-US" sz="2400" b="0" i="0" dirty="0">
                <a:effectLst/>
                <a:latin typeface="Times New Roman" panose="02020603050405020304" pitchFamily="18" charset="0"/>
                <a:cs typeface="Times New Roman" panose="02020603050405020304" pitchFamily="18" charset="0"/>
              </a:rPr>
              <a:t>ecides what information should be thrown away or kept</a:t>
            </a:r>
            <a:endParaRPr lang="en-IN" sz="24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879154A4-AE90-4632-B24B-A047BF1975C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8859" t="44410" r="2050" b="28302"/>
          <a:stretch/>
        </p:blipFill>
        <p:spPr bwMode="auto">
          <a:xfrm>
            <a:off x="9644211" y="3530947"/>
            <a:ext cx="2347493" cy="710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080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0B0DF55-0AE9-4F3C-B77B-7455CAAF7414}"/>
              </a:ext>
            </a:extLst>
          </p:cNvPr>
          <p:cNvGraphicFramePr>
            <a:graphicFrameLocks noGrp="1"/>
          </p:cNvGraphicFramePr>
          <p:nvPr>
            <p:ph idx="1"/>
          </p:nvPr>
        </p:nvGraphicFramePr>
        <p:xfrm>
          <a:off x="0" y="69669"/>
          <a:ext cx="12192000" cy="6788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a:extLst>
              <a:ext uri="{FF2B5EF4-FFF2-40B4-BE49-F238E27FC236}">
                <a16:creationId xmlns:a16="http://schemas.microsoft.com/office/drawing/2014/main" id="{8E069633-482E-44DF-BEB0-DCC18963E300}"/>
              </a:ext>
            </a:extLst>
          </p:cNvPr>
          <p:cNvSpPr>
            <a:spLocks noGrp="1"/>
          </p:cNvSpPr>
          <p:nvPr>
            <p:ph type="title"/>
          </p:nvPr>
        </p:nvSpPr>
        <p:spPr>
          <a:xfrm>
            <a:off x="200296" y="2170806"/>
            <a:ext cx="3535680" cy="1293028"/>
          </a:xfrm>
        </p:spPr>
        <p:txBody>
          <a:bodyPr/>
          <a:lstStyle/>
          <a:p>
            <a:pPr algn="ctr"/>
            <a:r>
              <a:rPr lang="en-US" b="1" dirty="0"/>
              <a:t>INPUT GATE</a:t>
            </a:r>
            <a:endParaRPr lang="en-IN" b="1" dirty="0"/>
          </a:p>
        </p:txBody>
      </p:sp>
      <p:sp>
        <p:nvSpPr>
          <p:cNvPr id="8" name="TextBox 7">
            <a:extLst>
              <a:ext uri="{FF2B5EF4-FFF2-40B4-BE49-F238E27FC236}">
                <a16:creationId xmlns:a16="http://schemas.microsoft.com/office/drawing/2014/main" id="{C623F6A5-1A28-4BE6-A54F-E42388215CC1}"/>
              </a:ext>
            </a:extLst>
          </p:cNvPr>
          <p:cNvSpPr txBox="1"/>
          <p:nvPr/>
        </p:nvSpPr>
        <p:spPr>
          <a:xfrm>
            <a:off x="304800" y="3429000"/>
            <a:ext cx="3326673"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Gate </a:t>
            </a:r>
            <a:r>
              <a:rPr lang="en-IN" sz="2400" b="0" i="0" dirty="0">
                <a:effectLst/>
                <a:latin typeface="Times New Roman" panose="02020603050405020304" pitchFamily="18" charset="0"/>
                <a:cs typeface="Times New Roman" panose="02020603050405020304" pitchFamily="18" charset="0"/>
              </a:rPr>
              <a:t>regulate the network and </a:t>
            </a:r>
            <a:r>
              <a:rPr lang="en-US" sz="2400" b="0" i="0" dirty="0">
                <a:effectLst/>
                <a:latin typeface="Times New Roman" panose="02020603050405020304" pitchFamily="18" charset="0"/>
                <a:cs typeface="Times New Roman" panose="02020603050405020304" pitchFamily="18" charset="0"/>
              </a:rPr>
              <a:t>decides which values will be updated by transforming the values to be between 0 and 1. 0</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0025BDD-D2B1-457A-8FA7-AB5FA53305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93326" y="914400"/>
            <a:ext cx="7698378" cy="5747657"/>
          </a:xfrm>
          <a:prstGeom prst="rect">
            <a:avLst/>
          </a:prstGeom>
        </p:spPr>
      </p:pic>
      <p:pic>
        <p:nvPicPr>
          <p:cNvPr id="9" name="Picture 8">
            <a:extLst>
              <a:ext uri="{FF2B5EF4-FFF2-40B4-BE49-F238E27FC236}">
                <a16:creationId xmlns:a16="http://schemas.microsoft.com/office/drawing/2014/main" id="{9683036F-C9C4-4CC3-A076-133B198C263B}"/>
              </a:ext>
            </a:extLst>
          </p:cNvPr>
          <p:cNvPicPr>
            <a:picLocks noChangeAspect="1"/>
          </p:cNvPicPr>
          <p:nvPr/>
        </p:nvPicPr>
        <p:blipFill>
          <a:blip r:embed="rId8"/>
          <a:stretch>
            <a:fillRect/>
          </a:stretch>
        </p:blipFill>
        <p:spPr>
          <a:xfrm>
            <a:off x="9739722" y="3348806"/>
            <a:ext cx="2251982" cy="1127399"/>
          </a:xfrm>
          <a:prstGeom prst="rect">
            <a:avLst/>
          </a:prstGeom>
        </p:spPr>
      </p:pic>
    </p:spTree>
    <p:extLst>
      <p:ext uri="{BB962C8B-B14F-4D97-AF65-F5344CB8AC3E}">
        <p14:creationId xmlns:p14="http://schemas.microsoft.com/office/powerpoint/2010/main" val="249598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0B0DF55-0AE9-4F3C-B77B-7455CAAF7414}"/>
              </a:ext>
            </a:extLst>
          </p:cNvPr>
          <p:cNvGraphicFramePr>
            <a:graphicFrameLocks noGrp="1"/>
          </p:cNvGraphicFramePr>
          <p:nvPr>
            <p:ph idx="1"/>
          </p:nvPr>
        </p:nvGraphicFramePr>
        <p:xfrm>
          <a:off x="0" y="69669"/>
          <a:ext cx="12192000" cy="6788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a:extLst>
              <a:ext uri="{FF2B5EF4-FFF2-40B4-BE49-F238E27FC236}">
                <a16:creationId xmlns:a16="http://schemas.microsoft.com/office/drawing/2014/main" id="{8E069633-482E-44DF-BEB0-DCC18963E300}"/>
              </a:ext>
            </a:extLst>
          </p:cNvPr>
          <p:cNvSpPr>
            <a:spLocks noGrp="1"/>
          </p:cNvSpPr>
          <p:nvPr>
            <p:ph type="title"/>
          </p:nvPr>
        </p:nvSpPr>
        <p:spPr>
          <a:xfrm>
            <a:off x="200296" y="2170806"/>
            <a:ext cx="3535680" cy="1293028"/>
          </a:xfrm>
        </p:spPr>
        <p:txBody>
          <a:bodyPr/>
          <a:lstStyle/>
          <a:p>
            <a:pPr algn="ctr"/>
            <a:r>
              <a:rPr lang="en-US" b="1" dirty="0"/>
              <a:t>CELL GATE</a:t>
            </a:r>
            <a:endParaRPr lang="en-IN" b="1" dirty="0"/>
          </a:p>
        </p:txBody>
      </p:sp>
      <p:sp>
        <p:nvSpPr>
          <p:cNvPr id="8" name="TextBox 7">
            <a:extLst>
              <a:ext uri="{FF2B5EF4-FFF2-40B4-BE49-F238E27FC236}">
                <a16:creationId xmlns:a16="http://schemas.microsoft.com/office/drawing/2014/main" id="{C623F6A5-1A28-4BE6-A54F-E42388215CC1}"/>
              </a:ext>
            </a:extLst>
          </p:cNvPr>
          <p:cNvSpPr txBox="1"/>
          <p:nvPr/>
        </p:nvSpPr>
        <p:spPr>
          <a:xfrm>
            <a:off x="304799" y="3646616"/>
            <a:ext cx="3326673"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Gate d</a:t>
            </a:r>
            <a:r>
              <a:rPr lang="en-US" sz="2400" b="0" i="0" dirty="0">
                <a:effectLst/>
                <a:latin typeface="Times New Roman" panose="02020603050405020304" pitchFamily="18" charset="0"/>
                <a:cs typeface="Times New Roman" panose="02020603050405020304" pitchFamily="18" charset="0"/>
              </a:rPr>
              <a:t>ecides the </a:t>
            </a:r>
            <a:r>
              <a:rPr lang="en-IN" sz="2400" b="0" i="0" dirty="0">
                <a:effectLst/>
                <a:latin typeface="Times New Roman" panose="02020603050405020304" pitchFamily="18" charset="0"/>
                <a:cs typeface="Times New Roman" panose="02020603050405020304" pitchFamily="18" charset="0"/>
              </a:rPr>
              <a:t>possibility of dropping values and find n</a:t>
            </a:r>
            <a:r>
              <a:rPr lang="en-US" sz="2400" b="0" i="0" dirty="0" err="1">
                <a:effectLst/>
                <a:latin typeface="Times New Roman" panose="02020603050405020304" pitchFamily="18" charset="0"/>
                <a:cs typeface="Times New Roman" panose="02020603050405020304" pitchFamily="18" charset="0"/>
              </a:rPr>
              <a:t>ew</a:t>
            </a:r>
            <a:r>
              <a:rPr lang="en-US" sz="2400" b="0" i="0" dirty="0">
                <a:effectLst/>
                <a:latin typeface="Times New Roman" panose="02020603050405020304" pitchFamily="18" charset="0"/>
                <a:cs typeface="Times New Roman" panose="02020603050405020304" pitchFamily="18" charset="0"/>
              </a:rPr>
              <a:t> cell state  values that the neural network finds relevant.</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F303E9F-3ADD-4B47-BFC6-9E07BC8A13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5005" y="794678"/>
            <a:ext cx="7916365" cy="5910922"/>
          </a:xfrm>
          <a:prstGeom prst="rect">
            <a:avLst/>
          </a:prstGeom>
        </p:spPr>
      </p:pic>
      <p:pic>
        <p:nvPicPr>
          <p:cNvPr id="9" name="Picture 8">
            <a:extLst>
              <a:ext uri="{FF2B5EF4-FFF2-40B4-BE49-F238E27FC236}">
                <a16:creationId xmlns:a16="http://schemas.microsoft.com/office/drawing/2014/main" id="{25BC7183-F067-4902-9E64-946C307970EE}"/>
              </a:ext>
            </a:extLst>
          </p:cNvPr>
          <p:cNvPicPr>
            <a:picLocks noChangeAspect="1"/>
          </p:cNvPicPr>
          <p:nvPr/>
        </p:nvPicPr>
        <p:blipFill>
          <a:blip r:embed="rId8"/>
          <a:stretch>
            <a:fillRect/>
          </a:stretch>
        </p:blipFill>
        <p:spPr>
          <a:xfrm>
            <a:off x="9733459" y="3646616"/>
            <a:ext cx="2327911" cy="685071"/>
          </a:xfrm>
          <a:prstGeom prst="rect">
            <a:avLst/>
          </a:prstGeom>
        </p:spPr>
      </p:pic>
    </p:spTree>
    <p:extLst>
      <p:ext uri="{BB962C8B-B14F-4D97-AF65-F5344CB8AC3E}">
        <p14:creationId xmlns:p14="http://schemas.microsoft.com/office/powerpoint/2010/main" val="2823515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0B0DF55-0AE9-4F3C-B77B-7455CAAF7414}"/>
              </a:ext>
            </a:extLst>
          </p:cNvPr>
          <p:cNvGraphicFramePr>
            <a:graphicFrameLocks noGrp="1"/>
          </p:cNvGraphicFramePr>
          <p:nvPr>
            <p:ph idx="1"/>
          </p:nvPr>
        </p:nvGraphicFramePr>
        <p:xfrm>
          <a:off x="0" y="69669"/>
          <a:ext cx="12192000" cy="6788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a:extLst>
              <a:ext uri="{FF2B5EF4-FFF2-40B4-BE49-F238E27FC236}">
                <a16:creationId xmlns:a16="http://schemas.microsoft.com/office/drawing/2014/main" id="{8E069633-482E-44DF-BEB0-DCC18963E300}"/>
              </a:ext>
            </a:extLst>
          </p:cNvPr>
          <p:cNvSpPr>
            <a:spLocks noGrp="1"/>
          </p:cNvSpPr>
          <p:nvPr>
            <p:ph type="title"/>
          </p:nvPr>
        </p:nvSpPr>
        <p:spPr>
          <a:xfrm>
            <a:off x="252547" y="1683126"/>
            <a:ext cx="3535680" cy="1293028"/>
          </a:xfrm>
        </p:spPr>
        <p:txBody>
          <a:bodyPr/>
          <a:lstStyle/>
          <a:p>
            <a:pPr algn="ctr"/>
            <a:r>
              <a:rPr lang="en-US" b="1" dirty="0"/>
              <a:t>OUTPUT GATE</a:t>
            </a:r>
            <a:endParaRPr lang="en-IN" b="1" dirty="0"/>
          </a:p>
        </p:txBody>
      </p:sp>
      <p:sp>
        <p:nvSpPr>
          <p:cNvPr id="8" name="TextBox 7">
            <a:extLst>
              <a:ext uri="{FF2B5EF4-FFF2-40B4-BE49-F238E27FC236}">
                <a16:creationId xmlns:a16="http://schemas.microsoft.com/office/drawing/2014/main" id="{C623F6A5-1A28-4BE6-A54F-E42388215CC1}"/>
              </a:ext>
            </a:extLst>
          </p:cNvPr>
          <p:cNvSpPr txBox="1"/>
          <p:nvPr/>
        </p:nvSpPr>
        <p:spPr>
          <a:xfrm>
            <a:off x="304798" y="2976154"/>
            <a:ext cx="3431177"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Gate </a:t>
            </a:r>
            <a:r>
              <a:rPr lang="en-US" sz="2400" b="0" i="0" dirty="0">
                <a:effectLst/>
                <a:latin typeface="Times New Roman" panose="02020603050405020304" pitchFamily="18" charset="0"/>
                <a:cs typeface="Times New Roman" panose="02020603050405020304" pitchFamily="18" charset="0"/>
              </a:rPr>
              <a:t>decides what the next hidden state should be.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t>
            </a:r>
            <a:r>
              <a:rPr lang="en-US" sz="2400" b="0" i="0" dirty="0">
                <a:effectLst/>
                <a:latin typeface="Times New Roman" panose="02020603050405020304" pitchFamily="18" charset="0"/>
                <a:cs typeface="Times New Roman" panose="02020603050405020304" pitchFamily="18" charset="0"/>
              </a:rPr>
              <a:t>idden state is also used for predictions.</a:t>
            </a:r>
          </a:p>
          <a:p>
            <a:pPr marL="285750" indent="-28575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new cell state and the new hidden is then carried over to the next time step.</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8F41F51-2749-4D81-8C5C-E283EEC6F7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36272" y="896223"/>
            <a:ext cx="8055432" cy="5783634"/>
          </a:xfrm>
          <a:prstGeom prst="rect">
            <a:avLst/>
          </a:prstGeom>
        </p:spPr>
      </p:pic>
      <p:pic>
        <p:nvPicPr>
          <p:cNvPr id="9" name="Picture 8">
            <a:extLst>
              <a:ext uri="{FF2B5EF4-FFF2-40B4-BE49-F238E27FC236}">
                <a16:creationId xmlns:a16="http://schemas.microsoft.com/office/drawing/2014/main" id="{BAB8BD5B-24F6-46D3-A795-167B4F6CA5D9}"/>
              </a:ext>
            </a:extLst>
          </p:cNvPr>
          <p:cNvPicPr>
            <a:picLocks noChangeAspect="1"/>
          </p:cNvPicPr>
          <p:nvPr/>
        </p:nvPicPr>
        <p:blipFill>
          <a:blip r:embed="rId8"/>
          <a:stretch>
            <a:fillRect/>
          </a:stretch>
        </p:blipFill>
        <p:spPr>
          <a:xfrm>
            <a:off x="9599299" y="5212081"/>
            <a:ext cx="2287902" cy="962295"/>
          </a:xfrm>
          <a:prstGeom prst="rect">
            <a:avLst/>
          </a:prstGeom>
        </p:spPr>
      </p:pic>
    </p:spTree>
    <p:extLst>
      <p:ext uri="{BB962C8B-B14F-4D97-AF65-F5344CB8AC3E}">
        <p14:creationId xmlns:p14="http://schemas.microsoft.com/office/powerpoint/2010/main" val="3633562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033E0-D4C2-495E-9BD4-BC4C6298FB0E}"/>
              </a:ext>
            </a:extLst>
          </p:cNvPr>
          <p:cNvSpPr>
            <a:spLocks noGrp="1"/>
          </p:cNvSpPr>
          <p:nvPr>
            <p:ph type="title"/>
          </p:nvPr>
        </p:nvSpPr>
        <p:spPr>
          <a:xfrm>
            <a:off x="743059" y="1314994"/>
            <a:ext cx="4309002" cy="1010194"/>
          </a:xfrm>
        </p:spPr>
        <p:txBody>
          <a:bodyPr/>
          <a:lstStyle/>
          <a:p>
            <a:pPr algn="ctr"/>
            <a:r>
              <a:rPr lang="en-US" b="1" dirty="0"/>
              <a:t>CODE DEMO</a:t>
            </a:r>
            <a:endParaRPr lang="en-IN" b="1" dirty="0"/>
          </a:p>
        </p:txBody>
      </p:sp>
      <p:sp>
        <p:nvSpPr>
          <p:cNvPr id="3" name="Content Placeholder 2">
            <a:extLst>
              <a:ext uri="{FF2B5EF4-FFF2-40B4-BE49-F238E27FC236}">
                <a16:creationId xmlns:a16="http://schemas.microsoft.com/office/drawing/2014/main" id="{878DE68B-73E7-42B5-9EC6-22A4E4C699AB}"/>
              </a:ext>
            </a:extLst>
          </p:cNvPr>
          <p:cNvSpPr>
            <a:spLocks noGrp="1"/>
          </p:cNvSpPr>
          <p:nvPr>
            <p:ph idx="1"/>
          </p:nvPr>
        </p:nvSpPr>
        <p:spPr>
          <a:xfrm>
            <a:off x="7139940" y="428515"/>
            <a:ext cx="4687389" cy="6233542"/>
          </a:xfrm>
        </p:spPr>
        <p:txBody>
          <a:bodyPr>
            <a:normAutofit fontScale="92500" lnSpcReduction="10000"/>
          </a:bodyPr>
          <a:lstStyle/>
          <a:p>
            <a:pPr marL="0" indent="0">
              <a:lnSpc>
                <a:spcPct val="110000"/>
              </a:lnSpc>
              <a:buNone/>
            </a:pPr>
            <a:r>
              <a:rPr lang="en-US" b="0" i="0" dirty="0">
                <a:effectLst/>
                <a:latin typeface="Times New Roman" panose="02020603050405020304" pitchFamily="18" charset="0"/>
                <a:cs typeface="Times New Roman" panose="02020603050405020304" pitchFamily="18" charset="0"/>
              </a:rPr>
              <a:t>1. First, the previous hidden state and the current input get concatenated. We’ll call it </a:t>
            </a:r>
            <a:r>
              <a:rPr lang="en-US" b="0" i="1" dirty="0">
                <a:effectLst/>
                <a:latin typeface="Times New Roman" panose="02020603050405020304" pitchFamily="18" charset="0"/>
                <a:cs typeface="Times New Roman" panose="02020603050405020304" pitchFamily="18" charset="0"/>
              </a:rPr>
              <a:t>combine</a:t>
            </a:r>
            <a:r>
              <a:rPr lang="en-US" b="0" i="0" dirty="0">
                <a:effectLst/>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2. </a:t>
            </a:r>
            <a:r>
              <a:rPr lang="en-US" b="0" i="1" dirty="0">
                <a:effectLst/>
                <a:latin typeface="Times New Roman" panose="02020603050405020304" pitchFamily="18" charset="0"/>
                <a:cs typeface="Times New Roman" panose="02020603050405020304" pitchFamily="18" charset="0"/>
              </a:rPr>
              <a:t>Combine</a:t>
            </a:r>
            <a:r>
              <a:rPr lang="en-US" b="0" i="0" dirty="0">
                <a:effectLst/>
                <a:latin typeface="Times New Roman" panose="02020603050405020304" pitchFamily="18" charset="0"/>
                <a:cs typeface="Times New Roman" panose="02020603050405020304" pitchFamily="18" charset="0"/>
              </a:rPr>
              <a:t> get’s fed into the forget layer. This layer removes non-relevant data.</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4. A candidate layer is created using </a:t>
            </a:r>
            <a:r>
              <a:rPr lang="en-US" b="0" i="1" dirty="0">
                <a:effectLst/>
                <a:latin typeface="Times New Roman" panose="02020603050405020304" pitchFamily="18" charset="0"/>
                <a:cs typeface="Times New Roman" panose="02020603050405020304" pitchFamily="18" charset="0"/>
              </a:rPr>
              <a:t>combine</a:t>
            </a:r>
            <a:r>
              <a:rPr lang="en-US" b="0" i="0" dirty="0">
                <a:effectLst/>
                <a:latin typeface="Times New Roman" panose="02020603050405020304" pitchFamily="18" charset="0"/>
                <a:cs typeface="Times New Roman" panose="02020603050405020304" pitchFamily="18" charset="0"/>
              </a:rPr>
              <a:t>. The candidate holds possible values to add to the cell state.</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3. </a:t>
            </a:r>
            <a:r>
              <a:rPr lang="en-US" b="0" i="1" dirty="0">
                <a:effectLst/>
                <a:latin typeface="Times New Roman" panose="02020603050405020304" pitchFamily="18" charset="0"/>
                <a:cs typeface="Times New Roman" panose="02020603050405020304" pitchFamily="18" charset="0"/>
              </a:rPr>
              <a:t>Combine</a:t>
            </a:r>
            <a:r>
              <a:rPr lang="en-US" b="0" i="0" dirty="0">
                <a:effectLst/>
                <a:latin typeface="Times New Roman" panose="02020603050405020304" pitchFamily="18" charset="0"/>
                <a:cs typeface="Times New Roman" panose="02020603050405020304" pitchFamily="18" charset="0"/>
              </a:rPr>
              <a:t> also get’s fed into the input layer. This layer decides what data from the candidate should be added to the new cell state.</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5. After computing the forget layer, candidate layer, and the input layer, the cell state is calculated using those vectors and the previous cell state.</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6. The output is then computed.</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7. Pointwise multiplying the output and the new cell state gives us the new hidden state.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7AA8CB-9FAD-4702-BF06-2CDD55BFA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948" y="2194560"/>
            <a:ext cx="5311142" cy="4585063"/>
          </a:xfrm>
          <a:prstGeom prst="rect">
            <a:avLst/>
          </a:prstGeom>
        </p:spPr>
      </p:pic>
    </p:spTree>
    <p:extLst>
      <p:ext uri="{BB962C8B-B14F-4D97-AF65-F5344CB8AC3E}">
        <p14:creationId xmlns:p14="http://schemas.microsoft.com/office/powerpoint/2010/main" val="2810726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033E0-D4C2-495E-9BD4-BC4C6298FB0E}"/>
              </a:ext>
            </a:extLst>
          </p:cNvPr>
          <p:cNvSpPr>
            <a:spLocks noGrp="1"/>
          </p:cNvSpPr>
          <p:nvPr>
            <p:ph type="title"/>
          </p:nvPr>
        </p:nvSpPr>
        <p:spPr>
          <a:xfrm>
            <a:off x="1249679" y="285402"/>
            <a:ext cx="8610600" cy="1293028"/>
          </a:xfrm>
        </p:spPr>
        <p:txBody>
          <a:bodyPr/>
          <a:lstStyle/>
          <a:p>
            <a:pPr algn="ctr"/>
            <a:r>
              <a:rPr lang="en-US" b="1" dirty="0"/>
              <a:t>DISADVANTAGES</a:t>
            </a:r>
            <a:endParaRPr lang="en-IN" b="1" dirty="0"/>
          </a:p>
        </p:txBody>
      </p:sp>
      <p:sp>
        <p:nvSpPr>
          <p:cNvPr id="3" name="Content Placeholder 2">
            <a:extLst>
              <a:ext uri="{FF2B5EF4-FFF2-40B4-BE49-F238E27FC236}">
                <a16:creationId xmlns:a16="http://schemas.microsoft.com/office/drawing/2014/main" id="{878DE68B-73E7-42B5-9EC6-22A4E4C699AB}"/>
              </a:ext>
            </a:extLst>
          </p:cNvPr>
          <p:cNvSpPr>
            <a:spLocks noGrp="1"/>
          </p:cNvSpPr>
          <p:nvPr>
            <p:ph idx="1"/>
          </p:nvPr>
        </p:nvSpPr>
        <p:spPr>
          <a:xfrm>
            <a:off x="330925" y="1312622"/>
            <a:ext cx="11704320" cy="5259976"/>
          </a:xfrm>
        </p:spPr>
        <p:txBody>
          <a:bodyPr>
            <a:noAutofit/>
          </a:bodyPr>
          <a:lstStyle/>
          <a:p>
            <a:pPr algn="just" fontAlgn="base">
              <a:lnSpc>
                <a:spcPct val="100000"/>
              </a:lnSpc>
            </a:pPr>
            <a:r>
              <a:rPr lang="en-US" sz="2000" b="0" i="0" dirty="0">
                <a:effectLst/>
                <a:latin typeface="Times New Roman" panose="02020603050405020304" pitchFamily="18" charset="0"/>
                <a:cs typeface="Times New Roman" panose="02020603050405020304" pitchFamily="18" charset="0"/>
              </a:rPr>
              <a:t>LSTMs became popular because they could solve the problem of vanishing gradients. But it turns out, they fail to remove it completely. The problem lies in the fact that the data still has to move from cell to cell for its evaluation. Moreover, the cell has become quite complex now with the additional features (such as forget gates) being brought into the picture.</a:t>
            </a:r>
          </a:p>
          <a:p>
            <a:pPr algn="just" fontAlgn="base">
              <a:lnSpc>
                <a:spcPct val="100000"/>
              </a:lnSpc>
            </a:pPr>
            <a:r>
              <a:rPr lang="en-US" sz="2000" b="0" i="0" dirty="0">
                <a:effectLst/>
                <a:latin typeface="Times New Roman" panose="02020603050405020304" pitchFamily="18" charset="0"/>
                <a:cs typeface="Times New Roman" panose="02020603050405020304" pitchFamily="18" charset="0"/>
              </a:rPr>
              <a:t>They require a lot of resources and time to get trained and become ready for real-world applications. In technical terms, they need high memory-bandwidth because of linear layers present in each cell which the system usually fails to provide for. Thus, hardware-wise, LSTMs become quite inefficient.</a:t>
            </a:r>
          </a:p>
          <a:p>
            <a:pPr algn="just" fontAlgn="base">
              <a:lnSpc>
                <a:spcPct val="100000"/>
              </a:lnSpc>
            </a:pPr>
            <a:r>
              <a:rPr lang="en-US" sz="2000" b="0" i="0" dirty="0">
                <a:effectLst/>
                <a:latin typeface="Times New Roman" panose="02020603050405020304" pitchFamily="18" charset="0"/>
                <a:cs typeface="Times New Roman" panose="02020603050405020304" pitchFamily="18" charset="0"/>
              </a:rPr>
              <a:t>With the rise of data mining, developers are looking for a model that can remember past information for a longer time than LSTMs. The source of inspiration for such kind of model is the human habit of dividing a given piece of information into small parts for easy remembrance.</a:t>
            </a:r>
          </a:p>
          <a:p>
            <a:pPr algn="just" fontAlgn="base">
              <a:lnSpc>
                <a:spcPct val="100000"/>
              </a:lnSpc>
            </a:pPr>
            <a:r>
              <a:rPr lang="en-US" sz="2000" b="0" i="0" dirty="0">
                <a:effectLst/>
                <a:latin typeface="Times New Roman" panose="02020603050405020304" pitchFamily="18" charset="0"/>
                <a:cs typeface="Times New Roman" panose="02020603050405020304" pitchFamily="18" charset="0"/>
              </a:rPr>
              <a:t>LSTMs get affected by different random weight initializations and hence behave quite similar to that of a feed-forward neural net. They prefer small weight initializations instead.</a:t>
            </a:r>
          </a:p>
          <a:p>
            <a:pPr algn="just" fontAlgn="base">
              <a:lnSpc>
                <a:spcPct val="100000"/>
              </a:lnSpc>
            </a:pPr>
            <a:r>
              <a:rPr lang="en-US" sz="2000" b="0" i="0" dirty="0">
                <a:effectLst/>
                <a:latin typeface="Times New Roman" panose="02020603050405020304" pitchFamily="18" charset="0"/>
                <a:cs typeface="Times New Roman" panose="02020603050405020304" pitchFamily="18" charset="0"/>
              </a:rPr>
              <a:t>LSTMs are prone to overfitting and it is difficult to apply the dropout algorithm to curb this issue. Dropout is a regularization method where input and recurrent connections to LSTM units are probabilistically excluded from activation and weight updates while training a network.</a:t>
            </a:r>
          </a:p>
        </p:txBody>
      </p:sp>
    </p:spTree>
    <p:extLst>
      <p:ext uri="{BB962C8B-B14F-4D97-AF65-F5344CB8AC3E}">
        <p14:creationId xmlns:p14="http://schemas.microsoft.com/office/powerpoint/2010/main" val="204918351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67</TotalTime>
  <Words>611</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Century Gothic</vt:lpstr>
      <vt:lpstr>Times New Roman</vt:lpstr>
      <vt:lpstr>Vapor Trail</vt:lpstr>
      <vt:lpstr>LONG SHORT TERM MEMORY</vt:lpstr>
      <vt:lpstr>WHY LSTM ?</vt:lpstr>
      <vt:lpstr>WHAT LSTM ? </vt:lpstr>
      <vt:lpstr>FORGET GATE</vt:lpstr>
      <vt:lpstr>INPUT GATE</vt:lpstr>
      <vt:lpstr>CELL GATE</vt:lpstr>
      <vt:lpstr>OUTPUT GATE</vt:lpstr>
      <vt:lpstr>CODE DEMO</vt:lpstr>
      <vt:lpstr>DISADVANTAGES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 SHORT TERM MEMORY</dc:title>
  <dc:creator>VEDANT SAHAI</dc:creator>
  <cp:lastModifiedBy>VEDANT SAHAI</cp:lastModifiedBy>
  <cp:revision>14</cp:revision>
  <dcterms:created xsi:type="dcterms:W3CDTF">2021-04-11T07:17:14Z</dcterms:created>
  <dcterms:modified xsi:type="dcterms:W3CDTF">2021-04-11T08:24:50Z</dcterms:modified>
</cp:coreProperties>
</file>