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448" r:id="rId5"/>
    <p:sldId id="2462" r:id="rId6"/>
    <p:sldId id="259" r:id="rId7"/>
    <p:sldId id="2451" r:id="rId8"/>
    <p:sldId id="2457" r:id="rId9"/>
    <p:sldId id="2456" r:id="rId10"/>
    <p:sldId id="243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3F52"/>
    <a:srgbClr val="01023B"/>
    <a:srgbClr val="898989"/>
    <a:srgbClr val="2F334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6" d="100"/>
          <a:sy n="86" d="100"/>
        </p:scale>
        <p:origin x="562" y="67"/>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3/23/2021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3/23/2021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NATURAL LANGUAGE PROCESSING</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3588455"/>
            <a:ext cx="5839178" cy="938389"/>
          </a:xfrm>
        </p:spPr>
        <p:txBody>
          <a:bodyPr/>
          <a:lstStyle/>
          <a:p>
            <a:r>
              <a:rPr lang="en-US" dirty="0"/>
              <a:t>Experiment 3: </a:t>
            </a:r>
            <a:r>
              <a:rPr lang="en-US" sz="1600" dirty="0">
                <a:effectLst/>
                <a:latin typeface="Times New Roman" panose="02020603050405020304" pitchFamily="18" charset="0"/>
                <a:ea typeface="Cambria" panose="02040503050406030204" pitchFamily="18" charset="0"/>
                <a:cs typeface="Cambria" panose="02040503050406030204" pitchFamily="18" charset="0"/>
              </a:rPr>
              <a:t>To</a:t>
            </a:r>
            <a:r>
              <a:rPr lang="en-US" sz="1600" spc="85" dirty="0">
                <a:effectLst/>
                <a:latin typeface="Times New Roman" panose="02020603050405020304" pitchFamily="18" charset="0"/>
                <a:ea typeface="Cambria" panose="02040503050406030204" pitchFamily="18" charset="0"/>
                <a:cs typeface="Cambria" panose="02040503050406030204" pitchFamily="18" charset="0"/>
              </a:rPr>
              <a:t> </a:t>
            </a:r>
            <a:r>
              <a:rPr lang="en-US" sz="1600" dirty="0">
                <a:effectLst/>
                <a:latin typeface="Times New Roman" panose="02020603050405020304" pitchFamily="18" charset="0"/>
                <a:ea typeface="Cambria" panose="02040503050406030204" pitchFamily="18" charset="0"/>
                <a:cs typeface="Cambria" panose="02040503050406030204" pitchFamily="18" charset="0"/>
              </a:rPr>
              <a:t>understand</a:t>
            </a:r>
            <a:r>
              <a:rPr lang="en-US" sz="1600" spc="100" dirty="0">
                <a:effectLst/>
                <a:latin typeface="Times New Roman" panose="02020603050405020304" pitchFamily="18" charset="0"/>
                <a:ea typeface="Cambria" panose="02040503050406030204" pitchFamily="18" charset="0"/>
                <a:cs typeface="Cambria" panose="02040503050406030204" pitchFamily="18" charset="0"/>
              </a:rPr>
              <a:t> </a:t>
            </a:r>
            <a:r>
              <a:rPr lang="en-US" sz="1600" dirty="0">
                <a:effectLst/>
                <a:latin typeface="Times New Roman" panose="02020603050405020304" pitchFamily="18" charset="0"/>
                <a:ea typeface="Cambria" panose="02040503050406030204" pitchFamily="18" charset="0"/>
                <a:cs typeface="Cambria" panose="02040503050406030204" pitchFamily="18" charset="0"/>
              </a:rPr>
              <a:t>and</a:t>
            </a:r>
            <a:r>
              <a:rPr lang="en-US" sz="1600" spc="100" dirty="0">
                <a:effectLst/>
                <a:latin typeface="Times New Roman" panose="02020603050405020304" pitchFamily="18" charset="0"/>
                <a:ea typeface="Cambria" panose="02040503050406030204" pitchFamily="18" charset="0"/>
                <a:cs typeface="Cambria" panose="02040503050406030204" pitchFamily="18" charset="0"/>
              </a:rPr>
              <a:t> </a:t>
            </a:r>
            <a:r>
              <a:rPr lang="en-US" sz="1600" dirty="0">
                <a:effectLst/>
                <a:latin typeface="Times New Roman" panose="02020603050405020304" pitchFamily="18" charset="0"/>
                <a:ea typeface="Cambria" panose="02040503050406030204" pitchFamily="18" charset="0"/>
                <a:cs typeface="Cambria" panose="02040503050406030204" pitchFamily="18" charset="0"/>
              </a:rPr>
              <a:t>implement</a:t>
            </a:r>
            <a:r>
              <a:rPr lang="en-US" sz="1600" spc="75" dirty="0">
                <a:effectLst/>
                <a:latin typeface="Times New Roman" panose="02020603050405020304" pitchFamily="18" charset="0"/>
                <a:ea typeface="Cambria" panose="02040503050406030204" pitchFamily="18" charset="0"/>
                <a:cs typeface="Cambria" panose="02040503050406030204" pitchFamily="18" charset="0"/>
              </a:rPr>
              <a:t> </a:t>
            </a:r>
            <a:r>
              <a:rPr lang="en-US" sz="1600" b="1" dirty="0">
                <a:effectLst/>
                <a:latin typeface="Times New Roman" panose="02020603050405020304" pitchFamily="18" charset="0"/>
                <a:ea typeface="Cambria" panose="02040503050406030204" pitchFamily="18" charset="0"/>
                <a:cs typeface="Cambria" panose="02040503050406030204" pitchFamily="18" charset="0"/>
              </a:rPr>
              <a:t>Stop</a:t>
            </a:r>
            <a:r>
              <a:rPr lang="en-US" sz="1600" b="1" spc="95" dirty="0">
                <a:effectLst/>
                <a:latin typeface="Times New Roman" panose="02020603050405020304" pitchFamily="18" charset="0"/>
                <a:ea typeface="Cambria" panose="02040503050406030204" pitchFamily="18" charset="0"/>
                <a:cs typeface="Cambria" panose="02040503050406030204" pitchFamily="18" charset="0"/>
              </a:rPr>
              <a:t> </a:t>
            </a:r>
            <a:r>
              <a:rPr lang="en-US" sz="1600" b="1" dirty="0">
                <a:effectLst/>
                <a:latin typeface="Times New Roman" panose="02020603050405020304" pitchFamily="18" charset="0"/>
                <a:ea typeface="Cambria" panose="02040503050406030204" pitchFamily="18" charset="0"/>
                <a:cs typeface="Cambria" panose="02040503050406030204" pitchFamily="18" charset="0"/>
              </a:rPr>
              <a:t>word</a:t>
            </a:r>
            <a:r>
              <a:rPr lang="en-US" sz="1600" b="1" spc="90" dirty="0">
                <a:effectLst/>
                <a:latin typeface="Times New Roman" panose="02020603050405020304" pitchFamily="18" charset="0"/>
                <a:ea typeface="Cambria" panose="02040503050406030204" pitchFamily="18" charset="0"/>
                <a:cs typeface="Cambria" panose="02040503050406030204" pitchFamily="18" charset="0"/>
              </a:rPr>
              <a:t> </a:t>
            </a:r>
            <a:r>
              <a:rPr lang="en-US" sz="1600" b="1" dirty="0">
                <a:effectLst/>
                <a:latin typeface="Times New Roman" panose="02020603050405020304" pitchFamily="18" charset="0"/>
                <a:ea typeface="Cambria" panose="02040503050406030204" pitchFamily="18" charset="0"/>
                <a:cs typeface="Cambria" panose="02040503050406030204" pitchFamily="18" charset="0"/>
              </a:rPr>
              <a:t>removal</a:t>
            </a:r>
          </a:p>
          <a:p>
            <a:endParaRPr lang="en-US" sz="1600" dirty="0"/>
          </a:p>
        </p:txBody>
      </p:sp>
      <p:sp>
        <p:nvSpPr>
          <p:cNvPr id="4" name="Text Placeholder 3">
            <a:extLst>
              <a:ext uri="{FF2B5EF4-FFF2-40B4-BE49-F238E27FC236}">
                <a16:creationId xmlns:a16="http://schemas.microsoft.com/office/drawing/2014/main" id="{60BB9709-1DEF-4F6E-A188-F4A11DC39C1A}"/>
              </a:ext>
            </a:extLst>
          </p:cNvPr>
          <p:cNvSpPr>
            <a:spLocks noGrp="1"/>
          </p:cNvSpPr>
          <p:nvPr>
            <p:ph type="body" sz="quarter" idx="12"/>
          </p:nvPr>
        </p:nvSpPr>
        <p:spPr>
          <a:xfrm>
            <a:off x="8801629" y="5320134"/>
            <a:ext cx="3039532" cy="1362887"/>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Experiment by</a:t>
            </a:r>
            <a:b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Riya Gupta(8339)</a:t>
            </a:r>
            <a:b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Dishank</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Oza</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(8355)</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pPr>
              <a:lnSpc>
                <a:spcPct val="100000"/>
              </a:lnSpc>
            </a:pP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Are STOPWORDS?</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pic>
        <p:nvPicPr>
          <p:cNvPr id="4" name="Picture 3">
            <a:extLst>
              <a:ext uri="{FF2B5EF4-FFF2-40B4-BE49-F238E27FC236}">
                <a16:creationId xmlns:a16="http://schemas.microsoft.com/office/drawing/2014/main" id="{F247889D-659F-45C2-B3F3-62BDABAEFDA0}"/>
              </a:ext>
            </a:extLst>
          </p:cNvPr>
          <p:cNvPicPr>
            <a:picLocks noChangeAspect="1"/>
          </p:cNvPicPr>
          <p:nvPr/>
        </p:nvPicPr>
        <p:blipFill>
          <a:blip r:embed="rId2"/>
          <a:stretch>
            <a:fillRect/>
          </a:stretch>
        </p:blipFill>
        <p:spPr>
          <a:xfrm>
            <a:off x="0" y="1331650"/>
            <a:ext cx="6096000" cy="4546113"/>
          </a:xfrm>
          <a:prstGeom prst="rect">
            <a:avLst/>
          </a:prstGeom>
          <a:ln>
            <a:noFill/>
          </a:ln>
          <a:effectLst>
            <a:softEdge rad="112500"/>
          </a:effectLst>
        </p:spPr>
      </p:pic>
      <p:sp>
        <p:nvSpPr>
          <p:cNvPr id="14" name="TextBox 13">
            <a:extLst>
              <a:ext uri="{FF2B5EF4-FFF2-40B4-BE49-F238E27FC236}">
                <a16:creationId xmlns:a16="http://schemas.microsoft.com/office/drawing/2014/main" id="{446F6DBF-399A-4225-B13A-22E9A8B5542F}"/>
              </a:ext>
            </a:extLst>
          </p:cNvPr>
          <p:cNvSpPr txBox="1"/>
          <p:nvPr/>
        </p:nvSpPr>
        <p:spPr>
          <a:xfrm>
            <a:off x="6791416" y="1873188"/>
            <a:ext cx="4757853" cy="2800767"/>
          </a:xfrm>
          <a:prstGeom prst="rect">
            <a:avLst/>
          </a:prstGeom>
          <a:noFill/>
        </p:spPr>
        <p:txBody>
          <a:bodyPr wrap="square" rtlCol="0">
            <a:spAutoFit/>
          </a:bodyPr>
          <a:lstStyle/>
          <a:p>
            <a:r>
              <a:rPr lang="en-US" sz="1600" b="1" i="0" dirty="0" err="1">
                <a:effectLst/>
                <a:latin typeface="Times New Roman" panose="02020603050405020304" pitchFamily="18" charset="0"/>
                <a:cs typeface="Times New Roman" panose="02020603050405020304" pitchFamily="18" charset="0"/>
              </a:rPr>
              <a:t>Stopwords</a:t>
            </a:r>
            <a:r>
              <a:rPr lang="en-US" sz="1600" b="0" i="0" dirty="0">
                <a:effectLst/>
                <a:latin typeface="Times New Roman" panose="02020603050405020304" pitchFamily="18" charset="0"/>
                <a:cs typeface="Times New Roman" panose="02020603050405020304" pitchFamily="18" charset="0"/>
              </a:rPr>
              <a:t> are the </a:t>
            </a:r>
            <a:r>
              <a:rPr lang="en-US" sz="1600" b="1" i="0" dirty="0">
                <a:effectLst/>
                <a:latin typeface="Times New Roman" panose="02020603050405020304" pitchFamily="18" charset="0"/>
                <a:cs typeface="Times New Roman" panose="02020603050405020304" pitchFamily="18" charset="0"/>
              </a:rPr>
              <a:t>words</a:t>
            </a:r>
            <a:r>
              <a:rPr lang="en-US" sz="1600" b="0" i="0" dirty="0">
                <a:effectLst/>
                <a:latin typeface="Times New Roman" panose="02020603050405020304" pitchFamily="18" charset="0"/>
                <a:cs typeface="Times New Roman" panose="02020603050405020304" pitchFamily="18" charset="0"/>
              </a:rPr>
              <a:t> in any language which does not add much meaning to a sentence. They can safely be ignored without sacrificing the meaning of the sentence. For some search engines, these are some of the most common, short function words, such as the, is, at, which, and on. In this case, stop words can cause problems when searching for phrases that include them, particularly in names such as “The Who” or “Take That”.</a:t>
            </a:r>
          </a:p>
          <a:p>
            <a:r>
              <a:rPr lang="en-US" sz="1600" dirty="0">
                <a:latin typeface="Times New Roman" panose="02020603050405020304" pitchFamily="18" charset="0"/>
                <a:cs typeface="Times New Roman" panose="02020603050405020304" pitchFamily="18" charset="0"/>
              </a:rPr>
              <a:t>Example: </a:t>
            </a:r>
            <a:r>
              <a:rPr lang="en-US" sz="1600" b="0" i="1" dirty="0">
                <a:solidFill>
                  <a:srgbClr val="3A3A3A"/>
                </a:solidFill>
                <a:effectLst/>
                <a:latin typeface="Poppins"/>
              </a:rPr>
              <a:t>“what is a stop word?”</a:t>
            </a:r>
          </a:p>
          <a:p>
            <a:r>
              <a:rPr lang="en-US" sz="1600" i="1" dirty="0">
                <a:solidFill>
                  <a:srgbClr val="3A3A3A"/>
                </a:solidFill>
                <a:latin typeface="Poppins"/>
                <a:cs typeface="Times New Roman" panose="02020603050405020304" pitchFamily="18" charset="0"/>
              </a:rPr>
              <a:t>Output: “stop word”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5999" y="612037"/>
            <a:ext cx="5210176" cy="611136"/>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Problematic Example</a:t>
            </a:r>
          </a:p>
        </p:txBody>
      </p:sp>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380100" cy="611136"/>
          </a:xfrm>
        </p:spPr>
        <p:txBody>
          <a:bodyPr/>
          <a:lstStyle/>
          <a:p>
            <a:r>
              <a:rPr lang="en-US" sz="1600" i="0" dirty="0">
                <a:solidFill>
                  <a:schemeClr val="bg1"/>
                </a:solidFill>
                <a:effectLst/>
                <a:latin typeface="Times New Roman" panose="02020603050405020304" pitchFamily="18" charset="0"/>
                <a:cs typeface="Times New Roman" panose="02020603050405020304" pitchFamily="18" charset="0"/>
              </a:rPr>
              <a:t>“I told you that she was not happy”</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p:txBody>
          <a:bodyPr>
            <a:normAutofit/>
          </a:bodyPr>
          <a:lstStyle/>
          <a:p>
            <a:pPr marL="0" indent="0" algn="just">
              <a:lnSpc>
                <a:spcPct val="100000"/>
              </a:lnSpc>
              <a:buNone/>
            </a:pPr>
            <a:r>
              <a:rPr lang="en-US" b="0" i="0" dirty="0">
                <a:solidFill>
                  <a:srgbClr val="292929"/>
                </a:solidFill>
                <a:effectLst/>
                <a:latin typeface="Times New Roman" panose="02020603050405020304" pitchFamily="18" charset="0"/>
                <a:cs typeface="Times New Roman" panose="02020603050405020304" pitchFamily="18" charset="0"/>
              </a:rPr>
              <a:t>The result would be [‘told’, ‘happy’].</a:t>
            </a:r>
          </a:p>
          <a:p>
            <a:pPr marL="0" indent="0" algn="just">
              <a:lnSpc>
                <a:spcPct val="100000"/>
              </a:lnSpc>
              <a:buNone/>
            </a:pPr>
            <a:r>
              <a:rPr lang="en-US" b="0" i="0" dirty="0">
                <a:solidFill>
                  <a:srgbClr val="292929"/>
                </a:solidFill>
                <a:effectLst/>
                <a:latin typeface="Times New Roman" panose="02020603050405020304" pitchFamily="18" charset="0"/>
                <a:cs typeface="Times New Roman" panose="02020603050405020304" pitchFamily="18" charset="0"/>
              </a:rPr>
              <a:t>Word importance may vary depending on the dataset. But it may also change depending on the goal you are trying to achieve. Problems like sentiment analysis are much more sensitive to stop words removal than document classification.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pic>
        <p:nvPicPr>
          <p:cNvPr id="7" name="Picture 6">
            <a:extLst>
              <a:ext uri="{FF2B5EF4-FFF2-40B4-BE49-F238E27FC236}">
                <a16:creationId xmlns:a16="http://schemas.microsoft.com/office/drawing/2014/main" id="{5721E36C-5F04-4CB0-A3A4-1BE095B7CBF4}"/>
              </a:ext>
            </a:extLst>
          </p:cNvPr>
          <p:cNvPicPr>
            <a:picLocks noChangeAspect="1"/>
          </p:cNvPicPr>
          <p:nvPr/>
        </p:nvPicPr>
        <p:blipFill>
          <a:blip r:embed="rId3"/>
          <a:stretch>
            <a:fillRect/>
          </a:stretch>
        </p:blipFill>
        <p:spPr>
          <a:xfrm>
            <a:off x="81448" y="804572"/>
            <a:ext cx="5734986" cy="5248856"/>
          </a:xfrm>
          <a:prstGeom prst="rect">
            <a:avLst/>
          </a:prstGeom>
          <a:ln>
            <a:noFill/>
          </a:ln>
          <a:effectLst>
            <a:softEdge rad="112500"/>
          </a:effectLst>
        </p:spPr>
      </p:pic>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621548"/>
            <a:ext cx="4921188" cy="1061954"/>
          </a:xfrm>
        </p:spPr>
        <p:txBody>
          <a:bodyPr>
            <a:norm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 when to remove stop words?</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pic>
        <p:nvPicPr>
          <p:cNvPr id="15" name="Picture 14">
            <a:extLst>
              <a:ext uri="{FF2B5EF4-FFF2-40B4-BE49-F238E27FC236}">
                <a16:creationId xmlns:a16="http://schemas.microsoft.com/office/drawing/2014/main" id="{DB9F545E-B5C0-476A-B5A4-CAF5D98723EA}"/>
              </a:ext>
            </a:extLst>
          </p:cNvPr>
          <p:cNvPicPr>
            <a:picLocks noChangeAspect="1"/>
          </p:cNvPicPr>
          <p:nvPr/>
        </p:nvPicPr>
        <p:blipFill rotWithShape="1">
          <a:blip r:embed="rId2"/>
          <a:srcRect t="7895" r="1774" b="7691"/>
          <a:stretch/>
        </p:blipFill>
        <p:spPr>
          <a:xfrm>
            <a:off x="0" y="1152525"/>
            <a:ext cx="5915025" cy="4380686"/>
          </a:xfrm>
          <a:prstGeom prst="rect">
            <a:avLst/>
          </a:prstGeom>
          <a:ln>
            <a:noFill/>
          </a:ln>
          <a:effectLst>
            <a:softEdge rad="112500"/>
          </a:effectLst>
        </p:spPr>
      </p:pic>
      <p:sp>
        <p:nvSpPr>
          <p:cNvPr id="16" name="TextBox 15">
            <a:extLst>
              <a:ext uri="{FF2B5EF4-FFF2-40B4-BE49-F238E27FC236}">
                <a16:creationId xmlns:a16="http://schemas.microsoft.com/office/drawing/2014/main" id="{7BA3C0D3-87E6-4469-9820-59E06CFD5CD0}"/>
              </a:ext>
            </a:extLst>
          </p:cNvPr>
          <p:cNvSpPr txBox="1"/>
          <p:nvPr/>
        </p:nvSpPr>
        <p:spPr>
          <a:xfrm>
            <a:off x="6096001" y="1857375"/>
            <a:ext cx="5453268" cy="4380686"/>
          </a:xfrm>
          <a:prstGeom prst="rect">
            <a:avLst/>
          </a:prstGeom>
          <a:gradFill flip="none" rotWithShape="1">
            <a:gsLst>
              <a:gs pos="0">
                <a:schemeClr val="tx1"/>
              </a:gs>
              <a:gs pos="58000">
                <a:srgbClr val="A53F52"/>
              </a:gs>
              <a:gs pos="100000">
                <a:srgbClr val="FFFF00"/>
              </a:gs>
              <a:gs pos="95000">
                <a:schemeClr val="accent2"/>
              </a:gs>
            </a:gsLst>
            <a:path path="circle">
              <a:fillToRect l="100000" t="100000"/>
            </a:path>
            <a:tileRect r="-100000" b="-100000"/>
          </a:gradFill>
        </p:spPr>
        <p:txBody>
          <a:bodyPr wrap="square" rtlCol="0">
            <a:spAutoFit/>
          </a:bodyPr>
          <a:lstStyle/>
          <a:p>
            <a:pPr algn="just" rtl="0">
              <a:spcBef>
                <a:spcPts val="3200"/>
              </a:spcBef>
              <a:spcAft>
                <a:spcPts val="0"/>
              </a:spcAft>
            </a:pPr>
            <a:r>
              <a:rPr lang="en-US" sz="1800" b="0" i="0" u="none" strike="noStrike" dirty="0">
                <a:solidFill>
                  <a:schemeClr val="bg1"/>
                </a:solidFill>
                <a:effectLst/>
                <a:latin typeface="Times New Roman" panose="02020603050405020304" pitchFamily="18" charset="0"/>
                <a:cs typeface="Times New Roman" panose="02020603050405020304" pitchFamily="18" charset="0"/>
              </a:rPr>
              <a:t>There is no hard and fast rule on when to remove stop words. But I would suggest removing stop words if our task to be performed is one of Language Classification, Spam Filtering, Caption Generation, Auto-Tag Generation, Sentiment analysis, or something that is related to text classification.</a:t>
            </a:r>
          </a:p>
          <a:p>
            <a:pPr algn="just" rtl="0">
              <a:spcBef>
                <a:spcPts val="3200"/>
              </a:spcBef>
              <a:spcAft>
                <a:spcPts val="0"/>
              </a:spcAft>
            </a:pPr>
            <a:endParaRPr lang="en-US" b="0" dirty="0">
              <a:solidFill>
                <a:schemeClr val="bg1"/>
              </a:solidFill>
              <a:effectLst/>
              <a:latin typeface="Times New Roman" panose="02020603050405020304" pitchFamily="18" charset="0"/>
              <a:cs typeface="Times New Roman" panose="02020603050405020304" pitchFamily="18" charset="0"/>
            </a:endParaRPr>
          </a:p>
          <a:p>
            <a:pPr algn="just" rtl="0">
              <a:spcBef>
                <a:spcPts val="0"/>
              </a:spcBef>
            </a:pPr>
            <a:r>
              <a:rPr lang="en-US" sz="1800" b="0" i="0" u="none" strike="noStrike" dirty="0">
                <a:solidFill>
                  <a:schemeClr val="bg1"/>
                </a:solidFill>
                <a:effectLst/>
                <a:latin typeface="Times New Roman" panose="02020603050405020304" pitchFamily="18" charset="0"/>
                <a:cs typeface="Times New Roman" panose="02020603050405020304" pitchFamily="18" charset="0"/>
              </a:rPr>
              <a:t>On the other hand, if our task is one of Machine Translation, Question-Answering problems, Text Summarization, Language Modeling, it’s better not to remove the stop words as they are a crucial part of these applications.</a:t>
            </a:r>
            <a:endParaRPr lang="en-US" b="0" dirty="0">
              <a:solidFill>
                <a:schemeClr val="bg1"/>
              </a:solidFill>
              <a:effectLst/>
              <a:latin typeface="Times New Roman" panose="02020603050405020304" pitchFamily="18" charset="0"/>
              <a:cs typeface="Times New Roman" panose="02020603050405020304" pitchFamily="18" charset="0"/>
            </a:endParaRPr>
          </a:p>
          <a:p>
            <a:pPr algn="just"/>
            <a:br>
              <a:rPr lang="en-US"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168390" y="748397"/>
            <a:ext cx="4610100" cy="365126"/>
          </a:xfrm>
        </p:spPr>
        <p:txBody>
          <a:bodyPr>
            <a:normAutofit fontScale="90000"/>
          </a:bodyPr>
          <a:lstStyle/>
          <a:p>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Pros and cons?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096000" y="4378134"/>
            <a:ext cx="2377440" cy="365125"/>
          </a:xfrm>
        </p:spPr>
        <p:txBody>
          <a:bodyPr/>
          <a:lstStyle/>
          <a:p>
            <a:r>
              <a:rPr lang="en-US" spc="30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5</a:t>
            </a:fld>
            <a:endParaRPr lang="en-US" dirty="0"/>
          </a:p>
        </p:txBody>
      </p:sp>
      <p:sp>
        <p:nvSpPr>
          <p:cNvPr id="4" name="TextBox 3">
            <a:extLst>
              <a:ext uri="{FF2B5EF4-FFF2-40B4-BE49-F238E27FC236}">
                <a16:creationId xmlns:a16="http://schemas.microsoft.com/office/drawing/2014/main" id="{FB3740A2-7A5F-484F-A71E-278AD551BE16}"/>
              </a:ext>
            </a:extLst>
          </p:cNvPr>
          <p:cNvSpPr txBox="1"/>
          <p:nvPr/>
        </p:nvSpPr>
        <p:spPr>
          <a:xfrm>
            <a:off x="5969277" y="1201118"/>
            <a:ext cx="5441674" cy="5016758"/>
          </a:xfrm>
          <a:prstGeom prst="rect">
            <a:avLst/>
          </a:prstGeom>
          <a:gradFill>
            <a:gsLst>
              <a:gs pos="0">
                <a:schemeClr val="accent5"/>
              </a:gs>
              <a:gs pos="100000">
                <a:schemeClr val="accent2">
                  <a:lumMod val="97000"/>
                  <a:lumOff val="3000"/>
                </a:schemeClr>
              </a:gs>
              <a:gs pos="50000">
                <a:schemeClr val="accent1"/>
              </a:gs>
            </a:gsLst>
            <a:path path="circle">
              <a:fillToRect l="100000" t="100000"/>
            </a:path>
          </a:gradFill>
        </p:spPr>
        <p:txBody>
          <a:bodyPr wrap="square" rtlCol="0">
            <a:spAutoFit/>
          </a:bodyPr>
          <a:lstStyle/>
          <a:p>
            <a:pPr algn="l"/>
            <a:r>
              <a:rPr lang="en-US" sz="1600" b="0" i="0" dirty="0">
                <a:solidFill>
                  <a:srgbClr val="E8EAE4"/>
                </a:solidFill>
                <a:effectLst/>
                <a:latin typeface="Times New Roman" panose="02020603050405020304" pitchFamily="18" charset="0"/>
                <a:cs typeface="Times New Roman" panose="02020603050405020304" pitchFamily="18" charset="0"/>
              </a:rPr>
              <a:t>Pros and Cons:</a:t>
            </a:r>
          </a:p>
          <a:p>
            <a:pPr algn="l"/>
            <a:r>
              <a:rPr lang="en-US" sz="1600" b="0" i="0" dirty="0">
                <a:solidFill>
                  <a:srgbClr val="E8EAE4"/>
                </a:solidFill>
                <a:effectLst/>
                <a:latin typeface="Times New Roman" panose="02020603050405020304" pitchFamily="18" charset="0"/>
                <a:cs typeface="Times New Roman" panose="02020603050405020304" pitchFamily="18" charset="0"/>
              </a:rPr>
              <a:t>One of the first things that we ask ourselves is what are the pros and cons of any task we perform. Let’s look at some of the pros and cons of stop word removal in NLP.</a:t>
            </a:r>
          </a:p>
          <a:p>
            <a:pPr marL="285750" indent="-285750" algn="l">
              <a:buFont typeface="Wingdings" panose="05000000000000000000" pitchFamily="2" charset="2"/>
              <a:buChar char="§"/>
            </a:pPr>
            <a:r>
              <a:rPr lang="en-US" sz="1600" b="1" i="0" dirty="0">
                <a:solidFill>
                  <a:srgbClr val="E8EAE4"/>
                </a:solidFill>
                <a:effectLst/>
                <a:latin typeface="Times New Roman" panose="02020603050405020304" pitchFamily="18" charset="0"/>
                <a:cs typeface="Times New Roman" panose="02020603050405020304" pitchFamily="18" charset="0"/>
              </a:rPr>
              <a:t>pros:</a:t>
            </a:r>
            <a:br>
              <a:rPr lang="en-US" sz="1600" b="1" i="0" dirty="0">
                <a:solidFill>
                  <a:srgbClr val="E8EAE4"/>
                </a:solidFill>
                <a:effectLst/>
                <a:latin typeface="Times New Roman" panose="02020603050405020304" pitchFamily="18" charset="0"/>
                <a:cs typeface="Times New Roman" panose="02020603050405020304" pitchFamily="18" charset="0"/>
              </a:rPr>
            </a:br>
            <a:r>
              <a:rPr lang="en-US" sz="1600" b="0" i="0" dirty="0">
                <a:solidFill>
                  <a:srgbClr val="E8EAE4"/>
                </a:solidFill>
                <a:effectLst/>
                <a:latin typeface="Times New Roman" panose="02020603050405020304" pitchFamily="18" charset="0"/>
                <a:cs typeface="Times New Roman" panose="02020603050405020304" pitchFamily="18" charset="0"/>
              </a:rPr>
              <a:t>* Stop words are often removed from the text before training deep learning and machine learning models since stop words occur in abundance, hence providing little to no unique information that can be used for classification or clustering.</a:t>
            </a:r>
            <a:br>
              <a:rPr lang="en-US" sz="1600" b="0" i="0" dirty="0">
                <a:solidFill>
                  <a:srgbClr val="E8EAE4"/>
                </a:solidFill>
                <a:effectLst/>
                <a:latin typeface="Times New Roman" panose="02020603050405020304" pitchFamily="18" charset="0"/>
                <a:cs typeface="Times New Roman" panose="02020603050405020304" pitchFamily="18" charset="0"/>
              </a:rPr>
            </a:br>
            <a:r>
              <a:rPr lang="en-US" sz="1600" b="0" i="0" dirty="0">
                <a:solidFill>
                  <a:srgbClr val="E8EAE4"/>
                </a:solidFill>
                <a:effectLst/>
                <a:latin typeface="Times New Roman" panose="02020603050405020304" pitchFamily="18" charset="0"/>
                <a:cs typeface="Times New Roman" panose="02020603050405020304" pitchFamily="18" charset="0"/>
              </a:rPr>
              <a:t>* On removing </a:t>
            </a:r>
            <a:r>
              <a:rPr lang="en-US" sz="1600" b="0" i="0" dirty="0" err="1">
                <a:solidFill>
                  <a:srgbClr val="E8EAE4"/>
                </a:solidFill>
                <a:effectLst/>
                <a:latin typeface="Times New Roman" panose="02020603050405020304" pitchFamily="18" charset="0"/>
                <a:cs typeface="Times New Roman" panose="02020603050405020304" pitchFamily="18" charset="0"/>
              </a:rPr>
              <a:t>stopwords</a:t>
            </a:r>
            <a:r>
              <a:rPr lang="en-US" sz="1600" b="0" i="0" dirty="0">
                <a:solidFill>
                  <a:srgbClr val="E8EAE4"/>
                </a:solidFill>
                <a:effectLst/>
                <a:latin typeface="Times New Roman" panose="02020603050405020304" pitchFamily="18" charset="0"/>
                <a:cs typeface="Times New Roman" panose="02020603050405020304" pitchFamily="18" charset="0"/>
              </a:rPr>
              <a:t>, dataset size decreases, and the time to train the model also decreases without a huge impact on the accuracy of the model.</a:t>
            </a:r>
            <a:br>
              <a:rPr lang="en-US" sz="1600" b="0" i="0" dirty="0">
                <a:solidFill>
                  <a:srgbClr val="E8EAE4"/>
                </a:solidFill>
                <a:effectLst/>
                <a:latin typeface="Times New Roman" panose="02020603050405020304" pitchFamily="18" charset="0"/>
                <a:cs typeface="Times New Roman" panose="02020603050405020304" pitchFamily="18" charset="0"/>
              </a:rPr>
            </a:br>
            <a:r>
              <a:rPr lang="en-US" sz="1600" b="0" i="0" dirty="0">
                <a:solidFill>
                  <a:srgbClr val="E8EAE4"/>
                </a:solidFill>
                <a:effectLst/>
                <a:latin typeface="Times New Roman" panose="02020603050405020304" pitchFamily="18" charset="0"/>
                <a:cs typeface="Times New Roman" panose="02020603050405020304" pitchFamily="18" charset="0"/>
              </a:rPr>
              <a:t>* </a:t>
            </a:r>
            <a:r>
              <a:rPr lang="en-US" sz="1600" b="0" i="0" dirty="0" err="1">
                <a:solidFill>
                  <a:srgbClr val="E8EAE4"/>
                </a:solidFill>
                <a:effectLst/>
                <a:latin typeface="Times New Roman" panose="02020603050405020304" pitchFamily="18" charset="0"/>
                <a:cs typeface="Times New Roman" panose="02020603050405020304" pitchFamily="18" charset="0"/>
              </a:rPr>
              <a:t>Stopword</a:t>
            </a:r>
            <a:r>
              <a:rPr lang="en-US" sz="1600" b="0" i="0" dirty="0">
                <a:solidFill>
                  <a:srgbClr val="E8EAE4"/>
                </a:solidFill>
                <a:effectLst/>
                <a:latin typeface="Times New Roman" panose="02020603050405020304" pitchFamily="18" charset="0"/>
                <a:cs typeface="Times New Roman" panose="02020603050405020304" pitchFamily="18" charset="0"/>
              </a:rPr>
              <a:t> removal can potentially help in improving performance, as there are fewer and only significant tokens left. Thus, the classification accuracy could be improved</a:t>
            </a:r>
          </a:p>
          <a:p>
            <a:pPr marL="285750" indent="-285750" algn="l">
              <a:buFont typeface="Wingdings" panose="05000000000000000000" pitchFamily="2" charset="2"/>
              <a:buChar char="§"/>
            </a:pPr>
            <a:r>
              <a:rPr lang="en-US" sz="1600" b="1" i="0" dirty="0">
                <a:solidFill>
                  <a:srgbClr val="E8EAE4"/>
                </a:solidFill>
                <a:effectLst/>
                <a:latin typeface="Times New Roman" panose="02020603050405020304" pitchFamily="18" charset="0"/>
                <a:cs typeface="Times New Roman" panose="02020603050405020304" pitchFamily="18" charset="0"/>
              </a:rPr>
              <a:t>cons:</a:t>
            </a:r>
            <a:br>
              <a:rPr lang="en-US" sz="1600" b="1" i="0" dirty="0">
                <a:solidFill>
                  <a:srgbClr val="E8EAE4"/>
                </a:solidFill>
                <a:effectLst/>
                <a:latin typeface="Times New Roman" panose="02020603050405020304" pitchFamily="18" charset="0"/>
                <a:cs typeface="Times New Roman" panose="02020603050405020304" pitchFamily="18" charset="0"/>
              </a:rPr>
            </a:br>
            <a:r>
              <a:rPr lang="en-US" sz="1600" b="0" i="0" dirty="0">
                <a:solidFill>
                  <a:srgbClr val="E8EAE4"/>
                </a:solidFill>
                <a:effectLst/>
                <a:latin typeface="Times New Roman" panose="02020603050405020304" pitchFamily="18" charset="0"/>
                <a:cs typeface="Times New Roman" panose="02020603050405020304" pitchFamily="18" charset="0"/>
              </a:rPr>
              <a:t>Improper selection and removal of stop words can change the meaning of our text. So we have to be careful in choosing our stop words.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405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5553075" y="335811"/>
            <a:ext cx="6440142" cy="950063"/>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to remove stop words???</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2222920"/>
            <a:ext cx="3362325" cy="2168105"/>
          </a:xfrm>
        </p:spPr>
        <p:txBody>
          <a:bodyPr>
            <a:normAutofit/>
          </a:bodyPr>
          <a:lstStyle/>
          <a:p>
            <a:r>
              <a:rPr lang="en-IN" sz="1800" i="0" u="none" strike="noStrike" dirty="0">
                <a:solidFill>
                  <a:srgbClr val="000000"/>
                </a:solidFill>
                <a:effectLst>
                  <a:outerShdw blurRad="38100" dist="38100" dir="2700000" algn="tl">
                    <a:srgbClr val="000000">
                      <a:alpha val="43137"/>
                    </a:srgbClr>
                  </a:outerShdw>
                </a:effectLst>
                <a:latin typeface="Times" panose="02020603050405020304" pitchFamily="18" charset="0"/>
              </a:rPr>
              <a:t>Using NLTK library</a:t>
            </a:r>
          </a:p>
          <a:p>
            <a:r>
              <a:rPr lang="en-IN" sz="1800" i="0" u="none" strike="noStrike" dirty="0">
                <a:solidFill>
                  <a:srgbClr val="000000"/>
                </a:solidFill>
                <a:effectLst>
                  <a:outerShdw blurRad="38100" dist="38100" dir="2700000" algn="tl">
                    <a:srgbClr val="000000">
                      <a:alpha val="43137"/>
                    </a:srgbClr>
                  </a:outerShdw>
                </a:effectLst>
                <a:latin typeface="Times" panose="02020603050405020304" pitchFamily="18" charset="0"/>
              </a:rPr>
              <a:t>Using </a:t>
            </a:r>
            <a:r>
              <a:rPr lang="en-IN" sz="1800" i="0" u="none" strike="noStrike" dirty="0" err="1">
                <a:solidFill>
                  <a:srgbClr val="000000"/>
                </a:solidFill>
                <a:effectLst>
                  <a:outerShdw blurRad="38100" dist="38100" dir="2700000" algn="tl">
                    <a:srgbClr val="000000">
                      <a:alpha val="43137"/>
                    </a:srgbClr>
                  </a:outerShdw>
                </a:effectLst>
                <a:latin typeface="Times" panose="02020603050405020304" pitchFamily="18" charset="0"/>
              </a:rPr>
              <a:t>SpaCy</a:t>
            </a:r>
            <a:r>
              <a:rPr lang="en-IN" sz="1800" i="0" u="none" strike="noStrike" dirty="0">
                <a:solidFill>
                  <a:srgbClr val="000000"/>
                </a:solidFill>
                <a:effectLst>
                  <a:outerShdw blurRad="38100" dist="38100" dir="2700000" algn="tl">
                    <a:srgbClr val="000000">
                      <a:alpha val="43137"/>
                    </a:srgbClr>
                  </a:outerShdw>
                </a:effectLst>
                <a:latin typeface="Times" panose="02020603050405020304" pitchFamily="18" charset="0"/>
              </a:rPr>
              <a:t> Library</a:t>
            </a:r>
          </a:p>
          <a:p>
            <a:r>
              <a:rPr lang="en-IN" sz="1800" i="0" u="none" strike="noStrike" dirty="0">
                <a:solidFill>
                  <a:srgbClr val="000000"/>
                </a:solidFill>
                <a:effectLst>
                  <a:outerShdw blurRad="38100" dist="38100" dir="2700000" algn="tl">
                    <a:srgbClr val="000000">
                      <a:alpha val="43137"/>
                    </a:srgbClr>
                  </a:outerShdw>
                </a:effectLst>
                <a:latin typeface="Times" panose="02020603050405020304" pitchFamily="18" charset="0"/>
              </a:rPr>
              <a:t>Using </a:t>
            </a:r>
            <a:r>
              <a:rPr lang="en-IN" sz="1800" i="0" u="none" strike="noStrike" dirty="0" err="1">
                <a:solidFill>
                  <a:srgbClr val="000000"/>
                </a:solidFill>
                <a:effectLst>
                  <a:outerShdw blurRad="38100" dist="38100" dir="2700000" algn="tl">
                    <a:srgbClr val="000000">
                      <a:alpha val="43137"/>
                    </a:srgbClr>
                  </a:outerShdw>
                </a:effectLst>
                <a:latin typeface="Times" panose="02020603050405020304" pitchFamily="18" charset="0"/>
              </a:rPr>
              <a:t>Gensim</a:t>
            </a:r>
            <a:r>
              <a:rPr lang="en-IN" sz="1800" i="0" u="none" strike="noStrike" dirty="0">
                <a:solidFill>
                  <a:srgbClr val="000000"/>
                </a:solidFill>
                <a:effectLst>
                  <a:outerShdw blurRad="38100" dist="38100" dir="2700000" algn="tl">
                    <a:srgbClr val="000000">
                      <a:alpha val="43137"/>
                    </a:srgbClr>
                  </a:outerShdw>
                </a:effectLst>
                <a:latin typeface="Times" panose="02020603050405020304" pitchFamily="18" charset="0"/>
              </a:rPr>
              <a:t> Library</a:t>
            </a:r>
          </a:p>
          <a:p>
            <a:r>
              <a:rPr lang="en-IN" sz="1800" i="0" u="none" strike="noStrike" dirty="0">
                <a:solidFill>
                  <a:srgbClr val="000000"/>
                </a:solidFill>
                <a:effectLst>
                  <a:outerShdw blurRad="38100" dist="38100" dir="2700000" algn="tl">
                    <a:srgbClr val="000000">
                      <a:alpha val="43137"/>
                    </a:srgbClr>
                  </a:outerShdw>
                </a:effectLst>
                <a:latin typeface="Times" panose="02020603050405020304" pitchFamily="18" charset="0"/>
              </a:rPr>
              <a:t>Custom stop words</a:t>
            </a:r>
            <a:endParaRPr lang="en-IN" sz="1800" dirty="0">
              <a:solidFill>
                <a:srgbClr val="000000"/>
              </a:solidFill>
              <a:effectLst>
                <a:outerShdw blurRad="38100" dist="38100" dir="2700000" algn="tl">
                  <a:srgbClr val="000000">
                    <a:alpha val="43137"/>
                  </a:srgbClr>
                </a:outerShdw>
              </a:effectLst>
              <a:latin typeface="Times" panose="02020603050405020304" pitchFamily="18" charset="0"/>
            </a:endParaRPr>
          </a:p>
          <a:p>
            <a:endParaRPr lang="en-US" dirty="0">
              <a:effectLst>
                <a:outerShdw blurRad="38100" dist="38100" dir="2700000" algn="tl">
                  <a:srgbClr val="000000">
                    <a:alpha val="43137"/>
                  </a:srgbClr>
                </a:outerShdw>
              </a:effectLst>
            </a:endParaRP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6</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562224"/>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88090" y="3232435"/>
            <a:ext cx="10787270" cy="830649"/>
          </a:xfrm>
        </p:spPr>
        <p:txBody>
          <a:bodyPr>
            <a:normAutofit/>
          </a:bodyPr>
          <a:lstStyle/>
          <a:p>
            <a:r>
              <a:rPr lang="en-US" sz="4000" b="1" spc="300"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92772757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D9F223-918A-45AF-9B53-56AB9E5E2182}">
  <ds:schemaRefs>
    <ds:schemaRef ds:uri="16c05727-aa75-4e4a-9b5f-8a80a1165891"/>
    <ds:schemaRef ds:uri="http://purl.org/dc/terms/"/>
    <ds:schemaRef ds:uri="http://schemas.microsoft.com/office/infopath/2007/PartnerControls"/>
    <ds:schemaRef ds:uri="http://www.w3.org/XML/1998/namespace"/>
    <ds:schemaRef ds:uri="http://schemas.microsoft.com/office/2006/metadata/properties"/>
    <ds:schemaRef ds:uri="http://schemas.microsoft.com/office/2006/documentManagement/types"/>
    <ds:schemaRef ds:uri="http://purl.org/dc/elements/1.1/"/>
    <ds:schemaRef ds:uri="http://purl.org/dc/dcmitype/"/>
    <ds:schemaRef ds:uri="http://schemas.openxmlformats.org/package/2006/metadata/core-properties"/>
    <ds:schemaRef ds:uri="71af3243-3dd4-4a8d-8c0d-dd76da1f02a5"/>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105</TotalTime>
  <Words>509</Words>
  <Application>Microsoft Office PowerPoint</Application>
  <PresentationFormat>Widescreen</PresentationFormat>
  <Paragraphs>35</Paragraphs>
  <Slides>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Poppins</vt:lpstr>
      <vt:lpstr>Times</vt:lpstr>
      <vt:lpstr>Times New Roman</vt:lpstr>
      <vt:lpstr>Wingdings</vt:lpstr>
      <vt:lpstr>Office Theme</vt:lpstr>
      <vt:lpstr>NATURAL LANGUAGE PROCESSING</vt:lpstr>
      <vt:lpstr>What Are STOPWORDS?</vt:lpstr>
      <vt:lpstr>Problematic Example</vt:lpstr>
      <vt:lpstr>So when to remove stop words?</vt:lpstr>
      <vt:lpstr>Pros and cons?</vt:lpstr>
      <vt:lpstr>How to remove stop words???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Riya Gupta</dc:creator>
  <cp:lastModifiedBy>Riya Gupta</cp:lastModifiedBy>
  <cp:revision>8</cp:revision>
  <dcterms:created xsi:type="dcterms:W3CDTF">2021-03-22T19:26:44Z</dcterms:created>
  <dcterms:modified xsi:type="dcterms:W3CDTF">2021-03-23T04:13:57Z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