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225f547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225f547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225f5476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225f5476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225f5476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225f5476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c3cae4a2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c3cae4a2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c3cae4a26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c3cae4a26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c3cae4a26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c3cae4a26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f7ee70e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f7ee70e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c3cae4a26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c3cae4a26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c3cae4a26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c3cae4a26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225f547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25f547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25f547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25f547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7.jp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Icon Designing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406400" lvl="0" marL="457200" rtl="0" algn="ctr">
              <a:spcBef>
                <a:spcPts val="0"/>
              </a:spcBef>
              <a:spcAft>
                <a:spcPts val="0"/>
              </a:spcAft>
              <a:buSzPts val="2800"/>
              <a:buChar char="-"/>
            </a:pPr>
            <a:r>
              <a:rPr lang="en"/>
              <a:t>Sherwyn D’souza (8334)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Chosen Icon</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Choose final icon based on User tests.</a:t>
            </a:r>
            <a:endParaRPr>
              <a:solidFill>
                <a:srgbClr val="EFEFEF"/>
              </a:solidFill>
            </a:endParaRPr>
          </a:p>
          <a:p>
            <a:pPr indent="0" lvl="0" marL="0" rtl="0" algn="l">
              <a:spcBef>
                <a:spcPts val="1200"/>
              </a:spcBef>
              <a:spcAft>
                <a:spcPts val="0"/>
              </a:spcAft>
              <a:buNone/>
            </a:pPr>
            <a:r>
              <a:rPr lang="en">
                <a:solidFill>
                  <a:srgbClr val="EFEFEF"/>
                </a:solidFill>
              </a:rPr>
              <a:t>Chosen Icon is Icon 3</a:t>
            </a:r>
            <a:endParaRPr>
              <a:solidFill>
                <a:srgbClr val="EFEFEF"/>
              </a:solidFill>
            </a:endParaRPr>
          </a:p>
          <a:p>
            <a:pPr indent="0" lvl="0" marL="0" rtl="0" algn="l">
              <a:spcBef>
                <a:spcPts val="1200"/>
              </a:spcBef>
              <a:spcAft>
                <a:spcPts val="1200"/>
              </a:spcAft>
              <a:buNone/>
            </a:pPr>
            <a:r>
              <a:t/>
            </a:r>
            <a:endParaRPr>
              <a:solidFill>
                <a:srgbClr val="EFEFEF"/>
              </a:solidFill>
            </a:endParaRPr>
          </a:p>
        </p:txBody>
      </p:sp>
      <p:pic>
        <p:nvPicPr>
          <p:cNvPr id="118" name="Google Shape;118;p22"/>
          <p:cNvPicPr preferRelativeResize="0"/>
          <p:nvPr/>
        </p:nvPicPr>
        <p:blipFill>
          <a:blip r:embed="rId3">
            <a:alphaModFix/>
          </a:blip>
          <a:stretch>
            <a:fillRect/>
          </a:stretch>
        </p:blipFill>
        <p:spPr>
          <a:xfrm>
            <a:off x="3772788" y="2126740"/>
            <a:ext cx="1598413" cy="14678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Icon on Interface</a:t>
            </a:r>
            <a:endParaRPr/>
          </a:p>
        </p:txBody>
      </p:sp>
      <p:pic>
        <p:nvPicPr>
          <p:cNvPr id="124" name="Google Shape;124;p23"/>
          <p:cNvPicPr preferRelativeResize="0"/>
          <p:nvPr/>
        </p:nvPicPr>
        <p:blipFill>
          <a:blip r:embed="rId3">
            <a:alphaModFix/>
          </a:blip>
          <a:stretch>
            <a:fillRect/>
          </a:stretch>
        </p:blipFill>
        <p:spPr>
          <a:xfrm>
            <a:off x="3073750" y="264649"/>
            <a:ext cx="2572900" cy="457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Icon?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30000"/>
              </a:lnSpc>
              <a:spcBef>
                <a:spcPts val="0"/>
              </a:spcBef>
              <a:spcAft>
                <a:spcPts val="0"/>
              </a:spcAft>
              <a:buClr>
                <a:srgbClr val="EFEFEF"/>
              </a:buClr>
              <a:buSzPts val="1600"/>
              <a:buChar char="●"/>
            </a:pPr>
            <a:r>
              <a:rPr lang="en" sz="1600">
                <a:solidFill>
                  <a:srgbClr val="EFEFEF"/>
                </a:solidFill>
              </a:rPr>
              <a:t>An icon is a small graphical representation of a program or file.</a:t>
            </a:r>
            <a:endParaRPr sz="1600">
              <a:solidFill>
                <a:srgbClr val="EFEFEF"/>
              </a:solidFill>
            </a:endParaRPr>
          </a:p>
          <a:p>
            <a:pPr indent="-330200" lvl="0" marL="457200" rtl="0" algn="l">
              <a:lnSpc>
                <a:spcPct val="130000"/>
              </a:lnSpc>
              <a:spcBef>
                <a:spcPts val="0"/>
              </a:spcBef>
              <a:spcAft>
                <a:spcPts val="0"/>
              </a:spcAft>
              <a:buClr>
                <a:srgbClr val="EFEFEF"/>
              </a:buClr>
              <a:buSzPts val="1600"/>
              <a:buChar char="●"/>
            </a:pPr>
            <a:r>
              <a:rPr lang="en" sz="1600">
                <a:solidFill>
                  <a:srgbClr val="EFEFEF"/>
                </a:solidFill>
              </a:rPr>
              <a:t>When you double-click an icon, the associated file or program will be opened. For example, if you were to double-click My Computer icon, it would open Windows Explorer. </a:t>
            </a:r>
            <a:endParaRPr sz="1600">
              <a:solidFill>
                <a:srgbClr val="EFEFEF"/>
              </a:solidFill>
            </a:endParaRPr>
          </a:p>
          <a:p>
            <a:pPr indent="-330200" lvl="0" marL="457200" rtl="0" algn="l">
              <a:lnSpc>
                <a:spcPct val="130000"/>
              </a:lnSpc>
              <a:spcBef>
                <a:spcPts val="0"/>
              </a:spcBef>
              <a:spcAft>
                <a:spcPts val="0"/>
              </a:spcAft>
              <a:buClr>
                <a:srgbClr val="EFEFEF"/>
              </a:buClr>
              <a:buSzPts val="1600"/>
              <a:buChar char="●"/>
            </a:pPr>
            <a:r>
              <a:rPr lang="en" sz="1600">
                <a:solidFill>
                  <a:srgbClr val="EFEFEF"/>
                </a:solidFill>
              </a:rPr>
              <a:t>Icons are a component of GUI operating systems, including Apple macOS X and Microsoft Windows. </a:t>
            </a:r>
            <a:endParaRPr sz="1600">
              <a:solidFill>
                <a:srgbClr val="EFEFEF"/>
              </a:solidFill>
            </a:endParaRPr>
          </a:p>
          <a:p>
            <a:pPr indent="-330200" lvl="0" marL="457200" rtl="0" algn="l">
              <a:lnSpc>
                <a:spcPct val="130000"/>
              </a:lnSpc>
              <a:spcBef>
                <a:spcPts val="0"/>
              </a:spcBef>
              <a:spcAft>
                <a:spcPts val="0"/>
              </a:spcAft>
              <a:buClr>
                <a:srgbClr val="EFEFEF"/>
              </a:buClr>
              <a:buSzPts val="1600"/>
              <a:buChar char="●"/>
            </a:pPr>
            <a:r>
              <a:rPr lang="en" sz="1600">
                <a:solidFill>
                  <a:srgbClr val="EFEFEF"/>
                </a:solidFill>
              </a:rPr>
              <a:t>Icons help users quickly identify the type of file represented by the icon. </a:t>
            </a:r>
            <a:endParaRPr sz="1600">
              <a:solidFill>
                <a:srgbClr val="EFEFEF"/>
              </a:solidFill>
            </a:endParaRPr>
          </a:p>
          <a:p>
            <a:pPr indent="-330200" lvl="0" marL="457200" rtl="0" algn="l">
              <a:lnSpc>
                <a:spcPct val="130000"/>
              </a:lnSpc>
              <a:spcBef>
                <a:spcPts val="0"/>
              </a:spcBef>
              <a:spcAft>
                <a:spcPts val="0"/>
              </a:spcAft>
              <a:buClr>
                <a:srgbClr val="EFEFEF"/>
              </a:buClr>
              <a:buSzPts val="1600"/>
              <a:buChar char="●"/>
            </a:pPr>
            <a:r>
              <a:rPr lang="en" sz="1600">
                <a:solidFill>
                  <a:srgbClr val="EFEFEF"/>
                </a:solidFill>
              </a:rPr>
              <a:t>The image is an example of "My Computer" icons in different versions of Microsoft Windows.</a:t>
            </a:r>
            <a:endParaRPr sz="16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examples of Icons</a:t>
            </a:r>
            <a:endParaRPr/>
          </a:p>
        </p:txBody>
      </p:sp>
      <p:pic>
        <p:nvPicPr>
          <p:cNvPr id="67" name="Google Shape;67;p15"/>
          <p:cNvPicPr preferRelativeResize="0"/>
          <p:nvPr/>
        </p:nvPicPr>
        <p:blipFill rotWithShape="1">
          <a:blip r:embed="rId3">
            <a:alphaModFix/>
          </a:blip>
          <a:srcRect b="0" l="0" r="0" t="47745"/>
          <a:stretch/>
        </p:blipFill>
        <p:spPr>
          <a:xfrm>
            <a:off x="1839400" y="1688163"/>
            <a:ext cx="5448125" cy="1204800"/>
          </a:xfrm>
          <a:prstGeom prst="rect">
            <a:avLst/>
          </a:prstGeom>
          <a:noFill/>
          <a:ln>
            <a:noFill/>
          </a:ln>
        </p:spPr>
      </p:pic>
      <p:sp>
        <p:nvSpPr>
          <p:cNvPr id="68" name="Google Shape;68;p15"/>
          <p:cNvSpPr txBox="1"/>
          <p:nvPr/>
        </p:nvSpPr>
        <p:spPr>
          <a:xfrm>
            <a:off x="1856575" y="3055138"/>
            <a:ext cx="54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     M</a:t>
            </a:r>
            <a:r>
              <a:rPr lang="en">
                <a:solidFill>
                  <a:srgbClr val="D9D9D9"/>
                </a:solidFill>
              </a:rPr>
              <a:t>ail	       Calendar	    Drive	       Docs 	        Meet</a:t>
            </a:r>
            <a:endParaRPr>
              <a:solidFill>
                <a:srgbClr val="D9D9D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Icon Designing?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Icon design principles</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rPr>
              <a:t>Coherency: </a:t>
            </a:r>
            <a:r>
              <a:rPr lang="en" sz="1400">
                <a:solidFill>
                  <a:srgbClr val="FFFFFF"/>
                </a:solidFill>
              </a:rPr>
              <a:t>The style, the color schemes you chose to design icons should be consistent throughout the interface. It should resonate with the other elements of the interface. The consistency helps in better understandability of the interface, as the user can relate with the previous interactions, he had with the interface.</a:t>
            </a:r>
            <a:endParaRPr sz="1400">
              <a:solidFill>
                <a:srgbClr val="FFFFFF"/>
              </a:solidFill>
            </a:endParaRPr>
          </a:p>
          <a:p>
            <a:pPr indent="0" lvl="0" marL="0" rtl="0" algn="l">
              <a:spcBef>
                <a:spcPts val="1200"/>
              </a:spcBef>
              <a:spcAft>
                <a:spcPts val="0"/>
              </a:spcAft>
              <a:buNone/>
            </a:pPr>
            <a:r>
              <a:rPr lang="en" sz="1400">
                <a:solidFill>
                  <a:srgbClr val="FFFFFF"/>
                </a:solidFill>
              </a:rPr>
              <a:t> </a:t>
            </a:r>
            <a:r>
              <a:rPr b="1" lang="en" sz="1400">
                <a:solidFill>
                  <a:srgbClr val="FFFFFF"/>
                </a:solidFill>
              </a:rPr>
              <a:t>Clarity: </a:t>
            </a:r>
            <a:r>
              <a:rPr lang="en" sz="1400">
                <a:solidFill>
                  <a:srgbClr val="FFFFFF"/>
                </a:solidFill>
              </a:rPr>
              <a:t>Icons should be understandable to the user in a single glance. They should be designed &amp; drawn clearly and relative to the context or object you are trying to represent. The clarity in icons enhances the memorability of the design as the user can recognize from the prior references. For example, the icon of an airplane for putting the phone to a flight mode is easily understandable by the user.</a:t>
            </a:r>
            <a:endParaRPr sz="1400">
              <a:solidFill>
                <a:srgbClr val="FFFFFF"/>
              </a:solidFill>
            </a:endParaRPr>
          </a:p>
          <a:p>
            <a:pPr indent="0" lvl="0" marL="0" rtl="0" algn="l">
              <a:lnSpc>
                <a:spcPct val="130000"/>
              </a:lnSpc>
              <a:spcBef>
                <a:spcPts val="1200"/>
              </a:spcBef>
              <a:spcAft>
                <a:spcPts val="0"/>
              </a:spcAft>
              <a:buNone/>
            </a:pPr>
            <a:r>
              <a:rPr b="1" lang="en" sz="1400">
                <a:solidFill>
                  <a:srgbClr val="FFFFFF"/>
                </a:solidFill>
              </a:rPr>
              <a:t>Color Schemes: </a:t>
            </a:r>
            <a:r>
              <a:rPr lang="en" sz="1400">
                <a:solidFill>
                  <a:srgbClr val="FFFFFF"/>
                </a:solidFill>
              </a:rPr>
              <a:t>Color schemes you chose for your icons are essential as well. The color palette you choose or the style guide you decide for your icons defines a lot about the brand and the visual appearance of the icons. Every color you choose should have a meaning attached to it. Correctly chosen colors can set the look and style aside and helps in delivering the correct message.</a:t>
            </a:r>
            <a:endParaRPr sz="1400">
              <a:solidFill>
                <a:srgbClr val="FFFFFF"/>
              </a:solidFill>
            </a:endParaRPr>
          </a:p>
          <a:p>
            <a:pPr indent="0" lvl="0" marL="0" rtl="0" algn="l">
              <a:spcBef>
                <a:spcPts val="600"/>
              </a:spcBef>
              <a:spcAft>
                <a:spcPts val="1200"/>
              </a:spcAft>
              <a:buNone/>
            </a:pPr>
            <a:r>
              <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for Icon Designing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2420" lvl="0" marL="457200" rtl="0" algn="just">
              <a:lnSpc>
                <a:spcPct val="115000"/>
              </a:lnSpc>
              <a:spcBef>
                <a:spcPts val="0"/>
              </a:spcBef>
              <a:spcAft>
                <a:spcPts val="0"/>
              </a:spcAft>
              <a:buClr>
                <a:srgbClr val="EFEFEF"/>
              </a:buClr>
              <a:buSzPts val="1320"/>
              <a:buChar char="●"/>
            </a:pPr>
            <a:r>
              <a:rPr b="1" lang="en" sz="1320">
                <a:solidFill>
                  <a:srgbClr val="EFEFEF"/>
                </a:solidFill>
              </a:rPr>
              <a:t>Define purpose: </a:t>
            </a:r>
            <a:r>
              <a:rPr lang="en" sz="1320">
                <a:solidFill>
                  <a:srgbClr val="EFEFEF"/>
                </a:solidFill>
              </a:rPr>
              <a:t>To begin the design process, first define the icon’s purpose and use. Have the design team brainstorm about possible ideas, considering real-world metaphors. </a:t>
            </a:r>
            <a:endParaRPr sz="1320">
              <a:solidFill>
                <a:srgbClr val="EFEFEF"/>
              </a:solidFill>
            </a:endParaRPr>
          </a:p>
          <a:p>
            <a:pPr indent="-312420" lvl="0" marL="457200" rtl="0" algn="just">
              <a:lnSpc>
                <a:spcPct val="115000"/>
              </a:lnSpc>
              <a:spcBef>
                <a:spcPts val="0"/>
              </a:spcBef>
              <a:spcAft>
                <a:spcPts val="0"/>
              </a:spcAft>
              <a:buClr>
                <a:srgbClr val="EFEFEF"/>
              </a:buClr>
              <a:buSzPts val="1320"/>
              <a:buChar char="●"/>
            </a:pPr>
            <a:r>
              <a:rPr b="1" lang="en" sz="1320">
                <a:solidFill>
                  <a:srgbClr val="EFEFEF"/>
                </a:solidFill>
              </a:rPr>
              <a:t>Collect, evaluate, and sketch ideas:</a:t>
            </a:r>
            <a:r>
              <a:rPr lang="en" sz="1320">
                <a:solidFill>
                  <a:srgbClr val="EFEFEF"/>
                </a:solidFill>
              </a:rPr>
              <a:t> Start by designing on paper, not on the computer. Do not worry about too much detail; exact pixel requirements are not necessary at this time.</a:t>
            </a:r>
            <a:endParaRPr sz="1320">
              <a:solidFill>
                <a:srgbClr val="EFEFEF"/>
              </a:solidFill>
            </a:endParaRPr>
          </a:p>
          <a:p>
            <a:pPr indent="-312420" lvl="0" marL="457200" rtl="0" algn="just">
              <a:lnSpc>
                <a:spcPct val="115000"/>
              </a:lnSpc>
              <a:spcBef>
                <a:spcPts val="0"/>
              </a:spcBef>
              <a:spcAft>
                <a:spcPts val="0"/>
              </a:spcAft>
              <a:buClr>
                <a:srgbClr val="EFEFEF"/>
              </a:buClr>
              <a:buSzPts val="1320"/>
              <a:buChar char="●"/>
            </a:pPr>
            <a:r>
              <a:rPr b="1" lang="en" sz="1320">
                <a:solidFill>
                  <a:srgbClr val="EFEFEF"/>
                </a:solidFill>
              </a:rPr>
              <a:t>Draw in black and white:</a:t>
            </a:r>
            <a:r>
              <a:rPr lang="en" sz="1320">
                <a:solidFill>
                  <a:srgbClr val="EFEFEF"/>
                </a:solidFill>
              </a:rPr>
              <a:t> Many icons will be displayed in monochrome. Color is an enhancing property; consider it as such.</a:t>
            </a:r>
            <a:endParaRPr sz="1320">
              <a:solidFill>
                <a:srgbClr val="EFEFEF"/>
              </a:solidFill>
            </a:endParaRPr>
          </a:p>
          <a:p>
            <a:pPr indent="-312420" lvl="0" marL="457200" rtl="0" algn="just">
              <a:lnSpc>
                <a:spcPct val="115000"/>
              </a:lnSpc>
              <a:spcBef>
                <a:spcPts val="0"/>
              </a:spcBef>
              <a:spcAft>
                <a:spcPts val="0"/>
              </a:spcAft>
              <a:buClr>
                <a:srgbClr val="EFEFEF"/>
              </a:buClr>
              <a:buSzPts val="1320"/>
              <a:buChar char="●"/>
            </a:pPr>
            <a:r>
              <a:rPr b="1" lang="en" sz="1320">
                <a:solidFill>
                  <a:srgbClr val="EFEFEF"/>
                </a:solidFill>
              </a:rPr>
              <a:t>Test for expectation, recognition, and learning:</a:t>
            </a:r>
            <a:r>
              <a:rPr lang="en" sz="1320">
                <a:solidFill>
                  <a:srgbClr val="EFEFEF"/>
                </a:solidFill>
              </a:rPr>
              <a:t> Choosing the objects and actions, and the icons to represent them, is not a precise process, and will not be easy. So, as in any screen design activity, adequate testing and possible refinement of developed images must be built into the design process.</a:t>
            </a:r>
            <a:endParaRPr sz="1320">
              <a:solidFill>
                <a:srgbClr val="EFEFEF"/>
              </a:solidFill>
            </a:endParaRPr>
          </a:p>
          <a:p>
            <a:pPr indent="-312420" lvl="0" marL="457200" rtl="0" algn="just">
              <a:lnSpc>
                <a:spcPct val="115000"/>
              </a:lnSpc>
              <a:spcBef>
                <a:spcPts val="0"/>
              </a:spcBef>
              <a:spcAft>
                <a:spcPts val="0"/>
              </a:spcAft>
              <a:buClr>
                <a:srgbClr val="EFEFEF"/>
              </a:buClr>
              <a:buSzPts val="1320"/>
              <a:buChar char="●"/>
            </a:pPr>
            <a:r>
              <a:rPr b="1" lang="en" sz="1320">
                <a:solidFill>
                  <a:srgbClr val="EFEFEF"/>
                </a:solidFill>
              </a:rPr>
              <a:t>Test for legibility:</a:t>
            </a:r>
            <a:r>
              <a:rPr lang="en" sz="1320">
                <a:solidFill>
                  <a:srgbClr val="EFEFEF"/>
                </a:solidFill>
              </a:rPr>
              <a:t> Verify the legibility and clarity of the icons in general. Also, verify the legibility of the icons on the screen backgrounds chosen. White or gray backgrounds may create difficulties. An icon mapped in color, then displayed on a monochrome screen, may not present itself satisfactorily.</a:t>
            </a:r>
            <a:endParaRPr sz="1320">
              <a:solidFill>
                <a:srgbClr val="EFEFEF"/>
              </a:solidFill>
            </a:endParaRPr>
          </a:p>
          <a:p>
            <a:pPr indent="-312420" lvl="0" marL="457200" rtl="0" algn="just">
              <a:lnSpc>
                <a:spcPct val="115000"/>
              </a:lnSpc>
              <a:spcBef>
                <a:spcPts val="0"/>
              </a:spcBef>
              <a:spcAft>
                <a:spcPts val="0"/>
              </a:spcAft>
              <a:buClr>
                <a:srgbClr val="EFEFEF"/>
              </a:buClr>
              <a:buSzPts val="1320"/>
              <a:buChar char="●"/>
            </a:pPr>
            <a:r>
              <a:rPr b="1" lang="en" sz="1320">
                <a:solidFill>
                  <a:srgbClr val="EFEFEF"/>
                </a:solidFill>
              </a:rPr>
              <a:t>Register new icons in the system’s registry:</a:t>
            </a:r>
            <a:r>
              <a:rPr lang="en" sz="1320">
                <a:solidFill>
                  <a:srgbClr val="EFEFEF"/>
                </a:solidFill>
              </a:rPr>
              <a:t> Create and maintain a registry of all system icons. Provide a detailed and distinctive description of all new icons</a:t>
            </a:r>
            <a:r>
              <a:rPr lang="en" sz="1320">
                <a:solidFill>
                  <a:srgbClr val="EFEFEF"/>
                </a:solidFill>
              </a:rPr>
              <a:t>.</a:t>
            </a:r>
            <a:endParaRPr sz="1320">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 vs Bad Icon Designing</a:t>
            </a:r>
            <a:endParaRPr/>
          </a:p>
        </p:txBody>
      </p:sp>
      <p:sp>
        <p:nvSpPr>
          <p:cNvPr id="91" name="Google Shape;91;p19"/>
          <p:cNvSpPr txBox="1"/>
          <p:nvPr>
            <p:ph idx="1" type="body"/>
          </p:nvPr>
        </p:nvSpPr>
        <p:spPr>
          <a:xfrm>
            <a:off x="311700" y="1152475"/>
            <a:ext cx="6028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EFEFEF"/>
              </a:buClr>
              <a:buSzPts val="1800"/>
              <a:buChar char="●"/>
            </a:pPr>
            <a:r>
              <a:rPr lang="en">
                <a:solidFill>
                  <a:srgbClr val="EFEFEF"/>
                </a:solidFill>
              </a:rPr>
              <a:t>An early version of paintbrush displayed visually incoherent icons</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Lower icons are simple and visually lightweight </a:t>
            </a:r>
            <a:r>
              <a:rPr lang="en">
                <a:solidFill>
                  <a:srgbClr val="EFEFEF"/>
                </a:solidFill>
              </a:rPr>
              <a:t>whereas upper icons are very heavy.</a:t>
            </a:r>
            <a:r>
              <a:rPr lang="en">
                <a:solidFill>
                  <a:srgbClr val="EFEFEF"/>
                </a:solidFill>
              </a:rPr>
              <a:t> </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Redesigned icons on right are more balanced and consistent</a:t>
            </a:r>
            <a:endParaRPr>
              <a:solidFill>
                <a:srgbClr val="EFEFEF"/>
              </a:solidFill>
            </a:endParaRPr>
          </a:p>
        </p:txBody>
      </p:sp>
      <p:pic>
        <p:nvPicPr>
          <p:cNvPr id="92" name="Google Shape;92;p19"/>
          <p:cNvPicPr preferRelativeResize="0"/>
          <p:nvPr/>
        </p:nvPicPr>
        <p:blipFill>
          <a:blip r:embed="rId3">
            <a:alphaModFix/>
          </a:blip>
          <a:stretch>
            <a:fillRect/>
          </a:stretch>
        </p:blipFill>
        <p:spPr>
          <a:xfrm>
            <a:off x="6405625" y="1152475"/>
            <a:ext cx="228960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Designed Icons for experiment</a:t>
            </a:r>
            <a:endParaRPr/>
          </a:p>
        </p:txBody>
      </p:sp>
      <p:pic>
        <p:nvPicPr>
          <p:cNvPr id="98" name="Google Shape;98;p20"/>
          <p:cNvPicPr preferRelativeResize="0"/>
          <p:nvPr/>
        </p:nvPicPr>
        <p:blipFill>
          <a:blip r:embed="rId3">
            <a:alphaModFix/>
          </a:blip>
          <a:stretch>
            <a:fillRect/>
          </a:stretch>
        </p:blipFill>
        <p:spPr>
          <a:xfrm>
            <a:off x="1477837" y="1837815"/>
            <a:ext cx="1598413" cy="1467872"/>
          </a:xfrm>
          <a:prstGeom prst="rect">
            <a:avLst/>
          </a:prstGeom>
          <a:noFill/>
          <a:ln>
            <a:noFill/>
          </a:ln>
        </p:spPr>
      </p:pic>
      <p:pic>
        <p:nvPicPr>
          <p:cNvPr id="99" name="Google Shape;99;p20"/>
          <p:cNvPicPr preferRelativeResize="0"/>
          <p:nvPr/>
        </p:nvPicPr>
        <p:blipFill>
          <a:blip r:embed="rId4">
            <a:alphaModFix/>
          </a:blip>
          <a:stretch>
            <a:fillRect/>
          </a:stretch>
        </p:blipFill>
        <p:spPr>
          <a:xfrm>
            <a:off x="3733853" y="1837812"/>
            <a:ext cx="1598413" cy="1467872"/>
          </a:xfrm>
          <a:prstGeom prst="rect">
            <a:avLst/>
          </a:prstGeom>
          <a:noFill/>
          <a:ln>
            <a:noFill/>
          </a:ln>
        </p:spPr>
      </p:pic>
      <p:pic>
        <p:nvPicPr>
          <p:cNvPr id="100" name="Google Shape;100;p20"/>
          <p:cNvPicPr preferRelativeResize="0"/>
          <p:nvPr/>
        </p:nvPicPr>
        <p:blipFill>
          <a:blip r:embed="rId5">
            <a:alphaModFix/>
          </a:blip>
          <a:stretch>
            <a:fillRect/>
          </a:stretch>
        </p:blipFill>
        <p:spPr>
          <a:xfrm>
            <a:off x="6067750" y="1837815"/>
            <a:ext cx="1598413" cy="1467872"/>
          </a:xfrm>
          <a:prstGeom prst="rect">
            <a:avLst/>
          </a:prstGeom>
          <a:noFill/>
          <a:ln>
            <a:noFill/>
          </a:ln>
        </p:spPr>
      </p:pic>
      <p:sp>
        <p:nvSpPr>
          <p:cNvPr id="101" name="Google Shape;101;p20"/>
          <p:cNvSpPr txBox="1"/>
          <p:nvPr/>
        </p:nvSpPr>
        <p:spPr>
          <a:xfrm>
            <a:off x="311700" y="1017725"/>
            <a:ext cx="48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rPr>
              <a:t>Chosen domain: </a:t>
            </a:r>
            <a:r>
              <a:rPr lang="en">
                <a:solidFill>
                  <a:srgbClr val="EFEFEF"/>
                </a:solidFill>
              </a:rPr>
              <a:t>Medicine &amp; Healthcare Bot App</a:t>
            </a:r>
            <a:endParaRPr>
              <a:solidFill>
                <a:srgbClr val="EFEFEF"/>
              </a:solidFill>
            </a:endParaRPr>
          </a:p>
        </p:txBody>
      </p:sp>
      <p:sp>
        <p:nvSpPr>
          <p:cNvPr id="102" name="Google Shape;102;p20"/>
          <p:cNvSpPr txBox="1"/>
          <p:nvPr/>
        </p:nvSpPr>
        <p:spPr>
          <a:xfrm>
            <a:off x="1529150" y="3556425"/>
            <a:ext cx="1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rPr>
              <a:t>        </a:t>
            </a:r>
            <a:r>
              <a:rPr lang="en">
                <a:solidFill>
                  <a:srgbClr val="EFEFEF"/>
                </a:solidFill>
              </a:rPr>
              <a:t>Icon 1</a:t>
            </a:r>
            <a:endParaRPr>
              <a:solidFill>
                <a:srgbClr val="EFEFEF"/>
              </a:solidFill>
            </a:endParaRPr>
          </a:p>
        </p:txBody>
      </p:sp>
      <p:sp>
        <p:nvSpPr>
          <p:cNvPr id="103" name="Google Shape;103;p20"/>
          <p:cNvSpPr txBox="1"/>
          <p:nvPr/>
        </p:nvSpPr>
        <p:spPr>
          <a:xfrm>
            <a:off x="3733863" y="3556425"/>
            <a:ext cx="159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EFEFEF"/>
                </a:solidFill>
              </a:rPr>
              <a:t>Icon 2</a:t>
            </a:r>
            <a:endParaRPr>
              <a:solidFill>
                <a:srgbClr val="EFEFEF"/>
              </a:solidFill>
            </a:endParaRPr>
          </a:p>
        </p:txBody>
      </p:sp>
      <p:sp>
        <p:nvSpPr>
          <p:cNvPr id="104" name="Google Shape;104;p20"/>
          <p:cNvSpPr txBox="1"/>
          <p:nvPr/>
        </p:nvSpPr>
        <p:spPr>
          <a:xfrm>
            <a:off x="6067763" y="3556425"/>
            <a:ext cx="159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EFEFEF"/>
                </a:solidFill>
              </a:rPr>
              <a:t>Icon 3</a:t>
            </a:r>
            <a:endParaRPr>
              <a:solidFill>
                <a:srgbClr val="EFEFE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Performing User Test on Icon 1</a:t>
            </a:r>
            <a:endParaRPr/>
          </a:p>
        </p:txBody>
      </p:sp>
      <p:sp>
        <p:nvSpPr>
          <p:cNvPr id="110" name="Google Shape;110;p21"/>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EFEFEF"/>
                </a:solidFill>
              </a:rPr>
              <a:t>1. Is the meaning of the icon clear?</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Answer: Yes. The message and the medicine specify a medi-bot application.</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2. Is colour used sensibly and consistently?</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Answer: Yes. The colours chosen are vibrant and lively which is appealing to the user.</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3. Will the icon’s meaning still be clear in black and white?</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Answer. The icon’s meaning is not so clear in black and white.</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4. Is the icon simple and familiar?</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Answer: Yes. The icon is simple and familiar which can be easily understood by the user.</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5. What is the overall effect of the icons when viewed together?</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Answer: When overall viewed on the website, the icon looks clean, simple yet elegant. There is no excessive use of colour and or complex design in the icon. The purpose for which the icon was created is satisfied by it.</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6. Is the icon Discriminable.</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Answer: The icon is Discriminable</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Similarly performing User test on Icon 2 &amp; 3...</a:t>
            </a:r>
            <a:endParaRPr sz="1400">
              <a:solidFill>
                <a:srgbClr val="EFEFEF"/>
              </a:solidFill>
            </a:endParaRPr>
          </a:p>
          <a:p>
            <a:pPr indent="0" lvl="0" marL="0" rtl="0" algn="l">
              <a:lnSpc>
                <a:spcPct val="115000"/>
              </a:lnSpc>
              <a:spcBef>
                <a:spcPts val="0"/>
              </a:spcBef>
              <a:spcAft>
                <a:spcPts val="0"/>
              </a:spcAft>
              <a:buNone/>
            </a:pPr>
            <a:r>
              <a:t/>
            </a:r>
            <a:endParaRPr sz="1400">
              <a:solidFill>
                <a:srgbClr val="EFEFEF"/>
              </a:solidFill>
            </a:endParaRPr>
          </a:p>
          <a:p>
            <a:pPr indent="0" lvl="0" marL="0" rtl="0" algn="l">
              <a:lnSpc>
                <a:spcPct val="115000"/>
              </a:lnSpc>
              <a:spcBef>
                <a:spcPts val="0"/>
              </a:spcBef>
              <a:spcAft>
                <a:spcPts val="0"/>
              </a:spcAft>
              <a:buNone/>
            </a:pPr>
            <a:r>
              <a:t/>
            </a:r>
            <a:endParaRPr sz="1400">
              <a:solidFill>
                <a:srgbClr val="EFEFEF"/>
              </a:solidFill>
            </a:endParaRPr>
          </a:p>
        </p:txBody>
      </p:sp>
      <p:pic>
        <p:nvPicPr>
          <p:cNvPr id="111" name="Google Shape;111;p21"/>
          <p:cNvPicPr preferRelativeResize="0"/>
          <p:nvPr/>
        </p:nvPicPr>
        <p:blipFill>
          <a:blip r:embed="rId3">
            <a:alphaModFix/>
          </a:blip>
          <a:stretch>
            <a:fillRect/>
          </a:stretch>
        </p:blipFill>
        <p:spPr>
          <a:xfrm>
            <a:off x="7290400" y="1209450"/>
            <a:ext cx="1435950" cy="143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