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roxima Nov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a2d4b3f1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a2d4b3f1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by Nike Inc., the multinational corporation providing apparel and equipment, shows what filters the user has chosen at every step in their shopping experience, as well as what the products are sorted by.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a2d4b3f17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a2d4b3f1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by Nike Inc., the multinational corporation providing apparel and equipment, shows what filters the user has chosen at every step in their shopping experience, as well as what the products are sorted by.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2303885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2303885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2303885a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2303885a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a2d4b3f17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a2d4b3f17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a2d4b3f17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a2d4b3f17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23533c0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23533c0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23533c00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23533c00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23533c00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23533c00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a2d4b3f17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a2d4b3f17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a2d4b3f1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a2d4b3f1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a2d4b3f1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a2d4b3f1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a2d4b3f1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a2d4b3f1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a2d4b3f1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a2d4b3f1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a2d4b3f1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a2d4b3f1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Keynote, a presentation software application developed by the multi-national technology company, Apple Inc., maintains task-relevant information for users so that they can more easily create presentation slides by providing things like page number and status, grid lines, and rulers.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a2d4b3f1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a2d4b3f1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for Speed, a racing video game developed by American gaming company, Electronic Arts, Inc., includes cues in the user interface to let the user know where they’re at at all times by providing a map on the bottom left and a speedometer on the bottom right.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a2d4b3f1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a2d4b3f1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by Nike Inc., the multinational corporation providing apparel and equipment, shows what filters the user has chosen at every step in their shopping experience, as well as what the products are sorted by.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a2d4b3f17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a2d4b3f17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by Nike Inc., the multinational corporation providing apparel and equipment, shows what filters the user has chosen at every step in their shopping experience, as well as what the products are sorted by.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hyperlink" Target="https://www.iitg.ac.in/cseweb/vlab/creative-design-prototyping/Experiments/SERIAL%20POSITION%20EFFECT/word%20sequence%20instructions.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Study of Serial Position Effect and </a:t>
            </a:r>
            <a:r>
              <a:rPr lang="en"/>
              <a:t>Fitts</a:t>
            </a:r>
            <a:r>
              <a:rPr lang="en"/>
              <a:t> Law</a:t>
            </a:r>
            <a:endParaRPr/>
          </a:p>
        </p:txBody>
      </p:sp>
      <p:sp>
        <p:nvSpPr>
          <p:cNvPr id="60" name="Google Shape;60;p13"/>
          <p:cNvSpPr txBox="1"/>
          <p:nvPr>
            <p:ph idx="1" type="subTitle"/>
          </p:nvPr>
        </p:nvSpPr>
        <p:spPr>
          <a:xfrm>
            <a:off x="510450" y="3182325"/>
            <a:ext cx="8123100" cy="745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Aim: To study serial positioning effect and Fitts Law and relate its effect in designing interfaces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10" name="Shape 110"/>
        <p:cNvGrpSpPr/>
        <p:nvPr/>
      </p:nvGrpSpPr>
      <p:grpSpPr>
        <a:xfrm>
          <a:off x="0" y="0"/>
          <a:ext cx="0" cy="0"/>
          <a:chOff x="0" y="0"/>
          <a:chExt cx="0" cy="0"/>
        </a:xfrm>
      </p:grpSpPr>
      <p:sp>
        <p:nvSpPr>
          <p:cNvPr id="111" name="Google Shape;111;p22"/>
          <p:cNvSpPr txBox="1"/>
          <p:nvPr>
            <p:ph type="title"/>
          </p:nvPr>
        </p:nvSpPr>
        <p:spPr>
          <a:xfrm>
            <a:off x="0" y="0"/>
            <a:ext cx="9144000" cy="73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t>Contd.</a:t>
            </a:r>
            <a:endParaRPr b="1" sz="2500"/>
          </a:p>
        </p:txBody>
      </p:sp>
      <p:sp>
        <p:nvSpPr>
          <p:cNvPr id="112" name="Google Shape;112;p22"/>
          <p:cNvSpPr txBox="1"/>
          <p:nvPr>
            <p:ph type="title"/>
          </p:nvPr>
        </p:nvSpPr>
        <p:spPr>
          <a:xfrm>
            <a:off x="6377225" y="734700"/>
            <a:ext cx="2649000" cy="345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In the </a:t>
            </a:r>
            <a:r>
              <a:rPr b="1" lang="en" sz="2000"/>
              <a:t>middle of the landing page</a:t>
            </a:r>
            <a:r>
              <a:rPr lang="en" sz="2000"/>
              <a:t> sequence of the iPad Air 2, there are </a:t>
            </a:r>
            <a:r>
              <a:rPr b="1" lang="en" sz="2000"/>
              <a:t>chunks of relatively less important information</a:t>
            </a:r>
            <a:r>
              <a:rPr lang="en" sz="2000"/>
              <a:t> compared to the beginning and the end of the page.</a:t>
            </a:r>
            <a:endParaRPr sz="2000"/>
          </a:p>
        </p:txBody>
      </p:sp>
      <p:pic>
        <p:nvPicPr>
          <p:cNvPr id="113" name="Google Shape;113;p22"/>
          <p:cNvPicPr preferRelativeResize="0"/>
          <p:nvPr/>
        </p:nvPicPr>
        <p:blipFill>
          <a:blip r:embed="rId3">
            <a:alphaModFix/>
          </a:blip>
          <a:stretch>
            <a:fillRect/>
          </a:stretch>
        </p:blipFill>
        <p:spPr>
          <a:xfrm>
            <a:off x="188700" y="734700"/>
            <a:ext cx="6188526" cy="394002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17" name="Shape 117"/>
        <p:cNvGrpSpPr/>
        <p:nvPr/>
      </p:nvGrpSpPr>
      <p:grpSpPr>
        <a:xfrm>
          <a:off x="0" y="0"/>
          <a:ext cx="0" cy="0"/>
          <a:chOff x="0" y="0"/>
          <a:chExt cx="0" cy="0"/>
        </a:xfrm>
      </p:grpSpPr>
      <p:sp>
        <p:nvSpPr>
          <p:cNvPr id="118" name="Google Shape;118;p23"/>
          <p:cNvSpPr txBox="1"/>
          <p:nvPr>
            <p:ph type="title"/>
          </p:nvPr>
        </p:nvSpPr>
        <p:spPr>
          <a:xfrm>
            <a:off x="0" y="0"/>
            <a:ext cx="9144000" cy="73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t>Contd.</a:t>
            </a:r>
            <a:endParaRPr b="1" sz="2500"/>
          </a:p>
        </p:txBody>
      </p:sp>
      <p:sp>
        <p:nvSpPr>
          <p:cNvPr id="119" name="Google Shape;119;p23"/>
          <p:cNvSpPr txBox="1"/>
          <p:nvPr>
            <p:ph type="title"/>
          </p:nvPr>
        </p:nvSpPr>
        <p:spPr>
          <a:xfrm>
            <a:off x="6377225" y="734700"/>
            <a:ext cx="2649000" cy="384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The </a:t>
            </a:r>
            <a:r>
              <a:rPr b="1" lang="en" sz="2000"/>
              <a:t>final section</a:t>
            </a:r>
            <a:r>
              <a:rPr lang="en" sz="2000"/>
              <a:t> of iPad Air 2’s landing page, </a:t>
            </a:r>
            <a:r>
              <a:rPr b="1" lang="en" sz="2000"/>
              <a:t>provides the call-to-action activities </a:t>
            </a:r>
            <a:r>
              <a:rPr lang="en" sz="2000"/>
              <a:t>a user would expect to find at the end of any sales pitch. Need special financing? Need fast delivery? Get help buying and click to learn more.</a:t>
            </a:r>
            <a:endParaRPr sz="2000"/>
          </a:p>
        </p:txBody>
      </p:sp>
      <p:pic>
        <p:nvPicPr>
          <p:cNvPr id="120" name="Google Shape;120;p23"/>
          <p:cNvPicPr preferRelativeResize="0"/>
          <p:nvPr/>
        </p:nvPicPr>
        <p:blipFill>
          <a:blip r:embed="rId3">
            <a:alphaModFix/>
          </a:blip>
          <a:stretch>
            <a:fillRect/>
          </a:stretch>
        </p:blipFill>
        <p:spPr>
          <a:xfrm>
            <a:off x="161475" y="734700"/>
            <a:ext cx="6215751" cy="38468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4" name="Shape 124"/>
        <p:cNvGrpSpPr/>
        <p:nvPr/>
      </p:nvGrpSpPr>
      <p:grpSpPr>
        <a:xfrm>
          <a:off x="0" y="0"/>
          <a:ext cx="0" cy="0"/>
          <a:chOff x="0" y="0"/>
          <a:chExt cx="0" cy="0"/>
        </a:xfrm>
      </p:grpSpPr>
      <p:sp>
        <p:nvSpPr>
          <p:cNvPr id="125" name="Google Shape;125;p24"/>
          <p:cNvSpPr txBox="1"/>
          <p:nvPr>
            <p:ph type="title"/>
          </p:nvPr>
        </p:nvSpPr>
        <p:spPr>
          <a:xfrm>
            <a:off x="0" y="0"/>
            <a:ext cx="9144000" cy="73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t>Example - 1.1</a:t>
            </a:r>
            <a:endParaRPr b="1" sz="2500"/>
          </a:p>
        </p:txBody>
      </p:sp>
      <p:pic>
        <p:nvPicPr>
          <p:cNvPr id="126" name="Google Shape;126;p24"/>
          <p:cNvPicPr preferRelativeResize="0"/>
          <p:nvPr/>
        </p:nvPicPr>
        <p:blipFill>
          <a:blip r:embed="rId3">
            <a:alphaModFix/>
          </a:blip>
          <a:stretch>
            <a:fillRect/>
          </a:stretch>
        </p:blipFill>
        <p:spPr>
          <a:xfrm>
            <a:off x="596400" y="1222549"/>
            <a:ext cx="7951199" cy="3856726"/>
          </a:xfrm>
          <a:prstGeom prst="rect">
            <a:avLst/>
          </a:prstGeom>
          <a:noFill/>
          <a:ln>
            <a:noFill/>
          </a:ln>
        </p:spPr>
      </p:pic>
      <p:sp>
        <p:nvSpPr>
          <p:cNvPr id="127" name="Google Shape;127;p24"/>
          <p:cNvSpPr txBox="1"/>
          <p:nvPr/>
        </p:nvSpPr>
        <p:spPr>
          <a:xfrm>
            <a:off x="596400" y="391250"/>
            <a:ext cx="7951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URL - </a:t>
            </a:r>
            <a:r>
              <a:rPr lang="en">
                <a:solidFill>
                  <a:schemeClr val="lt1"/>
                </a:solidFill>
                <a:latin typeface="Proxima Nova"/>
                <a:ea typeface="Proxima Nova"/>
                <a:cs typeface="Proxima Nova"/>
                <a:sym typeface="Proxima Nova"/>
              </a:rPr>
              <a:t>https://www.iitg.ac.in/cseweb/vlab/creative-design-prototyping/Experiments/SERIAL%20POSITION%20EFFECT/color%20sequence%20instructions.html</a:t>
            </a:r>
            <a:endParaRPr>
              <a:solidFill>
                <a:schemeClr val="lt1"/>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31" name="Shape 131"/>
        <p:cNvGrpSpPr/>
        <p:nvPr/>
      </p:nvGrpSpPr>
      <p:grpSpPr>
        <a:xfrm>
          <a:off x="0" y="0"/>
          <a:ext cx="0" cy="0"/>
          <a:chOff x="0" y="0"/>
          <a:chExt cx="0" cy="0"/>
        </a:xfrm>
      </p:grpSpPr>
      <p:sp>
        <p:nvSpPr>
          <p:cNvPr id="132" name="Google Shape;132;p25"/>
          <p:cNvSpPr txBox="1"/>
          <p:nvPr>
            <p:ph type="title"/>
          </p:nvPr>
        </p:nvSpPr>
        <p:spPr>
          <a:xfrm>
            <a:off x="0" y="0"/>
            <a:ext cx="9144000" cy="73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t>Example - 1.2</a:t>
            </a:r>
            <a:endParaRPr b="1" sz="2500"/>
          </a:p>
        </p:txBody>
      </p:sp>
      <p:pic>
        <p:nvPicPr>
          <p:cNvPr id="133" name="Google Shape;133;p25"/>
          <p:cNvPicPr preferRelativeResize="0"/>
          <p:nvPr/>
        </p:nvPicPr>
        <p:blipFill>
          <a:blip r:embed="rId3">
            <a:alphaModFix/>
          </a:blip>
          <a:stretch>
            <a:fillRect/>
          </a:stretch>
        </p:blipFill>
        <p:spPr>
          <a:xfrm>
            <a:off x="596375" y="1281625"/>
            <a:ext cx="7951251" cy="3486925"/>
          </a:xfrm>
          <a:prstGeom prst="rect">
            <a:avLst/>
          </a:prstGeom>
          <a:noFill/>
          <a:ln>
            <a:noFill/>
          </a:ln>
        </p:spPr>
      </p:pic>
      <p:sp>
        <p:nvSpPr>
          <p:cNvPr id="134" name="Google Shape;134;p25"/>
          <p:cNvSpPr txBox="1"/>
          <p:nvPr/>
        </p:nvSpPr>
        <p:spPr>
          <a:xfrm>
            <a:off x="596400" y="391250"/>
            <a:ext cx="7951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URL - </a:t>
            </a:r>
            <a:r>
              <a:rPr lang="en" u="sng">
                <a:solidFill>
                  <a:schemeClr val="lt1"/>
                </a:solidFill>
                <a:latin typeface="Proxima Nova"/>
                <a:ea typeface="Proxima Nova"/>
                <a:cs typeface="Proxima Nova"/>
                <a:sym typeface="Proxima Nova"/>
                <a:hlinkClick r:id="rId4">
                  <a:extLst>
                    <a:ext uri="{A12FA001-AC4F-418D-AE19-62706E023703}">
                      <ahyp:hlinkClr val="tx"/>
                    </a:ext>
                  </a:extLst>
                </a:hlinkClick>
              </a:rPr>
              <a:t>https://www.iitg.ac.in/cseweb/vlab/creative-design-prototyping/Experiments/SERIAL%20POSITION%20EFFECT/word%20sequence%20instructions.html</a:t>
            </a:r>
            <a:endParaRPr>
              <a:solidFill>
                <a:schemeClr val="lt1"/>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Fitts Law?</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3" name="Shape 143"/>
        <p:cNvGrpSpPr/>
        <p:nvPr/>
      </p:nvGrpSpPr>
      <p:grpSpPr>
        <a:xfrm>
          <a:off x="0" y="0"/>
          <a:ext cx="0" cy="0"/>
          <a:chOff x="0" y="0"/>
          <a:chExt cx="0" cy="0"/>
        </a:xfrm>
      </p:grpSpPr>
      <p:sp>
        <p:nvSpPr>
          <p:cNvPr id="144" name="Google Shape;144;p27"/>
          <p:cNvSpPr txBox="1"/>
          <p:nvPr>
            <p:ph type="title"/>
          </p:nvPr>
        </p:nvSpPr>
        <p:spPr>
          <a:xfrm>
            <a:off x="0" y="0"/>
            <a:ext cx="9144000" cy="73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t>Definition</a:t>
            </a:r>
            <a:endParaRPr b="1" sz="2500"/>
          </a:p>
        </p:txBody>
      </p:sp>
      <p:sp>
        <p:nvSpPr>
          <p:cNvPr id="145" name="Google Shape;145;p27"/>
          <p:cNvSpPr txBox="1"/>
          <p:nvPr>
            <p:ph type="title"/>
          </p:nvPr>
        </p:nvSpPr>
        <p:spPr>
          <a:xfrm>
            <a:off x="217650" y="734700"/>
            <a:ext cx="8708700" cy="3846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Fitt’s law predicts that the </a:t>
            </a:r>
            <a:r>
              <a:rPr b="1" lang="en" sz="2000"/>
              <a:t>time required</a:t>
            </a:r>
            <a:r>
              <a:rPr lang="en" sz="2000"/>
              <a:t> to rapidly move to a target area is a </a:t>
            </a:r>
            <a:r>
              <a:rPr b="1" lang="en" sz="2000"/>
              <a:t>function of the ratio</a:t>
            </a:r>
            <a:r>
              <a:rPr lang="en" sz="2000"/>
              <a:t> between the </a:t>
            </a:r>
            <a:r>
              <a:rPr b="1" lang="en" sz="2000"/>
              <a:t>distance to the target</a:t>
            </a:r>
            <a:r>
              <a:rPr lang="en" sz="2000"/>
              <a:t> and the </a:t>
            </a:r>
            <a:r>
              <a:rPr b="1" lang="en" sz="2000"/>
              <a:t>width of the target. </a:t>
            </a:r>
            <a:endParaRPr b="1" sz="2000"/>
          </a:p>
          <a:p>
            <a:pPr indent="-355600" lvl="0" marL="457200" rtl="0" algn="l">
              <a:spcBef>
                <a:spcPts val="0"/>
              </a:spcBef>
              <a:spcAft>
                <a:spcPts val="0"/>
              </a:spcAft>
              <a:buSzPts val="2000"/>
              <a:buChar char="●"/>
            </a:pPr>
            <a:r>
              <a:rPr lang="en" sz="2000"/>
              <a:t>The Fitt’s law can be represented by the following equation.</a:t>
            </a:r>
            <a:endParaRPr sz="2000"/>
          </a:p>
          <a:p>
            <a:pPr indent="0" lvl="0" marL="457200" rtl="0" algn="l">
              <a:spcBef>
                <a:spcPts val="0"/>
              </a:spcBef>
              <a:spcAft>
                <a:spcPts val="0"/>
              </a:spcAft>
              <a:buNone/>
            </a:pPr>
            <a:r>
              <a:rPr b="1" lang="en" sz="2000"/>
              <a:t>MT = a + b * log</a:t>
            </a:r>
            <a:r>
              <a:rPr b="1" baseline="-25000" lang="en" sz="2000"/>
              <a:t>2</a:t>
            </a:r>
            <a:r>
              <a:rPr b="1" lang="en" sz="2000"/>
              <a:t>(2</a:t>
            </a:r>
            <a:r>
              <a:rPr b="1" lang="en" sz="2000"/>
              <a:t>A</a:t>
            </a:r>
            <a:r>
              <a:rPr b="1" lang="en" sz="2000"/>
              <a:t>/W)</a:t>
            </a:r>
            <a:endParaRPr b="1" sz="2000"/>
          </a:p>
          <a:p>
            <a:pPr indent="-355600" lvl="0" marL="457200" rtl="0" algn="l">
              <a:spcBef>
                <a:spcPts val="0"/>
              </a:spcBef>
              <a:spcAft>
                <a:spcPts val="0"/>
              </a:spcAft>
              <a:buSzPts val="2000"/>
              <a:buChar char="●"/>
            </a:pPr>
            <a:r>
              <a:rPr lang="en" sz="2000"/>
              <a:t>Here, </a:t>
            </a:r>
            <a:r>
              <a:rPr b="1" lang="en" sz="2000"/>
              <a:t>MT</a:t>
            </a:r>
            <a:r>
              <a:rPr lang="en" sz="2000"/>
              <a:t> represents the </a:t>
            </a:r>
            <a:r>
              <a:rPr b="1" lang="en" sz="2000"/>
              <a:t>movement time</a:t>
            </a:r>
            <a:r>
              <a:rPr lang="en" sz="2000"/>
              <a:t> to hit the target, </a:t>
            </a:r>
            <a:r>
              <a:rPr b="1" lang="en" sz="2000"/>
              <a:t>a</a:t>
            </a:r>
            <a:r>
              <a:rPr lang="en" sz="2000"/>
              <a:t> and </a:t>
            </a:r>
            <a:r>
              <a:rPr b="1" lang="en" sz="2000"/>
              <a:t>b</a:t>
            </a:r>
            <a:r>
              <a:rPr lang="en" sz="2000"/>
              <a:t> are empirically determined constants. </a:t>
            </a:r>
            <a:endParaRPr sz="2000"/>
          </a:p>
          <a:p>
            <a:pPr indent="-355600" lvl="0" marL="457200" rtl="0" algn="l">
              <a:spcBef>
                <a:spcPts val="0"/>
              </a:spcBef>
              <a:spcAft>
                <a:spcPts val="0"/>
              </a:spcAft>
              <a:buSzPts val="2000"/>
              <a:buChar char="●"/>
            </a:pPr>
            <a:r>
              <a:rPr b="1" lang="en" sz="2000"/>
              <a:t>A represents the amplitude</a:t>
            </a:r>
            <a:r>
              <a:rPr lang="en" sz="2000"/>
              <a:t>, which is the distance of the center of the target from the starting location</a:t>
            </a:r>
            <a:endParaRPr sz="2000"/>
          </a:p>
          <a:p>
            <a:pPr indent="-355600" lvl="0" marL="457200" rtl="0" algn="l">
              <a:spcBef>
                <a:spcPts val="0"/>
              </a:spcBef>
              <a:spcAft>
                <a:spcPts val="0"/>
              </a:spcAft>
              <a:buSzPts val="2000"/>
              <a:buChar char="●"/>
            </a:pPr>
            <a:r>
              <a:rPr b="1" lang="en" sz="2000"/>
              <a:t>W is the target width</a:t>
            </a:r>
            <a:endParaRPr b="1"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Examples and Output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4" name="Shape 154"/>
        <p:cNvGrpSpPr/>
        <p:nvPr/>
      </p:nvGrpSpPr>
      <p:grpSpPr>
        <a:xfrm>
          <a:off x="0" y="0"/>
          <a:ext cx="0" cy="0"/>
          <a:chOff x="0" y="0"/>
          <a:chExt cx="0" cy="0"/>
        </a:xfrm>
      </p:grpSpPr>
      <p:sp>
        <p:nvSpPr>
          <p:cNvPr id="155" name="Google Shape;155;p29"/>
          <p:cNvSpPr txBox="1"/>
          <p:nvPr>
            <p:ph type="title"/>
          </p:nvPr>
        </p:nvSpPr>
        <p:spPr>
          <a:xfrm>
            <a:off x="0" y="0"/>
            <a:ext cx="9144000" cy="73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t>Main Menu</a:t>
            </a:r>
            <a:endParaRPr b="1" sz="2500"/>
          </a:p>
        </p:txBody>
      </p:sp>
      <p:pic>
        <p:nvPicPr>
          <p:cNvPr id="156" name="Google Shape;156;p29"/>
          <p:cNvPicPr preferRelativeResize="0"/>
          <p:nvPr/>
        </p:nvPicPr>
        <p:blipFill>
          <a:blip r:embed="rId3">
            <a:alphaModFix/>
          </a:blip>
          <a:stretch>
            <a:fillRect/>
          </a:stretch>
        </p:blipFill>
        <p:spPr>
          <a:xfrm>
            <a:off x="2152650" y="1057275"/>
            <a:ext cx="4838700" cy="3028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60" name="Shape 160"/>
        <p:cNvGrpSpPr/>
        <p:nvPr/>
      </p:nvGrpSpPr>
      <p:grpSpPr>
        <a:xfrm>
          <a:off x="0" y="0"/>
          <a:ext cx="0" cy="0"/>
          <a:chOff x="0" y="0"/>
          <a:chExt cx="0" cy="0"/>
        </a:xfrm>
      </p:grpSpPr>
      <p:sp>
        <p:nvSpPr>
          <p:cNvPr id="161" name="Google Shape;161;p30"/>
          <p:cNvSpPr txBox="1"/>
          <p:nvPr>
            <p:ph type="title"/>
          </p:nvPr>
        </p:nvSpPr>
        <p:spPr>
          <a:xfrm>
            <a:off x="0" y="0"/>
            <a:ext cx="9144000" cy="73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t>Radial Menu</a:t>
            </a:r>
            <a:endParaRPr b="1" sz="2500"/>
          </a:p>
        </p:txBody>
      </p:sp>
      <p:pic>
        <p:nvPicPr>
          <p:cNvPr id="162" name="Google Shape;162;p30"/>
          <p:cNvPicPr preferRelativeResize="0"/>
          <p:nvPr/>
        </p:nvPicPr>
        <p:blipFill>
          <a:blip r:embed="rId3">
            <a:alphaModFix/>
          </a:blip>
          <a:stretch>
            <a:fillRect/>
          </a:stretch>
        </p:blipFill>
        <p:spPr>
          <a:xfrm>
            <a:off x="2506225" y="821150"/>
            <a:ext cx="4131543" cy="4104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66" name="Shape 166"/>
        <p:cNvGrpSpPr/>
        <p:nvPr/>
      </p:nvGrpSpPr>
      <p:grpSpPr>
        <a:xfrm>
          <a:off x="0" y="0"/>
          <a:ext cx="0" cy="0"/>
          <a:chOff x="0" y="0"/>
          <a:chExt cx="0" cy="0"/>
        </a:xfrm>
      </p:grpSpPr>
      <p:sp>
        <p:nvSpPr>
          <p:cNvPr id="167" name="Google Shape;167;p31"/>
          <p:cNvSpPr txBox="1"/>
          <p:nvPr>
            <p:ph type="title"/>
          </p:nvPr>
        </p:nvSpPr>
        <p:spPr>
          <a:xfrm>
            <a:off x="0" y="0"/>
            <a:ext cx="9144000" cy="73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t>Example - 2</a:t>
            </a:r>
            <a:endParaRPr b="1" sz="2500"/>
          </a:p>
        </p:txBody>
      </p:sp>
      <p:pic>
        <p:nvPicPr>
          <p:cNvPr id="168" name="Google Shape;168;p31"/>
          <p:cNvPicPr preferRelativeResize="0"/>
          <p:nvPr/>
        </p:nvPicPr>
        <p:blipFill>
          <a:blip r:embed="rId3">
            <a:alphaModFix/>
          </a:blip>
          <a:stretch>
            <a:fillRect/>
          </a:stretch>
        </p:blipFill>
        <p:spPr>
          <a:xfrm>
            <a:off x="451504" y="1213475"/>
            <a:ext cx="8240999" cy="3416400"/>
          </a:xfrm>
          <a:prstGeom prst="rect">
            <a:avLst/>
          </a:prstGeom>
          <a:noFill/>
          <a:ln>
            <a:noFill/>
          </a:ln>
        </p:spPr>
      </p:pic>
      <p:sp>
        <p:nvSpPr>
          <p:cNvPr id="169" name="Google Shape;169;p31"/>
          <p:cNvSpPr txBox="1"/>
          <p:nvPr/>
        </p:nvSpPr>
        <p:spPr>
          <a:xfrm>
            <a:off x="596400" y="391250"/>
            <a:ext cx="7951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URL - </a:t>
            </a:r>
            <a:r>
              <a:rPr lang="en">
                <a:solidFill>
                  <a:schemeClr val="lt1"/>
                </a:solidFill>
                <a:latin typeface="Proxima Nova"/>
                <a:ea typeface="Proxima Nova"/>
                <a:cs typeface="Proxima Nova"/>
                <a:sym typeface="Proxima Nova"/>
              </a:rPr>
              <a:t>https://www.iitg.ac.in/cseweb/vlab/creative-design-prototyping/Experiments/FITT'S%20LAW/test2.html</a:t>
            </a:r>
            <a:endParaRPr>
              <a:solidFill>
                <a:schemeClr val="lt1"/>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Serial Position Effect?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490250" y="526350"/>
            <a:ext cx="8073300" cy="409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500"/>
              <a:t>Serial Position Effect in Psychology</a:t>
            </a:r>
            <a:endParaRPr b="1" sz="3500"/>
          </a:p>
          <a:p>
            <a:pPr indent="-355600" lvl="0" marL="457200" rtl="0" algn="l">
              <a:spcBef>
                <a:spcPts val="0"/>
              </a:spcBef>
              <a:spcAft>
                <a:spcPts val="0"/>
              </a:spcAft>
              <a:buSzPts val="2000"/>
              <a:buChar char="●"/>
            </a:pPr>
            <a:r>
              <a:rPr lang="en" sz="2000"/>
              <a:t>Experiments show that when participants are presented with a list of words, they tend to </a:t>
            </a:r>
            <a:r>
              <a:rPr b="1" lang="en" sz="2000"/>
              <a:t>remember the first few</a:t>
            </a:r>
            <a:r>
              <a:rPr lang="en" sz="2000"/>
              <a:t> and </a:t>
            </a:r>
            <a:r>
              <a:rPr b="1" lang="en" sz="2000"/>
              <a:t>last few words</a:t>
            </a:r>
            <a:r>
              <a:rPr lang="en" sz="2000"/>
              <a:t> and are more likely to </a:t>
            </a:r>
            <a:r>
              <a:rPr b="1" lang="en" sz="2000"/>
              <a:t>forget those in the middle of the list.</a:t>
            </a:r>
            <a:endParaRPr b="1" sz="2000"/>
          </a:p>
          <a:p>
            <a:pPr indent="-355600" lvl="0" marL="457200" rtl="0" algn="l">
              <a:spcBef>
                <a:spcPts val="0"/>
              </a:spcBef>
              <a:spcAft>
                <a:spcPts val="0"/>
              </a:spcAft>
              <a:buSzPts val="2000"/>
              <a:buChar char="●"/>
            </a:pPr>
            <a:r>
              <a:rPr lang="en" sz="2000"/>
              <a:t>This is known as the </a:t>
            </a:r>
            <a:r>
              <a:rPr b="1" lang="en" sz="2000"/>
              <a:t>serial position effect. </a:t>
            </a:r>
            <a:endParaRPr b="1" sz="2000"/>
          </a:p>
          <a:p>
            <a:pPr indent="-355600" lvl="0" marL="457200" rtl="0" algn="l">
              <a:spcBef>
                <a:spcPts val="0"/>
              </a:spcBef>
              <a:spcAft>
                <a:spcPts val="0"/>
              </a:spcAft>
              <a:buSzPts val="2000"/>
              <a:buChar char="●"/>
            </a:pPr>
            <a:r>
              <a:rPr lang="en" sz="2000"/>
              <a:t>The tendency to </a:t>
            </a:r>
            <a:r>
              <a:rPr b="1" lang="en" sz="2000"/>
              <a:t>recall earlier words</a:t>
            </a:r>
            <a:r>
              <a:rPr lang="en" sz="2000"/>
              <a:t> is called </a:t>
            </a:r>
            <a:r>
              <a:rPr b="1" lang="en" sz="2000"/>
              <a:t>the primacy effect</a:t>
            </a:r>
            <a:endParaRPr b="1" sz="2000"/>
          </a:p>
          <a:p>
            <a:pPr indent="-355600" lvl="0" marL="457200" rtl="0" algn="l">
              <a:spcBef>
                <a:spcPts val="0"/>
              </a:spcBef>
              <a:spcAft>
                <a:spcPts val="0"/>
              </a:spcAft>
              <a:buSzPts val="2000"/>
              <a:buChar char="●"/>
            </a:pPr>
            <a:r>
              <a:rPr lang="en" sz="2000"/>
              <a:t>While the tendency to </a:t>
            </a:r>
            <a:r>
              <a:rPr b="1" lang="en" sz="2000"/>
              <a:t>recall the later words</a:t>
            </a:r>
            <a:r>
              <a:rPr lang="en" sz="2000"/>
              <a:t> is called </a:t>
            </a:r>
            <a:r>
              <a:rPr b="1" lang="en" sz="2000"/>
              <a:t>recency effect.</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535350" y="0"/>
            <a:ext cx="8073300" cy="62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500"/>
              <a:t>Position In Sequence</a:t>
            </a:r>
            <a:endParaRPr b="1" sz="3500"/>
          </a:p>
        </p:txBody>
      </p:sp>
      <p:pic>
        <p:nvPicPr>
          <p:cNvPr id="76" name="Google Shape;76;p16"/>
          <p:cNvPicPr preferRelativeResize="0"/>
          <p:nvPr/>
        </p:nvPicPr>
        <p:blipFill>
          <a:blip r:embed="rId3">
            <a:alphaModFix/>
          </a:blip>
          <a:stretch>
            <a:fillRect/>
          </a:stretch>
        </p:blipFill>
        <p:spPr>
          <a:xfrm>
            <a:off x="1458775" y="743725"/>
            <a:ext cx="6226450" cy="3964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Examples and Output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0" y="0"/>
            <a:ext cx="9144000" cy="73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t>Maintain Task-relevant Information within the User Interface</a:t>
            </a:r>
            <a:endParaRPr b="1" sz="2500"/>
          </a:p>
        </p:txBody>
      </p:sp>
      <p:pic>
        <p:nvPicPr>
          <p:cNvPr id="87" name="Google Shape;87;p18"/>
          <p:cNvPicPr preferRelativeResize="0"/>
          <p:nvPr/>
        </p:nvPicPr>
        <p:blipFill>
          <a:blip r:embed="rId3">
            <a:alphaModFix/>
          </a:blip>
          <a:stretch>
            <a:fillRect/>
          </a:stretch>
        </p:blipFill>
        <p:spPr>
          <a:xfrm>
            <a:off x="1670075" y="734700"/>
            <a:ext cx="5611176" cy="40821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1" name="Shape 91"/>
        <p:cNvGrpSpPr/>
        <p:nvPr/>
      </p:nvGrpSpPr>
      <p:grpSpPr>
        <a:xfrm>
          <a:off x="0" y="0"/>
          <a:ext cx="0" cy="0"/>
          <a:chOff x="0" y="0"/>
          <a:chExt cx="0" cy="0"/>
        </a:xfrm>
      </p:grpSpPr>
      <p:sp>
        <p:nvSpPr>
          <p:cNvPr id="92" name="Google Shape;92;p19"/>
          <p:cNvSpPr txBox="1"/>
          <p:nvPr>
            <p:ph type="title"/>
          </p:nvPr>
        </p:nvSpPr>
        <p:spPr>
          <a:xfrm>
            <a:off x="0" y="0"/>
            <a:ext cx="9144000" cy="73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500"/>
              <a:t>Include Cues in the User Interface</a:t>
            </a:r>
            <a:endParaRPr b="1" sz="3500"/>
          </a:p>
        </p:txBody>
      </p:sp>
      <p:pic>
        <p:nvPicPr>
          <p:cNvPr id="93" name="Google Shape;93;p19"/>
          <p:cNvPicPr preferRelativeResize="0"/>
          <p:nvPr/>
        </p:nvPicPr>
        <p:blipFill>
          <a:blip r:embed="rId3">
            <a:alphaModFix/>
          </a:blip>
          <a:stretch>
            <a:fillRect/>
          </a:stretch>
        </p:blipFill>
        <p:spPr>
          <a:xfrm>
            <a:off x="796475" y="734700"/>
            <a:ext cx="7299605" cy="4104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7" name="Shape 97"/>
        <p:cNvGrpSpPr/>
        <p:nvPr/>
      </p:nvGrpSpPr>
      <p:grpSpPr>
        <a:xfrm>
          <a:off x="0" y="0"/>
          <a:ext cx="0" cy="0"/>
          <a:chOff x="0" y="0"/>
          <a:chExt cx="0" cy="0"/>
        </a:xfrm>
      </p:grpSpPr>
      <p:sp>
        <p:nvSpPr>
          <p:cNvPr id="98" name="Google Shape;98;p20"/>
          <p:cNvSpPr txBox="1"/>
          <p:nvPr>
            <p:ph type="title"/>
          </p:nvPr>
        </p:nvSpPr>
        <p:spPr>
          <a:xfrm>
            <a:off x="0" y="0"/>
            <a:ext cx="9144000" cy="73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500"/>
              <a:t>Limit the Amount of Recall Required</a:t>
            </a:r>
            <a:endParaRPr b="1" sz="3500"/>
          </a:p>
        </p:txBody>
      </p:sp>
      <p:pic>
        <p:nvPicPr>
          <p:cNvPr id="99" name="Google Shape;99;p20"/>
          <p:cNvPicPr preferRelativeResize="0"/>
          <p:nvPr/>
        </p:nvPicPr>
        <p:blipFill>
          <a:blip r:embed="rId3">
            <a:alphaModFix/>
          </a:blip>
          <a:stretch>
            <a:fillRect/>
          </a:stretch>
        </p:blipFill>
        <p:spPr>
          <a:xfrm>
            <a:off x="1473338" y="687525"/>
            <a:ext cx="6197314" cy="4103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3" name="Shape 103"/>
        <p:cNvGrpSpPr/>
        <p:nvPr/>
      </p:nvGrpSpPr>
      <p:grpSpPr>
        <a:xfrm>
          <a:off x="0" y="0"/>
          <a:ext cx="0" cy="0"/>
          <a:chOff x="0" y="0"/>
          <a:chExt cx="0" cy="0"/>
        </a:xfrm>
      </p:grpSpPr>
      <p:sp>
        <p:nvSpPr>
          <p:cNvPr id="104" name="Google Shape;104;p21"/>
          <p:cNvSpPr txBox="1"/>
          <p:nvPr>
            <p:ph type="title"/>
          </p:nvPr>
        </p:nvSpPr>
        <p:spPr>
          <a:xfrm>
            <a:off x="0" y="0"/>
            <a:ext cx="9144000" cy="73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t>Emphasize Key Information in the Beginning and End</a:t>
            </a:r>
            <a:endParaRPr b="1" sz="2500"/>
          </a:p>
        </p:txBody>
      </p:sp>
      <p:pic>
        <p:nvPicPr>
          <p:cNvPr id="105" name="Google Shape;105;p21"/>
          <p:cNvPicPr preferRelativeResize="0"/>
          <p:nvPr/>
        </p:nvPicPr>
        <p:blipFill>
          <a:blip r:embed="rId3">
            <a:alphaModFix/>
          </a:blip>
          <a:stretch>
            <a:fillRect/>
          </a:stretch>
        </p:blipFill>
        <p:spPr>
          <a:xfrm>
            <a:off x="188700" y="734700"/>
            <a:ext cx="6090451" cy="3458025"/>
          </a:xfrm>
          <a:prstGeom prst="rect">
            <a:avLst/>
          </a:prstGeom>
          <a:noFill/>
          <a:ln>
            <a:noFill/>
          </a:ln>
        </p:spPr>
      </p:pic>
      <p:sp>
        <p:nvSpPr>
          <p:cNvPr id="106" name="Google Shape;106;p21"/>
          <p:cNvSpPr txBox="1"/>
          <p:nvPr>
            <p:ph type="title"/>
          </p:nvPr>
        </p:nvSpPr>
        <p:spPr>
          <a:xfrm>
            <a:off x="6377225" y="734700"/>
            <a:ext cx="2649000" cy="345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The </a:t>
            </a:r>
            <a:r>
              <a:rPr b="1" lang="en" sz="2000"/>
              <a:t>first section</a:t>
            </a:r>
            <a:r>
              <a:rPr lang="en" sz="2000"/>
              <a:t> of the landing page that sells the iPad Air 2, a product by Apple Inc., communicates the </a:t>
            </a:r>
            <a:r>
              <a:rPr b="1" lang="en" sz="2000"/>
              <a:t>key reason why you should buy</a:t>
            </a:r>
            <a:r>
              <a:rPr lang="en" sz="2000"/>
              <a:t> their product at the </a:t>
            </a:r>
            <a:r>
              <a:rPr b="1" lang="en" sz="2000"/>
              <a:t>beginning of the page sequence.</a:t>
            </a:r>
            <a:endParaRPr b="1"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