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2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7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986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88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3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11/11/2024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5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8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646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9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1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4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0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30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801AD9-8D69-63EC-ABBC-2C2A5EDF1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4024" y="1346200"/>
            <a:ext cx="6387263" cy="3284538"/>
          </a:xfrm>
        </p:spPr>
        <p:txBody>
          <a:bodyPr anchor="b">
            <a:normAutofit/>
          </a:bodyPr>
          <a:lstStyle/>
          <a:p>
            <a:r>
              <a:rPr lang="pt-BR" dirty="0"/>
              <a:t>Census Income - Análise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E2BC73-D475-A5E5-655E-84F6B1768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pt-BR" sz="1900"/>
              <a:t>Baseado em Informações Demográficas e Socioeconômicas – EUA - 1994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57F786-FFB1-707C-E3AA-0DAC446806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06" r="44742" b="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08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3C85F-8FF8-5AF6-D27A-9687653796C9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7551682" cy="7401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Análise Inicial do Dataset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31E81B-21B9-C2E5-72F4-4BFEF3EA9E91}"/>
              </a:ext>
            </a:extLst>
          </p:cNvPr>
          <p:cNvSpPr txBox="1">
            <a:spLocks/>
          </p:cNvSpPr>
          <p:nvPr/>
        </p:nvSpPr>
        <p:spPr>
          <a:xfrm>
            <a:off x="0" y="1408729"/>
            <a:ext cx="8576442" cy="74019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base de teste contém um erro na coluna 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(target)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exibindo as categorias 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&gt;50. 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(ao invés de 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&gt;50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 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&lt;=50.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(ao invés de 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&lt;=50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85CDBB6-D433-74E0-C592-92823C88D59A}"/>
              </a:ext>
            </a:extLst>
          </p:cNvPr>
          <p:cNvSpPr txBox="1">
            <a:spLocks/>
          </p:cNvSpPr>
          <p:nvPr/>
        </p:nvSpPr>
        <p:spPr>
          <a:xfrm>
            <a:off x="0" y="2022458"/>
            <a:ext cx="8770571" cy="966952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Algumas variáveis trazem um 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ponto de interrogação “?” 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lugar do nome da categoria, sendo um indicativo de 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 nulo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736DD9C-6D8C-5F4C-1400-BF8CBE6D204F}"/>
              </a:ext>
            </a:extLst>
          </p:cNvPr>
          <p:cNvSpPr txBox="1"/>
          <p:nvPr/>
        </p:nvSpPr>
        <p:spPr>
          <a:xfrm>
            <a:off x="81299" y="1039398"/>
            <a:ext cx="430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>
                <a:solidFill>
                  <a:srgbClr val="FF0000"/>
                </a:solidFill>
              </a:rPr>
              <a:t>Pontos de Atenção!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66FD9DA-8AE1-CAA1-9143-2A7CB87EB013}"/>
              </a:ext>
            </a:extLst>
          </p:cNvPr>
          <p:cNvSpPr txBox="1">
            <a:spLocks/>
          </p:cNvSpPr>
          <p:nvPr/>
        </p:nvSpPr>
        <p:spPr>
          <a:xfrm>
            <a:off x="81299" y="3603138"/>
            <a:ext cx="8770571" cy="558959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e remoção de 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linhas duplicatas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47AC09D-35A3-C11C-06C8-4A990BE06DDC}"/>
              </a:ext>
            </a:extLst>
          </p:cNvPr>
          <p:cNvSpPr txBox="1">
            <a:spLocks/>
          </p:cNvSpPr>
          <p:nvPr/>
        </p:nvSpPr>
        <p:spPr>
          <a:xfrm>
            <a:off x="81299" y="4141077"/>
            <a:ext cx="8770571" cy="558959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de 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cada variável 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253084B-52B9-71C2-2A5A-09B2C5BAC7FE}"/>
              </a:ext>
            </a:extLst>
          </p:cNvPr>
          <p:cNvSpPr txBox="1">
            <a:spLocks/>
          </p:cNvSpPr>
          <p:nvPr/>
        </p:nvSpPr>
        <p:spPr>
          <a:xfrm>
            <a:off x="81299" y="4700036"/>
            <a:ext cx="8770571" cy="558959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Verificação do 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percentual de valores nulos 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cada variável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C0E10BF5-E531-0DC0-2D1F-4088A600984C}"/>
              </a:ext>
            </a:extLst>
          </p:cNvPr>
          <p:cNvSpPr txBox="1">
            <a:spLocks/>
          </p:cNvSpPr>
          <p:nvPr/>
        </p:nvSpPr>
        <p:spPr>
          <a:xfrm>
            <a:off x="81299" y="5259643"/>
            <a:ext cx="9740618" cy="778550"/>
          </a:xfrm>
          <a:prstGeom prst="rect">
            <a:avLst/>
          </a:prstGeom>
        </p:spPr>
        <p:txBody>
          <a:bodyPr vert="horz" lIns="109728" tIns="109728" rIns="109728" bIns="91440" rtlCol="0">
            <a:no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Verificação da 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quantidade de valores distintos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cada variável (a fim de fornecer os primeiros insights para a EDA)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5A6ED915-73F1-85F9-ED58-8CD2828EBFA0}"/>
              </a:ext>
            </a:extLst>
          </p:cNvPr>
          <p:cNvSpPr txBox="1">
            <a:spLocks/>
          </p:cNvSpPr>
          <p:nvPr/>
        </p:nvSpPr>
        <p:spPr>
          <a:xfrm>
            <a:off x="81298" y="6038193"/>
            <a:ext cx="9992868" cy="558959"/>
          </a:xfrm>
          <a:prstGeom prst="rect">
            <a:avLst/>
          </a:prstGeom>
        </p:spPr>
        <p:txBody>
          <a:bodyPr vert="horz" lIns="109728" tIns="109728" rIns="109728" bIns="91440" rtlCol="0">
            <a:no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Obtenção das 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estatísticas descritivas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das variáveis numéricas (identificar possíveis erros operacionais)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F827EEE-CF4D-45C5-B356-2F46BE20D085}"/>
              </a:ext>
            </a:extLst>
          </p:cNvPr>
          <p:cNvSpPr txBox="1"/>
          <p:nvPr/>
        </p:nvSpPr>
        <p:spPr>
          <a:xfrm>
            <a:off x="81299" y="3254862"/>
            <a:ext cx="430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Análises Posteriores</a:t>
            </a:r>
          </a:p>
        </p:txBody>
      </p:sp>
    </p:spTree>
    <p:extLst>
      <p:ext uri="{BB962C8B-B14F-4D97-AF65-F5344CB8AC3E}">
        <p14:creationId xmlns:p14="http://schemas.microsoft.com/office/powerpoint/2010/main" val="314882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FB9A8-E3CC-D5E2-C325-21EB1D6B6AB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-1" y="0"/>
            <a:ext cx="9317421" cy="840883"/>
          </a:xfrm>
        </p:spPr>
        <p:txBody>
          <a:bodyPr/>
          <a:lstStyle/>
          <a:p>
            <a:r>
              <a:rPr lang="pt-BR" dirty="0"/>
              <a:t>Análise Exploratória – Idade e Gênero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50F4E63-BB29-B79B-CD2C-5BE4A83F4C09}"/>
              </a:ext>
            </a:extLst>
          </p:cNvPr>
          <p:cNvSpPr txBox="1"/>
          <p:nvPr/>
        </p:nvSpPr>
        <p:spPr>
          <a:xfrm>
            <a:off x="8333789" y="913086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maioria das pessoas com renda </a:t>
            </a:r>
            <a:r>
              <a:rPr lang="pt-B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&lt;=50K </a:t>
            </a:r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está concentrada nas faixas etárias </a:t>
            </a:r>
            <a:r>
              <a:rPr lang="pt-BR" b="1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mais jovens</a:t>
            </a:r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principalmente entre </a:t>
            </a:r>
            <a:r>
              <a:rPr lang="pt-BR" b="1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 e 40 anos. 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3FFFDF0-1280-4D19-2CE8-D32C0E289317}"/>
              </a:ext>
            </a:extLst>
          </p:cNvPr>
          <p:cNvSpPr txBox="1"/>
          <p:nvPr/>
        </p:nvSpPr>
        <p:spPr>
          <a:xfrm>
            <a:off x="8333789" y="2344301"/>
            <a:ext cx="35157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285750" indent="-285750">
              <a:buFont typeface="Arial" panose="020B0604020202020204" pitchFamily="34" charset="0"/>
              <a:buChar char="•"/>
              <a:defRPr b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A média de idade de indivíduos com renda </a:t>
            </a:r>
            <a:r>
              <a:rPr lang="pt-BR" b="1" dirty="0"/>
              <a:t>&gt;50K </a:t>
            </a:r>
            <a:r>
              <a:rPr lang="pt-BR" dirty="0"/>
              <a:t>é </a:t>
            </a:r>
            <a:r>
              <a:rPr lang="pt-BR" b="1" dirty="0">
                <a:solidFill>
                  <a:srgbClr val="00B0F0"/>
                </a:solidFill>
              </a:rPr>
              <a:t>significativamente maior </a:t>
            </a:r>
            <a:r>
              <a:rPr lang="pt-BR" dirty="0"/>
              <a:t>do que a de indivíduos com renda </a:t>
            </a:r>
            <a:r>
              <a:rPr lang="pt-BR" b="1" dirty="0"/>
              <a:t>&lt;=50K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920FE9B-F879-2FC6-50DA-A7A49E8E2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4234172"/>
            <a:ext cx="8308429" cy="240214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167DF54-CB08-EFCC-1FEA-0F153F6E1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5620"/>
            <a:ext cx="8308427" cy="234772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1D26EB5D-45E9-38F1-8E6B-301BA8311F6C}"/>
              </a:ext>
            </a:extLst>
          </p:cNvPr>
          <p:cNvSpPr txBox="1"/>
          <p:nvPr/>
        </p:nvSpPr>
        <p:spPr>
          <a:xfrm>
            <a:off x="8513379" y="4098682"/>
            <a:ext cx="33361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proporção de homens que ganham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&gt;50K (30.39%)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pt-BR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significativamente maior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do que a proporção de mulheres que ganham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&gt;50K (10.94%)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Isso indica uma disparidade de gênero em relação a rendas elevadas.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747094E-86A1-78A6-ED7C-62B3477376F9}"/>
              </a:ext>
            </a:extLst>
          </p:cNvPr>
          <p:cNvSpPr txBox="1"/>
          <p:nvPr/>
        </p:nvSpPr>
        <p:spPr>
          <a:xfrm>
            <a:off x="0" y="913086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Idade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76A4B74-7514-4523-32A4-89C4D46D0E44}"/>
              </a:ext>
            </a:extLst>
          </p:cNvPr>
          <p:cNvSpPr txBox="1"/>
          <p:nvPr/>
        </p:nvSpPr>
        <p:spPr>
          <a:xfrm>
            <a:off x="-2" y="3885874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Gênero</a:t>
            </a:r>
          </a:p>
        </p:txBody>
      </p:sp>
    </p:spTree>
    <p:extLst>
      <p:ext uri="{BB962C8B-B14F-4D97-AF65-F5344CB8AC3E}">
        <p14:creationId xmlns:p14="http://schemas.microsoft.com/office/powerpoint/2010/main" val="310872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55F2D46-8CF7-2070-8DB8-49375E58C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264"/>
            <a:ext cx="8478291" cy="246873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7C715804-8F08-D066-DBC7-E7FE3DD0020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059612" cy="840883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Análise Exploratória - Raça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EF9EF48-7B86-BF85-09ED-FEE794CEE04A}"/>
              </a:ext>
            </a:extLst>
          </p:cNvPr>
          <p:cNvSpPr txBox="1"/>
          <p:nvPr/>
        </p:nvSpPr>
        <p:spPr>
          <a:xfrm>
            <a:off x="0" y="3831804"/>
            <a:ext cx="95539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Podemos também verificar se a renda e a raça possuem uma relação significativa, através de um teste Chi-Quadrado:</a:t>
            </a:r>
          </a:p>
          <a:p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pt-B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Hipótese Nula (H0):</a:t>
            </a:r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Não há associação significativa entre a variável </a:t>
            </a:r>
            <a:r>
              <a:rPr lang="pt-B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race (raça)</a:t>
            </a:r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a variável de renda. Em outras palavras, a distribuição de renda é independente da raça</a:t>
            </a:r>
          </a:p>
          <a:p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 </a:t>
            </a:r>
          </a:p>
          <a:p>
            <a:r>
              <a:rPr lang="pt-B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Hipótese Alternativa (H1):</a:t>
            </a:r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Existe uma associação significativa entre a variável </a:t>
            </a:r>
            <a:r>
              <a:rPr lang="pt-B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race</a:t>
            </a:r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a variável renda. Ou seja, a distribuição de renda depende da raça  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E1E534-D2C5-3BB0-9BDF-392BA505C1F3}"/>
              </a:ext>
            </a:extLst>
          </p:cNvPr>
          <p:cNvSpPr txBox="1"/>
          <p:nvPr/>
        </p:nvSpPr>
        <p:spPr>
          <a:xfrm>
            <a:off x="8718331" y="960264"/>
            <a:ext cx="30742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Podemos ver que o grupo de </a:t>
            </a:r>
            <a:r>
              <a:rPr lang="pt-B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ascendência asiática ou ilhas do Pacífico</a:t>
            </a:r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possui o </a:t>
            </a:r>
            <a:r>
              <a:rPr lang="pt-BR" b="1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maior percentual de indivíduos com renda &gt;50K</a:t>
            </a:r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seguido pelos brancos. </a:t>
            </a:r>
            <a:r>
              <a:rPr lang="pt-B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Negros e indígenas americanos </a:t>
            </a:r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ficam com as </a:t>
            </a:r>
            <a:r>
              <a:rPr lang="pt-BR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menores proporções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D075462-10E4-8ED2-BF38-4757BADF1EF5}"/>
              </a:ext>
            </a:extLst>
          </p:cNvPr>
          <p:cNvSpPr txBox="1"/>
          <p:nvPr/>
        </p:nvSpPr>
        <p:spPr>
          <a:xfrm>
            <a:off x="0" y="6333682"/>
            <a:ext cx="699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Resultado: </a:t>
            </a:r>
            <a:r>
              <a:rPr lang="pt-BR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Há uma associação significativa entre raça e renda</a:t>
            </a:r>
            <a:endParaRPr lang="pt-B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4385174-4222-0974-8D01-C7B95CD97BEF}"/>
              </a:ext>
            </a:extLst>
          </p:cNvPr>
          <p:cNvSpPr txBox="1"/>
          <p:nvPr/>
        </p:nvSpPr>
        <p:spPr>
          <a:xfrm>
            <a:off x="7204841" y="6333682"/>
            <a:ext cx="4162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p-</a:t>
            </a:r>
            <a:r>
              <a:rPr lang="pt-BR" sz="1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0.00000 e </a:t>
            </a:r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alpha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0.05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66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797D8-617F-8A8F-E744-71306D84418C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9427779" cy="840883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Análise Exploratória – Estado Civil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B40AA8C-9EFB-7ADE-5E4F-43D431069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4306"/>
            <a:ext cx="8386312" cy="233797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A960DB7-B7C9-A4B2-2F7E-3C75C3965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497046"/>
            <a:ext cx="8386311" cy="2456648"/>
          </a:xfrm>
          <a:prstGeom prst="rect">
            <a:avLst/>
          </a:prstGeom>
        </p:spPr>
      </p:pic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004B7160-BB94-6C5A-52DB-90CD83F49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336582"/>
              </p:ext>
            </p:extLst>
          </p:nvPr>
        </p:nvGraphicFramePr>
        <p:xfrm>
          <a:off x="8560676" y="3497046"/>
          <a:ext cx="3468414" cy="29329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4207">
                  <a:extLst>
                    <a:ext uri="{9D8B030D-6E8A-4147-A177-3AD203B41FA5}">
                      <a16:colId xmlns:a16="http://schemas.microsoft.com/office/drawing/2014/main" val="1401703516"/>
                    </a:ext>
                  </a:extLst>
                </a:gridCol>
                <a:gridCol w="1734207">
                  <a:extLst>
                    <a:ext uri="{9D8B030D-6E8A-4147-A177-3AD203B41FA5}">
                      <a16:colId xmlns:a16="http://schemas.microsoft.com/office/drawing/2014/main" val="3071456795"/>
                    </a:ext>
                  </a:extLst>
                </a:gridCol>
              </a:tblGrid>
              <a:tr h="33642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Marital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097768"/>
                  </a:ext>
                </a:extLst>
              </a:tr>
              <a:tr h="336421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Divorced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794.03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4459044"/>
                  </a:ext>
                </a:extLst>
              </a:tr>
              <a:tr h="336421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Married-AF-</a:t>
                      </a:r>
                      <a:r>
                        <a:rPr lang="pt-BR" sz="1200" b="1" dirty="0" err="1"/>
                        <a:t>spouse</a:t>
                      </a:r>
                      <a:endParaRPr lang="pt-B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2971.62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6167567"/>
                  </a:ext>
                </a:extLst>
              </a:tr>
              <a:tr h="336421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Married-</a:t>
                      </a:r>
                      <a:r>
                        <a:rPr lang="pt-BR" sz="1200" b="1" dirty="0" err="1"/>
                        <a:t>civ-spouse</a:t>
                      </a:r>
                      <a:endParaRPr lang="pt-B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1740.71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0421593"/>
                  </a:ext>
                </a:extLst>
              </a:tr>
              <a:tr h="336421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Married-</a:t>
                      </a:r>
                      <a:r>
                        <a:rPr lang="pt-BR" sz="1200" b="1" dirty="0" err="1"/>
                        <a:t>spouse-absent</a:t>
                      </a:r>
                      <a:endParaRPr lang="pt-B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630.00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028144"/>
                  </a:ext>
                </a:extLst>
              </a:tr>
              <a:tr h="336421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Never-</a:t>
                      </a:r>
                      <a:r>
                        <a:rPr lang="pt-BR" sz="1200" b="1" dirty="0" err="1"/>
                        <a:t>married</a:t>
                      </a:r>
                      <a:endParaRPr lang="pt-B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385.21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549337"/>
                  </a:ext>
                </a:extLst>
              </a:tr>
              <a:tr h="336421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Separated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581.84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877112"/>
                  </a:ext>
                </a:extLst>
              </a:tr>
              <a:tr h="336421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Widowed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603.64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804449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D2047AE0-2345-84B4-EC20-48513E2CE156}"/>
              </a:ext>
            </a:extLst>
          </p:cNvPr>
          <p:cNvSpPr txBox="1"/>
          <p:nvPr/>
        </p:nvSpPr>
        <p:spPr>
          <a:xfrm>
            <a:off x="8386312" y="753400"/>
            <a:ext cx="31058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Pessoas </a:t>
            </a:r>
            <a:r>
              <a:rPr lang="pt-B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casadas</a:t>
            </a:r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formam a </a:t>
            </a:r>
            <a:r>
              <a:rPr lang="pt-BR" b="1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maior proporção</a:t>
            </a:r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indivíduos na faixa de renda </a:t>
            </a:r>
            <a:r>
              <a:rPr lang="pt-B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&gt;50K</a:t>
            </a:r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 que pode sugerir uma associação entre o estado civil e a capacidade de atingir uma renda mais alta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DE6D5F9-0DCF-D23A-1CB3-A5A8AFAAD3F4}"/>
              </a:ext>
            </a:extLst>
          </p:cNvPr>
          <p:cNvSpPr txBox="1"/>
          <p:nvPr/>
        </p:nvSpPr>
        <p:spPr>
          <a:xfrm>
            <a:off x="141890" y="6164317"/>
            <a:ext cx="7472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 acordo com o teste de 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Kruskal-Wallis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: Há uma diferença significativa entre as distribuições de ganhos de capital entre os estados civis.</a:t>
            </a:r>
          </a:p>
        </p:txBody>
      </p:sp>
    </p:spTree>
    <p:extLst>
      <p:ext uri="{BB962C8B-B14F-4D97-AF65-F5344CB8AC3E}">
        <p14:creationId xmlns:p14="http://schemas.microsoft.com/office/powerpoint/2010/main" val="84939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850C4-B63D-8B7F-9CA1-B613B69BD39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059612" cy="840883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Balanceamento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49FFB7-E0EF-9967-2D31-9B3E7602F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0884"/>
            <a:ext cx="3864942" cy="286232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2962816-4BFD-F339-DAAF-52F4A3638B51}"/>
              </a:ext>
            </a:extLst>
          </p:cNvPr>
          <p:cNvSpPr txBox="1"/>
          <p:nvPr/>
        </p:nvSpPr>
        <p:spPr>
          <a:xfrm>
            <a:off x="3864942" y="822349"/>
            <a:ext cx="6653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Aproximadamente </a:t>
            </a:r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76.06%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dos indivíduos ganhando </a:t>
            </a:r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&lt;=50K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23.94%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ganhando </a:t>
            </a:r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&gt;50K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080E9E-BE1D-8C69-7677-9D3796CA04DE}"/>
              </a:ext>
            </a:extLst>
          </p:cNvPr>
          <p:cNvSpPr txBox="1"/>
          <p:nvPr/>
        </p:nvSpPr>
        <p:spPr>
          <a:xfrm>
            <a:off x="3864942" y="1647411"/>
            <a:ext cx="58017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Para balancear dos dados, vamos utilizar 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SMOTE (Synthetic Minority Over-sampling Technique). 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Esta técnica é mais vantajosa que 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oversampling convencional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pois balanceia o dataset de forma que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reduz o risco de overfitting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já que os novos registros da classe minoritária criados são gerados através de </a:t>
            </a:r>
            <a:r>
              <a:rPr lang="pt-BR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interpolação dos exemplos reais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3CB7B30-4E53-E615-B498-7ABCECE0C4A8}"/>
              </a:ext>
            </a:extLst>
          </p:cNvPr>
          <p:cNvSpPr txBox="1"/>
          <p:nvPr/>
        </p:nvSpPr>
        <p:spPr>
          <a:xfrm>
            <a:off x="61392" y="4134466"/>
            <a:ext cx="66530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 alternativa ao SMOTE é o Class_Weight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Class_Weight influencia a função de perda ao </a:t>
            </a:r>
            <a:r>
              <a:rPr lang="pt-BR" b="1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aumentar a penalidade para erros nas classes minoritárias</a:t>
            </a:r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Os pesos são calculados </a:t>
            </a:r>
            <a:r>
              <a:rPr lang="pt-BR" b="1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inversamente proporcionais à frequência das classes</a:t>
            </a:r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classes minoritárias recebam atenção proporcional ao seu peso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244FCFC-9564-159D-CAB7-DFB8503A2168}"/>
              </a:ext>
            </a:extLst>
          </p:cNvPr>
          <p:cNvSpPr txBox="1"/>
          <p:nvPr/>
        </p:nvSpPr>
        <p:spPr>
          <a:xfrm>
            <a:off x="6566338" y="4735425"/>
            <a:ext cx="5416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class_weights </a:t>
            </a:r>
            <a:r>
              <a:rPr lang="fr-F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[sum(y_train == 1) / len(y_train), sum(y_train == 0) / len(y_train)]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08EC051-BD0E-E510-7360-DCD6FEA6BE31}"/>
              </a:ext>
            </a:extLst>
          </p:cNvPr>
          <p:cNvSpPr txBox="1"/>
          <p:nvPr/>
        </p:nvSpPr>
        <p:spPr>
          <a:xfrm>
            <a:off x="6566338" y="5370786"/>
            <a:ext cx="5416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CatBoostClassifier</a:t>
            </a: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(class_weights=class_weights, random_state=42, verbose=0)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7E0BD0E-53EB-495C-581E-24C162F513F0}"/>
              </a:ext>
            </a:extLst>
          </p:cNvPr>
          <p:cNvSpPr/>
          <p:nvPr/>
        </p:nvSpPr>
        <p:spPr>
          <a:xfrm>
            <a:off x="6566338" y="4735425"/>
            <a:ext cx="5416168" cy="146042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B773388-574D-A2AE-78A5-34FBDC8CF52C}"/>
              </a:ext>
            </a:extLst>
          </p:cNvPr>
          <p:cNvSpPr txBox="1"/>
          <p:nvPr/>
        </p:nvSpPr>
        <p:spPr>
          <a:xfrm>
            <a:off x="9869214" y="1647411"/>
            <a:ext cx="19864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Distribuição antes do balanceamento: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0    24720</a:t>
            </a:r>
          </a:p>
          <a:p>
            <a:pPr marL="228600" indent="-228600">
              <a:buAutoNum type="arabicPlain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7841</a:t>
            </a:r>
          </a:p>
          <a:p>
            <a:pPr marL="228600" indent="-228600">
              <a:buAutoNum type="arabicPlain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Distribuição após o balanceamento: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0    24720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1    24720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57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8" grpId="0"/>
      <p:bldP spid="10" grpId="0"/>
      <p:bldP spid="12" grpId="0"/>
      <p:bldP spid="13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5FEE5C1-7726-D85F-3F1B-D874A2CB60DF}"/>
              </a:ext>
            </a:extLst>
          </p:cNvPr>
          <p:cNvSpPr txBox="1"/>
          <p:nvPr/>
        </p:nvSpPr>
        <p:spPr>
          <a:xfrm>
            <a:off x="2238703" y="2552075"/>
            <a:ext cx="74255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b="1" dirty="0">
                <a:latin typeface="Arial" panose="020B0604020202020204" pitchFamily="34" charset="0"/>
                <a:cs typeface="Arial" panose="020B0604020202020204" pitchFamily="34" charset="0"/>
              </a:rPr>
              <a:t>OBRIGADO!!</a:t>
            </a:r>
          </a:p>
        </p:txBody>
      </p:sp>
    </p:spTree>
    <p:extLst>
      <p:ext uri="{BB962C8B-B14F-4D97-AF65-F5344CB8AC3E}">
        <p14:creationId xmlns:p14="http://schemas.microsoft.com/office/powerpoint/2010/main" val="294286809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_2SEEDS">
      <a:dk1>
        <a:srgbClr val="000000"/>
      </a:dk1>
      <a:lt1>
        <a:srgbClr val="FFFFFF"/>
      </a:lt1>
      <a:dk2>
        <a:srgbClr val="393220"/>
      </a:dk2>
      <a:lt2>
        <a:srgbClr val="E2E4E8"/>
      </a:lt2>
      <a:accent1>
        <a:srgbClr val="B5A065"/>
      </a:accent1>
      <a:accent2>
        <a:srgbClr val="CC9479"/>
      </a:accent2>
      <a:accent3>
        <a:srgbClr val="9DA66D"/>
      </a:accent3>
      <a:accent4>
        <a:srgbClr val="62AFA0"/>
      </a:accent4>
      <a:accent5>
        <a:srgbClr val="62ACC1"/>
      </a:accent5>
      <a:accent6>
        <a:srgbClr val="7090C9"/>
      </a:accent6>
      <a:hlink>
        <a:srgbClr val="697BAE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642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Meiryo</vt:lpstr>
      <vt:lpstr>Arial</vt:lpstr>
      <vt:lpstr>Corbel</vt:lpstr>
      <vt:lpstr>SketchLinesVTI</vt:lpstr>
      <vt:lpstr>Census Income - Análise</vt:lpstr>
      <vt:lpstr>Apresentação do PowerPoint</vt:lpstr>
      <vt:lpstr>Análise Exploratória – Idade e Gênero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Edson Júnior</dc:creator>
  <cp:lastModifiedBy>Edson Júnior</cp:lastModifiedBy>
  <cp:revision>3</cp:revision>
  <dcterms:created xsi:type="dcterms:W3CDTF">2024-11-11T03:37:11Z</dcterms:created>
  <dcterms:modified xsi:type="dcterms:W3CDTF">2024-11-11T23:06:19Z</dcterms:modified>
</cp:coreProperties>
</file>